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drawings/drawing4.xml" ContentType="application/vnd.openxmlformats-officedocument.drawingml.chartshapes+xml"/>
  <Override PartName="/ppt/drawings/drawing3.xml" ContentType="application/vnd.openxmlformats-officedocument.drawingml.chartshapes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1.xml" ContentType="application/vnd.openxmlformats-officedocument.theme+xml"/>
  <Override PartName="/ppt/charts/chart18.xml" ContentType="application/vnd.openxmlformats-officedocument.drawingml.chart+xml"/>
  <Override PartName="/ppt/charts/chart15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0.xml" ContentType="application/vnd.openxmlformats-officedocument.drawingml.chart+xml"/>
  <Override PartName="/ppt/notesMasters/notesMaster1.xml" ContentType="application/vnd.openxmlformats-officedocument.presentationml.notesMaster+xml"/>
  <Override PartName="/ppt/charts/chart8.xml" ContentType="application/vnd.openxmlformats-officedocument.drawingml.chart+xml"/>
  <Override PartName="/ppt/charts/chart7.xml" ContentType="application/vnd.openxmlformats-officedocument.drawingml.chart+xml"/>
  <Override PartName="/ppt/charts/chart9.xml" ContentType="application/vnd.openxmlformats-officedocument.drawingml.chart+xml"/>
  <Override PartName="/ppt/charts/chart19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406" r:id="rId3"/>
    <p:sldId id="475" r:id="rId4"/>
    <p:sldId id="476" r:id="rId5"/>
    <p:sldId id="458" r:id="rId6"/>
    <p:sldId id="477" r:id="rId7"/>
    <p:sldId id="478" r:id="rId8"/>
    <p:sldId id="479" r:id="rId9"/>
    <p:sldId id="481" r:id="rId10"/>
    <p:sldId id="482" r:id="rId11"/>
    <p:sldId id="480" r:id="rId12"/>
  </p:sldIdLst>
  <p:sldSz cx="9144000" cy="6858000" type="screen4x3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8AD8"/>
    <a:srgbClr val="376092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5" autoAdjust="0"/>
    <p:restoredTop sz="93012" autoAdjust="0"/>
  </p:normalViewPr>
  <p:slideViewPr>
    <p:cSldViewPr>
      <p:cViewPr varScale="1">
        <p:scale>
          <a:sx n="49" d="100"/>
          <a:sy n="49" d="100"/>
        </p:scale>
        <p:origin x="1320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User5\Desktop\&#1040;&#1082;&#1090;&#1091;&#1072;&#1088;&#1085;&#1099;&#1077;%20&#1085;&#1072;%20&#1072;&#1074;&#1075;&#1091;&#1089;&#1090;%202017\&#1053;&#1086;&#1074;&#1099;&#1077;%20&#1089;%20&#1087;&#1086;&#1087;&#1088;&#1072;&#1074;&#1082;&#1072;&#1084;&#1080;%2023.08%20-%20&#1089;&#1090;&#1072;&#1090;&#1080;&#1089;&#1090;&#1080;&#1082;&#1072;,%20&#1088;&#1077;&#1079;&#1077;&#1088;&#1074;&#1099;,%20&#1095;&#1080;&#1089;&#1083;%20&#1085;&#1077;&#1072;&#1082;&#1090;&#1080;&#1074;&#1085;&#1099;&#1093;\&#1056;&#1072;&#1089;&#1095;&#1077;&#1090;&#1099;%20&#1076;&#1083;&#1103;%20&#1084;&#1080;&#1085;&#1080;&#1089;&#1090;&#1088;&#1072;%2001.09.2017\&#1042;&#1072;&#1088;.2%20%20&#1057;&#1094;&#1077;&#1085;&#1072;&#1088;&#1080;&#1081;%20&#1087;&#1088;&#1080;&#1086;&#1089;&#1090;&#1072;&#1085;_&#1080;&#1085;&#1074;&#1077;&#1089;&#1090;&#1080;&#1088;_&#1076;&#1083;&#1103;%20&#1087;&#1088;&#1077;&#1079;&#1077;&#1085;&#1090;_01.09.2017%20-%20&#1082;&#1086;&#1087;&#1080;&#110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317318114008952E-2"/>
          <c:y val="9.3566596577672797E-3"/>
          <c:w val="0.9770833333333333"/>
          <c:h val="0.974999999999999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ОПЖ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72.400000000000006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34-415E-8697-57C92AD63E8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ОПЖ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34-415E-8697-57C92AD63E8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234-415E-8697-57C92AD63E8B}"/>
              </c:ext>
            </c:extLst>
          </c:dPt>
          <c:cat>
            <c:strRef>
              <c:f>Лист1!$A$2</c:f>
              <c:strCache>
                <c:ptCount val="1"/>
                <c:pt idx="0">
                  <c:v>ОПЖ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234-415E-8697-57C92AD63E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9221360"/>
        <c:axId val="349230376"/>
      </c:barChart>
      <c:catAx>
        <c:axId val="34922136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49230376"/>
        <c:crosses val="autoZero"/>
        <c:auto val="1"/>
        <c:lblAlgn val="ctr"/>
        <c:lblOffset val="100"/>
        <c:noMultiLvlLbl val="0"/>
      </c:catAx>
      <c:valAx>
        <c:axId val="349230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9221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222066687197291E-2"/>
          <c:y val="7.7294144998947094E-3"/>
          <c:w val="0.97708333333333364"/>
          <c:h val="0.975000000000000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TB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13-4861-B964-5877C27B990B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TB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213-4861-B964-5877C27B990B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TB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213-4861-B964-5877C27B990B}"/>
            </c:ext>
          </c:extLst>
        </c:ser>
        <c:ser>
          <c:idx val="3"/>
          <c:order val="3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TB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4.9000000000000004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213-4861-B964-5877C27B9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5034480"/>
        <c:axId val="425034872"/>
      </c:barChart>
      <c:catAx>
        <c:axId val="42503448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25034872"/>
        <c:crosses val="autoZero"/>
        <c:auto val="1"/>
        <c:lblAlgn val="ctr"/>
        <c:lblOffset val="100"/>
        <c:noMultiLvlLbl val="0"/>
      </c:catAx>
      <c:valAx>
        <c:axId val="425034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50344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0.97708333333333364"/>
          <c:h val="0.975000000000000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БСК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70.739999999999995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0F-41D6-A27A-5035FB191BD1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БСК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C0F-41D6-A27A-5035FB191BD1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БСК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C0F-41D6-A27A-5035FB191BD1}"/>
            </c:ext>
          </c:extLst>
        </c:ser>
        <c:ser>
          <c:idx val="3"/>
          <c:order val="3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БСК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87.6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C0F-41D6-A27A-5035FB191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575896"/>
        <c:axId val="278578640"/>
      </c:barChart>
      <c:catAx>
        <c:axId val="2785758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78578640"/>
        <c:crosses val="autoZero"/>
        <c:auto val="1"/>
        <c:lblAlgn val="ctr"/>
        <c:lblOffset val="100"/>
        <c:noMultiLvlLbl val="0"/>
      </c:catAx>
      <c:valAx>
        <c:axId val="278578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8575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779960836260524E-2"/>
          <c:y val="3.4375000000000003E-2"/>
          <c:w val="0.97022003916373944"/>
          <c:h val="0.93125000000000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1484.8</c:v>
                </c:pt>
                <c:pt idx="1">
                  <c:v>1433.1</c:v>
                </c:pt>
                <c:pt idx="2">
                  <c:v>1281.5</c:v>
                </c:pt>
                <c:pt idx="3">
                  <c:v>1165.5999999999999</c:v>
                </c:pt>
                <c:pt idx="4">
                  <c:v>955.9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74066160"/>
        <c:axId val="274061456"/>
      </c:barChart>
      <c:catAx>
        <c:axId val="274066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4061456"/>
        <c:crosses val="autoZero"/>
        <c:auto val="1"/>
        <c:lblAlgn val="ctr"/>
        <c:lblOffset val="100"/>
        <c:noMultiLvlLbl val="0"/>
      </c:catAx>
      <c:valAx>
        <c:axId val="274061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4066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priv</c:v>
                </c:pt>
              </c:strCache>
            </c:strRef>
          </c:tx>
          <c:spPr>
            <a:ln>
              <a:solidFill>
                <a:prstClr val="white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prstClr val="white"/>
                </a:solidFill>
              </a:ln>
            </c:spPr>
          </c:dPt>
          <c:cat>
            <c:strRef>
              <c:f>Лист1!$A$2:$A$7</c:f>
              <c:strCache>
                <c:ptCount val="6"/>
                <c:pt idx="0">
                  <c:v>15 ОЭСР</c:v>
                </c:pt>
                <c:pt idx="1">
                  <c:v>15 КЗ</c:v>
                </c:pt>
                <c:pt idx="2">
                  <c:v>14</c:v>
                </c:pt>
                <c:pt idx="3">
                  <c:v>13</c:v>
                </c:pt>
                <c:pt idx="4">
                  <c:v>12</c:v>
                </c:pt>
                <c:pt idx="5">
                  <c:v>11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27.3</c:v>
                </c:pt>
                <c:pt idx="1">
                  <c:v>39</c:v>
                </c:pt>
                <c:pt idx="2">
                  <c:v>37</c:v>
                </c:pt>
                <c:pt idx="3">
                  <c:v>35</c:v>
                </c:pt>
                <c:pt idx="4">
                  <c:v>33</c:v>
                </c:pt>
                <c:pt idx="5">
                  <c:v>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pub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prstClr val="white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solidFill>
                  <a:prstClr val="white"/>
                </a:solidFill>
              </a:ln>
            </c:spPr>
          </c:dPt>
          <c:cat>
            <c:strRef>
              <c:f>Лист1!$A$2:$A$7</c:f>
              <c:strCache>
                <c:ptCount val="6"/>
                <c:pt idx="0">
                  <c:v>15 ОЭСР</c:v>
                </c:pt>
                <c:pt idx="1">
                  <c:v>15 КЗ</c:v>
                </c:pt>
                <c:pt idx="2">
                  <c:v>14</c:v>
                </c:pt>
                <c:pt idx="3">
                  <c:v>13</c:v>
                </c:pt>
                <c:pt idx="4">
                  <c:v>12</c:v>
                </c:pt>
                <c:pt idx="5">
                  <c:v>11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72.7</c:v>
                </c:pt>
                <c:pt idx="1">
                  <c:v>61</c:v>
                </c:pt>
                <c:pt idx="2">
                  <c:v>62</c:v>
                </c:pt>
                <c:pt idx="3">
                  <c:v>64</c:v>
                </c:pt>
                <c:pt idx="4">
                  <c:v>66</c:v>
                </c:pt>
                <c:pt idx="5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16558272"/>
        <c:axId val="416553176"/>
      </c:barChart>
      <c:catAx>
        <c:axId val="41655827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16553176"/>
        <c:crosses val="autoZero"/>
        <c:auto val="1"/>
        <c:lblAlgn val="ctr"/>
        <c:lblOffset val="100"/>
        <c:noMultiLvlLbl val="0"/>
      </c:catAx>
      <c:valAx>
        <c:axId val="416553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6558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E9-48A3-9D7B-0BB3D7A49552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cat>
            <c:strRef>
              <c:f>Лист1!$A$2:$A$5</c:f>
              <c:strCache>
                <c:ptCount val="4"/>
                <c:pt idx="0">
                  <c:v>Фарм</c:v>
                </c:pt>
                <c:pt idx="1">
                  <c:v>Стом</c:v>
                </c:pt>
                <c:pt idx="2">
                  <c:v>Больн</c:v>
                </c:pt>
                <c:pt idx="3">
                  <c:v>Леч обор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0.378</c:v>
                </c:pt>
                <c:pt idx="1">
                  <c:v>0.26300000000000001</c:v>
                </c:pt>
                <c:pt idx="2">
                  <c:v>0.153</c:v>
                </c:pt>
                <c:pt idx="3">
                  <c:v>2.5000000000000001E-2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7E9-48A3-9D7B-0BB3D7A495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779960836260538E-2"/>
          <c:y val="3.437500000000001E-2"/>
          <c:w val="0.97022003916373978"/>
          <c:h val="0.93125000000000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188AD8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19.100000000000001</c:v>
                </c:pt>
                <c:pt idx="1">
                  <c:v>18</c:v>
                </c:pt>
                <c:pt idx="2">
                  <c:v>18.5</c:v>
                </c:pt>
                <c:pt idx="3">
                  <c:v>17.5</c:v>
                </c:pt>
                <c:pt idx="4">
                  <c:v>15.1</c:v>
                </c:pt>
                <c:pt idx="5">
                  <c:v>11.6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49225672"/>
        <c:axId val="349226064"/>
      </c:barChart>
      <c:catAx>
        <c:axId val="349225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9226064"/>
        <c:crosses val="autoZero"/>
        <c:auto val="1"/>
        <c:lblAlgn val="ctr"/>
        <c:lblOffset val="100"/>
        <c:noMultiLvlLbl val="0"/>
      </c:catAx>
      <c:valAx>
        <c:axId val="349226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9225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779960836260548E-2"/>
          <c:y val="3.437500000000001E-2"/>
          <c:w val="0.97022003916374"/>
          <c:h val="0.93125000000000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188AD8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414.7</c:v>
                </c:pt>
                <c:pt idx="1">
                  <c:v>373.6</c:v>
                </c:pt>
                <c:pt idx="2">
                  <c:v>397.3</c:v>
                </c:pt>
                <c:pt idx="3">
                  <c:v>360.1</c:v>
                </c:pt>
                <c:pt idx="4">
                  <c:v>268.5</c:v>
                </c:pt>
                <c:pt idx="5">
                  <c:v>213.5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74062632"/>
        <c:axId val="274063416"/>
      </c:barChart>
      <c:catAx>
        <c:axId val="2740626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4063416"/>
        <c:crosses val="autoZero"/>
        <c:auto val="1"/>
        <c:lblAlgn val="ctr"/>
        <c:lblOffset val="100"/>
        <c:noMultiLvlLbl val="0"/>
      </c:catAx>
      <c:valAx>
        <c:axId val="274063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4062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E9-48A3-9D7B-0BB3D7A49552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cat>
            <c:strRef>
              <c:f>Лист1!$A$2:$A$4</c:f>
              <c:strCache>
                <c:ptCount val="3"/>
                <c:pt idx="0">
                  <c:v>Амб</c:v>
                </c:pt>
                <c:pt idx="1">
                  <c:v>Стац</c:v>
                </c:pt>
                <c:pt idx="2">
                  <c:v>Дне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0.49</c:v>
                </c:pt>
                <c:pt idx="1">
                  <c:v>0.48</c:v>
                </c:pt>
                <c:pt idx="2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7E9-48A3-9D7B-0BB3D7A495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E9-48A3-9D7B-0BB3D7A49552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cat>
            <c:strRef>
              <c:f>Лист1!$A$2:$A$4</c:f>
              <c:strCache>
                <c:ptCount val="3"/>
                <c:pt idx="0">
                  <c:v>Амб</c:v>
                </c:pt>
                <c:pt idx="1">
                  <c:v>Стац</c:v>
                </c:pt>
                <c:pt idx="2">
                  <c:v>Дне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0.62</c:v>
                </c:pt>
                <c:pt idx="1">
                  <c:v>0.37</c:v>
                </c:pt>
                <c:pt idx="2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7E9-48A3-9D7B-0BB3D7A495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743609314763521E-2"/>
          <c:y val="8.0887028165339991E-2"/>
          <c:w val="0.89343442879734958"/>
          <c:h val="0.60644258629257963"/>
        </c:manualLayout>
      </c:layout>
      <c:lineChart>
        <c:grouping val="standard"/>
        <c:varyColors val="0"/>
        <c:ser>
          <c:idx val="5"/>
          <c:order val="0"/>
          <c:tx>
            <c:strRef>
              <c:f>Лист5!$A$32</c:f>
              <c:strCache>
                <c:ptCount val="1"/>
                <c:pt idx="0">
                  <c:v>Частные расходы на здравоохранение без внедрения ОСМС</c:v>
                </c:pt>
              </c:strCache>
            </c:strRef>
          </c:tx>
          <c:spPr>
            <a:ln w="34925">
              <a:solidFill>
                <a:srgbClr val="FF0000"/>
              </a:solidFill>
              <a:prstDash val="dash"/>
            </a:ln>
          </c:spPr>
          <c:marker>
            <c:symbol val="none"/>
          </c:marker>
          <c:cat>
            <c:numRef>
              <c:f>Лист5!$B$33:$U$33</c:f>
              <c:numCache>
                <c:formatCode>General</c:formatCode>
                <c:ptCount val="2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</c:numCache>
            </c:numRef>
          </c:cat>
          <c:val>
            <c:numRef>
              <c:f>Лист5!$B$34:$U$34</c:f>
              <c:numCache>
                <c:formatCode>General</c:formatCode>
                <c:ptCount val="20"/>
                <c:pt idx="4" formatCode="#,##0.0">
                  <c:v>287.10000000000002</c:v>
                </c:pt>
                <c:pt idx="5" formatCode="#,##0.0">
                  <c:v>297</c:v>
                </c:pt>
                <c:pt idx="6" formatCode="#,##0.0">
                  <c:v>388.9</c:v>
                </c:pt>
                <c:pt idx="7" formatCode="#,##0.0">
                  <c:v>452.3</c:v>
                </c:pt>
                <c:pt idx="8" formatCode="#,##0.0">
                  <c:v>535.9</c:v>
                </c:pt>
                <c:pt idx="9" formatCode="#,##0.0">
                  <c:v>585.4</c:v>
                </c:pt>
                <c:pt idx="10" formatCode="#,##0.0">
                  <c:v>658.17721298552647</c:v>
                </c:pt>
                <c:pt idx="11" formatCode="#,##0.0">
                  <c:v>740.00212451895447</c:v>
                </c:pt>
                <c:pt idx="12" formatCode="#,##0.0">
                  <c:v>831.99954888837487</c:v>
                </c:pt>
                <c:pt idx="13" formatCode="#,##0.0">
                  <c:v>935.43413784176028</c:v>
                </c:pt>
                <c:pt idx="14" formatCode="#,##0.0">
                  <c:v>1051.7277652480539</c:v>
                </c:pt>
                <c:pt idx="15" formatCode="#,##0.0">
                  <c:v>1182.4790730277773</c:v>
                </c:pt>
                <c:pt idx="16" formatCode="#,##0.0">
                  <c:v>1329.4854470432701</c:v>
                </c:pt>
                <c:pt idx="17" formatCode="#,##0.0">
                  <c:v>1494.7677250422939</c:v>
                </c:pt>
                <c:pt idx="18" formatCode="#,##0.0">
                  <c:v>1680.5979763051801</c:v>
                </c:pt>
                <c:pt idx="19" formatCode="#,##0.0">
                  <c:v>1889.5307348712997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51B-4B8A-99D0-42120F2546AC}"/>
            </c:ext>
          </c:extLst>
        </c:ser>
        <c:ser>
          <c:idx val="6"/>
          <c:order val="1"/>
          <c:tx>
            <c:strRef>
              <c:f>Лист5!$A$39</c:f>
              <c:strCache>
                <c:ptCount val="1"/>
                <c:pt idx="0">
                  <c:v>Частные расходы на здравоохранение с внедрением ОСМС</c:v>
                </c:pt>
              </c:strCache>
            </c:strRef>
          </c:tx>
          <c:spPr>
            <a:ln w="3492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Лист5!$B$33:$U$33</c:f>
              <c:numCache>
                <c:formatCode>General</c:formatCode>
                <c:ptCount val="2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</c:numCache>
            </c:numRef>
          </c:cat>
          <c:val>
            <c:numRef>
              <c:f>Лист5!$B$41:$U$41</c:f>
              <c:numCache>
                <c:formatCode>General</c:formatCode>
                <c:ptCount val="20"/>
                <c:pt idx="4" formatCode="#,##0.0">
                  <c:v>287.10000000000002</c:v>
                </c:pt>
                <c:pt idx="5" formatCode="#,##0.0">
                  <c:v>297</c:v>
                </c:pt>
                <c:pt idx="6" formatCode="#,##0.0">
                  <c:v>388.9</c:v>
                </c:pt>
                <c:pt idx="7" formatCode="#,##0.0">
                  <c:v>452.3</c:v>
                </c:pt>
                <c:pt idx="8" formatCode="#,##0.0">
                  <c:v>535.9</c:v>
                </c:pt>
                <c:pt idx="9" formatCode="#,##0.0">
                  <c:v>585.4</c:v>
                </c:pt>
                <c:pt idx="10" formatCode="#,##0.0">
                  <c:v>658.17721298552647</c:v>
                </c:pt>
                <c:pt idx="11" formatCode="#,##0.0">
                  <c:v>740.00212451895447</c:v>
                </c:pt>
                <c:pt idx="12" formatCode="#,##0.0">
                  <c:v>831.99954888837487</c:v>
                </c:pt>
                <c:pt idx="13" formatCode="#,##0.0">
                  <c:v>935.43413784176028</c:v>
                </c:pt>
                <c:pt idx="14" formatCode="#,##0.0">
                  <c:v>1011</c:v>
                </c:pt>
                <c:pt idx="15" formatCode="#,##0.0">
                  <c:v>1130</c:v>
                </c:pt>
                <c:pt idx="16" formatCode="#,##0.0">
                  <c:v>1200</c:v>
                </c:pt>
                <c:pt idx="17" formatCode="#,##0.0">
                  <c:v>1250</c:v>
                </c:pt>
                <c:pt idx="18" formatCode="#,##0.0">
                  <c:v>1260</c:v>
                </c:pt>
                <c:pt idx="19" formatCode="#,##0.0">
                  <c:v>1200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51B-4B8A-99D0-42120F2546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9284080"/>
        <c:axId val="349283688"/>
      </c:lineChart>
      <c:lineChart>
        <c:grouping val="standard"/>
        <c:varyColors val="0"/>
        <c:ser>
          <c:idx val="1"/>
          <c:order val="2"/>
          <c:tx>
            <c:strRef>
              <c:f>Лист5!$A$17</c:f>
              <c:strCache>
                <c:ptCount val="1"/>
                <c:pt idx="0">
                  <c:v>Общая доля государственных расходов, расходов за счет поступлений взносов и отчислений и частных расходов при внедрении ОСМС, в % к ВВП</c:v>
                </c:pt>
              </c:strCache>
            </c:strRef>
          </c:tx>
          <c:spPr>
            <a:ln w="31750">
              <a:solidFill>
                <a:schemeClr val="accent6">
                  <a:lumMod val="75000"/>
                </a:schemeClr>
              </a:solidFill>
            </a:ln>
          </c:spPr>
          <c:marker>
            <c:symbol val="diamond"/>
            <c:size val="5"/>
            <c:spPr>
              <a:solidFill>
                <a:schemeClr val="tx1"/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Pt>
            <c:idx val="1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51B-4B8A-99D0-42120F2546AC}"/>
              </c:ext>
            </c:extLst>
          </c:dPt>
          <c:dPt>
            <c:idx val="2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51B-4B8A-99D0-42120F2546AC}"/>
              </c:ext>
            </c:extLst>
          </c:dPt>
          <c:dPt>
            <c:idx val="4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51B-4B8A-99D0-42120F2546AC}"/>
              </c:ext>
            </c:extLst>
          </c:dPt>
          <c:dPt>
            <c:idx val="5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51B-4B8A-99D0-42120F2546AC}"/>
              </c:ext>
            </c:extLst>
          </c:dPt>
          <c:dPt>
            <c:idx val="6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51B-4B8A-99D0-42120F2546AC}"/>
              </c:ext>
            </c:extLst>
          </c:dPt>
          <c:dPt>
            <c:idx val="7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51B-4B8A-99D0-42120F2546AC}"/>
              </c:ext>
            </c:extLst>
          </c:dPt>
          <c:dPt>
            <c:idx val="8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51B-4B8A-99D0-42120F2546AC}"/>
              </c:ext>
            </c:extLst>
          </c:dPt>
          <c:dPt>
            <c:idx val="9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51B-4B8A-99D0-42120F2546AC}"/>
              </c:ext>
            </c:extLst>
          </c:dPt>
          <c:dPt>
            <c:idx val="10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51B-4B8A-99D0-42120F2546AC}"/>
              </c:ext>
            </c:extLst>
          </c:dPt>
          <c:dPt>
            <c:idx val="12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851B-4B8A-99D0-42120F2546AC}"/>
              </c:ext>
            </c:extLst>
          </c:dPt>
          <c:dPt>
            <c:idx val="13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851B-4B8A-99D0-42120F2546AC}"/>
              </c:ext>
            </c:extLst>
          </c:dPt>
          <c:dPt>
            <c:idx val="14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851B-4B8A-99D0-42120F2546AC}"/>
              </c:ext>
            </c:extLst>
          </c:dPt>
          <c:dPt>
            <c:idx val="15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851B-4B8A-99D0-42120F2546AC}"/>
              </c:ext>
            </c:extLst>
          </c:dPt>
          <c:dPt>
            <c:idx val="16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851B-4B8A-99D0-42120F2546AC}"/>
              </c:ext>
            </c:extLst>
          </c:dPt>
          <c:dPt>
            <c:idx val="17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851B-4B8A-99D0-42120F2546AC}"/>
              </c:ext>
            </c:extLst>
          </c:dPt>
          <c:dPt>
            <c:idx val="18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851B-4B8A-99D0-42120F2546AC}"/>
              </c:ext>
            </c:extLst>
          </c:dPt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51B-4B8A-99D0-42120F2546A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51B-4B8A-99D0-42120F2546A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672217730605611E-2"/>
                  <c:y val="1.6796769994355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851B-4B8A-99D0-42120F2546A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51B-4B8A-99D0-42120F2546A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51B-4B8A-99D0-42120F2546AC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51B-4B8A-99D0-42120F2546AC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51B-4B8A-99D0-42120F2546AC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51B-4B8A-99D0-42120F2546AC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51B-4B8A-99D0-42120F2546AC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51B-4B8A-99D0-42120F2546AC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2304995957545075E-2"/>
                  <c:y val="1.8896366243650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851B-4B8A-99D0-42120F2546AC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51B-4B8A-99D0-42120F2546AC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851B-4B8A-99D0-42120F2546AC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51B-4B8A-99D0-42120F2546AC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851B-4B8A-99D0-42120F2546AC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851B-4B8A-99D0-42120F2546AC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851B-4B8A-99D0-42120F2546AC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851B-4B8A-99D0-42120F2546AC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2.8448686959504182E-2"/>
                  <c:y val="-3.7792732487300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851B-4B8A-99D0-42120F2546A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Лист5!$B$1:$U$1</c:f>
              <c:numCache>
                <c:formatCode>General</c:formatCode>
                <c:ptCount val="2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</c:numCache>
            </c:numRef>
          </c:cat>
          <c:val>
            <c:numRef>
              <c:f>Лист5!$B$17:$U$17</c:f>
              <c:numCache>
                <c:formatCode>0.0%</c:formatCode>
                <c:ptCount val="20"/>
                <c:pt idx="0">
                  <c:v>3.0100000000000012E-2</c:v>
                </c:pt>
                <c:pt idx="1">
                  <c:v>3.2900000000000061E-2</c:v>
                </c:pt>
                <c:pt idx="2">
                  <c:v>3.1780000000000051E-2</c:v>
                </c:pt>
                <c:pt idx="3">
                  <c:v>3.6960000000000041E-2</c:v>
                </c:pt>
                <c:pt idx="4">
                  <c:v>3.7730024917585051E-2</c:v>
                </c:pt>
                <c:pt idx="5">
                  <c:v>3.2007871443726882E-2</c:v>
                </c:pt>
                <c:pt idx="6">
                  <c:v>3.4399277159274093E-2</c:v>
                </c:pt>
                <c:pt idx="7">
                  <c:v>3.3398126662046744E-2</c:v>
                </c:pt>
                <c:pt idx="8">
                  <c:v>3.3317511023190152E-2</c:v>
                </c:pt>
                <c:pt idx="9">
                  <c:v>3.3543574957890274E-2</c:v>
                </c:pt>
                <c:pt idx="10">
                  <c:v>3.3385965917068855E-2</c:v>
                </c:pt>
                <c:pt idx="11">
                  <c:v>3.384892056703101E-2</c:v>
                </c:pt>
                <c:pt idx="12">
                  <c:v>3.4235959080266477E-2</c:v>
                </c:pt>
                <c:pt idx="13">
                  <c:v>3.3474736610984691E-2</c:v>
                </c:pt>
                <c:pt idx="14">
                  <c:v>3.7373545829924054E-2</c:v>
                </c:pt>
                <c:pt idx="15">
                  <c:v>3.7832941877969338E-2</c:v>
                </c:pt>
                <c:pt idx="16">
                  <c:v>3.7975373924801999E-2</c:v>
                </c:pt>
                <c:pt idx="17">
                  <c:v>3.8303197819995118E-2</c:v>
                </c:pt>
                <c:pt idx="18">
                  <c:v>3.8035510712662791E-2</c:v>
                </c:pt>
                <c:pt idx="19">
                  <c:v>3.6879379458507215E-2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5-851B-4B8A-99D0-42120F2546AC}"/>
            </c:ext>
          </c:extLst>
        </c:ser>
        <c:ser>
          <c:idx val="7"/>
          <c:order val="3"/>
          <c:tx>
            <c:strRef>
              <c:f>Лист5!$A$15</c:f>
              <c:strCache>
                <c:ptCount val="1"/>
                <c:pt idx="0">
                  <c:v>Общая доля государственных расходов и расходов за счет поступлений взносов и отчислений при внедрении ОСМС, в % к ВВП</c:v>
                </c:pt>
              </c:strCache>
            </c:strRef>
          </c:tx>
          <c:spPr>
            <a:ln w="38100">
              <a:solidFill>
                <a:srgbClr val="002060"/>
              </a:solidFill>
            </a:ln>
          </c:spPr>
          <c:marker>
            <c:symbol val="square"/>
            <c:size val="5"/>
            <c:spPr>
              <a:ln>
                <a:solidFill>
                  <a:srgbClr val="002060"/>
                </a:solidFill>
              </a:ln>
            </c:spPr>
          </c:marker>
          <c:dPt>
            <c:idx val="0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851B-4B8A-99D0-42120F2546AC}"/>
              </c:ext>
            </c:extLst>
          </c:dPt>
          <c:dPt>
            <c:idx val="1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851B-4B8A-99D0-42120F2546AC}"/>
              </c:ext>
            </c:extLst>
          </c:dPt>
          <c:dPt>
            <c:idx val="2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851B-4B8A-99D0-42120F2546AC}"/>
              </c:ext>
            </c:extLst>
          </c:dPt>
          <c:dPt>
            <c:idx val="4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851B-4B8A-99D0-42120F2546AC}"/>
              </c:ext>
            </c:extLst>
          </c:dPt>
          <c:dPt>
            <c:idx val="5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A-851B-4B8A-99D0-42120F2546AC}"/>
              </c:ext>
            </c:extLst>
          </c:dPt>
          <c:dPt>
            <c:idx val="6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851B-4B8A-99D0-42120F2546AC}"/>
              </c:ext>
            </c:extLst>
          </c:dPt>
          <c:dPt>
            <c:idx val="7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C-851B-4B8A-99D0-42120F2546AC}"/>
              </c:ext>
            </c:extLst>
          </c:dPt>
          <c:dPt>
            <c:idx val="8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851B-4B8A-99D0-42120F2546AC}"/>
              </c:ext>
            </c:extLst>
          </c:dPt>
          <c:dPt>
            <c:idx val="9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E-851B-4B8A-99D0-42120F2546AC}"/>
              </c:ext>
            </c:extLst>
          </c:dPt>
          <c:dPt>
            <c:idx val="10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F-851B-4B8A-99D0-42120F2546AC}"/>
              </c:ext>
            </c:extLst>
          </c:dPt>
          <c:dPt>
            <c:idx val="12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0-851B-4B8A-99D0-42120F2546AC}"/>
              </c:ext>
            </c:extLst>
          </c:dPt>
          <c:dPt>
            <c:idx val="13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1-851B-4B8A-99D0-42120F2546AC}"/>
              </c:ext>
            </c:extLst>
          </c:dPt>
          <c:dPt>
            <c:idx val="14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2-851B-4B8A-99D0-42120F2546AC}"/>
              </c:ext>
            </c:extLst>
          </c:dPt>
          <c:dPt>
            <c:idx val="15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3-851B-4B8A-99D0-42120F2546AC}"/>
              </c:ext>
            </c:extLst>
          </c:dPt>
          <c:dPt>
            <c:idx val="16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4-851B-4B8A-99D0-42120F2546AC}"/>
              </c:ext>
            </c:extLst>
          </c:dPt>
          <c:dPt>
            <c:idx val="17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5-851B-4B8A-99D0-42120F2546AC}"/>
              </c:ext>
            </c:extLst>
          </c:dPt>
          <c:dPt>
            <c:idx val="18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6-851B-4B8A-99D0-42120F2546AC}"/>
              </c:ext>
            </c:extLst>
          </c:dPt>
          <c:dPt>
            <c:idx val="19"/>
            <c:marker>
              <c:symbol val="square"/>
              <c:size val="6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7-851B-4B8A-99D0-42120F2546AC}"/>
              </c:ext>
            </c:extLst>
          </c:dPt>
          <c:dLbls>
            <c:dLbl>
              <c:idx val="0"/>
              <c:layout>
                <c:manualLayout>
                  <c:x val="-1.9141104822847903E-2"/>
                  <c:y val="2.939434749012285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2,2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851B-4B8A-99D0-42120F2546A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0937774184484489E-2"/>
                  <c:y val="2.519515499153378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2,6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851B-4B8A-99D0-42120F2546AC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1875548368969131E-2"/>
                  <c:y val="-2.519515499153390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1,9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851B-4B8A-99D0-42120F2546AC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5.1445955797830394E-2"/>
                  <c:y val="3.359353099771766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851B-4B8A-99D0-42120F2546A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numRef>
              <c:f>Лист5!$B$1:$U$1</c:f>
              <c:numCache>
                <c:formatCode>General</c:formatCode>
                <c:ptCount val="2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</c:numCache>
            </c:numRef>
          </c:cat>
          <c:val>
            <c:numRef>
              <c:f>Лист5!$B$15:$U$15</c:f>
              <c:numCache>
                <c:formatCode>0.0%</c:formatCode>
                <c:ptCount val="20"/>
                <c:pt idx="0">
                  <c:v>2.1500000000000002E-2</c:v>
                </c:pt>
                <c:pt idx="1">
                  <c:v>2.35E-2</c:v>
                </c:pt>
                <c:pt idx="2">
                  <c:v>2.2700000000000012E-2</c:v>
                </c:pt>
                <c:pt idx="3">
                  <c:v>2.6400000000000066E-2</c:v>
                </c:pt>
                <c:pt idx="4">
                  <c:v>2.500000000000005E-2</c:v>
                </c:pt>
                <c:pt idx="5">
                  <c:v>2.2000000000000058E-2</c:v>
                </c:pt>
                <c:pt idx="6">
                  <c:v>2.300000000000001E-2</c:v>
                </c:pt>
                <c:pt idx="7">
                  <c:v>2.2000000000000058E-2</c:v>
                </c:pt>
                <c:pt idx="8">
                  <c:v>2.100000000000005E-2</c:v>
                </c:pt>
                <c:pt idx="9">
                  <c:v>2.100000000000005E-2</c:v>
                </c:pt>
                <c:pt idx="10">
                  <c:v>2.2300000000000045E-2</c:v>
                </c:pt>
                <c:pt idx="11">
                  <c:v>1.8971695030568777E-2</c:v>
                </c:pt>
                <c:pt idx="12">
                  <c:v>1.8865648018100225E-2</c:v>
                </c:pt>
                <c:pt idx="13">
                  <c:v>1.7504038411988943E-2</c:v>
                </c:pt>
                <c:pt idx="14">
                  <c:v>2.1212672407447404E-2</c:v>
                </c:pt>
                <c:pt idx="15">
                  <c:v>2.0943524219111487E-2</c:v>
                </c:pt>
                <c:pt idx="16">
                  <c:v>2.1242449525548757E-2</c:v>
                </c:pt>
                <c:pt idx="17">
                  <c:v>2.1462492909313582E-2</c:v>
                </c:pt>
                <c:pt idx="18">
                  <c:v>2.1634128538781598E-2</c:v>
                </c:pt>
                <c:pt idx="19">
                  <c:v>2.178724035210625E-2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A-851B-4B8A-99D0-42120F2546AC}"/>
            </c:ext>
          </c:extLst>
        </c:ser>
        <c:ser>
          <c:idx val="8"/>
          <c:order val="4"/>
          <c:tx>
            <c:strRef>
              <c:f>Лист5!$A$28</c:f>
              <c:strCache>
                <c:ptCount val="1"/>
                <c:pt idx="0">
                  <c:v>Доля государственных расходов при внедрении ОСМС, в % к ВВП</c:v>
                </c:pt>
              </c:strCache>
            </c:strRef>
          </c:tx>
          <c:spPr>
            <a:ln w="38100">
              <a:solidFill>
                <a:srgbClr val="002060"/>
              </a:solidFill>
              <a:prstDash val="sysDash"/>
            </a:ln>
          </c:spPr>
          <c:marker>
            <c:spPr>
              <a:ln>
                <a:solidFill>
                  <a:srgbClr val="002060"/>
                </a:solidFill>
              </a:ln>
            </c:spPr>
          </c:marker>
          <c:dPt>
            <c:idx val="0"/>
            <c:marker>
              <c:symbol val="diamond"/>
              <c:size val="6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B-851B-4B8A-99D0-42120F2546AC}"/>
              </c:ext>
            </c:extLst>
          </c:dPt>
          <c:dPt>
            <c:idx val="1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C-851B-4B8A-99D0-42120F2546AC}"/>
              </c:ext>
            </c:extLst>
          </c:dPt>
          <c:dPt>
            <c:idx val="2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D-851B-4B8A-99D0-42120F2546AC}"/>
              </c:ext>
            </c:extLst>
          </c:dPt>
          <c:dPt>
            <c:idx val="3"/>
            <c:marker>
              <c:symbol val="diamond"/>
              <c:size val="6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E-851B-4B8A-99D0-42120F2546AC}"/>
              </c:ext>
            </c:extLst>
          </c:dPt>
          <c:dPt>
            <c:idx val="4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F-851B-4B8A-99D0-42120F2546AC}"/>
              </c:ext>
            </c:extLst>
          </c:dPt>
          <c:dPt>
            <c:idx val="5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0-851B-4B8A-99D0-42120F2546AC}"/>
              </c:ext>
            </c:extLst>
          </c:dPt>
          <c:dPt>
            <c:idx val="6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1-851B-4B8A-99D0-42120F2546AC}"/>
              </c:ext>
            </c:extLst>
          </c:dPt>
          <c:dPt>
            <c:idx val="7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2-851B-4B8A-99D0-42120F2546AC}"/>
              </c:ext>
            </c:extLst>
          </c:dPt>
          <c:dPt>
            <c:idx val="8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3-851B-4B8A-99D0-42120F2546AC}"/>
              </c:ext>
            </c:extLst>
          </c:dPt>
          <c:dPt>
            <c:idx val="9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4-851B-4B8A-99D0-42120F2546AC}"/>
              </c:ext>
            </c:extLst>
          </c:dPt>
          <c:dPt>
            <c:idx val="10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5-851B-4B8A-99D0-42120F2546AC}"/>
              </c:ext>
            </c:extLst>
          </c:dPt>
          <c:dPt>
            <c:idx val="11"/>
            <c:marker>
              <c:symbol val="diamond"/>
              <c:size val="6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6-851B-4B8A-99D0-42120F2546AC}"/>
              </c:ext>
            </c:extLst>
          </c:dPt>
          <c:dPt>
            <c:idx val="12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7-851B-4B8A-99D0-42120F2546AC}"/>
              </c:ext>
            </c:extLst>
          </c:dPt>
          <c:dPt>
            <c:idx val="13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8-851B-4B8A-99D0-42120F2546AC}"/>
              </c:ext>
            </c:extLst>
          </c:dPt>
          <c:dPt>
            <c:idx val="14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9-851B-4B8A-99D0-42120F2546AC}"/>
              </c:ext>
            </c:extLst>
          </c:dPt>
          <c:dPt>
            <c:idx val="15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A-851B-4B8A-99D0-42120F2546AC}"/>
              </c:ext>
            </c:extLst>
          </c:dPt>
          <c:dPt>
            <c:idx val="16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B-851B-4B8A-99D0-42120F2546AC}"/>
              </c:ext>
            </c:extLst>
          </c:dPt>
          <c:dPt>
            <c:idx val="17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C-851B-4B8A-99D0-42120F2546AC}"/>
              </c:ext>
            </c:extLst>
          </c:dPt>
          <c:dPt>
            <c:idx val="18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D-851B-4B8A-99D0-42120F2546AC}"/>
              </c:ext>
            </c:extLst>
          </c:dPt>
          <c:dPt>
            <c:idx val="19"/>
            <c:marker>
              <c:symbol val="diamond"/>
              <c:size val="6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E-851B-4B8A-99D0-42120F2546AC}"/>
              </c:ext>
            </c:extLst>
          </c:dPt>
          <c:dLbls>
            <c:dLbl>
              <c:idx val="19"/>
              <c:layout>
                <c:manualLayout>
                  <c:x val="-5.3803640635611515E-2"/>
                  <c:y val="3.2495423915128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E-851B-4B8A-99D0-42120F2546A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Лист5!$B$1:$U$1</c:f>
              <c:numCache>
                <c:formatCode>General</c:formatCode>
                <c:ptCount val="2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</c:numCache>
            </c:numRef>
          </c:cat>
          <c:val>
            <c:numRef>
              <c:f>Лист5!$B$28:$U$28</c:f>
              <c:numCache>
                <c:formatCode>0.0%</c:formatCode>
                <c:ptCount val="20"/>
                <c:pt idx="0">
                  <c:v>2.1500000000000002E-2</c:v>
                </c:pt>
                <c:pt idx="1">
                  <c:v>2.35E-2</c:v>
                </c:pt>
                <c:pt idx="2">
                  <c:v>2.2700000000000012E-2</c:v>
                </c:pt>
                <c:pt idx="3">
                  <c:v>2.6400000000000066E-2</c:v>
                </c:pt>
                <c:pt idx="4">
                  <c:v>2.500000000000005E-2</c:v>
                </c:pt>
                <c:pt idx="5">
                  <c:v>2.2000000000000058E-2</c:v>
                </c:pt>
                <c:pt idx="6">
                  <c:v>2.300000000000001E-2</c:v>
                </c:pt>
                <c:pt idx="7">
                  <c:v>2.2000000000000058E-2</c:v>
                </c:pt>
                <c:pt idx="8">
                  <c:v>2.100000000000005E-2</c:v>
                </c:pt>
                <c:pt idx="9">
                  <c:v>2.100000000000005E-2</c:v>
                </c:pt>
                <c:pt idx="10">
                  <c:v>2.2300000000000045E-2</c:v>
                </c:pt>
                <c:pt idx="11">
                  <c:v>1.8466148558722684E-2</c:v>
                </c:pt>
                <c:pt idx="12">
                  <c:v>1.7501963616456177E-2</c:v>
                </c:pt>
                <c:pt idx="13">
                  <c:v>1.6224926814647132E-2</c:v>
                </c:pt>
                <c:pt idx="14">
                  <c:v>1.7929056050948324E-2</c:v>
                </c:pt>
                <c:pt idx="15">
                  <c:v>1.6573600050775527E-2</c:v>
                </c:pt>
                <c:pt idx="16">
                  <c:v>1.6081138477541151E-2</c:v>
                </c:pt>
                <c:pt idx="17">
                  <c:v>1.6148225793707848E-2</c:v>
                </c:pt>
                <c:pt idx="18">
                  <c:v>1.6206508993199763E-2</c:v>
                </c:pt>
                <c:pt idx="19">
                  <c:v>1.6251416594589882E-2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F-851B-4B8A-99D0-42120F2546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9284864"/>
        <c:axId val="349284472"/>
      </c:lineChart>
      <c:catAx>
        <c:axId val="3492840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49283688"/>
        <c:crosses val="autoZero"/>
        <c:auto val="1"/>
        <c:lblAlgn val="ctr"/>
        <c:lblOffset val="100"/>
        <c:noMultiLvlLbl val="0"/>
      </c:catAx>
      <c:valAx>
        <c:axId val="349283688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600" b="1">
                <a:latin typeface="Century Gothic" panose="020B0502020202020204" pitchFamily="34" charset="0"/>
              </a:defRPr>
            </a:pPr>
            <a:endParaRPr lang="ru-RU"/>
          </a:p>
        </c:txPr>
        <c:crossAx val="349284080"/>
        <c:crosses val="autoZero"/>
        <c:crossBetween val="between"/>
        <c:majorUnit val="500"/>
      </c:valAx>
      <c:valAx>
        <c:axId val="349284472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">
                <a:latin typeface="Century Gothic" panose="020B0502020202020204" pitchFamily="34" charset="0"/>
              </a:defRPr>
            </a:pPr>
            <a:endParaRPr lang="ru-RU"/>
          </a:p>
        </c:txPr>
        <c:crossAx val="349284864"/>
        <c:crosses val="max"/>
        <c:crossBetween val="between"/>
      </c:valAx>
      <c:catAx>
        <c:axId val="349284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49284472"/>
        <c:crosses val="autoZero"/>
        <c:auto val="1"/>
        <c:lblAlgn val="ctr"/>
        <c:lblOffset val="100"/>
        <c:noMultiLvlLbl val="0"/>
      </c:catAx>
      <c:spPr>
        <a:ln>
          <a:solidFill>
            <a:schemeClr val="accent6">
              <a:lumMod val="50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0.97708333333333353"/>
          <c:h val="0.9750000000000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мс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E3-4B9E-A9C5-E51DBFBED802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мс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E3-4B9E-A9C5-E51DBFBED802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EE3-4B9E-A9C5-E51DBFBED802}"/>
              </c:ext>
            </c:extLst>
          </c:dPt>
          <c:cat>
            <c:strRef>
              <c:f>Лист1!$A$2</c:f>
              <c:strCache>
                <c:ptCount val="1"/>
                <c:pt idx="0">
                  <c:v>мс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EE3-4B9E-A9C5-E51DBFBED802}"/>
            </c:ext>
          </c:extLst>
        </c:ser>
        <c:ser>
          <c:idx val="3"/>
          <c:order val="3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мс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EE3-4B9E-A9C5-E51DBFBED8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6555920"/>
        <c:axId val="416561800"/>
      </c:barChart>
      <c:catAx>
        <c:axId val="41655592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16561800"/>
        <c:crosses val="autoZero"/>
        <c:auto val="1"/>
        <c:lblAlgn val="ctr"/>
        <c:lblOffset val="100"/>
        <c:noMultiLvlLbl val="0"/>
      </c:catAx>
      <c:valAx>
        <c:axId val="4165618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6555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0.97708333333333364"/>
          <c:h val="0.975000000000000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Младсм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8.14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FE-4607-9867-D844B2CFC013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Младсм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BFE-4607-9867-D844B2CFC013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Младсм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9.3000000000000007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BFE-4607-9867-D844B2CFC013}"/>
            </c:ext>
          </c:extLst>
        </c:ser>
        <c:ser>
          <c:idx val="3"/>
          <c:order val="3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Младсм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9.6999999999999993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BFE-4607-9867-D844B2CFC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6562584"/>
        <c:axId val="416562976"/>
      </c:barChart>
      <c:catAx>
        <c:axId val="4165625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16562976"/>
        <c:crosses val="autoZero"/>
        <c:auto val="1"/>
        <c:lblAlgn val="ctr"/>
        <c:lblOffset val="100"/>
        <c:noMultiLvlLbl val="0"/>
      </c:catAx>
      <c:valAx>
        <c:axId val="416562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65625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0.97708333333333364"/>
          <c:h val="0.975000000000000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БСК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2387.15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C2-440D-A3E3-A6D96BE933DC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БСК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2413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6C2-440D-A3E3-A6D96BE933DC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БСК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2429.6999999999998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6C2-440D-A3E3-A6D96BE933DC}"/>
            </c:ext>
          </c:extLst>
        </c:ser>
        <c:ser>
          <c:idx val="3"/>
          <c:order val="3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БСК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2394.6999999999998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6C2-440D-A3E3-A6D96BE933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9221752"/>
        <c:axId val="349223712"/>
      </c:barChart>
      <c:catAx>
        <c:axId val="3492217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49223712"/>
        <c:crosses val="autoZero"/>
        <c:auto val="1"/>
        <c:lblAlgn val="ctr"/>
        <c:lblOffset val="100"/>
        <c:noMultiLvlLbl val="0"/>
      </c:catAx>
      <c:valAx>
        <c:axId val="349223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9221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0.97708333333333364"/>
          <c:h val="0.975000000000000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БСК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191.71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2C-48C2-A1CD-B9CDC47768DB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БСК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199.1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2C-48C2-A1CD-B9CDC47768DB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БСК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207.7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C2C-48C2-A1CD-B9CDC47768DB}"/>
            </c:ext>
          </c:extLst>
        </c:ser>
        <c:ser>
          <c:idx val="3"/>
          <c:order val="3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БСК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198.7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C2C-48C2-A1CD-B9CDC4776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9224104"/>
        <c:axId val="349222144"/>
      </c:barChart>
      <c:catAx>
        <c:axId val="34922410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49222144"/>
        <c:crosses val="autoZero"/>
        <c:auto val="1"/>
        <c:lblAlgn val="ctr"/>
        <c:lblOffset val="100"/>
        <c:noMultiLvlLbl val="0"/>
      </c:catAx>
      <c:valAx>
        <c:axId val="349222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9224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0.97708333333333364"/>
          <c:h val="0.975000000000000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TB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EC-49B0-AF87-AB6B63E5D10F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TB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0EC-49B0-AF87-AB6B63E5D10F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TB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0EC-49B0-AF87-AB6B63E5D10F}"/>
            </c:ext>
          </c:extLst>
        </c:ser>
        <c:ser>
          <c:idx val="3"/>
          <c:order val="3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TB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66.400000000000006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0EC-49B0-AF87-AB6B63E5D1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9228024"/>
        <c:axId val="349226848"/>
      </c:barChart>
      <c:catAx>
        <c:axId val="3492280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49226848"/>
        <c:crosses val="autoZero"/>
        <c:auto val="1"/>
        <c:lblAlgn val="ctr"/>
        <c:lblOffset val="100"/>
        <c:noMultiLvlLbl val="0"/>
      </c:catAx>
      <c:valAx>
        <c:axId val="349226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9228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0.97708333333333364"/>
          <c:h val="0.975000000000000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БСК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3174.66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E1-4A7F-8CCC-7185602856C2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БСК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2936.9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6E1-4A7F-8CCC-7185602856C2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БСК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3270.4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6E1-4A7F-8CCC-7185602856C2}"/>
            </c:ext>
          </c:extLst>
        </c:ser>
        <c:ser>
          <c:idx val="3"/>
          <c:order val="3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БСК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3493.2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6E1-4A7F-8CCC-7185602856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5032520"/>
        <c:axId val="425030560"/>
      </c:barChart>
      <c:catAx>
        <c:axId val="42503252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25030560"/>
        <c:crosses val="autoZero"/>
        <c:auto val="1"/>
        <c:lblAlgn val="ctr"/>
        <c:lblOffset val="100"/>
        <c:noMultiLvlLbl val="0"/>
      </c:catAx>
      <c:valAx>
        <c:axId val="425030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5032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0.97708333333333364"/>
          <c:h val="0.975000000000000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БСК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180.23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F0-4E94-92F2-527DC976DC26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БСК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179.8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6F0-4E94-92F2-527DC976DC26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БСК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193.3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6F0-4E94-92F2-527DC976DC26}"/>
            </c:ext>
          </c:extLst>
        </c:ser>
        <c:ser>
          <c:idx val="3"/>
          <c:order val="3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БСК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207.2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6F0-4E94-92F2-527DC976D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5033304"/>
        <c:axId val="425036048"/>
      </c:barChart>
      <c:catAx>
        <c:axId val="42503330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25036048"/>
        <c:crosses val="autoZero"/>
        <c:auto val="1"/>
        <c:lblAlgn val="ctr"/>
        <c:lblOffset val="100"/>
        <c:noMultiLvlLbl val="0"/>
      </c:catAx>
      <c:valAx>
        <c:axId val="425036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5033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0.97708333333333364"/>
          <c:h val="0.975000000000000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БСК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37-4185-86E0-E65F59481892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БСК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37-4185-86E0-E65F59481892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БСК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37-4185-86E0-E65F59481892}"/>
            </c:ext>
          </c:extLst>
        </c:ser>
        <c:ser>
          <c:idx val="3"/>
          <c:order val="3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БСК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93.2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537-4185-86E0-E65F59481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5032912"/>
        <c:axId val="425036832"/>
      </c:barChart>
      <c:catAx>
        <c:axId val="42503291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25036832"/>
        <c:crosses val="autoZero"/>
        <c:auto val="1"/>
        <c:lblAlgn val="ctr"/>
        <c:lblOffset val="100"/>
        <c:noMultiLvlLbl val="0"/>
      </c:catAx>
      <c:valAx>
        <c:axId val="425036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5032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0.40153</cdr:x>
      <cdr:y>0</cdr:y>
    </cdr:from>
    <cdr:to>
      <cdr:x>0.54215</cdr:x>
      <cdr:y>0.14478</cdr:y>
    </cdr:to>
    <cdr:sp macro="" textlink="">
      <cdr:nvSpPr>
        <cdr:cNvPr id="8" name="Прямая соединительная линия 7"/>
        <cdr:cNvSpPr/>
      </cdr:nvSpPr>
      <cdr:spPr>
        <a:xfrm xmlns:a="http://schemas.openxmlformats.org/drawingml/2006/main" rot="8100000" flipV="1">
          <a:off x="717108" y="0"/>
          <a:ext cx="251139" cy="19651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0.22779</cdr:x>
      <cdr:y>0.82603</cdr:y>
    </cdr:from>
    <cdr:to>
      <cdr:x>0.49775</cdr:x>
      <cdr:y>0.89135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 rot="8100000" flipV="1">
          <a:off x="520722" y="1416237"/>
          <a:ext cx="617139" cy="11199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chemeClr val="accent1">
              <a:lumMod val="75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0.25098</cdr:x>
      <cdr:y>0.13148</cdr:y>
    </cdr:from>
    <cdr:to>
      <cdr:x>0.34841</cdr:x>
      <cdr:y>0.24352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rot="11160000">
          <a:off x="573750" y="225427"/>
          <a:ext cx="222716" cy="192086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2">
              <a:lumMod val="60000"/>
              <a:lumOff val="4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0.73989</cdr:x>
      <cdr:y>0.31914</cdr:y>
    </cdr:from>
    <cdr:to>
      <cdr:x>0.85162</cdr:x>
      <cdr:y>0.45405</cdr:y>
    </cdr:to>
    <cdr:sp macro="" textlink="">
      <cdr:nvSpPr>
        <cdr:cNvPr id="4" name="Прямая соединительная линия 3"/>
        <cdr:cNvSpPr/>
      </cdr:nvSpPr>
      <cdr:spPr>
        <a:xfrm xmlns:a="http://schemas.openxmlformats.org/drawingml/2006/main" rot="8100000" flipH="1" flipV="1">
          <a:off x="1321402" y="433179"/>
          <a:ext cx="199546" cy="18311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chemeClr val="accent1">
              <a:lumMod val="50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0.22779</cdr:x>
      <cdr:y>0.82603</cdr:y>
    </cdr:from>
    <cdr:to>
      <cdr:x>0.49775</cdr:x>
      <cdr:y>0.89135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 rot="8100000" flipV="1">
          <a:off x="520722" y="1416237"/>
          <a:ext cx="617139" cy="11199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chemeClr val="accent1">
              <a:lumMod val="75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0.44271</cdr:x>
      <cdr:y>0.00257</cdr:y>
    </cdr:from>
    <cdr:to>
      <cdr:x>0.48619</cdr:x>
      <cdr:y>0.15532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rot="11160000">
          <a:off x="790665" y="3490"/>
          <a:ext cx="77639" cy="207334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2">
              <a:lumMod val="60000"/>
              <a:lumOff val="4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0.69106</cdr:x>
      <cdr:y>0.47139</cdr:y>
    </cdr:from>
    <cdr:to>
      <cdr:x>0.92327</cdr:x>
      <cdr:y>0.50587</cdr:y>
    </cdr:to>
    <cdr:sp macro="" textlink="">
      <cdr:nvSpPr>
        <cdr:cNvPr id="4" name="Прямая соединительная линия 3"/>
        <cdr:cNvSpPr/>
      </cdr:nvSpPr>
      <cdr:spPr>
        <a:xfrm xmlns:a="http://schemas.openxmlformats.org/drawingml/2006/main" rot="8100000" flipV="1">
          <a:off x="1234204" y="639834"/>
          <a:ext cx="414709" cy="4679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chemeClr val="accent1">
              <a:lumMod val="50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0.09802</cdr:x>
      <cdr:y>0.69497</cdr:y>
    </cdr:from>
    <cdr:to>
      <cdr:x>0.36798</cdr:x>
      <cdr:y>0.76029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 rot="8100000" flipV="1">
          <a:off x="175053" y="943296"/>
          <a:ext cx="482135" cy="8866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chemeClr val="accent1">
              <a:lumMod val="75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0.69106</cdr:x>
      <cdr:y>0.47139</cdr:y>
    </cdr:from>
    <cdr:to>
      <cdr:x>0.92327</cdr:x>
      <cdr:y>0.50587</cdr:y>
    </cdr:to>
    <cdr:sp macro="" textlink="">
      <cdr:nvSpPr>
        <cdr:cNvPr id="4" name="Прямая соединительная линия 3"/>
        <cdr:cNvSpPr/>
      </cdr:nvSpPr>
      <cdr:spPr>
        <a:xfrm xmlns:a="http://schemas.openxmlformats.org/drawingml/2006/main" rot="8100000" flipV="1">
          <a:off x="1234204" y="639834"/>
          <a:ext cx="414709" cy="4679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chemeClr val="accent1">
              <a:lumMod val="50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0.69106</cdr:x>
      <cdr:y>0.47139</cdr:y>
    </cdr:from>
    <cdr:to>
      <cdr:x>0.92327</cdr:x>
      <cdr:y>0.50587</cdr:y>
    </cdr:to>
    <cdr:sp macro="" textlink="">
      <cdr:nvSpPr>
        <cdr:cNvPr id="6" name="Прямая соединительная линия 3"/>
        <cdr:cNvSpPr/>
      </cdr:nvSpPr>
      <cdr:spPr>
        <a:xfrm xmlns:a="http://schemas.openxmlformats.org/drawingml/2006/main" rot="8100000" flipV="1">
          <a:off x="1234204" y="639834"/>
          <a:ext cx="414709" cy="4679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chemeClr val="accent1">
              <a:lumMod val="50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0.01263</cdr:y>
    </cdr:from>
    <cdr:to>
      <cdr:x>0.09728</cdr:x>
      <cdr:y>0.05278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2A5E95A4-0EFA-4A82-9B92-DC9021452442}"/>
            </a:ext>
          </a:extLst>
        </cdr:cNvPr>
        <cdr:cNvSpPr txBox="1"/>
      </cdr:nvSpPr>
      <cdr:spPr>
        <a:xfrm xmlns:a="http://schemas.openxmlformats.org/drawingml/2006/main">
          <a:off x="0" y="68701"/>
          <a:ext cx="602530" cy="2183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 err="1" smtClean="0">
              <a:latin typeface="Century Gothic" panose="020B0502020202020204" pitchFamily="34" charset="0"/>
              <a:cs typeface="Times New Roman" panose="02020603050405020304" pitchFamily="18" charset="0"/>
            </a:rPr>
            <a:t>Bln</a:t>
          </a:r>
          <a:r>
            <a:rPr lang="en-US" sz="800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 </a:t>
          </a:r>
          <a:r>
            <a:rPr lang="en-US" sz="800" dirty="0" err="1" smtClean="0">
              <a:latin typeface="Century Gothic" panose="020B0502020202020204" pitchFamily="34" charset="0"/>
              <a:cs typeface="Times New Roman" panose="02020603050405020304" pitchFamily="18" charset="0"/>
            </a:rPr>
            <a:t>tenge</a:t>
          </a:r>
          <a:endParaRPr lang="ru-RU" sz="800" dirty="0">
            <a:latin typeface="Century Gothic" panose="020B050202020202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0.01984</cdr:x>
      <cdr:y>0.68799</cdr:y>
    </cdr:from>
    <cdr:to>
      <cdr:x>0.14285</cdr:x>
      <cdr:y>0.72461</cdr:y>
    </cdr:to>
    <cdr:sp macro="" textlink="">
      <cdr:nvSpPr>
        <cdr:cNvPr id="3" name="TextBox 2"/>
        <cdr:cNvSpPr txBox="1"/>
      </cdr:nvSpPr>
      <cdr:spPr>
        <a:xfrm xmlns:a="http://schemas.openxmlformats.org/drawingml/2006/main" rot="10800000" flipV="1">
          <a:off x="100018" y="2939967"/>
          <a:ext cx="620039" cy="1564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825" kern="1200" dirty="0">
              <a:solidFill>
                <a:schemeClr val="tx1"/>
              </a:solidFill>
            </a:rPr>
            <a:t>2006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ECDC4-94A3-4662-9EC4-BA26C3A176D6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7416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6473A-C4E9-45A3-B9A4-D087C59AF6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732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941A70-4C58-4DD7-A510-B19C8330724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08616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34EC83-7DF2-4B32-9674-2DBB656831B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09066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09B83D-5CE0-4191-87A0-079BD758F40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3925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B51F-95B3-4506-AC9D-D7B36F25D1CF}" type="datetime1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EF98-7D53-472E-878F-23831BF29019}" type="datetime1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923F-11B8-43B9-A79F-A3F9AD2D9DBF}" type="datetime1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7EEE-CCBD-4D66-985B-071E382367A1}" type="datetime1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BB31A-007B-4EC6-8138-61CAF3C8A3D4}" type="datetime1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B01-891F-4C77-863C-FB17907A6A72}" type="datetime1">
              <a:rPr lang="ru-RU" smtClean="0"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2292F-AF1C-4CBF-8BB3-112659619F3F}" type="datetime1">
              <a:rPr lang="ru-RU" smtClean="0"/>
              <a:t>07.02.2018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7BB9-9C66-4F65-8237-2FAD89F0E4E3}" type="datetime1">
              <a:rPr lang="ru-RU" smtClean="0"/>
              <a:t>07.02.2018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0670-1B05-44E9-85A2-D81BCC3DD00A}" type="datetime1">
              <a:rPr lang="ru-RU" smtClean="0"/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070D-94E2-432F-84BD-807E5B0D9F1A}" type="datetime1">
              <a:rPr lang="ru-RU" smtClean="0"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236C-D3C3-40B4-AD51-3494E86CEB54}" type="datetime1">
              <a:rPr lang="ru-RU" smtClean="0"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6C3C9-BADC-4D01-88E5-B54D835D8B72}" type="datetime1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12" Type="http://schemas.openxmlformats.org/officeDocument/2006/relationships/chart" Target="../charts/chart1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11" Type="http://schemas.openxmlformats.org/officeDocument/2006/relationships/chart" Target="../charts/chart10.xml"/><Relationship Id="rId5" Type="http://schemas.openxmlformats.org/officeDocument/2006/relationships/chart" Target="../charts/chart4.xml"/><Relationship Id="rId10" Type="http://schemas.openxmlformats.org/officeDocument/2006/relationships/chart" Target="../charts/chart9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7" Type="http://schemas.openxmlformats.org/officeDocument/2006/relationships/image" Target="../media/image5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ic-health.kz/index.php/en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899592" y="2060848"/>
            <a:ext cx="7776863" cy="1549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algn="ctr">
              <a:defRPr sz="5000">
                <a:solidFill>
                  <a:srgbClr val="53585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sz="3200" b="1" dirty="0" smtClean="0">
                <a:solidFill>
                  <a:srgbClr val="188AD8"/>
                </a:solidFill>
                <a:latin typeface="Arial" pitchFamily="34" charset="0"/>
                <a:ea typeface="Helvetica Neue Thin"/>
                <a:cs typeface="Arial" pitchFamily="34" charset="0"/>
                <a:sym typeface="Helvetica Neue Thin"/>
              </a:rPr>
              <a:t>Response </a:t>
            </a:r>
            <a:r>
              <a:rPr lang="en-US" sz="3200" b="1" dirty="0">
                <a:solidFill>
                  <a:srgbClr val="188AD8"/>
                </a:solidFill>
                <a:latin typeface="Arial" pitchFamily="34" charset="0"/>
                <a:ea typeface="Helvetica Neue Thin"/>
                <a:cs typeface="Arial" pitchFamily="34" charset="0"/>
                <a:sym typeface="Helvetica Neue Thin"/>
              </a:rPr>
              <a:t>to </a:t>
            </a:r>
            <a:r>
              <a:rPr lang="en-US" sz="3200" b="1" dirty="0" smtClean="0">
                <a:solidFill>
                  <a:srgbClr val="188AD8"/>
                </a:solidFill>
                <a:latin typeface="Arial" pitchFamily="34" charset="0"/>
                <a:ea typeface="Helvetica Neue Thin"/>
                <a:cs typeface="Arial" pitchFamily="34" charset="0"/>
                <a:sym typeface="Helvetica Neue Thin"/>
              </a:rPr>
              <a:t>OECD </a:t>
            </a:r>
            <a:r>
              <a:rPr lang="en-US" sz="3200" b="1" dirty="0">
                <a:solidFill>
                  <a:srgbClr val="188AD8"/>
                </a:solidFill>
                <a:latin typeface="Arial" pitchFamily="34" charset="0"/>
                <a:ea typeface="Helvetica Neue Thin"/>
                <a:cs typeface="Arial" pitchFamily="34" charset="0"/>
                <a:sym typeface="Helvetica Neue Thin"/>
              </a:rPr>
              <a:t>presentation on long-term macroeconomic trends for Europe</a:t>
            </a:r>
            <a:endParaRPr lang="ru-RU" sz="3200" b="1" dirty="0">
              <a:solidFill>
                <a:srgbClr val="188AD8"/>
              </a:solidFill>
              <a:latin typeface="Arial" pitchFamily="34" charset="0"/>
              <a:ea typeface="Helvetica Neue Thin"/>
              <a:cs typeface="Arial" pitchFamily="34" charset="0"/>
              <a:sym typeface="Helvetica Neue Thin"/>
            </a:endParaRPr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470"/>
          <a:stretch/>
        </p:blipFill>
        <p:spPr bwMode="auto">
          <a:xfrm>
            <a:off x="261260" y="109468"/>
            <a:ext cx="844615" cy="77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48144" y="3861048"/>
            <a:ext cx="7279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Country Perspective: KAZAKHSTAN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6237312"/>
            <a:ext cx="17540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Ainur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Aiypkhanova</a:t>
            </a:r>
            <a:r>
              <a:rPr lang="en-US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MHA</a:t>
            </a:r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144" y="63426"/>
            <a:ext cx="4630483" cy="98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470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122" y="435518"/>
            <a:ext cx="8229600" cy="85725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CR A Extended" panose="02010509020102010303" pitchFamily="50" charset="0"/>
                <a:ea typeface="+mn-ea"/>
                <a:cs typeface="+mn-cs"/>
              </a:rPr>
              <a:t> </a:t>
            </a:r>
            <a:r>
              <a:rPr lang="en-US" sz="405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CR A Extended" panose="02010509020102010303" pitchFamily="50" charset="0"/>
                <a:ea typeface="+mn-ea"/>
                <a:cs typeface="+mn-cs"/>
              </a:rPr>
              <a:t>Solution</a:t>
            </a:r>
            <a:br>
              <a:rPr lang="en-US" sz="405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CR A Extended" panose="02010509020102010303" pitchFamily="50" charset="0"/>
                <a:ea typeface="+mn-ea"/>
                <a:cs typeface="+mn-cs"/>
              </a:rPr>
            </a:br>
            <a:r>
              <a:rPr lang="en-US" sz="405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CR A Extended" panose="02010509020102010303" pitchFamily="50" charset="0"/>
                <a:ea typeface="+mn-ea"/>
                <a:cs typeface="+mn-cs"/>
              </a:rPr>
              <a:t># “greening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CR A Extended" panose="02010509020102010303" pitchFamily="50" charset="0"/>
                <a:ea typeface="+mn-ea"/>
                <a:cs typeface="+mn-cs"/>
              </a:rPr>
              <a:t>”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CR A Extended" panose="02010509020102010303" pitchFamily="50" charset="0"/>
                <a:ea typeface="+mn-ea"/>
                <a:cs typeface="+mn-cs"/>
              </a:rPr>
              <a:t> 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CR A Extended" panose="02010509020102010303" pitchFamily="50" charset="0"/>
                <a:ea typeface="+mn-ea"/>
                <a:cs typeface="+mn-cs"/>
              </a:rPr>
              <a:t>health sector</a:t>
            </a:r>
            <a:endParaRPr lang="ru-RU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CR A Extended" panose="02010509020102010303" pitchFamily="50" charset="0"/>
              <a:ea typeface="+mn-ea"/>
              <a:cs typeface="+mn-cs"/>
            </a:endParaRPr>
          </a:p>
        </p:txBody>
      </p:sp>
      <p:sp>
        <p:nvSpPr>
          <p:cNvPr id="16387" name="Прямоугольник 12"/>
          <p:cNvSpPr>
            <a:spLocks noChangeArrowheads="1"/>
          </p:cNvSpPr>
          <p:nvPr/>
        </p:nvSpPr>
        <p:spPr bwMode="auto">
          <a:xfrm>
            <a:off x="6938963" y="5716191"/>
            <a:ext cx="22589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900"/>
              <a:t>Source: https://climatecouncil.noharm.org/ </a:t>
            </a:r>
            <a:endParaRPr lang="ru-RU" sz="900"/>
          </a:p>
        </p:txBody>
      </p:sp>
      <p:pic>
        <p:nvPicPr>
          <p:cNvPr id="16388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01" y="250032"/>
            <a:ext cx="632222" cy="45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01216"/>
            <a:ext cx="1725216" cy="36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330994" y="2284810"/>
            <a:ext cx="8382000" cy="3508772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en-US" sz="2925" dirty="0">
                <a:solidFill>
                  <a:schemeClr val="accent1">
                    <a:lumMod val="75000"/>
                  </a:schemeClr>
                </a:solidFill>
                <a:latin typeface="OCR A Extended" panose="02010509020102010303" pitchFamily="50" charset="0"/>
              </a:rPr>
              <a:t>Energy use reduction</a:t>
            </a:r>
          </a:p>
          <a:p>
            <a:pPr marL="685800" lvl="2" indent="0">
              <a:buNone/>
              <a:defRPr/>
            </a:pPr>
            <a:r>
              <a:rPr lang="en-US" sz="2325" dirty="0">
                <a:solidFill>
                  <a:schemeClr val="bg2">
                    <a:lumMod val="25000"/>
                  </a:schemeClr>
                </a:solidFill>
                <a:latin typeface="OCR A Extended" panose="02010509020102010303" pitchFamily="50" charset="0"/>
              </a:rPr>
              <a:t># LED surgical lighting</a:t>
            </a:r>
          </a:p>
          <a:p>
            <a:pPr marL="685800" lvl="2" indent="0">
              <a:buNone/>
              <a:defRPr/>
            </a:pPr>
            <a:r>
              <a:rPr lang="en-US" sz="2325" dirty="0">
                <a:solidFill>
                  <a:schemeClr val="bg2">
                    <a:lumMod val="25000"/>
                  </a:schemeClr>
                </a:solidFill>
                <a:latin typeface="OCR A Extended" panose="02010509020102010303" pitchFamily="50" charset="0"/>
              </a:rPr>
              <a:t># occupancy sensors</a:t>
            </a:r>
          </a:p>
          <a:p>
            <a:pPr marL="685800" lvl="2" indent="0">
              <a:buNone/>
              <a:defRPr/>
            </a:pPr>
            <a:r>
              <a:rPr lang="en-US" sz="2325" dirty="0">
                <a:solidFill>
                  <a:schemeClr val="bg2">
                    <a:lumMod val="25000"/>
                  </a:schemeClr>
                </a:solidFill>
                <a:latin typeface="OCR A Extended" panose="02010509020102010303" pitchFamily="50" charset="0"/>
              </a:rPr>
              <a:t># reduce air exchanges per hour in operating rooms for non-surgical periods</a:t>
            </a:r>
          </a:p>
          <a:p>
            <a:pPr>
              <a:defRPr/>
            </a:pPr>
            <a:r>
              <a:rPr lang="en-US" sz="2925" dirty="0">
                <a:solidFill>
                  <a:schemeClr val="accent1">
                    <a:lumMod val="75000"/>
                  </a:schemeClr>
                </a:solidFill>
                <a:latin typeface="OCR A Extended" panose="02010509020102010303" pitchFamily="50" charset="0"/>
              </a:rPr>
              <a:t>Less waste </a:t>
            </a:r>
          </a:p>
          <a:p>
            <a:pPr marL="685800" lvl="2" indent="0">
              <a:buNone/>
              <a:defRPr/>
            </a:pPr>
            <a:r>
              <a:rPr lang="en-US" sz="2325" dirty="0">
                <a:solidFill>
                  <a:schemeClr val="bg2">
                    <a:lumMod val="25000"/>
                  </a:schemeClr>
                </a:solidFill>
                <a:latin typeface="OCR A Extended" panose="02010509020102010303" pitchFamily="50" charset="0"/>
              </a:rPr>
              <a:t># single-use device reprocessing</a:t>
            </a:r>
          </a:p>
          <a:p>
            <a:pPr marL="685800" lvl="2" indent="0">
              <a:buNone/>
              <a:defRPr/>
            </a:pPr>
            <a:r>
              <a:rPr lang="en-US" sz="2325" dirty="0">
                <a:solidFill>
                  <a:schemeClr val="bg2">
                    <a:lumMod val="25000"/>
                  </a:schemeClr>
                </a:solidFill>
                <a:latin typeface="OCR A Extended" panose="02010509020102010303" pitchFamily="50" charset="0"/>
              </a:rPr>
              <a:t># prevent food waste in cafeteria</a:t>
            </a:r>
          </a:p>
          <a:p>
            <a:pPr marL="685800" lvl="2" indent="0">
              <a:buNone/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OCR A Extended" panose="02010509020102010303" pitchFamily="50" charset="0"/>
              </a:rPr>
              <a:t># </a:t>
            </a:r>
            <a:r>
              <a:rPr lang="en-US" sz="2325" dirty="0">
                <a:solidFill>
                  <a:schemeClr val="bg2">
                    <a:lumMod val="25000"/>
                  </a:schemeClr>
                </a:solidFill>
                <a:latin typeface="OCR A Extended" panose="02010509020102010303" pitchFamily="50" charset="0"/>
              </a:rPr>
              <a:t>bag waste reduction</a:t>
            </a:r>
          </a:p>
          <a:p>
            <a:pPr>
              <a:defRPr/>
            </a:pPr>
            <a:endParaRPr lang="en-US" sz="2325" dirty="0">
              <a:solidFill>
                <a:schemeClr val="bg2">
                  <a:lumMod val="25000"/>
                </a:schemeClr>
              </a:solidFill>
              <a:latin typeface="OCR A Extended" panose="02010509020102010303" pitchFamily="50" charset="0"/>
            </a:endParaRPr>
          </a:p>
          <a:p>
            <a:pPr marL="342900" lvl="1" indent="0">
              <a:buNone/>
              <a:defRPr/>
            </a:pPr>
            <a:endParaRPr lang="en-US" dirty="0" smtClean="0">
              <a:solidFill>
                <a:schemeClr val="bg2">
                  <a:lumMod val="25000"/>
                </a:schemeClr>
              </a:solidFill>
              <a:latin typeface="OCR A Extended" panose="020105090201020103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01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405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CR A Extended" panose="02010509020102010303" pitchFamily="50" charset="0"/>
                <a:ea typeface="+mn-ea"/>
                <a:cs typeface="+mn-cs"/>
              </a:rPr>
              <a:t>Keep in mind…</a:t>
            </a:r>
            <a:br>
              <a:rPr lang="en-US" sz="405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CR A Extended" panose="02010509020102010303" pitchFamily="50" charset="0"/>
                <a:ea typeface="+mn-ea"/>
                <a:cs typeface="+mn-cs"/>
              </a:rPr>
            </a:br>
            <a:r>
              <a:rPr lang="en-US" sz="405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CR A Extended" panose="02010509020102010303" pitchFamily="50" charset="0"/>
                <a:ea typeface="+mn-ea"/>
                <a:cs typeface="+mn-cs"/>
              </a:rPr>
              <a:t>the </a:t>
            </a:r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CR A Extended" panose="02010509020102010303" pitchFamily="50" charset="0"/>
                <a:ea typeface="+mn-ea"/>
                <a:cs typeface="+mn-cs"/>
              </a:rPr>
              <a:t>determinants of health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1" y="2544366"/>
            <a:ext cx="6584156" cy="3084909"/>
          </a:xfrm>
        </p:spPr>
        <p:txBody>
          <a:bodyPr rtlCol="0">
            <a:normAutofit fontScale="70000" lnSpcReduction="20000"/>
          </a:bodyPr>
          <a:lstStyle/>
          <a:p>
            <a:pPr>
              <a:defRPr/>
            </a:pPr>
            <a:r>
              <a:rPr lang="en-US" sz="2925" dirty="0">
                <a:solidFill>
                  <a:schemeClr val="bg2">
                    <a:lumMod val="25000"/>
                  </a:schemeClr>
                </a:solidFill>
                <a:latin typeface="OCR A Extended" panose="02010509020102010303" pitchFamily="50" charset="0"/>
              </a:rPr>
              <a:t>social environment</a:t>
            </a:r>
          </a:p>
          <a:p>
            <a:pPr marL="342900" lvl="1" indent="0">
              <a:buNone/>
              <a:defRPr/>
            </a:pPr>
            <a:endParaRPr lang="en-US" dirty="0" smtClean="0">
              <a:solidFill>
                <a:schemeClr val="bg2">
                  <a:lumMod val="25000"/>
                </a:schemeClr>
              </a:solidFill>
              <a:latin typeface="OCR A Extended" panose="02010509020102010303" pitchFamily="50" charset="0"/>
            </a:endParaRPr>
          </a:p>
          <a:p>
            <a:pPr>
              <a:defRPr/>
            </a:pPr>
            <a:r>
              <a:rPr lang="en-US" sz="2925" dirty="0">
                <a:solidFill>
                  <a:schemeClr val="bg2">
                    <a:lumMod val="25000"/>
                  </a:schemeClr>
                </a:solidFill>
                <a:latin typeface="OCR A Extended" panose="02010509020102010303" pitchFamily="50" charset="0"/>
              </a:rPr>
              <a:t>economic environment</a:t>
            </a:r>
          </a:p>
          <a:p>
            <a:pPr lvl="1">
              <a:defRPr/>
            </a:pPr>
            <a:endParaRPr lang="en-US" dirty="0" smtClean="0">
              <a:solidFill>
                <a:schemeClr val="bg2">
                  <a:lumMod val="25000"/>
                </a:schemeClr>
              </a:solidFill>
              <a:latin typeface="OCR A Extended" panose="02010509020102010303" pitchFamily="50" charset="0"/>
            </a:endParaRPr>
          </a:p>
          <a:p>
            <a:pPr>
              <a:defRPr/>
            </a:pPr>
            <a:r>
              <a:rPr lang="en-US" sz="2925" dirty="0">
                <a:solidFill>
                  <a:schemeClr val="bg2">
                    <a:lumMod val="25000"/>
                  </a:schemeClr>
                </a:solidFill>
                <a:latin typeface="OCR A Extended" panose="02010509020102010303" pitchFamily="50" charset="0"/>
              </a:rPr>
              <a:t>physical environment</a:t>
            </a:r>
          </a:p>
          <a:p>
            <a:pPr lvl="1">
              <a:defRPr/>
            </a:pPr>
            <a:endParaRPr lang="en-US" dirty="0" smtClean="0">
              <a:solidFill>
                <a:schemeClr val="bg2">
                  <a:lumMod val="25000"/>
                </a:schemeClr>
              </a:solidFill>
              <a:latin typeface="OCR A Extended" panose="02010509020102010303" pitchFamily="50" charset="0"/>
            </a:endParaRPr>
          </a:p>
          <a:p>
            <a:pPr lvl="1">
              <a:defRPr/>
            </a:pPr>
            <a:endParaRPr lang="en-US" dirty="0" smtClean="0">
              <a:solidFill>
                <a:schemeClr val="bg2">
                  <a:lumMod val="25000"/>
                </a:schemeClr>
              </a:solidFill>
              <a:latin typeface="OCR A Extended" panose="02010509020102010303" pitchFamily="50" charset="0"/>
            </a:endParaRPr>
          </a:p>
          <a:p>
            <a:pPr>
              <a:defRPr/>
            </a:pPr>
            <a:r>
              <a:rPr lang="en-US" sz="2925" dirty="0">
                <a:solidFill>
                  <a:schemeClr val="bg2">
                    <a:lumMod val="25000"/>
                  </a:schemeClr>
                </a:solidFill>
                <a:latin typeface="OCR A Extended" panose="02010509020102010303" pitchFamily="50" charset="0"/>
              </a:rPr>
              <a:t>individual behaviors</a:t>
            </a:r>
          </a:p>
          <a:p>
            <a:pPr marL="0" indent="0">
              <a:buNone/>
              <a:defRPr/>
            </a:pPr>
            <a:r>
              <a:rPr lang="en-US" sz="2925" dirty="0">
                <a:solidFill>
                  <a:schemeClr val="bg2">
                    <a:lumMod val="25000"/>
                  </a:schemeClr>
                </a:solidFill>
                <a:latin typeface="OCR A Extended" panose="02010509020102010303" pitchFamily="50" charset="0"/>
              </a:rPr>
              <a:t> &amp; </a:t>
            </a:r>
            <a:r>
              <a:rPr lang="en-US" sz="2925" dirty="0" smtClean="0">
                <a:solidFill>
                  <a:schemeClr val="bg2">
                    <a:lumMod val="25000"/>
                  </a:schemeClr>
                </a:solidFill>
                <a:latin typeface="OCR A Extended" panose="02010509020102010303" pitchFamily="50" charset="0"/>
              </a:rPr>
              <a:t>characteristics (diseases)</a:t>
            </a:r>
            <a:endParaRPr lang="en-US" sz="2925" dirty="0">
              <a:solidFill>
                <a:schemeClr val="bg2">
                  <a:lumMod val="25000"/>
                </a:schemeClr>
              </a:solidFill>
              <a:latin typeface="OCR A Extended" panose="02010509020102010303" pitchFamily="50" charset="0"/>
            </a:endParaRPr>
          </a:p>
          <a:p>
            <a:pPr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148" name="Прямоугольник 5"/>
          <p:cNvSpPr>
            <a:spLocks noChangeArrowheads="1"/>
          </p:cNvSpPr>
          <p:nvPr/>
        </p:nvSpPr>
        <p:spPr bwMode="auto">
          <a:xfrm>
            <a:off x="21474" y="6309320"/>
            <a:ext cx="288252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900" dirty="0"/>
              <a:t>Source: WHO </a:t>
            </a:r>
            <a:r>
              <a:rPr lang="ru-RU" sz="900" dirty="0"/>
              <a:t>http://www.who.int/hia/evidence/doh/en/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50342" y="3007519"/>
            <a:ext cx="2797561" cy="61170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375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CR A Extended" panose="02010509020102010303" pitchFamily="50" charset="0"/>
              </a:rPr>
              <a:t>Outside HC</a:t>
            </a:r>
            <a:endParaRPr lang="ru-RU" sz="3375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CR A Extended" panose="02010509020102010303" pitchFamily="50" charset="0"/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5478066" y="2457451"/>
            <a:ext cx="389334" cy="1793081"/>
          </a:xfrm>
          <a:prstGeom prst="rightBrace">
            <a:avLst>
              <a:gd name="adj1" fmla="val 31140"/>
              <a:gd name="adj2" fmla="val 49612"/>
            </a:avLst>
          </a:prstGeom>
          <a:ln w="476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42651" y="4404123"/>
            <a:ext cx="2797562" cy="11310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375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CR A Extended" panose="02010509020102010303" pitchFamily="50" charset="0"/>
              </a:rPr>
              <a:t>HEALTHCARE</a:t>
            </a:r>
          </a:p>
          <a:p>
            <a:pPr>
              <a:defRPr/>
            </a:pPr>
            <a:r>
              <a:rPr lang="en-US" sz="3375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CR A Extended" panose="02010509020102010303" pitchFamily="50" charset="0"/>
              </a:rPr>
              <a:t>SYSTEM</a:t>
            </a:r>
            <a:endParaRPr lang="ru-RU" sz="3375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5478066" y="4532710"/>
            <a:ext cx="389334" cy="850106"/>
          </a:xfrm>
          <a:prstGeom prst="rightBrace">
            <a:avLst>
              <a:gd name="adj1" fmla="val 31140"/>
              <a:gd name="adj2" fmla="val 49612"/>
            </a:avLst>
          </a:prstGeom>
          <a:ln w="476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9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49789" y="185022"/>
            <a:ext cx="8847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94547" y="142036"/>
            <a:ext cx="8748703" cy="443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HEALTH OUTCOMES</a:t>
            </a:r>
            <a:r>
              <a:rPr lang="ru-RU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“typical country-in-transition”: gradual improvement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7504" y="692696"/>
            <a:ext cx="3107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Life Expectancy at Birth</a:t>
            </a:r>
            <a:endParaRPr lang="ru-RU" sz="1200" b="1" dirty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799483" y="695065"/>
            <a:ext cx="3174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Maternal mortality</a:t>
            </a:r>
            <a:endParaRPr lang="ru-RU" sz="1200" b="1" dirty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782534" y="709126"/>
            <a:ext cx="1297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Infant mortality</a:t>
            </a:r>
            <a:endParaRPr lang="ru-RU" sz="1200" b="1" dirty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5" name="Диаграмма 144"/>
          <p:cNvGraphicFramePr/>
          <p:nvPr>
            <p:extLst>
              <p:ext uri="{D42A27DB-BD31-4B8C-83A1-F6EECF244321}">
                <p14:modId xmlns:p14="http://schemas.microsoft.com/office/powerpoint/2010/main" val="1295777770"/>
              </p:ext>
            </p:extLst>
          </p:nvPr>
        </p:nvGraphicFramePr>
        <p:xfrm>
          <a:off x="573345" y="882310"/>
          <a:ext cx="2500330" cy="1357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9" name="TextBox 1"/>
          <p:cNvSpPr txBox="1"/>
          <p:nvPr/>
        </p:nvSpPr>
        <p:spPr>
          <a:xfrm>
            <a:off x="659095" y="1133258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71,5</a:t>
            </a:r>
          </a:p>
        </p:txBody>
      </p:sp>
      <p:sp>
        <p:nvSpPr>
          <p:cNvPr id="150" name="TextBox 1"/>
          <p:cNvSpPr txBox="1"/>
          <p:nvPr/>
        </p:nvSpPr>
        <p:spPr>
          <a:xfrm>
            <a:off x="643109" y="1432389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72</a:t>
            </a:r>
          </a:p>
        </p:txBody>
      </p:sp>
      <p:sp>
        <p:nvSpPr>
          <p:cNvPr id="151" name="TextBox 1"/>
          <p:cNvSpPr txBox="1"/>
          <p:nvPr/>
        </p:nvSpPr>
        <p:spPr>
          <a:xfrm>
            <a:off x="642552" y="1699756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72,4</a:t>
            </a:r>
          </a:p>
        </p:txBody>
      </p:sp>
      <p:graphicFrame>
        <p:nvGraphicFramePr>
          <p:cNvPr id="153" name="Диаграмма 152"/>
          <p:cNvGraphicFramePr/>
          <p:nvPr>
            <p:extLst>
              <p:ext uri="{D42A27DB-BD31-4B8C-83A1-F6EECF244321}">
                <p14:modId xmlns:p14="http://schemas.microsoft.com/office/powerpoint/2010/main" val="2497460158"/>
              </p:ext>
            </p:extLst>
          </p:nvPr>
        </p:nvGraphicFramePr>
        <p:xfrm>
          <a:off x="3276899" y="872339"/>
          <a:ext cx="2500330" cy="164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4" name="TextBox 1"/>
          <p:cNvSpPr txBox="1"/>
          <p:nvPr/>
        </p:nvSpPr>
        <p:spPr>
          <a:xfrm>
            <a:off x="2714612" y="1702552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2016</a:t>
            </a:r>
          </a:p>
        </p:txBody>
      </p:sp>
      <p:sp>
        <p:nvSpPr>
          <p:cNvPr id="155" name="TextBox 1"/>
          <p:cNvSpPr txBox="1"/>
          <p:nvPr/>
        </p:nvSpPr>
        <p:spPr>
          <a:xfrm>
            <a:off x="2705952" y="1394208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2015</a:t>
            </a:r>
          </a:p>
        </p:txBody>
      </p:sp>
      <p:sp>
        <p:nvSpPr>
          <p:cNvPr id="156" name="TextBox 1"/>
          <p:cNvSpPr txBox="1"/>
          <p:nvPr/>
        </p:nvSpPr>
        <p:spPr>
          <a:xfrm>
            <a:off x="2714612" y="1080828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2014</a:t>
            </a:r>
          </a:p>
        </p:txBody>
      </p:sp>
      <p:sp>
        <p:nvSpPr>
          <p:cNvPr id="157" name="TextBox 1"/>
          <p:cNvSpPr txBox="1"/>
          <p:nvPr/>
        </p:nvSpPr>
        <p:spPr>
          <a:xfrm>
            <a:off x="3214678" y="1071546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11,7</a:t>
            </a:r>
          </a:p>
        </p:txBody>
      </p:sp>
      <p:sp>
        <p:nvSpPr>
          <p:cNvPr id="158" name="TextBox 1"/>
          <p:cNvSpPr txBox="1"/>
          <p:nvPr/>
        </p:nvSpPr>
        <p:spPr>
          <a:xfrm>
            <a:off x="3214678" y="1383674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12,5</a:t>
            </a:r>
          </a:p>
        </p:txBody>
      </p:sp>
      <p:sp>
        <p:nvSpPr>
          <p:cNvPr id="159" name="TextBox 1"/>
          <p:cNvSpPr txBox="1"/>
          <p:nvPr/>
        </p:nvSpPr>
        <p:spPr>
          <a:xfrm>
            <a:off x="3214678" y="1660634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12,7</a:t>
            </a:r>
          </a:p>
        </p:txBody>
      </p:sp>
      <p:sp>
        <p:nvSpPr>
          <p:cNvPr id="160" name="TextBox 1"/>
          <p:cNvSpPr txBox="1"/>
          <p:nvPr/>
        </p:nvSpPr>
        <p:spPr>
          <a:xfrm>
            <a:off x="3244181" y="1975919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,6</a:t>
            </a:r>
          </a:p>
          <a:p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TextBox 1"/>
          <p:cNvSpPr txBox="1"/>
          <p:nvPr/>
        </p:nvSpPr>
        <p:spPr>
          <a:xfrm>
            <a:off x="2714612" y="1985597"/>
            <a:ext cx="587622" cy="33618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2017*</a:t>
            </a:r>
          </a:p>
        </p:txBody>
      </p:sp>
      <p:graphicFrame>
        <p:nvGraphicFramePr>
          <p:cNvPr id="162" name="Диаграмма 161"/>
          <p:cNvGraphicFramePr/>
          <p:nvPr>
            <p:extLst>
              <p:ext uri="{D42A27DB-BD31-4B8C-83A1-F6EECF244321}">
                <p14:modId xmlns:p14="http://schemas.microsoft.com/office/powerpoint/2010/main" val="1081436000"/>
              </p:ext>
            </p:extLst>
          </p:nvPr>
        </p:nvGraphicFramePr>
        <p:xfrm>
          <a:off x="6429388" y="857232"/>
          <a:ext cx="2500330" cy="164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6" name="TextBox 1"/>
          <p:cNvSpPr txBox="1"/>
          <p:nvPr/>
        </p:nvSpPr>
        <p:spPr>
          <a:xfrm>
            <a:off x="6429388" y="1071546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9,7</a:t>
            </a:r>
          </a:p>
        </p:txBody>
      </p:sp>
      <p:sp>
        <p:nvSpPr>
          <p:cNvPr id="167" name="TextBox 1"/>
          <p:cNvSpPr txBox="1"/>
          <p:nvPr/>
        </p:nvSpPr>
        <p:spPr>
          <a:xfrm>
            <a:off x="6429388" y="1383674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9,3</a:t>
            </a:r>
          </a:p>
        </p:txBody>
      </p:sp>
      <p:sp>
        <p:nvSpPr>
          <p:cNvPr id="168" name="TextBox 1"/>
          <p:cNvSpPr txBox="1"/>
          <p:nvPr/>
        </p:nvSpPr>
        <p:spPr>
          <a:xfrm>
            <a:off x="6429388" y="1660634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8,6</a:t>
            </a:r>
          </a:p>
        </p:txBody>
      </p:sp>
      <p:sp>
        <p:nvSpPr>
          <p:cNvPr id="169" name="TextBox 1"/>
          <p:cNvSpPr txBox="1"/>
          <p:nvPr/>
        </p:nvSpPr>
        <p:spPr>
          <a:xfrm>
            <a:off x="6429388" y="1951662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8,14</a:t>
            </a:r>
          </a:p>
        </p:txBody>
      </p:sp>
      <p:sp>
        <p:nvSpPr>
          <p:cNvPr id="171" name="Прямоугольник 170"/>
          <p:cNvSpPr/>
          <p:nvPr/>
        </p:nvSpPr>
        <p:spPr>
          <a:xfrm>
            <a:off x="179114" y="2392700"/>
            <a:ext cx="8753536" cy="250482"/>
          </a:xfrm>
          <a:prstGeom prst="rect">
            <a:avLst/>
          </a:prstGeom>
          <a:solidFill>
            <a:srgbClr val="18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Prevalence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per 100 000 people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394223" y="2728950"/>
            <a:ext cx="1962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Cardiovascular</a:t>
            </a:r>
            <a:endParaRPr lang="ru-RU" sz="1200" b="1" dirty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0" name="Диаграмма 179"/>
          <p:cNvGraphicFramePr/>
          <p:nvPr>
            <p:extLst>
              <p:ext uri="{D42A27DB-BD31-4B8C-83A1-F6EECF244321}">
                <p14:modId xmlns:p14="http://schemas.microsoft.com/office/powerpoint/2010/main" val="357876659"/>
              </p:ext>
            </p:extLst>
          </p:nvPr>
        </p:nvGraphicFramePr>
        <p:xfrm>
          <a:off x="607457" y="2928934"/>
          <a:ext cx="1714512" cy="164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4" name="TextBox 1"/>
          <p:cNvSpPr txBox="1"/>
          <p:nvPr/>
        </p:nvSpPr>
        <p:spPr>
          <a:xfrm>
            <a:off x="607457" y="3167061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2394,7</a:t>
            </a:r>
          </a:p>
        </p:txBody>
      </p:sp>
      <p:sp>
        <p:nvSpPr>
          <p:cNvPr id="185" name="TextBox 1"/>
          <p:cNvSpPr txBox="1"/>
          <p:nvPr/>
        </p:nvSpPr>
        <p:spPr>
          <a:xfrm>
            <a:off x="607457" y="3455376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2429,7</a:t>
            </a:r>
          </a:p>
        </p:txBody>
      </p:sp>
      <p:sp>
        <p:nvSpPr>
          <p:cNvPr id="186" name="TextBox 1"/>
          <p:cNvSpPr txBox="1"/>
          <p:nvPr/>
        </p:nvSpPr>
        <p:spPr>
          <a:xfrm>
            <a:off x="607457" y="3760911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2413</a:t>
            </a:r>
          </a:p>
        </p:txBody>
      </p:sp>
      <p:sp>
        <p:nvSpPr>
          <p:cNvPr id="187" name="TextBox 1"/>
          <p:cNvSpPr txBox="1"/>
          <p:nvPr/>
        </p:nvSpPr>
        <p:spPr>
          <a:xfrm>
            <a:off x="569357" y="4048129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2387,15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2263099" y="2720381"/>
            <a:ext cx="1962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Cancers</a:t>
            </a:r>
            <a:endParaRPr lang="ru-RU" sz="1200" b="1" dirty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0" name="Диаграмма 189"/>
          <p:cNvGraphicFramePr/>
          <p:nvPr>
            <p:extLst>
              <p:ext uri="{D42A27DB-BD31-4B8C-83A1-F6EECF244321}">
                <p14:modId xmlns:p14="http://schemas.microsoft.com/office/powerpoint/2010/main" val="4070401831"/>
              </p:ext>
            </p:extLst>
          </p:nvPr>
        </p:nvGraphicFramePr>
        <p:xfrm>
          <a:off x="2870186" y="2920181"/>
          <a:ext cx="1714512" cy="164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4" name="TextBox 1"/>
          <p:cNvSpPr txBox="1"/>
          <p:nvPr/>
        </p:nvSpPr>
        <p:spPr>
          <a:xfrm>
            <a:off x="2870186" y="3158308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198,7</a:t>
            </a:r>
          </a:p>
        </p:txBody>
      </p:sp>
      <p:sp>
        <p:nvSpPr>
          <p:cNvPr id="195" name="TextBox 1"/>
          <p:cNvSpPr txBox="1"/>
          <p:nvPr/>
        </p:nvSpPr>
        <p:spPr>
          <a:xfrm>
            <a:off x="2870186" y="3446623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207,7</a:t>
            </a:r>
          </a:p>
        </p:txBody>
      </p:sp>
      <p:sp>
        <p:nvSpPr>
          <p:cNvPr id="196" name="TextBox 1"/>
          <p:cNvSpPr txBox="1"/>
          <p:nvPr/>
        </p:nvSpPr>
        <p:spPr>
          <a:xfrm>
            <a:off x="2870186" y="3752158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199,1</a:t>
            </a:r>
          </a:p>
        </p:txBody>
      </p:sp>
      <p:sp>
        <p:nvSpPr>
          <p:cNvPr id="197" name="TextBox 1"/>
          <p:cNvSpPr txBox="1"/>
          <p:nvPr/>
        </p:nvSpPr>
        <p:spPr>
          <a:xfrm>
            <a:off x="2870186" y="4039376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191,71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4595610" y="2708010"/>
            <a:ext cx="1962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Tuberculosis</a:t>
            </a:r>
            <a:endParaRPr lang="ru-RU" sz="1200" b="1" dirty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0" name="Диаграмма 199"/>
          <p:cNvGraphicFramePr/>
          <p:nvPr>
            <p:extLst>
              <p:ext uri="{D42A27DB-BD31-4B8C-83A1-F6EECF244321}">
                <p14:modId xmlns:p14="http://schemas.microsoft.com/office/powerpoint/2010/main" val="1408244780"/>
              </p:ext>
            </p:extLst>
          </p:nvPr>
        </p:nvGraphicFramePr>
        <p:xfrm>
          <a:off x="5140209" y="2921491"/>
          <a:ext cx="1714512" cy="164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4" name="TextBox 1"/>
          <p:cNvSpPr txBox="1"/>
          <p:nvPr/>
        </p:nvSpPr>
        <p:spPr>
          <a:xfrm>
            <a:off x="5148064" y="3158308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66,4</a:t>
            </a:r>
          </a:p>
        </p:txBody>
      </p:sp>
      <p:sp>
        <p:nvSpPr>
          <p:cNvPr id="205" name="TextBox 1"/>
          <p:cNvSpPr txBox="1"/>
          <p:nvPr/>
        </p:nvSpPr>
        <p:spPr>
          <a:xfrm>
            <a:off x="5148064" y="3446623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58,5</a:t>
            </a:r>
          </a:p>
        </p:txBody>
      </p:sp>
      <p:sp>
        <p:nvSpPr>
          <p:cNvPr id="206" name="TextBox 1"/>
          <p:cNvSpPr txBox="1"/>
          <p:nvPr/>
        </p:nvSpPr>
        <p:spPr>
          <a:xfrm>
            <a:off x="5148064" y="3752158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52,7</a:t>
            </a:r>
          </a:p>
        </p:txBody>
      </p:sp>
      <p:sp>
        <p:nvSpPr>
          <p:cNvPr id="207" name="TextBox 1"/>
          <p:cNvSpPr txBox="1"/>
          <p:nvPr/>
        </p:nvSpPr>
        <p:spPr>
          <a:xfrm>
            <a:off x="5148064" y="4039376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53,7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7053212" y="2718873"/>
            <a:ext cx="1958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Traumas &amp; Accidents</a:t>
            </a:r>
            <a:endParaRPr lang="ru-RU" sz="1200" b="1" dirty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0" name="Диаграмма 209"/>
          <p:cNvGraphicFramePr/>
          <p:nvPr>
            <p:extLst>
              <p:ext uri="{D42A27DB-BD31-4B8C-83A1-F6EECF244321}">
                <p14:modId xmlns:p14="http://schemas.microsoft.com/office/powerpoint/2010/main" val="1142202770"/>
              </p:ext>
            </p:extLst>
          </p:nvPr>
        </p:nvGraphicFramePr>
        <p:xfrm>
          <a:off x="7212502" y="2920181"/>
          <a:ext cx="1714512" cy="164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14" name="TextBox 1"/>
          <p:cNvSpPr txBox="1"/>
          <p:nvPr/>
        </p:nvSpPr>
        <p:spPr>
          <a:xfrm>
            <a:off x="7216797" y="3158308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3493,2</a:t>
            </a:r>
          </a:p>
        </p:txBody>
      </p:sp>
      <p:sp>
        <p:nvSpPr>
          <p:cNvPr id="215" name="TextBox 1"/>
          <p:cNvSpPr txBox="1"/>
          <p:nvPr/>
        </p:nvSpPr>
        <p:spPr>
          <a:xfrm>
            <a:off x="7216797" y="3446623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3270,4</a:t>
            </a:r>
          </a:p>
        </p:txBody>
      </p:sp>
      <p:sp>
        <p:nvSpPr>
          <p:cNvPr id="216" name="TextBox 1"/>
          <p:cNvSpPr txBox="1"/>
          <p:nvPr/>
        </p:nvSpPr>
        <p:spPr>
          <a:xfrm>
            <a:off x="7216797" y="3752158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2936,9</a:t>
            </a:r>
          </a:p>
        </p:txBody>
      </p:sp>
      <p:sp>
        <p:nvSpPr>
          <p:cNvPr id="217" name="TextBox 1"/>
          <p:cNvSpPr txBox="1"/>
          <p:nvPr/>
        </p:nvSpPr>
        <p:spPr>
          <a:xfrm>
            <a:off x="7216797" y="4039376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3174,66</a:t>
            </a:r>
          </a:p>
        </p:txBody>
      </p:sp>
      <p:sp>
        <p:nvSpPr>
          <p:cNvPr id="219" name="Прямоугольник 218"/>
          <p:cNvSpPr/>
          <p:nvPr/>
        </p:nvSpPr>
        <p:spPr>
          <a:xfrm>
            <a:off x="180944" y="4409645"/>
            <a:ext cx="8753536" cy="305239"/>
          </a:xfrm>
          <a:prstGeom prst="rect">
            <a:avLst/>
          </a:prstGeom>
          <a:solidFill>
            <a:srgbClr val="18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Mortality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per 100 000 people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403664" y="4863152"/>
            <a:ext cx="1962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Cardiovascular</a:t>
            </a:r>
            <a:endParaRPr lang="ru-RU" sz="1200" b="1" dirty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1" name="Диаграмма 220"/>
          <p:cNvGraphicFramePr/>
          <p:nvPr>
            <p:extLst>
              <p:ext uri="{D42A27DB-BD31-4B8C-83A1-F6EECF244321}">
                <p14:modId xmlns:p14="http://schemas.microsoft.com/office/powerpoint/2010/main" val="3066671374"/>
              </p:ext>
            </p:extLst>
          </p:nvPr>
        </p:nvGraphicFramePr>
        <p:xfrm>
          <a:off x="629013" y="5000636"/>
          <a:ext cx="1714512" cy="164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25" name="TextBox 1"/>
          <p:cNvSpPr txBox="1"/>
          <p:nvPr/>
        </p:nvSpPr>
        <p:spPr>
          <a:xfrm>
            <a:off x="629013" y="5238763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207,2</a:t>
            </a:r>
          </a:p>
        </p:txBody>
      </p:sp>
      <p:sp>
        <p:nvSpPr>
          <p:cNvPr id="226" name="TextBox 1"/>
          <p:cNvSpPr txBox="1"/>
          <p:nvPr/>
        </p:nvSpPr>
        <p:spPr>
          <a:xfrm>
            <a:off x="629013" y="5527078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193,8</a:t>
            </a:r>
          </a:p>
        </p:txBody>
      </p:sp>
      <p:sp>
        <p:nvSpPr>
          <p:cNvPr id="227" name="TextBox 1"/>
          <p:cNvSpPr txBox="1"/>
          <p:nvPr/>
        </p:nvSpPr>
        <p:spPr>
          <a:xfrm>
            <a:off x="629013" y="5832613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179,8</a:t>
            </a:r>
          </a:p>
        </p:txBody>
      </p:sp>
      <p:sp>
        <p:nvSpPr>
          <p:cNvPr id="228" name="TextBox 1"/>
          <p:cNvSpPr txBox="1"/>
          <p:nvPr/>
        </p:nvSpPr>
        <p:spPr>
          <a:xfrm>
            <a:off x="629013" y="6119831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180,23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2352518" y="4838820"/>
            <a:ext cx="1962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Cancers</a:t>
            </a:r>
            <a:endParaRPr lang="ru-RU" sz="1200" b="1" dirty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1" name="Диаграмма 230"/>
          <p:cNvGraphicFramePr/>
          <p:nvPr>
            <p:extLst>
              <p:ext uri="{D42A27DB-BD31-4B8C-83A1-F6EECF244321}">
                <p14:modId xmlns:p14="http://schemas.microsoft.com/office/powerpoint/2010/main" val="1247123495"/>
              </p:ext>
            </p:extLst>
          </p:nvPr>
        </p:nvGraphicFramePr>
        <p:xfrm>
          <a:off x="2862098" y="5016633"/>
          <a:ext cx="1714512" cy="164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35" name="TextBox 1"/>
          <p:cNvSpPr txBox="1"/>
          <p:nvPr/>
        </p:nvSpPr>
        <p:spPr>
          <a:xfrm>
            <a:off x="2870406" y="5263984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93,2</a:t>
            </a:r>
          </a:p>
        </p:txBody>
      </p:sp>
      <p:sp>
        <p:nvSpPr>
          <p:cNvPr id="236" name="TextBox 1"/>
          <p:cNvSpPr txBox="1"/>
          <p:nvPr/>
        </p:nvSpPr>
        <p:spPr>
          <a:xfrm>
            <a:off x="2862098" y="5552753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92,0</a:t>
            </a:r>
          </a:p>
        </p:txBody>
      </p:sp>
      <p:sp>
        <p:nvSpPr>
          <p:cNvPr id="237" name="TextBox 1"/>
          <p:cNvSpPr txBox="1"/>
          <p:nvPr/>
        </p:nvSpPr>
        <p:spPr>
          <a:xfrm>
            <a:off x="2862098" y="5841522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88,8</a:t>
            </a:r>
          </a:p>
        </p:txBody>
      </p:sp>
      <p:sp>
        <p:nvSpPr>
          <p:cNvPr id="238" name="TextBox 1"/>
          <p:cNvSpPr txBox="1"/>
          <p:nvPr/>
        </p:nvSpPr>
        <p:spPr>
          <a:xfrm>
            <a:off x="2849238" y="6119831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84,57</a:t>
            </a:r>
          </a:p>
        </p:txBody>
      </p:sp>
      <p:graphicFrame>
        <p:nvGraphicFramePr>
          <p:cNvPr id="241" name="Диаграмма 240"/>
          <p:cNvGraphicFramePr/>
          <p:nvPr>
            <p:extLst>
              <p:ext uri="{D42A27DB-BD31-4B8C-83A1-F6EECF244321}">
                <p14:modId xmlns:p14="http://schemas.microsoft.com/office/powerpoint/2010/main" val="1196981086"/>
              </p:ext>
            </p:extLst>
          </p:nvPr>
        </p:nvGraphicFramePr>
        <p:xfrm>
          <a:off x="5119409" y="4982540"/>
          <a:ext cx="1714512" cy="164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45" name="TextBox 1"/>
          <p:cNvSpPr txBox="1"/>
          <p:nvPr/>
        </p:nvSpPr>
        <p:spPr>
          <a:xfrm>
            <a:off x="5196603" y="5238763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4,9</a:t>
            </a:r>
          </a:p>
        </p:txBody>
      </p:sp>
      <p:sp>
        <p:nvSpPr>
          <p:cNvPr id="246" name="TextBox 1"/>
          <p:cNvSpPr txBox="1"/>
          <p:nvPr/>
        </p:nvSpPr>
        <p:spPr>
          <a:xfrm>
            <a:off x="5199922" y="5518325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4,1</a:t>
            </a:r>
          </a:p>
        </p:txBody>
      </p:sp>
      <p:sp>
        <p:nvSpPr>
          <p:cNvPr id="247" name="TextBox 1"/>
          <p:cNvSpPr txBox="1"/>
          <p:nvPr/>
        </p:nvSpPr>
        <p:spPr>
          <a:xfrm>
            <a:off x="5198835" y="5842832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3,4</a:t>
            </a:r>
          </a:p>
        </p:txBody>
      </p:sp>
      <p:sp>
        <p:nvSpPr>
          <p:cNvPr id="248" name="TextBox 1"/>
          <p:cNvSpPr txBox="1"/>
          <p:nvPr/>
        </p:nvSpPr>
        <p:spPr>
          <a:xfrm>
            <a:off x="5218607" y="6103245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2,8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7135026" y="4817836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Traumas &amp; Accidents</a:t>
            </a:r>
            <a:endParaRPr lang="ru-RU" sz="1200" b="1" dirty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1" name="Диаграмма 250"/>
          <p:cNvGraphicFramePr/>
          <p:nvPr>
            <p:extLst>
              <p:ext uri="{D42A27DB-BD31-4B8C-83A1-F6EECF244321}">
                <p14:modId xmlns:p14="http://schemas.microsoft.com/office/powerpoint/2010/main" val="4043927269"/>
              </p:ext>
            </p:extLst>
          </p:nvPr>
        </p:nvGraphicFramePr>
        <p:xfrm>
          <a:off x="7250658" y="4991883"/>
          <a:ext cx="1501023" cy="164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255" name="TextBox 1"/>
          <p:cNvSpPr txBox="1"/>
          <p:nvPr/>
        </p:nvSpPr>
        <p:spPr>
          <a:xfrm>
            <a:off x="7250658" y="5230010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87,6</a:t>
            </a:r>
          </a:p>
        </p:txBody>
      </p:sp>
      <p:sp>
        <p:nvSpPr>
          <p:cNvPr id="256" name="TextBox 1"/>
          <p:cNvSpPr txBox="1"/>
          <p:nvPr/>
        </p:nvSpPr>
        <p:spPr>
          <a:xfrm>
            <a:off x="7250658" y="5518325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82,5</a:t>
            </a:r>
          </a:p>
        </p:txBody>
      </p:sp>
      <p:sp>
        <p:nvSpPr>
          <p:cNvPr id="257" name="TextBox 1"/>
          <p:cNvSpPr txBox="1"/>
          <p:nvPr/>
        </p:nvSpPr>
        <p:spPr>
          <a:xfrm>
            <a:off x="7250658" y="5823860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76,5</a:t>
            </a:r>
          </a:p>
        </p:txBody>
      </p:sp>
      <p:sp>
        <p:nvSpPr>
          <p:cNvPr id="258" name="TextBox 1"/>
          <p:cNvSpPr txBox="1"/>
          <p:nvPr/>
        </p:nvSpPr>
        <p:spPr>
          <a:xfrm>
            <a:off x="7250658" y="6111078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70,74</a:t>
            </a:r>
          </a:p>
        </p:txBody>
      </p:sp>
      <p:sp>
        <p:nvSpPr>
          <p:cNvPr id="116" name="TextBox 1"/>
          <p:cNvSpPr txBox="1"/>
          <p:nvPr/>
        </p:nvSpPr>
        <p:spPr>
          <a:xfrm>
            <a:off x="7229" y="6455046"/>
            <a:ext cx="1114064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i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sz="1200" i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i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Данные за </a:t>
            </a:r>
            <a:r>
              <a:rPr lang="en-US" sz="1200" i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ru-RU" sz="1200" i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месяцев</a:t>
            </a:r>
            <a:r>
              <a:rPr lang="en-US" sz="1200" i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2017 </a:t>
            </a:r>
            <a:r>
              <a:rPr lang="ru-RU" sz="1200" i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года</a:t>
            </a:r>
            <a:endParaRPr lang="ru-RU" sz="1200" i="1" dirty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TextBox 1"/>
          <p:cNvSpPr txBox="1"/>
          <p:nvPr/>
        </p:nvSpPr>
        <p:spPr>
          <a:xfrm>
            <a:off x="5865796" y="1686492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2016</a:t>
            </a:r>
          </a:p>
        </p:txBody>
      </p:sp>
      <p:sp>
        <p:nvSpPr>
          <p:cNvPr id="118" name="TextBox 1"/>
          <p:cNvSpPr txBox="1"/>
          <p:nvPr/>
        </p:nvSpPr>
        <p:spPr>
          <a:xfrm>
            <a:off x="5875714" y="1375799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2015</a:t>
            </a:r>
          </a:p>
        </p:txBody>
      </p:sp>
      <p:sp>
        <p:nvSpPr>
          <p:cNvPr id="119" name="TextBox 1"/>
          <p:cNvSpPr txBox="1"/>
          <p:nvPr/>
        </p:nvSpPr>
        <p:spPr>
          <a:xfrm>
            <a:off x="5864297" y="1074100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2014</a:t>
            </a:r>
          </a:p>
        </p:txBody>
      </p:sp>
      <p:sp>
        <p:nvSpPr>
          <p:cNvPr id="121" name="TextBox 1"/>
          <p:cNvSpPr txBox="1"/>
          <p:nvPr/>
        </p:nvSpPr>
        <p:spPr>
          <a:xfrm>
            <a:off x="5864297" y="1993795"/>
            <a:ext cx="587622" cy="33618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2017*</a:t>
            </a:r>
          </a:p>
        </p:txBody>
      </p:sp>
      <p:sp>
        <p:nvSpPr>
          <p:cNvPr id="122" name="TextBox 1"/>
          <p:cNvSpPr txBox="1"/>
          <p:nvPr/>
        </p:nvSpPr>
        <p:spPr>
          <a:xfrm>
            <a:off x="151703" y="1702942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2016</a:t>
            </a:r>
          </a:p>
        </p:txBody>
      </p:sp>
      <p:sp>
        <p:nvSpPr>
          <p:cNvPr id="123" name="TextBox 1"/>
          <p:cNvSpPr txBox="1"/>
          <p:nvPr/>
        </p:nvSpPr>
        <p:spPr>
          <a:xfrm>
            <a:off x="143043" y="1394598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2015</a:t>
            </a:r>
          </a:p>
        </p:txBody>
      </p:sp>
      <p:sp>
        <p:nvSpPr>
          <p:cNvPr id="124" name="TextBox 1"/>
          <p:cNvSpPr txBox="1"/>
          <p:nvPr/>
        </p:nvSpPr>
        <p:spPr>
          <a:xfrm>
            <a:off x="151703" y="1081218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2014</a:t>
            </a:r>
          </a:p>
        </p:txBody>
      </p:sp>
      <p:sp>
        <p:nvSpPr>
          <p:cNvPr id="125" name="TextBox 1"/>
          <p:cNvSpPr txBox="1"/>
          <p:nvPr/>
        </p:nvSpPr>
        <p:spPr>
          <a:xfrm>
            <a:off x="6694025" y="5833413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2016</a:t>
            </a:r>
          </a:p>
        </p:txBody>
      </p:sp>
      <p:sp>
        <p:nvSpPr>
          <p:cNvPr id="126" name="TextBox 1"/>
          <p:cNvSpPr txBox="1"/>
          <p:nvPr/>
        </p:nvSpPr>
        <p:spPr>
          <a:xfrm>
            <a:off x="6703943" y="5522720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2015</a:t>
            </a:r>
          </a:p>
        </p:txBody>
      </p:sp>
      <p:sp>
        <p:nvSpPr>
          <p:cNvPr id="129" name="TextBox 1"/>
          <p:cNvSpPr txBox="1"/>
          <p:nvPr/>
        </p:nvSpPr>
        <p:spPr>
          <a:xfrm>
            <a:off x="6692526" y="5221021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2014</a:t>
            </a:r>
          </a:p>
        </p:txBody>
      </p:sp>
      <p:sp>
        <p:nvSpPr>
          <p:cNvPr id="130" name="TextBox 1"/>
          <p:cNvSpPr txBox="1"/>
          <p:nvPr/>
        </p:nvSpPr>
        <p:spPr>
          <a:xfrm>
            <a:off x="6692526" y="6140716"/>
            <a:ext cx="587622" cy="33618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2017*</a:t>
            </a:r>
          </a:p>
        </p:txBody>
      </p:sp>
      <p:sp>
        <p:nvSpPr>
          <p:cNvPr id="131" name="TextBox 1"/>
          <p:cNvSpPr txBox="1"/>
          <p:nvPr/>
        </p:nvSpPr>
        <p:spPr>
          <a:xfrm>
            <a:off x="4634870" y="5827342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2016</a:t>
            </a:r>
          </a:p>
        </p:txBody>
      </p:sp>
      <p:sp>
        <p:nvSpPr>
          <p:cNvPr id="132" name="TextBox 1"/>
          <p:cNvSpPr txBox="1"/>
          <p:nvPr/>
        </p:nvSpPr>
        <p:spPr>
          <a:xfrm>
            <a:off x="4626842" y="5526643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2015</a:t>
            </a:r>
          </a:p>
        </p:txBody>
      </p:sp>
      <p:sp>
        <p:nvSpPr>
          <p:cNvPr id="133" name="TextBox 1"/>
          <p:cNvSpPr txBox="1"/>
          <p:nvPr/>
        </p:nvSpPr>
        <p:spPr>
          <a:xfrm>
            <a:off x="4633371" y="5214950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2014</a:t>
            </a:r>
          </a:p>
        </p:txBody>
      </p:sp>
      <p:sp>
        <p:nvSpPr>
          <p:cNvPr id="134" name="TextBox 1"/>
          <p:cNvSpPr txBox="1"/>
          <p:nvPr/>
        </p:nvSpPr>
        <p:spPr>
          <a:xfrm>
            <a:off x="4633371" y="6134645"/>
            <a:ext cx="587622" cy="33618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2017*</a:t>
            </a:r>
          </a:p>
        </p:txBody>
      </p:sp>
      <p:sp>
        <p:nvSpPr>
          <p:cNvPr id="135" name="TextBox 1"/>
          <p:cNvSpPr txBox="1"/>
          <p:nvPr/>
        </p:nvSpPr>
        <p:spPr>
          <a:xfrm>
            <a:off x="2339616" y="5836208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2016</a:t>
            </a:r>
          </a:p>
        </p:txBody>
      </p:sp>
      <p:sp>
        <p:nvSpPr>
          <p:cNvPr id="136" name="TextBox 1"/>
          <p:cNvSpPr txBox="1"/>
          <p:nvPr/>
        </p:nvSpPr>
        <p:spPr>
          <a:xfrm>
            <a:off x="2331588" y="5535509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2015</a:t>
            </a:r>
          </a:p>
        </p:txBody>
      </p:sp>
      <p:sp>
        <p:nvSpPr>
          <p:cNvPr id="137" name="TextBox 1"/>
          <p:cNvSpPr txBox="1"/>
          <p:nvPr/>
        </p:nvSpPr>
        <p:spPr>
          <a:xfrm>
            <a:off x="2338117" y="5223816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2014</a:t>
            </a:r>
          </a:p>
        </p:txBody>
      </p:sp>
      <p:sp>
        <p:nvSpPr>
          <p:cNvPr id="138" name="TextBox 1"/>
          <p:cNvSpPr txBox="1"/>
          <p:nvPr/>
        </p:nvSpPr>
        <p:spPr>
          <a:xfrm>
            <a:off x="2338117" y="6143511"/>
            <a:ext cx="587622" cy="33618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2017*</a:t>
            </a:r>
          </a:p>
        </p:txBody>
      </p:sp>
      <p:sp>
        <p:nvSpPr>
          <p:cNvPr id="139" name="TextBox 1"/>
          <p:cNvSpPr txBox="1"/>
          <p:nvPr/>
        </p:nvSpPr>
        <p:spPr>
          <a:xfrm>
            <a:off x="6694662" y="3690937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2016</a:t>
            </a:r>
          </a:p>
        </p:txBody>
      </p:sp>
      <p:sp>
        <p:nvSpPr>
          <p:cNvPr id="140" name="TextBox 1"/>
          <p:cNvSpPr txBox="1"/>
          <p:nvPr/>
        </p:nvSpPr>
        <p:spPr>
          <a:xfrm>
            <a:off x="6704580" y="3380244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2015</a:t>
            </a:r>
          </a:p>
        </p:txBody>
      </p:sp>
      <p:sp>
        <p:nvSpPr>
          <p:cNvPr id="141" name="TextBox 1"/>
          <p:cNvSpPr txBox="1"/>
          <p:nvPr/>
        </p:nvSpPr>
        <p:spPr>
          <a:xfrm>
            <a:off x="6693163" y="3078545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2014</a:t>
            </a:r>
          </a:p>
        </p:txBody>
      </p:sp>
      <p:sp>
        <p:nvSpPr>
          <p:cNvPr id="142" name="TextBox 1"/>
          <p:cNvSpPr txBox="1"/>
          <p:nvPr/>
        </p:nvSpPr>
        <p:spPr>
          <a:xfrm>
            <a:off x="6693163" y="3998240"/>
            <a:ext cx="587622" cy="33618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2017*</a:t>
            </a:r>
          </a:p>
          <a:p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TextBox 1"/>
          <p:cNvSpPr txBox="1"/>
          <p:nvPr/>
        </p:nvSpPr>
        <p:spPr>
          <a:xfrm>
            <a:off x="4619805" y="3716464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2016</a:t>
            </a:r>
          </a:p>
        </p:txBody>
      </p:sp>
      <p:sp>
        <p:nvSpPr>
          <p:cNvPr id="144" name="TextBox 1"/>
          <p:cNvSpPr txBox="1"/>
          <p:nvPr/>
        </p:nvSpPr>
        <p:spPr>
          <a:xfrm>
            <a:off x="4629723" y="3405771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2015</a:t>
            </a:r>
          </a:p>
        </p:txBody>
      </p:sp>
      <p:sp>
        <p:nvSpPr>
          <p:cNvPr id="152" name="TextBox 1"/>
          <p:cNvSpPr txBox="1"/>
          <p:nvPr/>
        </p:nvSpPr>
        <p:spPr>
          <a:xfrm>
            <a:off x="4618306" y="3104072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2014</a:t>
            </a:r>
          </a:p>
        </p:txBody>
      </p:sp>
      <p:sp>
        <p:nvSpPr>
          <p:cNvPr id="173" name="TextBox 1"/>
          <p:cNvSpPr txBox="1"/>
          <p:nvPr/>
        </p:nvSpPr>
        <p:spPr>
          <a:xfrm>
            <a:off x="4618306" y="4023767"/>
            <a:ext cx="587622" cy="33618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2017*</a:t>
            </a:r>
          </a:p>
          <a:p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TextBox 1"/>
          <p:cNvSpPr txBox="1"/>
          <p:nvPr/>
        </p:nvSpPr>
        <p:spPr>
          <a:xfrm>
            <a:off x="2342600" y="3707832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2016</a:t>
            </a:r>
          </a:p>
        </p:txBody>
      </p:sp>
      <p:sp>
        <p:nvSpPr>
          <p:cNvPr id="175" name="TextBox 1"/>
          <p:cNvSpPr txBox="1"/>
          <p:nvPr/>
        </p:nvSpPr>
        <p:spPr>
          <a:xfrm>
            <a:off x="2352518" y="3397139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2015</a:t>
            </a:r>
          </a:p>
        </p:txBody>
      </p:sp>
      <p:sp>
        <p:nvSpPr>
          <p:cNvPr id="176" name="TextBox 1"/>
          <p:cNvSpPr txBox="1"/>
          <p:nvPr/>
        </p:nvSpPr>
        <p:spPr>
          <a:xfrm>
            <a:off x="2341101" y="3095440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2014</a:t>
            </a:r>
          </a:p>
        </p:txBody>
      </p:sp>
      <p:sp>
        <p:nvSpPr>
          <p:cNvPr id="177" name="TextBox 1"/>
          <p:cNvSpPr txBox="1"/>
          <p:nvPr/>
        </p:nvSpPr>
        <p:spPr>
          <a:xfrm>
            <a:off x="2341101" y="4015135"/>
            <a:ext cx="587622" cy="33618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2017*</a:t>
            </a:r>
          </a:p>
          <a:p>
            <a:endParaRPr lang="ru-RU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TextBox 1"/>
          <p:cNvSpPr txBox="1"/>
          <p:nvPr/>
        </p:nvSpPr>
        <p:spPr>
          <a:xfrm>
            <a:off x="98155" y="3716289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2016</a:t>
            </a:r>
          </a:p>
        </p:txBody>
      </p:sp>
      <p:sp>
        <p:nvSpPr>
          <p:cNvPr id="179" name="TextBox 1"/>
          <p:cNvSpPr txBox="1"/>
          <p:nvPr/>
        </p:nvSpPr>
        <p:spPr>
          <a:xfrm>
            <a:off x="108073" y="3405596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2015</a:t>
            </a:r>
          </a:p>
        </p:txBody>
      </p:sp>
      <p:sp>
        <p:nvSpPr>
          <p:cNvPr id="260" name="TextBox 1"/>
          <p:cNvSpPr txBox="1"/>
          <p:nvPr/>
        </p:nvSpPr>
        <p:spPr>
          <a:xfrm>
            <a:off x="96656" y="3103897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2014</a:t>
            </a:r>
          </a:p>
        </p:txBody>
      </p:sp>
      <p:sp>
        <p:nvSpPr>
          <p:cNvPr id="261" name="TextBox 1"/>
          <p:cNvSpPr txBox="1"/>
          <p:nvPr/>
        </p:nvSpPr>
        <p:spPr>
          <a:xfrm>
            <a:off x="96656" y="4023592"/>
            <a:ext cx="587622" cy="33618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2017*</a:t>
            </a:r>
          </a:p>
          <a:p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2" name="TextBox 1"/>
          <p:cNvSpPr txBox="1"/>
          <p:nvPr/>
        </p:nvSpPr>
        <p:spPr>
          <a:xfrm>
            <a:off x="90418" y="5822808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2016</a:t>
            </a:r>
          </a:p>
        </p:txBody>
      </p:sp>
      <p:sp>
        <p:nvSpPr>
          <p:cNvPr id="263" name="TextBox 1"/>
          <p:cNvSpPr txBox="1"/>
          <p:nvPr/>
        </p:nvSpPr>
        <p:spPr>
          <a:xfrm>
            <a:off x="100336" y="5512115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2015</a:t>
            </a:r>
          </a:p>
        </p:txBody>
      </p:sp>
      <p:sp>
        <p:nvSpPr>
          <p:cNvPr id="264" name="TextBox 1"/>
          <p:cNvSpPr txBox="1"/>
          <p:nvPr/>
        </p:nvSpPr>
        <p:spPr>
          <a:xfrm>
            <a:off x="88919" y="5210416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2014</a:t>
            </a:r>
          </a:p>
        </p:txBody>
      </p:sp>
      <p:sp>
        <p:nvSpPr>
          <p:cNvPr id="265" name="TextBox 1"/>
          <p:cNvSpPr txBox="1"/>
          <p:nvPr/>
        </p:nvSpPr>
        <p:spPr>
          <a:xfrm>
            <a:off x="88919" y="6130111"/>
            <a:ext cx="587622" cy="33618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2017*</a:t>
            </a:r>
          </a:p>
          <a:p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48464" y="644951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608700" y="4800215"/>
            <a:ext cx="1962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Tuberculosis</a:t>
            </a:r>
            <a:endParaRPr lang="ru-RU" sz="1200" b="1" dirty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352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Прямоугольник 112"/>
          <p:cNvSpPr/>
          <p:nvPr/>
        </p:nvSpPr>
        <p:spPr>
          <a:xfrm>
            <a:off x="5786446" y="1855184"/>
            <a:ext cx="2714644" cy="571504"/>
          </a:xfrm>
          <a:prstGeom prst="rect">
            <a:avLst/>
          </a:prstGeom>
          <a:solidFill>
            <a:srgbClr val="18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3214678" y="1857364"/>
            <a:ext cx="2357454" cy="571504"/>
          </a:xfrm>
          <a:prstGeom prst="rect">
            <a:avLst/>
          </a:prstGeom>
          <a:solidFill>
            <a:srgbClr val="18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78311" y="249614"/>
            <a:ext cx="8751407" cy="3868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Health expenditure trends: growth, composition </a:t>
            </a:r>
            <a:endParaRPr lang="ru-RU" b="1" dirty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2" name="Диаграмма 41"/>
          <p:cNvGraphicFramePr/>
          <p:nvPr/>
        </p:nvGraphicFramePr>
        <p:xfrm>
          <a:off x="142844" y="1142984"/>
          <a:ext cx="2500330" cy="1357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07504" y="692696"/>
            <a:ext cx="3107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Total spending on health in local currency </a:t>
            </a:r>
            <a:r>
              <a:rPr lang="ru-RU" sz="12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200" b="1" dirty="0" err="1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bln</a:t>
            </a:r>
            <a:r>
              <a:rPr lang="ru-RU" sz="12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 ₸)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196698" y="1170462"/>
            <a:ext cx="571504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955,9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1"/>
          <p:cNvSpPr txBox="1"/>
          <p:nvPr/>
        </p:nvSpPr>
        <p:spPr>
          <a:xfrm>
            <a:off x="187906" y="1419944"/>
            <a:ext cx="571504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1165,6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1"/>
          <p:cNvSpPr txBox="1"/>
          <p:nvPr/>
        </p:nvSpPr>
        <p:spPr>
          <a:xfrm>
            <a:off x="187906" y="1679320"/>
            <a:ext cx="571504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1281,5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1"/>
          <p:cNvSpPr txBox="1"/>
          <p:nvPr/>
        </p:nvSpPr>
        <p:spPr>
          <a:xfrm>
            <a:off x="196698" y="1928802"/>
            <a:ext cx="571504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1433,1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1"/>
          <p:cNvSpPr txBox="1"/>
          <p:nvPr/>
        </p:nvSpPr>
        <p:spPr>
          <a:xfrm>
            <a:off x="196698" y="2179386"/>
            <a:ext cx="571504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1484,8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1"/>
          <p:cNvSpPr txBox="1"/>
          <p:nvPr/>
        </p:nvSpPr>
        <p:spPr>
          <a:xfrm>
            <a:off x="1319190" y="1160568"/>
            <a:ext cx="571504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2011</a:t>
            </a:r>
            <a:endParaRPr lang="ru-RU" sz="1400" b="1" dirty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1"/>
          <p:cNvSpPr txBox="1"/>
          <p:nvPr/>
        </p:nvSpPr>
        <p:spPr>
          <a:xfrm>
            <a:off x="1560613" y="1419944"/>
            <a:ext cx="571504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ru-RU" sz="1400" b="1" dirty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1"/>
          <p:cNvSpPr txBox="1"/>
          <p:nvPr/>
        </p:nvSpPr>
        <p:spPr>
          <a:xfrm>
            <a:off x="1704222" y="1678218"/>
            <a:ext cx="571504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2013</a:t>
            </a:r>
            <a:endParaRPr lang="ru-RU" sz="1400" b="1" dirty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1"/>
          <p:cNvSpPr txBox="1"/>
          <p:nvPr/>
        </p:nvSpPr>
        <p:spPr>
          <a:xfrm>
            <a:off x="1893257" y="1928802"/>
            <a:ext cx="571504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ru-RU" sz="1400" b="1" dirty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1"/>
          <p:cNvSpPr txBox="1"/>
          <p:nvPr/>
        </p:nvSpPr>
        <p:spPr>
          <a:xfrm>
            <a:off x="1946378" y="2178284"/>
            <a:ext cx="571504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ru-RU" sz="1400" b="1" dirty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143240" y="714356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Gov’t spending on health will rise by </a:t>
            </a:r>
            <a:r>
              <a:rPr lang="ru-RU" sz="16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93%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2014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till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2030 </a:t>
            </a:r>
            <a:r>
              <a:rPr lang="en-US" sz="16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(from</a:t>
            </a:r>
            <a:r>
              <a:rPr lang="ru-RU" sz="16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 857 </a:t>
            </a:r>
            <a:r>
              <a:rPr lang="en-US" sz="1600" b="1" dirty="0" err="1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bln</a:t>
            </a:r>
            <a:r>
              <a:rPr lang="en-US" sz="16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₸ </a:t>
            </a:r>
            <a:r>
              <a:rPr lang="en-US" sz="16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ru-RU" sz="16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 1656 </a:t>
            </a:r>
            <a:r>
              <a:rPr lang="en-US" sz="1600" b="1" dirty="0" err="1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bln</a:t>
            </a:r>
            <a:r>
              <a:rPr lang="ru-RU" sz="16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 ₸</a:t>
            </a:r>
            <a:r>
              <a:rPr lang="en-US" sz="1600" b="1" dirty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600" b="1" dirty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071802" y="1386801"/>
            <a:ext cx="2643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GDP on Health </a:t>
            </a:r>
            <a:endParaRPr lang="ru-RU" sz="1200" b="1" dirty="0" smtClean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286116" y="1881560"/>
            <a:ext cx="1132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KZ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3,6%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ECD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8,9%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861783" y="1386800"/>
            <a:ext cx="2571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Health spending per person</a:t>
            </a:r>
            <a:endParaRPr lang="ru-RU" sz="1200" b="1" dirty="0" smtClean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786446" y="1881560"/>
            <a:ext cx="2639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KZ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381 </a:t>
            </a:r>
            <a:r>
              <a:rPr lang="tr-T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US$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(122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тыс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₸)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ECD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 941 </a:t>
            </a:r>
            <a:r>
              <a:rPr lang="tr-T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US$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(302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тыс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₸)</a:t>
            </a:r>
          </a:p>
        </p:txBody>
      </p:sp>
      <p:graphicFrame>
        <p:nvGraphicFramePr>
          <p:cNvPr id="78" name="Диаграмма 77"/>
          <p:cNvGraphicFramePr/>
          <p:nvPr/>
        </p:nvGraphicFramePr>
        <p:xfrm>
          <a:off x="500034" y="3429000"/>
          <a:ext cx="3143272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9" name="TextBox 1"/>
          <p:cNvSpPr txBox="1"/>
          <p:nvPr/>
        </p:nvSpPr>
        <p:spPr>
          <a:xfrm>
            <a:off x="714348" y="3590926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31%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1"/>
          <p:cNvSpPr txBox="1"/>
          <p:nvPr/>
        </p:nvSpPr>
        <p:spPr>
          <a:xfrm>
            <a:off x="1214414" y="3590926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68%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1"/>
          <p:cNvSpPr txBox="1"/>
          <p:nvPr/>
        </p:nvSpPr>
        <p:spPr>
          <a:xfrm>
            <a:off x="714348" y="3876678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33%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1"/>
          <p:cNvSpPr txBox="1"/>
          <p:nvPr/>
        </p:nvSpPr>
        <p:spPr>
          <a:xfrm>
            <a:off x="1285852" y="3876678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66%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1"/>
          <p:cNvSpPr txBox="1"/>
          <p:nvPr/>
        </p:nvSpPr>
        <p:spPr>
          <a:xfrm>
            <a:off x="714348" y="4162430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35%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1"/>
          <p:cNvSpPr txBox="1"/>
          <p:nvPr/>
        </p:nvSpPr>
        <p:spPr>
          <a:xfrm>
            <a:off x="1285852" y="4162430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64%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1"/>
          <p:cNvSpPr txBox="1"/>
          <p:nvPr/>
        </p:nvSpPr>
        <p:spPr>
          <a:xfrm>
            <a:off x="714348" y="4457707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37%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1"/>
          <p:cNvSpPr txBox="1"/>
          <p:nvPr/>
        </p:nvSpPr>
        <p:spPr>
          <a:xfrm>
            <a:off x="1357290" y="4457707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62%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Box 1"/>
          <p:cNvSpPr txBox="1"/>
          <p:nvPr/>
        </p:nvSpPr>
        <p:spPr>
          <a:xfrm>
            <a:off x="714348" y="4748222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39%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Box 1"/>
          <p:cNvSpPr txBox="1"/>
          <p:nvPr/>
        </p:nvSpPr>
        <p:spPr>
          <a:xfrm>
            <a:off x="1357290" y="4748222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61%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1"/>
          <p:cNvSpPr txBox="1"/>
          <p:nvPr/>
        </p:nvSpPr>
        <p:spPr>
          <a:xfrm>
            <a:off x="642910" y="5029211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27,3%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1"/>
          <p:cNvSpPr txBox="1"/>
          <p:nvPr/>
        </p:nvSpPr>
        <p:spPr>
          <a:xfrm>
            <a:off x="1214414" y="5033974"/>
            <a:ext cx="428628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72,7%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-327088" y="3062465"/>
            <a:ext cx="4179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Ratio of PRIVATE (left) </a:t>
            </a:r>
            <a:r>
              <a:rPr lang="en-US" sz="1200" b="1" dirty="0" err="1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en-US" sz="12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 PUBLIC (right) </a:t>
            </a:r>
          </a:p>
          <a:p>
            <a:pPr algn="ctr"/>
            <a:r>
              <a:rPr lang="en-US" sz="12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health spending</a:t>
            </a:r>
            <a:endParaRPr lang="ru-RU" sz="1200" b="1" dirty="0" smtClean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1"/>
          <p:cNvSpPr txBox="1"/>
          <p:nvPr/>
        </p:nvSpPr>
        <p:spPr>
          <a:xfrm>
            <a:off x="71374" y="3562351"/>
            <a:ext cx="571504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2011</a:t>
            </a:r>
            <a:endParaRPr lang="ru-RU" sz="1400" b="1" dirty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Box 1"/>
          <p:cNvSpPr txBox="1"/>
          <p:nvPr/>
        </p:nvSpPr>
        <p:spPr>
          <a:xfrm>
            <a:off x="71375" y="3857628"/>
            <a:ext cx="571504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ru-RU" sz="1400" b="1" dirty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Box 1"/>
          <p:cNvSpPr txBox="1"/>
          <p:nvPr/>
        </p:nvSpPr>
        <p:spPr>
          <a:xfrm>
            <a:off x="71375" y="4143380"/>
            <a:ext cx="571504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2013</a:t>
            </a:r>
            <a:endParaRPr lang="ru-RU" sz="1400" b="1" dirty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Box 1"/>
          <p:cNvSpPr txBox="1"/>
          <p:nvPr/>
        </p:nvSpPr>
        <p:spPr>
          <a:xfrm>
            <a:off x="71375" y="4429132"/>
            <a:ext cx="571504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ru-RU" sz="1400" b="1" dirty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Box 1"/>
          <p:cNvSpPr txBox="1"/>
          <p:nvPr/>
        </p:nvSpPr>
        <p:spPr>
          <a:xfrm>
            <a:off x="71375" y="4857760"/>
            <a:ext cx="571504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ru-RU" sz="1400" b="1" dirty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1"/>
          <p:cNvSpPr txBox="1"/>
          <p:nvPr/>
        </p:nvSpPr>
        <p:spPr>
          <a:xfrm>
            <a:off x="2571736" y="4143380"/>
            <a:ext cx="428628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KZ (blue)</a:t>
            </a:r>
            <a:endParaRPr lang="ru-RU" sz="1400" b="1" dirty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Box 1"/>
          <p:cNvSpPr txBox="1"/>
          <p:nvPr/>
        </p:nvSpPr>
        <p:spPr>
          <a:xfrm>
            <a:off x="2571736" y="4981586"/>
            <a:ext cx="642942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OECD (red)</a:t>
            </a:r>
            <a:endParaRPr lang="ru-RU" sz="1400" b="1" dirty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" name="Диаграмма 101"/>
          <p:cNvGraphicFramePr/>
          <p:nvPr>
            <p:extLst>
              <p:ext uri="{D42A27DB-BD31-4B8C-83A1-F6EECF244321}">
                <p14:modId xmlns:p14="http://schemas.microsoft.com/office/powerpoint/2010/main" val="285534778"/>
              </p:ext>
            </p:extLst>
          </p:nvPr>
        </p:nvGraphicFramePr>
        <p:xfrm>
          <a:off x="5214942" y="3985264"/>
          <a:ext cx="1785950" cy="1357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3" name="Прямоугольник 102"/>
          <p:cNvSpPr/>
          <p:nvPr/>
        </p:nvSpPr>
        <p:spPr>
          <a:xfrm>
            <a:off x="5000628" y="3913826"/>
            <a:ext cx="857256" cy="2857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HOSPITAL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6744724" y="4309000"/>
            <a:ext cx="1528128" cy="3419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PHARMACEUTICALS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5286380" y="5271148"/>
            <a:ext cx="1562112" cy="28575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DENTAL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TextBox 1"/>
          <p:cNvSpPr txBox="1"/>
          <p:nvPr/>
        </p:nvSpPr>
        <p:spPr>
          <a:xfrm>
            <a:off x="6072198" y="4556768"/>
            <a:ext cx="571504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37,8%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"/>
          <p:cNvSpPr txBox="1"/>
          <p:nvPr/>
        </p:nvSpPr>
        <p:spPr>
          <a:xfrm>
            <a:off x="5643570" y="4699644"/>
            <a:ext cx="571504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26,3%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Box 1"/>
          <p:cNvSpPr txBox="1"/>
          <p:nvPr/>
        </p:nvSpPr>
        <p:spPr>
          <a:xfrm>
            <a:off x="5572132" y="4342454"/>
            <a:ext cx="571504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15,3%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5929322" y="3500438"/>
            <a:ext cx="1500198" cy="4286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SUPPLIES, DEVICES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Box 1"/>
          <p:cNvSpPr txBox="1"/>
          <p:nvPr/>
        </p:nvSpPr>
        <p:spPr>
          <a:xfrm>
            <a:off x="5929322" y="4128140"/>
            <a:ext cx="285752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2,5%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176842" y="3000372"/>
            <a:ext cx="3181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PRIVATE SPENDING COMPOSITION</a:t>
            </a:r>
            <a:endParaRPr lang="ru-RU" sz="1200" b="1" dirty="0" smtClean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179114" y="2571744"/>
            <a:ext cx="8753536" cy="357190"/>
          </a:xfrm>
          <a:prstGeom prst="rect">
            <a:avLst/>
          </a:prstGeom>
          <a:solidFill>
            <a:srgbClr val="18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HEALTH EXPENDITURES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WILL GROW CONTINUOUSLY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C:\Users\sultanov_m\Desktop\0622\exclamation-butt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9046" y="2599432"/>
            <a:ext cx="252000" cy="252000"/>
          </a:xfrm>
          <a:prstGeom prst="rect">
            <a:avLst/>
          </a:prstGeom>
          <a:noFill/>
        </p:spPr>
      </p:pic>
      <p:sp>
        <p:nvSpPr>
          <p:cNvPr id="115" name="Прямоугольник 114"/>
          <p:cNvSpPr/>
          <p:nvPr/>
        </p:nvSpPr>
        <p:spPr>
          <a:xfrm>
            <a:off x="178012" y="5786454"/>
            <a:ext cx="4251112" cy="785818"/>
          </a:xfrm>
          <a:prstGeom prst="rect">
            <a:avLst/>
          </a:prstGeom>
          <a:solidFill>
            <a:srgbClr val="18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DUE TO SHRINKING GOV’T SPENDING, PRIVATE SPENDING REACHED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39%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IN KZ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6" name="Picture 4" descr="C:\Users\sultanov_m\Desktop\0622\exclamation-butt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034" y="5857892"/>
            <a:ext cx="252000" cy="252000"/>
          </a:xfrm>
          <a:prstGeom prst="rect">
            <a:avLst/>
          </a:prstGeom>
          <a:noFill/>
        </p:spPr>
      </p:pic>
      <p:sp>
        <p:nvSpPr>
          <p:cNvPr id="117" name="Прямоугольник 116"/>
          <p:cNvSpPr/>
          <p:nvPr/>
        </p:nvSpPr>
        <p:spPr>
          <a:xfrm>
            <a:off x="4750044" y="5786454"/>
            <a:ext cx="4179674" cy="785818"/>
          </a:xfrm>
          <a:prstGeom prst="rect">
            <a:avLst/>
          </a:prstGeom>
          <a:solidFill>
            <a:srgbClr val="18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THE LEADING ITEM IN PRIVATE SPENDING IS PHARMACEUTICALS (DRUGS)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8" name="Picture 4" descr="C:\Users\sultanov_m\Desktop\0622\exclamation-butt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0066" y="5857892"/>
            <a:ext cx="252000" cy="25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624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ая соединительная линия 77"/>
          <p:cNvSpPr/>
          <p:nvPr/>
        </p:nvSpPr>
        <p:spPr>
          <a:xfrm rot="8100000" flipV="1">
            <a:off x="5811076" y="4702831"/>
            <a:ext cx="140038" cy="127669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361951" y="186182"/>
            <a:ext cx="8567767" cy="390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HEALTH EXPENDIRURE COMPOSITION: redistribution from INP. to OUTP.</a:t>
            </a:r>
            <a:endParaRPr lang="ru-RU" b="1" dirty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142844" y="1285860"/>
          <a:ext cx="221457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196698" y="1304546"/>
            <a:ext cx="571504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11,6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187906" y="1536444"/>
            <a:ext cx="571504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15,1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187906" y="1768342"/>
            <a:ext cx="571504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17,5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196698" y="1999138"/>
            <a:ext cx="571504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18,5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196698" y="2240930"/>
            <a:ext cx="571504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768202" y="1303444"/>
            <a:ext cx="571504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2010</a:t>
            </a:r>
            <a:endParaRPr lang="ru-RU" sz="1400" b="1" dirty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972991" y="1535342"/>
            <a:ext cx="571504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2011</a:t>
            </a:r>
            <a:endParaRPr lang="ru-RU" sz="1400" b="1" dirty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1100113" y="1768342"/>
            <a:ext cx="571504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ru-RU" sz="1400" b="1" dirty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1142976" y="2000240"/>
            <a:ext cx="571504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2013</a:t>
            </a:r>
            <a:endParaRPr lang="ru-RU" sz="1400" b="1" dirty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1132718" y="2232138"/>
            <a:ext cx="571504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ru-RU" sz="1400" b="1" dirty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1195364" y="2465138"/>
            <a:ext cx="571504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ru-RU" sz="1400" b="1" dirty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195596" y="2464036"/>
            <a:ext cx="571504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19,1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7504" y="821585"/>
            <a:ext cx="2392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SPENDING ON INFECTIOUS DISEASES </a:t>
            </a:r>
            <a:r>
              <a:rPr lang="ru-RU" sz="12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2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BLN</a:t>
            </a:r>
            <a:r>
              <a:rPr lang="ru-RU" sz="12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 ₸)</a:t>
            </a:r>
          </a:p>
        </p:txBody>
      </p:sp>
      <p:graphicFrame>
        <p:nvGraphicFramePr>
          <p:cNvPr id="33" name="Диаграмма 32"/>
          <p:cNvGraphicFramePr/>
          <p:nvPr/>
        </p:nvGraphicFramePr>
        <p:xfrm>
          <a:off x="2571736" y="1285860"/>
          <a:ext cx="2500330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TextBox 1"/>
          <p:cNvSpPr txBox="1"/>
          <p:nvPr/>
        </p:nvSpPr>
        <p:spPr>
          <a:xfrm>
            <a:off x="2625590" y="1304546"/>
            <a:ext cx="571504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213,5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2616798" y="1536444"/>
            <a:ext cx="571504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268,5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1"/>
          <p:cNvSpPr txBox="1"/>
          <p:nvPr/>
        </p:nvSpPr>
        <p:spPr>
          <a:xfrm>
            <a:off x="2616798" y="1768342"/>
            <a:ext cx="571504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360,1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2625590" y="1999138"/>
            <a:ext cx="571504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397,3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1"/>
          <p:cNvSpPr txBox="1"/>
          <p:nvPr/>
        </p:nvSpPr>
        <p:spPr>
          <a:xfrm>
            <a:off x="2625590" y="2240930"/>
            <a:ext cx="571504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373,6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1"/>
          <p:cNvSpPr txBox="1"/>
          <p:nvPr/>
        </p:nvSpPr>
        <p:spPr>
          <a:xfrm>
            <a:off x="3624256" y="1303444"/>
            <a:ext cx="571504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2010</a:t>
            </a:r>
            <a:endParaRPr lang="ru-RU" sz="1400" b="1" dirty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1"/>
          <p:cNvSpPr txBox="1"/>
          <p:nvPr/>
        </p:nvSpPr>
        <p:spPr>
          <a:xfrm>
            <a:off x="3895720" y="1535342"/>
            <a:ext cx="571504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2011</a:t>
            </a:r>
            <a:endParaRPr lang="ru-RU" sz="1400" b="1" dirty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1"/>
          <p:cNvSpPr txBox="1"/>
          <p:nvPr/>
        </p:nvSpPr>
        <p:spPr>
          <a:xfrm>
            <a:off x="4348161" y="1768342"/>
            <a:ext cx="571504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ru-RU" sz="1400" b="1" dirty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1"/>
          <p:cNvSpPr txBox="1"/>
          <p:nvPr/>
        </p:nvSpPr>
        <p:spPr>
          <a:xfrm>
            <a:off x="4519612" y="2000240"/>
            <a:ext cx="571504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2013</a:t>
            </a:r>
            <a:endParaRPr lang="ru-RU" sz="1400" b="1" dirty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1"/>
          <p:cNvSpPr txBox="1"/>
          <p:nvPr/>
        </p:nvSpPr>
        <p:spPr>
          <a:xfrm>
            <a:off x="4400549" y="2233604"/>
            <a:ext cx="571504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ru-RU" sz="1400" b="1" dirty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1"/>
          <p:cNvSpPr txBox="1"/>
          <p:nvPr/>
        </p:nvSpPr>
        <p:spPr>
          <a:xfrm>
            <a:off x="4614863" y="2465138"/>
            <a:ext cx="571504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ru-RU" sz="1400" b="1" dirty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1"/>
          <p:cNvSpPr txBox="1"/>
          <p:nvPr/>
        </p:nvSpPr>
        <p:spPr>
          <a:xfrm>
            <a:off x="2624488" y="2464036"/>
            <a:ext cx="571504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414,7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71736" y="824195"/>
            <a:ext cx="2990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SPENDING ON CHRONIC NON-INFECTIOUS DISEASES </a:t>
            </a:r>
            <a:r>
              <a:rPr lang="ru-RU" sz="12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2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BLN</a:t>
            </a:r>
            <a:r>
              <a:rPr lang="ru-RU" sz="12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 ₸)</a:t>
            </a:r>
          </a:p>
        </p:txBody>
      </p:sp>
      <p:sp>
        <p:nvSpPr>
          <p:cNvPr id="48" name="Прямоугольник 17"/>
          <p:cNvSpPr>
            <a:spLocks noChangeArrowheads="1"/>
          </p:cNvSpPr>
          <p:nvPr/>
        </p:nvSpPr>
        <p:spPr bwMode="auto">
          <a:xfrm>
            <a:off x="5480542" y="1292960"/>
            <a:ext cx="3763984" cy="193899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/>
        </p:spPr>
        <p:txBody>
          <a:bodyPr wrap="square">
            <a:spAutoFit/>
          </a:bodyPr>
          <a:lstStyle/>
          <a:p>
            <a:pPr marL="361950" indent="-122238">
              <a:buFont typeface="Wingdings" pitchFamily="2" charset="2"/>
              <a:buChar char="§"/>
            </a:pPr>
            <a:r>
              <a:rPr lang="en-US" altLang="ru-RU" sz="1200" dirty="0" smtClean="0">
                <a:latin typeface="Arial" panose="020B0604020202020204" pitchFamily="34" charset="0"/>
                <a:cs typeface="Arial" pitchFamily="34" charset="0"/>
              </a:rPr>
              <a:t>Infectious diseases comprise </a:t>
            </a:r>
            <a:r>
              <a:rPr lang="ru-RU" altLang="ru-RU" sz="1200" b="1" dirty="0" smtClean="0">
                <a:latin typeface="Arial" pitchFamily="34" charset="0"/>
                <a:cs typeface="Arial" pitchFamily="34" charset="0"/>
              </a:rPr>
              <a:t>4-5% </a:t>
            </a:r>
            <a:r>
              <a:rPr lang="en-US" altLang="ru-RU" sz="1200" dirty="0" smtClean="0">
                <a:latin typeface="Arial" pitchFamily="34" charset="0"/>
                <a:cs typeface="Arial" pitchFamily="34" charset="0"/>
              </a:rPr>
              <a:t>of total health spending</a:t>
            </a:r>
            <a:endParaRPr lang="ru-RU" altLang="ru-RU" sz="1200" dirty="0" smtClean="0">
              <a:latin typeface="Arial" pitchFamily="34" charset="0"/>
              <a:cs typeface="Arial" pitchFamily="34" charset="0"/>
            </a:endParaRPr>
          </a:p>
          <a:p>
            <a:pPr marL="361950" indent="-122238"/>
            <a:endParaRPr lang="ru-RU" altLang="ru-RU" sz="1200" dirty="0" smtClean="0">
              <a:latin typeface="Arial" pitchFamily="34" charset="0"/>
              <a:cs typeface="Arial" pitchFamily="34" charset="0"/>
            </a:endParaRPr>
          </a:p>
          <a:p>
            <a:pPr marL="361950" indent="-122238">
              <a:buFont typeface="Wingdings" pitchFamily="2" charset="2"/>
              <a:buChar char="§"/>
            </a:pPr>
            <a:r>
              <a:rPr lang="en-US" altLang="ru-RU" sz="1200" dirty="0" smtClean="0">
                <a:latin typeface="Arial" pitchFamily="34" charset="0"/>
                <a:cs typeface="Arial" pitchFamily="34" charset="0"/>
              </a:rPr>
              <a:t>NCD expenses grow and are </a:t>
            </a:r>
            <a:r>
              <a:rPr lang="ru-RU" altLang="ru-RU" sz="1200" b="1" dirty="0" smtClean="0">
                <a:latin typeface="Arial" pitchFamily="34" charset="0"/>
                <a:cs typeface="Arial" pitchFamily="34" charset="0"/>
              </a:rPr>
              <a:t>95-96% </a:t>
            </a:r>
            <a:r>
              <a:rPr lang="en-US" altLang="ru-RU" sz="1200" dirty="0" smtClean="0">
                <a:latin typeface="Arial" pitchFamily="34" charset="0"/>
                <a:cs typeface="Arial" pitchFamily="34" charset="0"/>
              </a:rPr>
              <a:t>of total health spending</a:t>
            </a:r>
            <a:endParaRPr lang="ru-RU" altLang="ru-RU" sz="1200" dirty="0" smtClean="0">
              <a:latin typeface="Arial" pitchFamily="34" charset="0"/>
              <a:cs typeface="Arial" pitchFamily="34" charset="0"/>
            </a:endParaRPr>
          </a:p>
          <a:p>
            <a:pPr marL="361950" indent="-122238">
              <a:buFont typeface="Wingdings" pitchFamily="2" charset="2"/>
              <a:buChar char="§"/>
            </a:pPr>
            <a:endParaRPr lang="ru-RU" altLang="ru-RU" sz="1200" dirty="0">
              <a:latin typeface="Arial" pitchFamily="34" charset="0"/>
              <a:cs typeface="Arial" pitchFamily="34" charset="0"/>
            </a:endParaRPr>
          </a:p>
          <a:p>
            <a:pPr marL="361950" indent="-122238">
              <a:buFont typeface="Wingdings" pitchFamily="2" charset="2"/>
              <a:buChar char="§"/>
            </a:pPr>
            <a:r>
              <a:rPr lang="en-US" altLang="ru-RU" sz="1200" dirty="0" smtClean="0">
                <a:latin typeface="Arial" pitchFamily="34" charset="0"/>
                <a:cs typeface="Arial" pitchFamily="34" charset="0"/>
              </a:rPr>
              <a:t>Share of HOSPITAL spending is higher in KZ than in OECD, with a trend to decrease</a:t>
            </a:r>
            <a:endParaRPr lang="ru-RU" altLang="ru-RU" sz="1200" dirty="0" smtClean="0">
              <a:latin typeface="Arial" pitchFamily="34" charset="0"/>
              <a:cs typeface="Arial" pitchFamily="34" charset="0"/>
            </a:endParaRPr>
          </a:p>
          <a:p>
            <a:pPr marL="361950" indent="-122238">
              <a:buFont typeface="Wingdings" pitchFamily="2" charset="2"/>
              <a:buChar char="§"/>
            </a:pPr>
            <a:endParaRPr lang="ru-RU" altLang="ru-RU" sz="1200" dirty="0">
              <a:latin typeface="Arial" pitchFamily="34" charset="0"/>
              <a:cs typeface="Arial" pitchFamily="34" charset="0"/>
            </a:endParaRPr>
          </a:p>
          <a:p>
            <a:pPr marL="361950" indent="-122238">
              <a:buFont typeface="Wingdings" pitchFamily="2" charset="2"/>
              <a:buChar char="§"/>
            </a:pPr>
            <a:r>
              <a:rPr lang="en-US" altLang="ru-RU" sz="1200" dirty="0" smtClean="0">
                <a:latin typeface="Arial" pitchFamily="34" charset="0"/>
                <a:cs typeface="Arial" pitchFamily="34" charset="0"/>
              </a:rPr>
              <a:t>WORLD: CONSTANT GROWTH OF NCDs</a:t>
            </a:r>
            <a:endParaRPr lang="ru-RU" altLang="ru-RU" sz="1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4744" y="3643314"/>
            <a:ext cx="882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Health spending composition: KZ &amp; OECD</a:t>
            </a:r>
            <a:endParaRPr lang="ru-RU" sz="1400" b="1" dirty="0" smtClean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0" name="Диаграмма 49"/>
          <p:cNvGraphicFramePr/>
          <p:nvPr>
            <p:extLst/>
          </p:nvPr>
        </p:nvGraphicFramePr>
        <p:xfrm>
          <a:off x="285720" y="4672017"/>
          <a:ext cx="1785950" cy="1357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357158" y="4457703"/>
            <a:ext cx="1571636" cy="2857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DAY CARE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785918" y="4957769"/>
            <a:ext cx="1428760" cy="2857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OUTPATIENT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57158" y="5957901"/>
            <a:ext cx="1562112" cy="28575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HOSPITAL 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1"/>
          <p:cNvSpPr txBox="1"/>
          <p:nvPr/>
        </p:nvSpPr>
        <p:spPr>
          <a:xfrm>
            <a:off x="1142976" y="5172083"/>
            <a:ext cx="357190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49%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1"/>
          <p:cNvSpPr txBox="1"/>
          <p:nvPr/>
        </p:nvSpPr>
        <p:spPr>
          <a:xfrm>
            <a:off x="714348" y="5243521"/>
            <a:ext cx="357190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48%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1"/>
          <p:cNvSpPr txBox="1"/>
          <p:nvPr/>
        </p:nvSpPr>
        <p:spPr>
          <a:xfrm>
            <a:off x="969620" y="4802511"/>
            <a:ext cx="357190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3%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00100" y="4100513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KZ</a:t>
            </a:r>
            <a:endParaRPr lang="ru-RU" sz="1600" b="1" dirty="0" smtClean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9" name="Диаграмма 58"/>
          <p:cNvGraphicFramePr/>
          <p:nvPr>
            <p:extLst/>
          </p:nvPr>
        </p:nvGraphicFramePr>
        <p:xfrm>
          <a:off x="5000628" y="4672017"/>
          <a:ext cx="1785950" cy="1357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0" name="Прямоугольник 59"/>
          <p:cNvSpPr/>
          <p:nvPr/>
        </p:nvSpPr>
        <p:spPr>
          <a:xfrm>
            <a:off x="5072066" y="4457703"/>
            <a:ext cx="1571636" cy="2857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DAY CARE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500826" y="4957769"/>
            <a:ext cx="1428760" cy="2857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OUTPATIENT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000496" y="5815025"/>
            <a:ext cx="1562112" cy="28575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HOSPITAL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1"/>
          <p:cNvSpPr txBox="1"/>
          <p:nvPr/>
        </p:nvSpPr>
        <p:spPr>
          <a:xfrm>
            <a:off x="5857884" y="5172083"/>
            <a:ext cx="357190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62%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1"/>
          <p:cNvSpPr txBox="1"/>
          <p:nvPr/>
        </p:nvSpPr>
        <p:spPr>
          <a:xfrm>
            <a:off x="5429256" y="5243521"/>
            <a:ext cx="357190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37%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1"/>
          <p:cNvSpPr txBox="1"/>
          <p:nvPr/>
        </p:nvSpPr>
        <p:spPr>
          <a:xfrm>
            <a:off x="5684528" y="4802511"/>
            <a:ext cx="357190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1%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715008" y="4100513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OECD</a:t>
            </a:r>
            <a:endParaRPr lang="ru-RU" sz="1600" b="1" dirty="0" smtClean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C:\Users\sultanov_m\Desktop\0622\flag-round-25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4029075"/>
            <a:ext cx="360000" cy="360000"/>
          </a:xfrm>
          <a:prstGeom prst="rect">
            <a:avLst/>
          </a:prstGeom>
          <a:noFill/>
        </p:spPr>
      </p:pic>
      <p:pic>
        <p:nvPicPr>
          <p:cNvPr id="18435" name="Picture 3" descr="C:\Users\sultanov_m\Desktop\oecd-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4100513"/>
            <a:ext cx="372544" cy="360000"/>
          </a:xfrm>
          <a:prstGeom prst="rect">
            <a:avLst/>
          </a:prstGeom>
          <a:noFill/>
        </p:spPr>
      </p:pic>
      <p:sp>
        <p:nvSpPr>
          <p:cNvPr id="71" name="Прямоугольник 70"/>
          <p:cNvSpPr/>
          <p:nvPr/>
        </p:nvSpPr>
        <p:spPr>
          <a:xfrm>
            <a:off x="6412210" y="862827"/>
            <a:ext cx="2134610" cy="308248"/>
          </a:xfrm>
          <a:prstGeom prst="rect">
            <a:avLst/>
          </a:prstGeom>
          <a:solidFill>
            <a:srgbClr val="18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KEY POINTS</a:t>
            </a:r>
            <a:r>
              <a:rPr lang="ru-RU" sz="1600" b="1" dirty="0" smtClean="0">
                <a:solidFill>
                  <a:schemeClr val="bg1"/>
                </a:solidFill>
              </a:rPr>
              <a:t>: 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8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Прямоугольник 63"/>
          <p:cNvSpPr/>
          <p:nvPr/>
        </p:nvSpPr>
        <p:spPr>
          <a:xfrm>
            <a:off x="178311" y="249614"/>
            <a:ext cx="8751407" cy="443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Health financing trend (PUBLIC </a:t>
            </a:r>
            <a:r>
              <a:rPr lang="en-US" b="1" dirty="0" err="1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en-US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 PRIVATE) in KAZAKHSTAN</a:t>
            </a:r>
            <a:endParaRPr lang="ru-RU" b="1" dirty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2" name="Диаграмма 51">
            <a:extLst>
              <a:ext uri="{FF2B5EF4-FFF2-40B4-BE49-F238E27FC236}">
                <a16:creationId xmlns="" xmlns:a16="http://schemas.microsoft.com/office/drawing/2014/main" id="{82E64212-FFCA-4982-857C-48508B6B2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349888"/>
              </p:ext>
            </p:extLst>
          </p:nvPr>
        </p:nvGraphicFramePr>
        <p:xfrm>
          <a:off x="107504" y="1532016"/>
          <a:ext cx="5040560" cy="4273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5083710" y="1737846"/>
            <a:ext cx="392293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DECREASING </a:t>
            </a:r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hare </a:t>
            </a:r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government spending on health 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 a share of </a:t>
            </a:r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GDP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2,6%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2009 to </a:t>
            </a:r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1,9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2017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GROWING SHARE OF PRIVATE SPENDING ON HEALTH 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2010 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up to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39%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2015. 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400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PRIVATE EXPENSES OVER </a:t>
            </a:r>
            <a:r>
              <a:rPr lang="ru-RU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20%</a:t>
            </a:r>
            <a:r>
              <a:rPr lang="en-US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RISK OF INSUFFICIENT ACCESS TO HEALTHCARE</a:t>
            </a:r>
            <a:r>
              <a:rPr lang="ru-RU" sz="1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Raise GDP% on health from </a:t>
            </a:r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3,4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2017 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3,7%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2025 </a:t>
            </a:r>
            <a:endParaRPr lang="en-US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Decrease burden on gov’t spending (cost sharing)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Control rapid growth of private OUT OF POCKET (OOP) spending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1"/>
          <p:cNvSpPr txBox="1"/>
          <p:nvPr/>
        </p:nvSpPr>
        <p:spPr>
          <a:xfrm rot="10800000" flipV="1">
            <a:off x="4389757" y="4471370"/>
            <a:ext cx="558209" cy="151514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25" dirty="0"/>
              <a:t>2025</a:t>
            </a:r>
          </a:p>
        </p:txBody>
      </p:sp>
      <p:sp>
        <p:nvSpPr>
          <p:cNvPr id="61" name="TextBox 1"/>
          <p:cNvSpPr txBox="1"/>
          <p:nvPr/>
        </p:nvSpPr>
        <p:spPr>
          <a:xfrm rot="10800000" flipV="1">
            <a:off x="2779141" y="4467902"/>
            <a:ext cx="558209" cy="151514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25" dirty="0"/>
              <a:t>2017</a:t>
            </a:r>
          </a:p>
        </p:txBody>
      </p:sp>
      <p:sp>
        <p:nvSpPr>
          <p:cNvPr id="62" name="TextBox 1"/>
          <p:cNvSpPr txBox="1"/>
          <p:nvPr/>
        </p:nvSpPr>
        <p:spPr>
          <a:xfrm rot="10800000" flipV="1">
            <a:off x="968426" y="4463067"/>
            <a:ext cx="558209" cy="151514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25" dirty="0"/>
              <a:t>2009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54625" y="4745054"/>
            <a:ext cx="41054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entury Gothic" panose="020B0502020202020204" pitchFamily="34" charset="0"/>
              </a:rPr>
              <a:t>Total Health Spending, % of GDP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54625" y="4970591"/>
            <a:ext cx="40824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entury Gothic" panose="020B0502020202020204" pitchFamily="34" charset="0"/>
              </a:rPr>
              <a:t>Share of government spending on health in % GDP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45030" y="5219504"/>
            <a:ext cx="4403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entury Gothic" panose="020B0502020202020204" pitchFamily="34" charset="0"/>
              </a:rPr>
              <a:t>Share of </a:t>
            </a:r>
            <a:r>
              <a:rPr lang="en-US" sz="1000" dirty="0" smtClean="0">
                <a:latin typeface="Century Gothic" panose="020B0502020202020204" pitchFamily="34" charset="0"/>
              </a:rPr>
              <a:t>gov’t </a:t>
            </a:r>
            <a:r>
              <a:rPr lang="en-US" sz="1000" dirty="0">
                <a:latin typeface="Century Gothic" panose="020B0502020202020204" pitchFamily="34" charset="0"/>
              </a:rPr>
              <a:t>spending on health in % </a:t>
            </a:r>
            <a:r>
              <a:rPr lang="en-US" sz="1000" dirty="0" smtClean="0">
                <a:latin typeface="Century Gothic" panose="020B0502020202020204" pitchFamily="34" charset="0"/>
              </a:rPr>
              <a:t>GDP after Nat’l Insurance 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54625" y="5455492"/>
            <a:ext cx="40824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entury Gothic" panose="020B0502020202020204" pitchFamily="34" charset="0"/>
              </a:rPr>
              <a:t>Private OOP spending on health, after Nat’l Health Insurance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54625" y="5669523"/>
            <a:ext cx="39142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entury Gothic" panose="020B0502020202020204" pitchFamily="34" charset="0"/>
              </a:rPr>
              <a:t>Private OOP </a:t>
            </a:r>
            <a:r>
              <a:rPr lang="en-US" sz="1000" dirty="0">
                <a:latin typeface="Century Gothic" panose="020B0502020202020204" pitchFamily="34" charset="0"/>
              </a:rPr>
              <a:t>spending on health, if No Nat’l </a:t>
            </a:r>
            <a:r>
              <a:rPr lang="en-US" sz="1000" dirty="0" smtClean="0">
                <a:latin typeface="Century Gothic" panose="020B0502020202020204" pitchFamily="34" charset="0"/>
              </a:rPr>
              <a:t>Insurance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261115" y="4855404"/>
            <a:ext cx="396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251520" y="5049039"/>
            <a:ext cx="396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261115" y="5316501"/>
            <a:ext cx="396000" cy="0"/>
          </a:xfrm>
          <a:prstGeom prst="line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251520" y="5549673"/>
            <a:ext cx="396000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261115" y="5782845"/>
            <a:ext cx="3960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6015889" y="1217486"/>
            <a:ext cx="2134610" cy="308248"/>
          </a:xfrm>
          <a:prstGeom prst="rect">
            <a:avLst/>
          </a:prstGeom>
          <a:solidFill>
            <a:srgbClr val="18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KEY POINTS</a:t>
            </a:r>
            <a:r>
              <a:rPr lang="ru-RU" sz="1600" b="1" dirty="0" smtClean="0">
                <a:solidFill>
                  <a:schemeClr val="bg1"/>
                </a:solidFill>
              </a:rPr>
              <a:t>: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178312" y="1217486"/>
            <a:ext cx="4764274" cy="308248"/>
          </a:xfrm>
          <a:prstGeom prst="rect">
            <a:avLst/>
          </a:prstGeom>
          <a:solidFill>
            <a:srgbClr val="18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Health Financing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actual and forecast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36096" y="3845644"/>
            <a:ext cx="3493622" cy="303436"/>
          </a:xfrm>
          <a:prstGeom prst="rect">
            <a:avLst/>
          </a:prstGeom>
          <a:solidFill>
            <a:srgbClr val="18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 NAT’L HEALTH INSURANCE</a:t>
            </a:r>
            <a:r>
              <a:rPr lang="ru-RU" sz="1600" b="1" dirty="0" smtClean="0">
                <a:solidFill>
                  <a:schemeClr val="bg1"/>
                </a:solidFill>
              </a:rPr>
              <a:t>: 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66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Прямоугольник 63"/>
          <p:cNvSpPr/>
          <p:nvPr/>
        </p:nvSpPr>
        <p:spPr>
          <a:xfrm>
            <a:off x="178311" y="249614"/>
            <a:ext cx="8751407" cy="443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Health financing REFORM in KAZAKHSTAN</a:t>
            </a:r>
            <a:endParaRPr lang="ru-RU" b="1" dirty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336869" y="2264342"/>
            <a:ext cx="434289" cy="374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8276" y="2639048"/>
            <a:ext cx="85421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ahoma" panose="020B0604030504040204" pitchFamily="34" charset="0"/>
              </a:rPr>
              <a:t>Mandatory (Universal) Social Health </a:t>
            </a:r>
            <a:r>
              <a:rPr lang="en-US" b="1" dirty="0" smtClean="0">
                <a:latin typeface="Tahoma" panose="020B0604030504040204" pitchFamily="34" charset="0"/>
              </a:rPr>
              <a:t>Insurance Reform</a:t>
            </a:r>
          </a:p>
          <a:p>
            <a:pPr algn="ctr"/>
            <a:r>
              <a:rPr lang="en-US" b="1" dirty="0" smtClean="0">
                <a:latin typeface="Tahom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</a:rPr>
              <a:t>2015-2017 adopted new laws &amp; regulations </a:t>
            </a:r>
            <a:endParaRPr lang="ru-RU" dirty="0">
              <a:latin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</a:rPr>
              <a:t>Started in 2018 (employer contributions)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</a:rPr>
              <a:t>Full launch postponed till 2020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8276" y="787014"/>
            <a:ext cx="88657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ahoma" panose="020B0604030504040204" pitchFamily="34" charset="0"/>
              </a:rPr>
              <a:t>low </a:t>
            </a:r>
            <a:r>
              <a:rPr lang="en-US" b="1" dirty="0">
                <a:latin typeface="Tahoma" panose="020B0604030504040204" pitchFamily="34" charset="0"/>
              </a:rPr>
              <a:t>healthcare expenditure in </a:t>
            </a:r>
            <a:r>
              <a:rPr lang="en-US" b="1" dirty="0" smtClean="0">
                <a:latin typeface="Tahoma" panose="020B0604030504040204" pitchFamily="34" charset="0"/>
              </a:rPr>
              <a:t>KZ</a:t>
            </a:r>
            <a:r>
              <a:rPr lang="en-US" dirty="0">
                <a:latin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</a:rPr>
              <a:t>(did not exceed 4.5% of GDP since 1995)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ahoma" panose="020B0604030504040204" pitchFamily="34" charset="0"/>
              </a:rPr>
              <a:t>low</a:t>
            </a:r>
            <a:r>
              <a:rPr lang="en-US" dirty="0">
                <a:latin typeface="Tahoma" panose="020B0604030504040204" pitchFamily="34" charset="0"/>
              </a:rPr>
              <a:t> </a:t>
            </a:r>
            <a:r>
              <a:rPr lang="en-US" b="1" dirty="0">
                <a:latin typeface="Tahoma" panose="020B0604030504040204" pitchFamily="34" charset="0"/>
              </a:rPr>
              <a:t>share of </a:t>
            </a:r>
            <a:r>
              <a:rPr lang="en-US" b="1" dirty="0" smtClean="0">
                <a:latin typeface="Tahoma" panose="020B0604030504040204" pitchFamily="34" charset="0"/>
              </a:rPr>
              <a:t>gov’t </a:t>
            </a:r>
            <a:r>
              <a:rPr lang="en-US" b="1" dirty="0">
                <a:latin typeface="Tahoma" panose="020B0604030504040204" pitchFamily="34" charset="0"/>
              </a:rPr>
              <a:t>spending on </a:t>
            </a:r>
            <a:r>
              <a:rPr lang="en-US" b="1" dirty="0" smtClean="0">
                <a:latin typeface="Tahoma" panose="020B0604030504040204" pitchFamily="34" charset="0"/>
              </a:rPr>
              <a:t>health out of total health spending</a:t>
            </a:r>
            <a:r>
              <a:rPr lang="en-US" dirty="0">
                <a:latin typeface="Tahoma" panose="020B0604030504040204" pitchFamily="34" charset="0"/>
              </a:rPr>
              <a:t> </a:t>
            </a:r>
            <a:r>
              <a:rPr lang="en-US" dirty="0" smtClean="0">
                <a:latin typeface="Tahoma" panose="020B0604030504040204" pitchFamily="34" charset="0"/>
              </a:rPr>
              <a:t>(61% in 2015 in Kazakhstan; 80% OECD average),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ahoma" panose="020B0604030504040204" pitchFamily="34" charset="0"/>
              </a:rPr>
              <a:t>overall </a:t>
            </a:r>
            <a:r>
              <a:rPr lang="en-US" b="1" dirty="0">
                <a:latin typeface="Tahoma" panose="020B0604030504040204" pitchFamily="34" charset="0"/>
              </a:rPr>
              <a:t>government spending on health</a:t>
            </a:r>
            <a:r>
              <a:rPr lang="en-US" dirty="0">
                <a:latin typeface="Tahoma" panose="020B0604030504040204" pitchFamily="34" charset="0"/>
              </a:rPr>
              <a:t> out of all government spending was </a:t>
            </a:r>
            <a:r>
              <a:rPr lang="en-US" b="1" dirty="0">
                <a:latin typeface="Tahoma" panose="020B0604030504040204" pitchFamily="34" charset="0"/>
              </a:rPr>
              <a:t>11%</a:t>
            </a:r>
            <a:r>
              <a:rPr lang="en-US" dirty="0">
                <a:latin typeface="Tahoma" panose="020B0604030504040204" pitchFamily="34" charset="0"/>
              </a:rPr>
              <a:t> in 2015 in Kazakhstan, </a:t>
            </a:r>
            <a:r>
              <a:rPr lang="en-US" dirty="0" smtClean="0">
                <a:latin typeface="Tahoma" panose="020B0604030504040204" pitchFamily="34" charset="0"/>
              </a:rPr>
              <a:t>close </a:t>
            </a:r>
            <a:r>
              <a:rPr lang="en-US" dirty="0">
                <a:latin typeface="Tahoma" panose="020B0604030504040204" pitchFamily="34" charset="0"/>
              </a:rPr>
              <a:t>to 15% OECD </a:t>
            </a:r>
            <a:r>
              <a:rPr lang="en-US" dirty="0" smtClean="0">
                <a:latin typeface="Tahoma" panose="020B0604030504040204" pitchFamily="34" charset="0"/>
              </a:rPr>
              <a:t>average</a:t>
            </a:r>
            <a:r>
              <a:rPr lang="en-US" dirty="0">
                <a:latin typeface="Tahoma" panose="020B0604030504040204" pitchFamily="34" charset="0"/>
              </a:rPr>
              <a:t> </a:t>
            </a:r>
            <a:endParaRPr lang="ru-RU" dirty="0"/>
          </a:p>
        </p:txBody>
      </p:sp>
      <p:sp>
        <p:nvSpPr>
          <p:cNvPr id="26" name="Стрелка вниз 25"/>
          <p:cNvSpPr/>
          <p:nvPr/>
        </p:nvSpPr>
        <p:spPr>
          <a:xfrm>
            <a:off x="4336869" y="4116376"/>
            <a:ext cx="434289" cy="374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28989" y="4546192"/>
            <a:ext cx="57831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ahoma" panose="020B0604030504040204" pitchFamily="34" charset="0"/>
              </a:rPr>
              <a:t>Redefine State Obligations (“the box”)</a:t>
            </a:r>
          </a:p>
          <a:p>
            <a:pPr algn="ctr"/>
            <a:r>
              <a:rPr lang="en-US" b="1" dirty="0" smtClean="0">
                <a:latin typeface="Tahom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</a:rPr>
              <a:t>Shrink the list of free health services (regardless MHSI contributions)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</a:rPr>
              <a:t>Clarify state-paid health package </a:t>
            </a:r>
            <a:r>
              <a:rPr lang="en-US" strike="sngStrike" dirty="0" smtClean="0">
                <a:latin typeface="Tahoma" panose="020B0604030504040204" pitchFamily="34" charset="0"/>
              </a:rPr>
              <a:t>(“all specialized outpatient care is free</a:t>
            </a:r>
            <a:r>
              <a:rPr lang="en-US" dirty="0" smtClean="0">
                <a:latin typeface="Tahoma" panose="020B0604030504040204" pitchFamily="34" charset="0"/>
              </a:rPr>
              <a:t>” -&gt; “a patient in diabetes disease management program, gets free annual ophthalmologist visits”)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980" y="2974544"/>
            <a:ext cx="3501020" cy="305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56176" y="6117840"/>
            <a:ext cx="1765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ahoma" panose="020B0604030504040204" pitchFamily="34" charset="0"/>
              </a:rPr>
              <a:t>+ deregulation </a:t>
            </a:r>
            <a:endParaRPr lang="en-US" sz="1600" i="1" dirty="0">
              <a:solidFill>
                <a:srgbClr val="C00000"/>
              </a:solidFill>
              <a:latin typeface="Tahoma" panose="020B0604030504040204" pitchFamily="34" charset="0"/>
            </a:endParaRPr>
          </a:p>
          <a:p>
            <a:r>
              <a:rPr lang="en-US" dirty="0">
                <a:solidFill>
                  <a:srgbClr val="C00000"/>
                </a:solidFill>
                <a:latin typeface="Tahoma" panose="020B0604030504040204" pitchFamily="34" charset="0"/>
              </a:rPr>
              <a:t>+ </a:t>
            </a:r>
            <a:r>
              <a:rPr lang="en-US" dirty="0" smtClean="0">
                <a:solidFill>
                  <a:srgbClr val="C00000"/>
                </a:solidFill>
                <a:latin typeface="Tahoma" panose="020B0604030504040204" pitchFamily="34" charset="0"/>
              </a:rPr>
              <a:t>digitalization</a:t>
            </a:r>
            <a:endParaRPr lang="ru-RU" dirty="0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055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Прямоугольник 63"/>
          <p:cNvSpPr/>
          <p:nvPr/>
        </p:nvSpPr>
        <p:spPr>
          <a:xfrm>
            <a:off x="178311" y="249614"/>
            <a:ext cx="8751407" cy="443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INEQUALITIES: </a:t>
            </a: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Gini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index decreasing over time but inequalities exist still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336869" y="2162195"/>
            <a:ext cx="434289" cy="374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1103" y="2560169"/>
            <a:ext cx="88657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ahoma" panose="020B0604030504040204" pitchFamily="34" charset="0"/>
              </a:rPr>
              <a:t>VALUES &amp; POLICIES still centered around social redistribution</a:t>
            </a:r>
          </a:p>
          <a:p>
            <a:pPr algn="ctr"/>
            <a:r>
              <a:rPr lang="en-US" b="1" dirty="0" smtClean="0">
                <a:latin typeface="Tahom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</a:rPr>
              <a:t>Historical influence of communistic regime “Government should provide free healthcare”, “Right to State-Paid Health Services”, “Health is a gov’t obligation”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</a:rPr>
              <a:t>Growing resistance “to pay for free-riders” – why Health Reform Delayed till 2020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6646" y="878353"/>
            <a:ext cx="88657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ahoma" panose="020B0604030504040204" pitchFamily="34" charset="0"/>
              </a:rPr>
              <a:t>GINI index in Kazakhstan =</a:t>
            </a:r>
            <a:r>
              <a:rPr lang="en-US" dirty="0" smtClean="0">
                <a:latin typeface="Tahoma" panose="020B0604030504040204" pitchFamily="34" charset="0"/>
              </a:rPr>
              <a:t> 26.5 </a:t>
            </a:r>
            <a:r>
              <a:rPr lang="en-US" dirty="0">
                <a:latin typeface="Tahoma" panose="020B0604030504040204" pitchFamily="34" charset="0"/>
              </a:rPr>
              <a:t>in </a:t>
            </a:r>
            <a:r>
              <a:rPr lang="en-US" dirty="0" smtClean="0">
                <a:latin typeface="Tahoma" panose="020B0604030504040204" pitchFamily="34" charset="0"/>
              </a:rPr>
              <a:t>2015, decreased from 30 in </a:t>
            </a:r>
            <a:r>
              <a:rPr lang="en-US" dirty="0" smtClean="0">
                <a:latin typeface="Tahoma" panose="020B0604030504040204" pitchFamily="34" charset="0"/>
              </a:rPr>
              <a:t>2004*</a:t>
            </a:r>
            <a:endParaRPr lang="en-US" dirty="0">
              <a:latin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ahoma" panose="020B0604030504040204" pitchFamily="34" charset="0"/>
              </a:rPr>
              <a:t>Income share held by lowest 10% in Kazakhstan </a:t>
            </a:r>
            <a:r>
              <a:rPr lang="en-US" dirty="0" smtClean="0">
                <a:latin typeface="Tahoma" panose="020B0604030504040204" pitchFamily="34" charset="0"/>
              </a:rPr>
              <a:t>= 4.3 %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ahoma" panose="020B0604030504040204" pitchFamily="34" charset="0"/>
              </a:rPr>
              <a:t>Income </a:t>
            </a:r>
            <a:r>
              <a:rPr lang="en-US" dirty="0">
                <a:latin typeface="Tahoma" panose="020B0604030504040204" pitchFamily="34" charset="0"/>
              </a:rPr>
              <a:t>share held by </a:t>
            </a:r>
            <a:r>
              <a:rPr lang="en-US" dirty="0" smtClean="0">
                <a:latin typeface="Tahoma" panose="020B0604030504040204" pitchFamily="34" charset="0"/>
              </a:rPr>
              <a:t>highest </a:t>
            </a:r>
            <a:r>
              <a:rPr lang="en-US" dirty="0">
                <a:latin typeface="Tahoma" panose="020B0604030504040204" pitchFamily="34" charset="0"/>
              </a:rPr>
              <a:t>10% in Kazakhstan = </a:t>
            </a:r>
            <a:r>
              <a:rPr lang="en-US" dirty="0" smtClean="0">
                <a:latin typeface="Tahoma" panose="020B0604030504040204" pitchFamily="34" charset="0"/>
              </a:rPr>
              <a:t>22.3 %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ahoma" panose="020B0604030504040204" pitchFamily="34" charset="0"/>
              </a:rPr>
              <a:t>Poverty headcount ratio at national poverty line (% of population</a:t>
            </a:r>
            <a:r>
              <a:rPr lang="en-US" dirty="0" smtClean="0">
                <a:latin typeface="Tahoma" panose="020B0604030504040204" pitchFamily="34" charset="0"/>
              </a:rPr>
              <a:t>) = 2.7%</a:t>
            </a:r>
          </a:p>
        </p:txBody>
      </p:sp>
      <p:sp>
        <p:nvSpPr>
          <p:cNvPr id="26" name="Стрелка вниз 25"/>
          <p:cNvSpPr/>
          <p:nvPr/>
        </p:nvSpPr>
        <p:spPr>
          <a:xfrm>
            <a:off x="4336869" y="4055540"/>
            <a:ext cx="434289" cy="374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01804" y="4485586"/>
            <a:ext cx="85421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ahoma" panose="020B0604030504040204" pitchFamily="34" charset="0"/>
              </a:rPr>
              <a:t>UNIVERSAL HEALTH COVERAGE, MDGs, SDGs…</a:t>
            </a:r>
          </a:p>
          <a:p>
            <a:r>
              <a:rPr lang="en-US" dirty="0" smtClean="0">
                <a:latin typeface="Tahoma" panose="020B0604030504040204" pitchFamily="34" charset="0"/>
              </a:rPr>
              <a:t>Healthcare:</a:t>
            </a:r>
            <a:r>
              <a:rPr lang="en-US" b="1" dirty="0" smtClean="0">
                <a:latin typeface="Tahom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</a:rPr>
              <a:t>Accessible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</a:rPr>
              <a:t>Affordable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</a:rPr>
              <a:t>Sensitive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</a:rPr>
              <a:t>Effective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</a:rPr>
              <a:t>Efficient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</a:rPr>
              <a:t>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72450" y="6560184"/>
            <a:ext cx="3793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*Source: https://tradingeconomics.com/kazakhstan/gini-index-wb-data.html</a:t>
            </a:r>
            <a:endParaRPr lang="ru-RU" sz="9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5092658"/>
            <a:ext cx="7920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  <a:endParaRPr lang="ru-RU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089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Прямоугольник 63"/>
          <p:cNvSpPr/>
          <p:nvPr/>
        </p:nvSpPr>
        <p:spPr>
          <a:xfrm>
            <a:off x="0" y="157651"/>
            <a:ext cx="9126827" cy="5452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EXTERNAL INFLUENCES: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EEU (Russia), OIC (Arab world), Silk Road (China)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0551" y="980728"/>
            <a:ext cx="88657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  <a:latin typeface="Tahoma" panose="020B0604030504040204" pitchFamily="34" charset="0"/>
              </a:rPr>
              <a:t>EURASIAN ECONOMIC UNION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ahoma" panose="020B0604030504040204" pitchFamily="34" charset="0"/>
              </a:rPr>
              <a:t>Russian dominance in regulatory framework for 5 member-states</a:t>
            </a:r>
          </a:p>
          <a:p>
            <a:pPr lvl="2"/>
            <a:r>
              <a:rPr lang="en-US" dirty="0" smtClean="0">
                <a:latin typeface="Tahoma" panose="020B0604030504040204" pitchFamily="34" charset="0"/>
              </a:rPr>
              <a:t># drug registration, medical devices,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  <a:latin typeface="Tahoma" panose="020B0604030504040204" pitchFamily="34" charset="0"/>
              </a:rPr>
              <a:t>ORGANIZATION ISLAMIC COOPERATION</a:t>
            </a:r>
            <a:endParaRPr lang="en-US" dirty="0" smtClean="0">
              <a:latin typeface="Tahom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ahoma" panose="020B0604030504040204" pitchFamily="34" charset="0"/>
              </a:rPr>
              <a:t>KZ leads OIC-health agenda on Health Systems Strengthening (50</a:t>
            </a:r>
            <a:r>
              <a:rPr lang="en-US" dirty="0">
                <a:latin typeface="Tahoma" panose="020B0604030504040204" pitchFamily="34" charset="0"/>
              </a:rPr>
              <a:t>+ member states), see </a:t>
            </a:r>
            <a:r>
              <a:rPr lang="en-US" dirty="0">
                <a:latin typeface="Tahoma" panose="020B0604030504040204" pitchFamily="34" charset="0"/>
                <a:hlinkClick r:id="rId2"/>
              </a:rPr>
              <a:t>http://www.oic-health.kz/index.php/en</a:t>
            </a:r>
            <a:r>
              <a:rPr lang="en-US" dirty="0" smtClean="0">
                <a:latin typeface="Tahoma" panose="020B0604030504040204" pitchFamily="34" charset="0"/>
                <a:hlinkClick r:id="rId2"/>
              </a:rPr>
              <a:t>/</a:t>
            </a:r>
            <a:r>
              <a:rPr lang="en-US" dirty="0" smtClean="0">
                <a:latin typeface="Tahoma" panose="020B060403050404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</a:rPr>
              <a:t>ONE ROAD, ONE BELT </a:t>
            </a:r>
            <a:r>
              <a:rPr lang="en-US" b="1" dirty="0" smtClean="0">
                <a:solidFill>
                  <a:srgbClr val="0070C0"/>
                </a:solidFill>
                <a:latin typeface="Tahoma" panose="020B0604030504040204" pitchFamily="34" charset="0"/>
              </a:rPr>
              <a:t>INITIATIVE</a:t>
            </a:r>
            <a:endParaRPr lang="en-US" dirty="0" smtClean="0">
              <a:latin typeface="Tahom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ahoma" panose="020B0604030504040204" pitchFamily="34" charset="0"/>
              </a:rPr>
              <a:t>KZ part on cultural, trade, industrial cooperation with China</a:t>
            </a:r>
          </a:p>
          <a:p>
            <a:pPr lvl="2"/>
            <a:r>
              <a:rPr lang="en-US" dirty="0" smtClean="0">
                <a:latin typeface="Tahoma" panose="020B0604030504040204" pitchFamily="34" charset="0"/>
              </a:rPr>
              <a:t># August 18, 2018, Beijing High Level Meeting of Health Ministers (55+ </a:t>
            </a:r>
            <a:r>
              <a:rPr lang="en-US" dirty="0">
                <a:latin typeface="Tahoma" panose="020B0604030504040204" pitchFamily="34" charset="0"/>
              </a:rPr>
              <a:t>p</a:t>
            </a:r>
            <a:r>
              <a:rPr lang="en-US" dirty="0" smtClean="0">
                <a:latin typeface="Tahoma" panose="020B0604030504040204" pitchFamily="34" charset="0"/>
              </a:rPr>
              <a:t>articipating countries), loose collaboration agreements </a:t>
            </a:r>
          </a:p>
        </p:txBody>
      </p:sp>
      <p:sp>
        <p:nvSpPr>
          <p:cNvPr id="26" name="Стрелка вниз 25"/>
          <p:cNvSpPr/>
          <p:nvPr/>
        </p:nvSpPr>
        <p:spPr>
          <a:xfrm>
            <a:off x="4336868" y="3933548"/>
            <a:ext cx="434289" cy="374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16686" y="4395985"/>
            <a:ext cx="8074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ahoma" panose="020B0604030504040204" pitchFamily="34" charset="0"/>
              </a:rPr>
              <a:t>“Fused” geopolitical borders – implications for health systems:</a:t>
            </a:r>
          </a:p>
          <a:p>
            <a:pPr algn="ctr"/>
            <a:endParaRPr lang="en-US" b="1" dirty="0">
              <a:latin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ahoma" panose="020B0604030504040204" pitchFamily="34" charset="0"/>
              </a:rPr>
              <a:t>Technologies </a:t>
            </a:r>
            <a:r>
              <a:rPr lang="en-US" dirty="0" smtClean="0">
                <a:latin typeface="Tahoma" panose="020B0604030504040204" pitchFamily="34" charset="0"/>
              </a:rPr>
              <a:t>(4</a:t>
            </a:r>
            <a:r>
              <a:rPr lang="en-US" baseline="30000" dirty="0" smtClean="0">
                <a:latin typeface="Tahoma" panose="020B0604030504040204" pitchFamily="34" charset="0"/>
              </a:rPr>
              <a:t>th</a:t>
            </a:r>
            <a:r>
              <a:rPr lang="en-US" dirty="0" smtClean="0">
                <a:latin typeface="Tahoma" panose="020B0604030504040204" pitchFamily="34" charset="0"/>
              </a:rPr>
              <a:t> Industrial revolution – WEF, Klaus </a:t>
            </a:r>
            <a:r>
              <a:rPr lang="en-US" dirty="0" err="1" smtClean="0">
                <a:latin typeface="Tahoma" panose="020B0604030504040204" pitchFamily="34" charset="0"/>
              </a:rPr>
              <a:t>Schab</a:t>
            </a:r>
            <a:r>
              <a:rPr lang="en-US" dirty="0" smtClean="0">
                <a:latin typeface="Tahoma" panose="020B0604030504040204" pitchFamily="34" charset="0"/>
              </a:rPr>
              <a:t>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>
                <a:latin typeface="Tahoma" panose="020B0604030504040204" pitchFamily="34" charset="0"/>
              </a:rPr>
              <a:t>Artificial Intelligence; Internet of things &amp; devices; </a:t>
            </a:r>
            <a:r>
              <a:rPr lang="en-US" dirty="0" err="1" smtClean="0">
                <a:latin typeface="Tahoma" panose="020B0604030504040204" pitchFamily="34" charset="0"/>
              </a:rPr>
              <a:t>Blockchain</a:t>
            </a:r>
            <a:r>
              <a:rPr lang="en-US" dirty="0">
                <a:latin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</a:rPr>
              <a:t>tech; Drones (carry medicines); Precision Medicine; Digital trade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ahoma" panose="020B0604030504040204" pitchFamily="34" charset="0"/>
              </a:rPr>
              <a:t>Mobility </a:t>
            </a:r>
            <a:r>
              <a:rPr lang="en-US" dirty="0" smtClean="0">
                <a:latin typeface="Tahoma" panose="020B0604030504040204" pitchFamily="34" charset="0"/>
              </a:rPr>
              <a:t>(medical tourism)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ahoma" panose="020B0604030504040204" pitchFamily="34" charset="0"/>
              </a:rPr>
              <a:t>Shifting generational preferences </a:t>
            </a:r>
            <a:r>
              <a:rPr lang="en-US" dirty="0" smtClean="0">
                <a:latin typeface="Tahoma" panose="020B0604030504040204" pitchFamily="34" charset="0"/>
              </a:rPr>
              <a:t>(behaviors, choices</a:t>
            </a:r>
            <a:r>
              <a:rPr lang="en-US" dirty="0">
                <a:latin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</a:rPr>
              <a:t>- diseases)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ahoma" panose="020B0604030504040204" pitchFamily="34" charset="0"/>
              </a:rPr>
              <a:t>Environmental challenges </a:t>
            </a:r>
            <a:r>
              <a:rPr lang="en-US" dirty="0" smtClean="0">
                <a:latin typeface="Tahoma" panose="020B0604030504040204" pitchFamily="34" charset="0"/>
              </a:rPr>
              <a:t>(pollution, scarce resources)</a:t>
            </a:r>
          </a:p>
        </p:txBody>
      </p:sp>
    </p:spTree>
    <p:extLst>
      <p:ext uri="{BB962C8B-B14F-4D97-AF65-F5344CB8AC3E}">
        <p14:creationId xmlns:p14="http://schemas.microsoft.com/office/powerpoint/2010/main" val="2767060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2"/>
          <p:cNvSpPr>
            <a:spLocks noChangeArrowheads="1"/>
          </p:cNvSpPr>
          <p:nvPr/>
        </p:nvSpPr>
        <p:spPr bwMode="auto">
          <a:xfrm>
            <a:off x="6603206" y="5828110"/>
            <a:ext cx="2610010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675"/>
              <a:t>Source: http://www.who.int/bulletin/volumes/88/10/10-021010/en/</a:t>
            </a:r>
            <a:endParaRPr lang="ru-RU" sz="675"/>
          </a:p>
        </p:txBody>
      </p:sp>
      <p:pic>
        <p:nvPicPr>
          <p:cNvPr id="12291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2" y="120849"/>
            <a:ext cx="632222" cy="45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263" y="195859"/>
            <a:ext cx="1529953" cy="30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3" name="Объект 2"/>
          <p:cNvGraphicFramePr>
            <a:graphicFrameLocks noChangeAspect="1"/>
          </p:cNvGraphicFramePr>
          <p:nvPr/>
        </p:nvGraphicFramePr>
        <p:xfrm>
          <a:off x="0" y="1354931"/>
          <a:ext cx="6459141" cy="4501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DF" r:id="rId6" imgW="0" imgH="0" progId="FoxitReader.Document">
                  <p:embed/>
                </p:oleObj>
              </mc:Choice>
              <mc:Fallback>
                <p:oleObj name="PDF" r:id="rId6" imgW="0" imgH="0" progId="FoxitReader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54931"/>
                        <a:ext cx="6459141" cy="45017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759054" y="2020491"/>
            <a:ext cx="3454792" cy="170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1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CR A Extended" panose="02010509020102010303" pitchFamily="50" charset="0"/>
              </a:rPr>
              <a:t>-Urban air pollution</a:t>
            </a:r>
          </a:p>
          <a:p>
            <a:pPr>
              <a:defRPr/>
            </a:pPr>
            <a:r>
              <a:rPr lang="en-US" sz="21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CR A Extended" panose="02010509020102010303" pitchFamily="50" charset="0"/>
              </a:rPr>
              <a:t>-Acute poisonings/</a:t>
            </a:r>
          </a:p>
          <a:p>
            <a:pPr>
              <a:defRPr/>
            </a:pPr>
            <a:r>
              <a:rPr lang="en-US" sz="21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CR A Extended" panose="02010509020102010303" pitchFamily="50" charset="0"/>
              </a:rPr>
              <a:t> toxic chemicals</a:t>
            </a:r>
          </a:p>
          <a:p>
            <a:pPr>
              <a:defRPr/>
            </a:pPr>
            <a:r>
              <a:rPr lang="en-US" sz="21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CR A Extended" panose="02010509020102010303" pitchFamily="50" charset="0"/>
              </a:rPr>
              <a:t>-Climate change</a:t>
            </a:r>
          </a:p>
          <a:p>
            <a:pPr>
              <a:defRPr/>
            </a:pPr>
            <a:endParaRPr lang="en-US" sz="21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CR A Extended" panose="02010509020102010303" pitchFamily="50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346473"/>
            <a:ext cx="8907884" cy="85725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45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CR A Extended" panose="02010509020102010303" pitchFamily="50" charset="0"/>
                <a:ea typeface="+mn-ea"/>
                <a:cs typeface="+mn-cs"/>
              </a:rPr>
              <a:t>Example </a:t>
            </a:r>
            <a:br>
              <a:rPr lang="en-US" sz="345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CR A Extended" panose="02010509020102010303" pitchFamily="50" charset="0"/>
                <a:ea typeface="+mn-ea"/>
                <a:cs typeface="+mn-cs"/>
              </a:rPr>
            </a:br>
            <a:r>
              <a:rPr lang="en-US" sz="345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CR A Extended" panose="02010509020102010303" pitchFamily="50" charset="0"/>
                <a:ea typeface="+mn-ea"/>
                <a:cs typeface="+mn-cs"/>
              </a:rPr>
              <a:t>#environmental </a:t>
            </a:r>
            <a:r>
              <a:rPr lang="en-US" sz="34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CR A Extended" panose="02010509020102010303" pitchFamily="50" charset="0"/>
                <a:ea typeface="+mn-ea"/>
                <a:cs typeface="+mn-cs"/>
              </a:rPr>
              <a:t>burden of disease</a:t>
            </a:r>
            <a:endParaRPr lang="ru-RU" sz="345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6307" y="1634728"/>
            <a:ext cx="5318522" cy="394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22998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3389</TotalTime>
  <Words>1122</Words>
  <Application>Microsoft Office PowerPoint</Application>
  <PresentationFormat>Экран (4:3)</PresentationFormat>
  <Paragraphs>319</Paragraphs>
  <Slides>11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Calibri</vt:lpstr>
      <vt:lpstr>Century Gothic</vt:lpstr>
      <vt:lpstr>Courier New</vt:lpstr>
      <vt:lpstr>Helvetica Neue Thin</vt:lpstr>
      <vt:lpstr>OCR A Extended</vt:lpstr>
      <vt:lpstr>Tahoma</vt:lpstr>
      <vt:lpstr>Times New Roman</vt:lpstr>
      <vt:lpstr>Wingdings</vt:lpstr>
      <vt:lpstr>Тема Office</vt:lpstr>
      <vt:lpstr>PDF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Example  #environmental burden of disease</vt:lpstr>
      <vt:lpstr> Solution # “greening” health sector</vt:lpstr>
      <vt:lpstr>Keep in mind… the determinants of health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Gulzhikhan K. Shaikheslyamova</dc:creator>
  <cp:lastModifiedBy>Ainur Aiypkhanova</cp:lastModifiedBy>
  <cp:revision>468</cp:revision>
  <cp:lastPrinted>2017-11-24T05:12:06Z</cp:lastPrinted>
  <dcterms:created xsi:type="dcterms:W3CDTF">2017-06-10T06:40:36Z</dcterms:created>
  <dcterms:modified xsi:type="dcterms:W3CDTF">2018-02-07T00:38:35Z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-575025885</vt:i4>
  </property>
  <property fmtid="{D5CDD505-2E9C-101B-9397-08002B2CF9AE}" pid="3" name="_NewReviewCycle">
    <vt:lpwstr/>
  </property>
  <property fmtid="{D5CDD505-2E9C-101B-9397-08002B2CF9AE}" pid="4" name="_EmailSubject">
    <vt:lpwstr/>
  </property>
  <property fmtid="{D5CDD505-2E9C-101B-9397-08002B2CF9AE}" pid="5" name="_AuthorEmail">
    <vt:lpwstr>permanandg@who.int</vt:lpwstr>
  </property>
  <property fmtid="{D5CDD505-2E9C-101B-9397-08002B2CF9AE}" pid="6" name="_AuthorEmailDisplayName">
    <vt:lpwstr>PERMANAND, Govin</vt:lpwstr>
  </property>
  <property fmtid="{D5CDD505-2E9C-101B-9397-08002B2CF9AE}" pid="7" name="_PreviousAdHocReviewCycleID">
    <vt:i4>1485436515</vt:i4>
  </property>
</Properties>
</file>