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8"/>
  </p:notesMasterIdLst>
  <p:sldIdLst>
    <p:sldId id="256" r:id="rId2"/>
    <p:sldId id="257" r:id="rId3"/>
    <p:sldId id="262" r:id="rId4"/>
    <p:sldId id="263" r:id="rId5"/>
    <p:sldId id="260" r:id="rId6"/>
    <p:sldId id="261" r:id="rId7"/>
  </p:sldIdLst>
  <p:sldSz cx="9144000" cy="6858000" type="screen4x3"/>
  <p:notesSz cx="6797675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F656B"/>
    <a:srgbClr val="0062AC"/>
    <a:srgbClr val="69A12B"/>
    <a:srgbClr val="7ABC32"/>
    <a:srgbClr val="646569"/>
    <a:srgbClr val="EF4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14" autoAdjust="0"/>
    <p:restoredTop sz="94660"/>
  </p:normalViewPr>
  <p:slideViewPr>
    <p:cSldViewPr>
      <p:cViewPr varScale="1">
        <p:scale>
          <a:sx n="129" d="100"/>
          <a:sy n="129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rad.local\dfs\XENhome\halper.RAD\Documents\SC\2018-02-05_Foresight%20Group%20meeting%2007.02\Unterlagen\GDP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!OwnCloud\Archiv\2017_03%20-%20SPC\AT%20PPT\database_V02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'Tabelle1 (2)'!$B$8</c:f>
              <c:strCache>
                <c:ptCount val="1"/>
                <c:pt idx="0">
                  <c:v>GDP growth</c:v>
                </c:pt>
              </c:strCache>
            </c:strRef>
          </c:tx>
          <c:marker>
            <c:symbol val="none"/>
          </c:marker>
          <c:cat>
            <c:numRef>
              <c:f>'Tabelle1 (2)'!$G$7:$N$7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'Tabelle1 (2)'!$G$8:$N$8</c:f>
              <c:numCache>
                <c:formatCode>0.00%</c:formatCode>
                <c:ptCount val="8"/>
                <c:pt idx="0">
                  <c:v>2.7E-2</c:v>
                </c:pt>
                <c:pt idx="1">
                  <c:v>1.6E-2</c:v>
                </c:pt>
                <c:pt idx="2">
                  <c:v>2.8000000000000001E-2</c:v>
                </c:pt>
                <c:pt idx="3">
                  <c:v>3.4000000000000002E-2</c:v>
                </c:pt>
                <c:pt idx="4">
                  <c:v>2.5999999999999999E-2</c:v>
                </c:pt>
                <c:pt idx="5">
                  <c:v>4.8000000000000001E-2</c:v>
                </c:pt>
                <c:pt idx="6">
                  <c:v>4.8000000000000001E-2</c:v>
                </c:pt>
                <c:pt idx="7">
                  <c:v>0.04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4103808"/>
        <c:axId val="96481280"/>
      </c:lineChart>
      <c:catAx>
        <c:axId val="94103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6481280"/>
        <c:crosses val="autoZero"/>
        <c:auto val="1"/>
        <c:lblAlgn val="ctr"/>
        <c:lblOffset val="100"/>
        <c:noMultiLvlLbl val="0"/>
      </c:catAx>
      <c:valAx>
        <c:axId val="96481280"/>
        <c:scaling>
          <c:orientation val="minMax"/>
        </c:scaling>
        <c:delete val="0"/>
        <c:axPos val="l"/>
        <c:majorGridlines/>
        <c:numFmt formatCode="0.0%" sourceLinked="0"/>
        <c:majorTickMark val="out"/>
        <c:minorTickMark val="none"/>
        <c:tickLblPos val="nextTo"/>
        <c:crossAx val="941038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50"/>
            </a:pPr>
            <a:r>
              <a:rPr lang="de-DE" sz="1200" b="1" i="0" baseline="0" dirty="0">
                <a:effectLst/>
              </a:rPr>
              <a:t>Public </a:t>
            </a:r>
            <a:r>
              <a:rPr lang="de-DE" sz="1200" b="1" i="0" baseline="0" dirty="0" err="1">
                <a:effectLst/>
              </a:rPr>
              <a:t>expenditure</a:t>
            </a:r>
            <a:r>
              <a:rPr lang="de-DE" sz="1200" b="1" i="0" baseline="0" dirty="0">
                <a:effectLst/>
              </a:rPr>
              <a:t> on </a:t>
            </a:r>
            <a:r>
              <a:rPr lang="de-DE" sz="1200" b="1" i="0" baseline="0" dirty="0" err="1" smtClean="0">
                <a:effectLst/>
              </a:rPr>
              <a:t>health</a:t>
            </a:r>
            <a:r>
              <a:rPr lang="de-DE" sz="1200" b="1" i="0" baseline="0" dirty="0" smtClean="0">
                <a:effectLst/>
              </a:rPr>
              <a:t> </a:t>
            </a:r>
            <a:r>
              <a:rPr lang="de-DE" sz="1200" b="1" i="0" baseline="0" dirty="0" err="1" smtClean="0">
                <a:effectLst/>
              </a:rPr>
              <a:t>and</a:t>
            </a:r>
            <a:r>
              <a:rPr lang="de-DE" sz="1200" b="1" i="0" baseline="0" dirty="0" smtClean="0">
                <a:effectLst/>
              </a:rPr>
              <a:t> </a:t>
            </a:r>
            <a:r>
              <a:rPr lang="de-DE" sz="1200" b="1" i="0" baseline="0" dirty="0">
                <a:effectLst/>
              </a:rPr>
              <a:t>GDP (1990 = 100)</a:t>
            </a:r>
            <a:endParaRPr lang="de-DE" sz="1050" dirty="0">
              <a:effectLst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'GA + BIP 1990-2015 indexiert 2'!$I$6</c:f>
              <c:strCache>
                <c:ptCount val="1"/>
                <c:pt idx="0">
                  <c:v>Public expenditure on health  projected (in 2012)</c:v>
                </c:pt>
              </c:strCache>
            </c:strRef>
          </c:tx>
          <c:spPr>
            <a:ln w="31750">
              <a:solidFill>
                <a:schemeClr val="accent2"/>
              </a:solidFill>
              <a:prstDash val="sysDash"/>
            </a:ln>
          </c:spPr>
          <c:marker>
            <c:symbol val="none"/>
          </c:marker>
          <c:dPt>
            <c:idx val="25"/>
            <c:bubble3D val="0"/>
          </c:dPt>
          <c:cat>
            <c:numRef>
              <c:f>'GA + BIP 1990-2015 indexiert 2'!$B$7:$B$33</c:f>
              <c:numCache>
                <c:formatCode>General</c:formatCod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</c:numCache>
            </c:numRef>
          </c:cat>
          <c:val>
            <c:numRef>
              <c:f>'GA + BIP 1990-2015 indexiert 2'!$I$7:$I$33</c:f>
              <c:numCache>
                <c:formatCode>0</c:formatCode>
                <c:ptCount val="27"/>
                <c:pt idx="0">
                  <c:v>100</c:v>
                </c:pt>
                <c:pt idx="1">
                  <c:v>108.9837193772188</c:v>
                </c:pt>
                <c:pt idx="2">
                  <c:v>121.39317506432081</c:v>
                </c:pt>
                <c:pt idx="3">
                  <c:v>132.20706494303369</c:v>
                </c:pt>
                <c:pt idx="4">
                  <c:v>140.55655530423195</c:v>
                </c:pt>
                <c:pt idx="5">
                  <c:v>142.72544635399814</c:v>
                </c:pt>
                <c:pt idx="6">
                  <c:v>147.79182223649272</c:v>
                </c:pt>
                <c:pt idx="7">
                  <c:v>157.00837805547832</c:v>
                </c:pt>
                <c:pt idx="8">
                  <c:v>166.5250306225233</c:v>
                </c:pt>
                <c:pt idx="9">
                  <c:v>176.68625374223905</c:v>
                </c:pt>
                <c:pt idx="10">
                  <c:v>182.60780658180698</c:v>
                </c:pt>
                <c:pt idx="11">
                  <c:v>186.71014138207809</c:v>
                </c:pt>
                <c:pt idx="12">
                  <c:v>195.25638623471482</c:v>
                </c:pt>
                <c:pt idx="13">
                  <c:v>203.31759550563376</c:v>
                </c:pt>
                <c:pt idx="14">
                  <c:v>213.17896646365392</c:v>
                </c:pt>
                <c:pt idx="15">
                  <c:v>223.79730535178447</c:v>
                </c:pt>
                <c:pt idx="16">
                  <c:v>233.15746131657465</c:v>
                </c:pt>
                <c:pt idx="17">
                  <c:v>248.55358434584636</c:v>
                </c:pt>
                <c:pt idx="18">
                  <c:v>262.82473576585301</c:v>
                </c:pt>
                <c:pt idx="19">
                  <c:v>268.69223753606593</c:v>
                </c:pt>
                <c:pt idx="20">
                  <c:v>274.64648919733281</c:v>
                </c:pt>
                <c:pt idx="21">
                  <c:v>280.73994028566466</c:v>
                </c:pt>
                <c:pt idx="22" formatCode="General">
                  <c:v>295.39456516857638</c:v>
                </c:pt>
                <c:pt idx="23" formatCode="General">
                  <c:v>310.81416147037606</c:v>
                </c:pt>
                <c:pt idx="24" formatCode="General">
                  <c:v>327.03866069912971</c:v>
                </c:pt>
                <c:pt idx="25" formatCode="General">
                  <c:v>344.11007878762427</c:v>
                </c:pt>
                <c:pt idx="26" formatCode="General">
                  <c:v>360.11119745124881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'GA + BIP 1990-2015 indexiert 2'!$G$6</c:f>
              <c:strCache>
                <c:ptCount val="1"/>
                <c:pt idx="0">
                  <c:v>Public expenditure on health (excld. LTC)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numRef>
              <c:f>'GA + BIP 1990-2015 indexiert 2'!$B$7:$B$33</c:f>
              <c:numCache>
                <c:formatCode>General</c:formatCod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</c:numCache>
            </c:numRef>
          </c:cat>
          <c:val>
            <c:numRef>
              <c:f>'GA + BIP 1990-2015 indexiert 2'!$G$7:$G$33</c:f>
              <c:numCache>
                <c:formatCode>0</c:formatCode>
                <c:ptCount val="27"/>
                <c:pt idx="0">
                  <c:v>100</c:v>
                </c:pt>
                <c:pt idx="1">
                  <c:v>108.9837193772188</c:v>
                </c:pt>
                <c:pt idx="2">
                  <c:v>121.39317506432081</c:v>
                </c:pt>
                <c:pt idx="3">
                  <c:v>132.20706494303369</c:v>
                </c:pt>
                <c:pt idx="4">
                  <c:v>140.55655530423195</c:v>
                </c:pt>
                <c:pt idx="5">
                  <c:v>142.72544635399814</c:v>
                </c:pt>
                <c:pt idx="6">
                  <c:v>147.79182223649272</c:v>
                </c:pt>
                <c:pt idx="7">
                  <c:v>157.00837805547832</c:v>
                </c:pt>
                <c:pt idx="8">
                  <c:v>166.5250306225233</c:v>
                </c:pt>
                <c:pt idx="9">
                  <c:v>176.68625374223905</c:v>
                </c:pt>
                <c:pt idx="10">
                  <c:v>182.60780658180698</c:v>
                </c:pt>
                <c:pt idx="11">
                  <c:v>186.71014138207809</c:v>
                </c:pt>
                <c:pt idx="12">
                  <c:v>195.25638623471482</c:v>
                </c:pt>
                <c:pt idx="13">
                  <c:v>203.31759550563376</c:v>
                </c:pt>
                <c:pt idx="14">
                  <c:v>213.17896646365392</c:v>
                </c:pt>
                <c:pt idx="15">
                  <c:v>223.79730535178447</c:v>
                </c:pt>
                <c:pt idx="16">
                  <c:v>233.15746131657465</c:v>
                </c:pt>
                <c:pt idx="17">
                  <c:v>248.55358434584636</c:v>
                </c:pt>
                <c:pt idx="18">
                  <c:v>262.82473576585301</c:v>
                </c:pt>
                <c:pt idx="19">
                  <c:v>268.69223753606593</c:v>
                </c:pt>
                <c:pt idx="20">
                  <c:v>274.64648919733281</c:v>
                </c:pt>
                <c:pt idx="21">
                  <c:v>280.73994028566466</c:v>
                </c:pt>
              </c:numCache>
            </c:numRef>
          </c:val>
          <c:smooth val="0"/>
        </c:ser>
        <c:ser>
          <c:idx val="4"/>
          <c:order val="2"/>
          <c:tx>
            <c:strRef>
              <c:f>'GA + BIP 1990-2015 indexiert 2'!$J$6</c:f>
              <c:strCache>
                <c:ptCount val="1"/>
                <c:pt idx="0">
                  <c:v>GDP projected (in 2012)</c:v>
                </c:pt>
              </c:strCache>
            </c:strRef>
          </c:tx>
          <c:spPr>
            <a:ln>
              <a:solidFill>
                <a:schemeClr val="accent3"/>
              </a:solidFill>
              <a:prstDash val="sysDash"/>
            </a:ln>
          </c:spPr>
          <c:marker>
            <c:symbol val="none"/>
          </c:marker>
          <c:val>
            <c:numRef>
              <c:f>'GA + BIP 1990-2015 indexiert 2'!$J$7:$J$33</c:f>
              <c:numCache>
                <c:formatCode>General</c:formatCode>
                <c:ptCount val="27"/>
                <c:pt idx="0">
                  <c:v>100</c:v>
                </c:pt>
                <c:pt idx="1">
                  <c:v>107.20883857756991</c:v>
                </c:pt>
                <c:pt idx="2">
                  <c:v>113.26126370583185</c:v>
                </c:pt>
                <c:pt idx="3">
                  <c:v>116.99709436511331</c:v>
                </c:pt>
                <c:pt idx="4">
                  <c:v>122.83257457938224</c:v>
                </c:pt>
                <c:pt idx="5">
                  <c:v>129.417625001212</c:v>
                </c:pt>
                <c:pt idx="6">
                  <c:v>133.78786558801571</c:v>
                </c:pt>
                <c:pt idx="7">
                  <c:v>138.32520295223551</c:v>
                </c:pt>
                <c:pt idx="8">
                  <c:v>143.84801816543342</c:v>
                </c:pt>
                <c:pt idx="9">
                  <c:v>149.42344640794596</c:v>
                </c:pt>
                <c:pt idx="10">
                  <c:v>156.60584661691425</c:v>
                </c:pt>
                <c:pt idx="11">
                  <c:v>161.67400372041146</c:v>
                </c:pt>
                <c:pt idx="12">
                  <c:v>166.23340733804295</c:v>
                </c:pt>
                <c:pt idx="13">
                  <c:v>169.68333751054462</c:v>
                </c:pt>
                <c:pt idx="14">
                  <c:v>177.40049765131027</c:v>
                </c:pt>
                <c:pt idx="15">
                  <c:v>185.85106983131803</c:v>
                </c:pt>
                <c:pt idx="16">
                  <c:v>195.74471107752362</c:v>
                </c:pt>
                <c:pt idx="17">
                  <c:v>207.40141511970282</c:v>
                </c:pt>
                <c:pt idx="18">
                  <c:v>214.44107590467962</c:v>
                </c:pt>
                <c:pt idx="19">
                  <c:v>210.22319457058512</c:v>
                </c:pt>
                <c:pt idx="20">
                  <c:v>216.42226993286391</c:v>
                </c:pt>
                <c:pt idx="21">
                  <c:v>226.70818951826516</c:v>
                </c:pt>
                <c:pt idx="22">
                  <c:v>234.8696843409227</c:v>
                </c:pt>
                <c:pt idx="23">
                  <c:v>243.32499297719593</c:v>
                </c:pt>
                <c:pt idx="24">
                  <c:v>252.084692724375</c:v>
                </c:pt>
                <c:pt idx="25">
                  <c:v>261.15974166245252</c:v>
                </c:pt>
                <c:pt idx="26">
                  <c:v>270.56149236230084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'GA + BIP 1990-2015 indexiert 2'!$H$6</c:f>
              <c:strCache>
                <c:ptCount val="1"/>
                <c:pt idx="0">
                  <c:v>GDP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numRef>
              <c:f>'GA + BIP 1990-2015 indexiert 2'!$B$7:$B$33</c:f>
              <c:numCache>
                <c:formatCode>General</c:formatCod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</c:numCache>
            </c:numRef>
          </c:cat>
          <c:val>
            <c:numRef>
              <c:f>'GA + BIP 1990-2015 indexiert 2'!$H$7:$H$33</c:f>
              <c:numCache>
                <c:formatCode>0</c:formatCode>
                <c:ptCount val="27"/>
                <c:pt idx="0">
                  <c:v>100</c:v>
                </c:pt>
                <c:pt idx="1">
                  <c:v>107.20883857756991</c:v>
                </c:pt>
                <c:pt idx="2">
                  <c:v>113.26126370583185</c:v>
                </c:pt>
                <c:pt idx="3">
                  <c:v>116.99709436511331</c:v>
                </c:pt>
                <c:pt idx="4">
                  <c:v>122.83257457938224</c:v>
                </c:pt>
                <c:pt idx="5">
                  <c:v>129.417625001212</c:v>
                </c:pt>
                <c:pt idx="6">
                  <c:v>133.78786558801571</c:v>
                </c:pt>
                <c:pt idx="7">
                  <c:v>138.32520295223551</c:v>
                </c:pt>
                <c:pt idx="8">
                  <c:v>143.84801816543342</c:v>
                </c:pt>
                <c:pt idx="9">
                  <c:v>149.42344640794596</c:v>
                </c:pt>
                <c:pt idx="10">
                  <c:v>156.60584661691425</c:v>
                </c:pt>
                <c:pt idx="11">
                  <c:v>161.67400372041146</c:v>
                </c:pt>
                <c:pt idx="12">
                  <c:v>166.23340733804295</c:v>
                </c:pt>
                <c:pt idx="13">
                  <c:v>169.68333751054462</c:v>
                </c:pt>
                <c:pt idx="14">
                  <c:v>177.40049765131027</c:v>
                </c:pt>
                <c:pt idx="15">
                  <c:v>185.85106983131803</c:v>
                </c:pt>
                <c:pt idx="16">
                  <c:v>195.74471107752362</c:v>
                </c:pt>
                <c:pt idx="17">
                  <c:v>207.40141511970282</c:v>
                </c:pt>
                <c:pt idx="18">
                  <c:v>214.44107590467962</c:v>
                </c:pt>
                <c:pt idx="19">
                  <c:v>210.22319457058512</c:v>
                </c:pt>
                <c:pt idx="20">
                  <c:v>216.42226993286391</c:v>
                </c:pt>
                <c:pt idx="21">
                  <c:v>226.70818951826516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546816"/>
        <c:axId val="96548352"/>
      </c:lineChart>
      <c:catAx>
        <c:axId val="96546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100"/>
            </a:pPr>
            <a:endParaRPr lang="de-DE"/>
          </a:p>
        </c:txPr>
        <c:crossAx val="96548352"/>
        <c:crosses val="autoZero"/>
        <c:auto val="1"/>
        <c:lblAlgn val="ctr"/>
        <c:lblOffset val="100"/>
        <c:noMultiLvlLbl val="0"/>
      </c:catAx>
      <c:valAx>
        <c:axId val="96548352"/>
        <c:scaling>
          <c:orientation val="minMax"/>
          <c:min val="100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de-DE"/>
          </a:p>
        </c:txPr>
        <c:crossAx val="96546816"/>
        <c:crosses val="autoZero"/>
        <c:crossBetween val="between"/>
      </c:valAx>
    </c:plotArea>
    <c:legend>
      <c:legendPos val="b"/>
      <c:legendEntry>
        <c:idx val="0"/>
        <c:delete val="1"/>
      </c:legendEntry>
      <c:legendEntry>
        <c:idx val="2"/>
        <c:delete val="1"/>
      </c:legendEntry>
      <c:layout/>
      <c:overlay val="0"/>
      <c:txPr>
        <a:bodyPr/>
        <a:lstStyle/>
        <a:p>
          <a:pPr>
            <a:defRPr sz="1200"/>
          </a:pPr>
          <a:endParaRPr lang="de-DE"/>
        </a:p>
      </c:txPr>
    </c:legend>
    <c:plotVisOnly val="1"/>
    <c:dispBlanksAs val="gap"/>
    <c:showDLblsOverMax val="0"/>
  </c:chart>
  <c:spPr>
    <a:ln>
      <a:solidFill>
        <a:srgbClr val="000000"/>
      </a:solidFill>
    </a:ln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AT" alt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1E322C1-57FB-42EF-859D-920710D77D5C}" type="datetimeFigureOut">
              <a:rPr lang="de-AT" altLang="de-DE"/>
              <a:pPr>
                <a:defRPr/>
              </a:pPr>
              <a:t>07.02.2018</a:t>
            </a:fld>
            <a:endParaRPr lang="de-AT" alt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 smtClean="0"/>
              <a:t>Textmasterformat bearbeiten</a:t>
            </a:r>
          </a:p>
          <a:p>
            <a:pPr lvl="1"/>
            <a:r>
              <a:rPr lang="de-DE" altLang="de-DE" noProof="0" smtClean="0"/>
              <a:t>Zweite Ebene</a:t>
            </a:r>
          </a:p>
          <a:p>
            <a:pPr lvl="2"/>
            <a:r>
              <a:rPr lang="de-DE" altLang="de-DE" noProof="0" smtClean="0"/>
              <a:t>Dritte Ebene</a:t>
            </a:r>
          </a:p>
          <a:p>
            <a:pPr lvl="3"/>
            <a:r>
              <a:rPr lang="de-DE" altLang="de-DE" noProof="0" smtClean="0"/>
              <a:t>Vierte Ebene</a:t>
            </a:r>
          </a:p>
          <a:p>
            <a:pPr lvl="4"/>
            <a:r>
              <a:rPr lang="de-DE" altLang="de-DE" noProof="0" smtClean="0"/>
              <a:t>Fünfte Ebene</a:t>
            </a:r>
            <a:endParaRPr lang="de-AT" altLang="de-DE" noProof="0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AT" alt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026737-495C-44D4-95B4-AF3BA308DAA7}" type="slidenum">
              <a:rPr lang="de-AT" altLang="de-DE"/>
              <a:pPr>
                <a:defRPr/>
              </a:pPr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36566955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4"/>
          <p:cNvSpPr txBox="1">
            <a:spLocks noChangeArrowheads="1"/>
          </p:cNvSpPr>
          <p:nvPr/>
        </p:nvSpPr>
        <p:spPr bwMode="auto">
          <a:xfrm>
            <a:off x="6510338" y="6091238"/>
            <a:ext cx="2233612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de-AT" altLang="de-DE" b="1" dirty="0" smtClean="0">
                <a:solidFill>
                  <a:schemeClr val="accent1"/>
                </a:solidFill>
                <a:latin typeface="+mj-lt"/>
              </a:rPr>
              <a:t>sozialministerium.at</a:t>
            </a:r>
          </a:p>
        </p:txBody>
      </p:sp>
      <p:sp>
        <p:nvSpPr>
          <p:cNvPr id="3" name="Datumsplatzhalter 3"/>
          <p:cNvSpPr>
            <a:spLocks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>
              <a:solidFill>
                <a:srgbClr val="000000"/>
              </a:solidFill>
            </a:endParaRPr>
          </a:p>
        </p:txBody>
      </p:sp>
      <p:sp>
        <p:nvSpPr>
          <p:cNvPr id="4" name="Fußzeilenplatzhalter 4"/>
          <p:cNvSpPr>
            <a:spLocks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>
              <a:solidFill>
                <a:srgbClr val="000000"/>
              </a:solidFill>
            </a:endParaRPr>
          </a:p>
        </p:txBody>
      </p:sp>
      <p:sp>
        <p:nvSpPr>
          <p:cNvPr id="5" name="Datumsplatzhalter 3"/>
          <p:cNvSpPr>
            <a:spLocks/>
          </p:cNvSpPr>
          <p:nvPr userDrawn="1"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>
              <a:solidFill>
                <a:srgbClr val="000000"/>
              </a:solidFill>
            </a:endParaRPr>
          </a:p>
        </p:txBody>
      </p:sp>
      <p:sp>
        <p:nvSpPr>
          <p:cNvPr id="6" name="Fußzeilenplatzhalter 4"/>
          <p:cNvSpPr>
            <a:spLocks/>
          </p:cNvSpPr>
          <p:nvPr userDrawn="1"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>
              <a:solidFill>
                <a:srgbClr val="000000"/>
              </a:solidFill>
            </a:endParaRPr>
          </a:p>
        </p:txBody>
      </p:sp>
      <p:sp>
        <p:nvSpPr>
          <p:cNvPr id="7" name="Rectangle 24"/>
          <p:cNvSpPr txBox="1">
            <a:spLocks noChangeArrowheads="1"/>
          </p:cNvSpPr>
          <p:nvPr userDrawn="1"/>
        </p:nvSpPr>
        <p:spPr>
          <a:xfrm>
            <a:off x="1476375" y="5986463"/>
            <a:ext cx="496728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646569"/>
                </a:solidFill>
                <a:latin typeface="Source Sans Pro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altLang="de-DE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213" y="411163"/>
            <a:ext cx="947737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3557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7056437" cy="873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844823"/>
            <a:ext cx="8352928" cy="4032449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§"/>
              <a:tabLst/>
              <a:defRPr lang="de-DE" sz="2000" b="1" dirty="0" smtClean="0">
                <a:solidFill>
                  <a:srgbClr val="000000"/>
                </a:solidFill>
                <a:latin typeface="+mj-lt"/>
                <a:ea typeface="+mn-ea"/>
                <a:cs typeface="+mn-cs"/>
              </a:defRPr>
            </a:lvl1pPr>
            <a:lvl2pPr marL="7429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anose="05000000000000000000" pitchFamily="2" charset="2"/>
              <a:buChar char="§"/>
              <a:tabLst/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515193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7056437" cy="873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  <a:latin typeface="+mj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536" y="1844825"/>
            <a:ext cx="3879850" cy="410445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  <a:latin typeface="+mj-lt"/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2400">
                <a:solidFill>
                  <a:srgbClr val="000000"/>
                </a:solidFill>
                <a:latin typeface="+mj-lt"/>
              </a:defRPr>
            </a:lvl2pPr>
            <a:lvl3pPr>
              <a:defRPr sz="2000">
                <a:solidFill>
                  <a:srgbClr val="000000"/>
                </a:solidFill>
                <a:latin typeface="+mj-lt"/>
              </a:defRPr>
            </a:lvl3pPr>
            <a:lvl4pPr>
              <a:defRPr sz="1800">
                <a:solidFill>
                  <a:srgbClr val="000000"/>
                </a:solidFill>
                <a:latin typeface="+mj-lt"/>
              </a:defRPr>
            </a:lvl4pPr>
            <a:lvl5pPr>
              <a:defRPr sz="18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60032" y="1844825"/>
            <a:ext cx="3879850" cy="410445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  <a:latin typeface="+mj-lt"/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2400">
                <a:solidFill>
                  <a:srgbClr val="000000"/>
                </a:solidFill>
                <a:latin typeface="+mj-lt"/>
              </a:defRPr>
            </a:lvl2pPr>
            <a:lvl3pPr>
              <a:defRPr sz="2000">
                <a:solidFill>
                  <a:srgbClr val="000000"/>
                </a:solidFill>
                <a:latin typeface="+mj-lt"/>
              </a:defRPr>
            </a:lvl3pPr>
            <a:lvl4pPr>
              <a:defRPr sz="1800">
                <a:solidFill>
                  <a:srgbClr val="000000"/>
                </a:solidFill>
                <a:latin typeface="+mj-lt"/>
              </a:defRPr>
            </a:lvl4pPr>
            <a:lvl5pPr>
              <a:defRPr sz="18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69682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7056437" cy="873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77339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3008313" cy="1030436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404665"/>
            <a:ext cx="4093294" cy="554461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3200"/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141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685338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512" y="188640"/>
            <a:ext cx="8784976" cy="6480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AT" noProof="0" smtClean="0"/>
          </a:p>
        </p:txBody>
      </p:sp>
    </p:spTree>
    <p:extLst>
      <p:ext uri="{BB962C8B-B14F-4D97-AF65-F5344CB8AC3E}">
        <p14:creationId xmlns:p14="http://schemas.microsoft.com/office/powerpoint/2010/main" val="268589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7056437" cy="873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1700808"/>
            <a:ext cx="8348662" cy="4032447"/>
          </a:xfrm>
          <a:prstGeom prst="rect">
            <a:avLst/>
          </a:prstGeom>
        </p:spPr>
        <p:txBody>
          <a:bodyPr vert="eaVert"/>
          <a:lstStyle>
            <a:lvl1pPr>
              <a:buClr>
                <a:schemeClr val="accent1"/>
              </a:buClr>
              <a:defRPr>
                <a:solidFill>
                  <a:srgbClr val="000000"/>
                </a:solidFill>
                <a:latin typeface="+mj-lt"/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>
                <a:solidFill>
                  <a:srgbClr val="000000"/>
                </a:solidFill>
                <a:latin typeface="+mj-lt"/>
              </a:defRPr>
            </a:lvl2pPr>
            <a:lvl3pPr>
              <a:defRPr>
                <a:solidFill>
                  <a:srgbClr val="000000"/>
                </a:solidFill>
                <a:latin typeface="+mj-lt"/>
              </a:defRPr>
            </a:lvl3pPr>
            <a:lvl4pPr>
              <a:defRPr>
                <a:solidFill>
                  <a:srgbClr val="000000"/>
                </a:solidFill>
                <a:latin typeface="+mj-lt"/>
              </a:defRPr>
            </a:lvl4pPr>
            <a:lvl5pPr>
              <a:defRPr>
                <a:solidFill>
                  <a:srgbClr val="000000"/>
                </a:solidFill>
                <a:latin typeface="+mj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98546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40352" y="1844823"/>
            <a:ext cx="936104" cy="3960441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536" y="404664"/>
            <a:ext cx="7128792" cy="5400601"/>
          </a:xfrm>
          <a:prstGeom prst="rect">
            <a:avLst/>
          </a:prstGeom>
        </p:spPr>
        <p:txBody>
          <a:bodyPr vert="eaVert"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>
                <a:solidFill>
                  <a:srgbClr val="000000"/>
                </a:solidFill>
                <a:latin typeface="+mj-lt"/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>
                <a:solidFill>
                  <a:srgbClr val="000000"/>
                </a:solidFill>
                <a:latin typeface="+mj-lt"/>
              </a:defRPr>
            </a:lvl2pPr>
            <a:lvl3pPr>
              <a:defRPr>
                <a:solidFill>
                  <a:srgbClr val="000000"/>
                </a:solidFill>
                <a:latin typeface="+mj-lt"/>
              </a:defRPr>
            </a:lvl3pPr>
            <a:lvl4pPr>
              <a:defRPr>
                <a:solidFill>
                  <a:srgbClr val="000000"/>
                </a:solidFill>
                <a:latin typeface="+mj-lt"/>
              </a:defRPr>
            </a:lvl4pPr>
            <a:lvl5pPr>
              <a:defRPr>
                <a:solidFill>
                  <a:srgbClr val="000000"/>
                </a:solidFill>
                <a:latin typeface="+mj-lt"/>
              </a:defRPr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71491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feld 14"/>
          <p:cNvSpPr txBox="1">
            <a:spLocks noChangeArrowheads="1"/>
          </p:cNvSpPr>
          <p:nvPr/>
        </p:nvSpPr>
        <p:spPr bwMode="auto">
          <a:xfrm>
            <a:off x="6510338" y="6091238"/>
            <a:ext cx="22336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de-AT" altLang="de-DE" b="1" dirty="0" smtClean="0">
                <a:solidFill>
                  <a:schemeClr val="accent1"/>
                </a:solidFill>
                <a:latin typeface="+mj-lt"/>
              </a:rPr>
              <a:t>sozialministerium.at</a:t>
            </a:r>
          </a:p>
        </p:txBody>
      </p:sp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213" y="411163"/>
            <a:ext cx="947737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4"/>
          <p:cNvSpPr txBox="1">
            <a:spLocks noChangeArrowheads="1"/>
          </p:cNvSpPr>
          <p:nvPr userDrawn="1"/>
        </p:nvSpPr>
        <p:spPr>
          <a:xfrm>
            <a:off x="1590675" y="5986463"/>
            <a:ext cx="4852988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646569"/>
                </a:solidFill>
                <a:latin typeface="Source Sans Pro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altLang="de-DE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" name="Rectangle 24"/>
          <p:cNvSpPr txBox="1">
            <a:spLocks noChangeArrowheads="1"/>
          </p:cNvSpPr>
          <p:nvPr userDrawn="1"/>
        </p:nvSpPr>
        <p:spPr>
          <a:xfrm>
            <a:off x="401638" y="5989638"/>
            <a:ext cx="1290042" cy="47625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de-AT" altLang="de-DE" sz="1200" dirty="0" smtClean="0">
                <a:solidFill>
                  <a:srgbClr val="000000"/>
                </a:solidFill>
                <a:latin typeface="Calibri" pitchFamily="34" charset="0"/>
              </a:rPr>
              <a:t>07. Feb. 2018</a:t>
            </a:r>
            <a:endParaRPr lang="en-US" altLang="de-DE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eaLnBrk="1" hangingPunct="1">
              <a:defRPr/>
            </a:pPr>
            <a:r>
              <a:rPr lang="en-US" altLang="de-DE" sz="1200" dirty="0" smtClean="0">
                <a:solidFill>
                  <a:srgbClr val="000000"/>
                </a:solidFill>
                <a:latin typeface="Calibri" pitchFamily="34" charset="0"/>
              </a:rPr>
              <a:t>Page </a:t>
            </a:r>
            <a:fld id="{AD4F5754-8732-442A-8AB0-8342DD939692}" type="slidenum">
              <a:rPr lang="en-US" altLang="de-DE" sz="1200" smtClean="0">
                <a:solidFill>
                  <a:srgbClr val="000000"/>
                </a:solidFill>
                <a:latin typeface="Calibri" pitchFamily="34" charset="0"/>
              </a:rPr>
              <a:pPr eaLnBrk="1" hangingPunct="1">
                <a:defRPr/>
              </a:pPr>
              <a:t>‹Nr.›</a:t>
            </a:fld>
            <a:endParaRPr lang="en-US" altLang="de-DE" sz="12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4" r:id="rId2"/>
    <p:sldLayoutId id="2147483866" r:id="rId3"/>
    <p:sldLayoutId id="2147483867" r:id="rId4"/>
    <p:sldLayoutId id="2147483869" r:id="rId5"/>
    <p:sldLayoutId id="2147483870" r:id="rId6"/>
    <p:sldLayoutId id="2147483871" r:id="rId7"/>
    <p:sldLayoutId id="2147483872" r:id="rId8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0000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0000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0000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0000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50667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50667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50667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50667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b="1">
          <a:solidFill>
            <a:srgbClr val="000000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-"/>
        <a:defRPr sz="2000">
          <a:solidFill>
            <a:srgbClr val="000000"/>
          </a:solidFill>
          <a:latin typeface="+mj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›"/>
        <a:defRPr sz="2000">
          <a:solidFill>
            <a:srgbClr val="000000"/>
          </a:solidFill>
          <a:latin typeface="+mj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×"/>
        <a:defRPr sz="2000">
          <a:solidFill>
            <a:srgbClr val="000000"/>
          </a:solidFill>
          <a:latin typeface="+mj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27584" y="1874814"/>
            <a:ext cx="727280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err="1">
                <a:solidFill>
                  <a:srgbClr val="000000"/>
                </a:solidFill>
                <a:latin typeface="+mj-lt"/>
              </a:rPr>
              <a:t>Foresight</a:t>
            </a:r>
            <a:r>
              <a:rPr lang="de-DE" sz="3200" b="1" dirty="0">
                <a:solidFill>
                  <a:srgbClr val="000000"/>
                </a:solidFill>
                <a:latin typeface="+mj-lt"/>
              </a:rPr>
              <a:t> Group </a:t>
            </a:r>
            <a:r>
              <a:rPr lang="de-DE" sz="3200" b="1" dirty="0" err="1" smtClean="0">
                <a:solidFill>
                  <a:srgbClr val="000000"/>
                </a:solidFill>
                <a:latin typeface="+mj-lt"/>
              </a:rPr>
              <a:t>meeting</a:t>
            </a:r>
            <a:r>
              <a:rPr lang="de-DE" sz="3200" b="1" dirty="0" smtClean="0">
                <a:solidFill>
                  <a:srgbClr val="000000"/>
                </a:solidFill>
                <a:latin typeface="+mj-lt"/>
              </a:rPr>
              <a:t> - 07. Feb. 2018</a:t>
            </a:r>
            <a:endParaRPr lang="de-DE" sz="3200" b="1" dirty="0">
              <a:solidFill>
                <a:srgbClr val="000000"/>
              </a:solidFill>
              <a:latin typeface="+mj-lt"/>
            </a:endParaRPr>
          </a:p>
          <a:p>
            <a:endParaRPr lang="de-DE" sz="2800" b="1" dirty="0" smtClean="0">
              <a:solidFill>
                <a:srgbClr val="000000"/>
              </a:solidFill>
              <a:latin typeface="+mj-lt"/>
            </a:endParaRPr>
          </a:p>
          <a:p>
            <a:r>
              <a:rPr lang="de-DE" sz="2800" b="1" dirty="0" smtClean="0">
                <a:solidFill>
                  <a:srgbClr val="000000"/>
                </a:solidFill>
                <a:latin typeface="+mj-lt"/>
              </a:rPr>
              <a:t>WHO/Europe</a:t>
            </a:r>
          </a:p>
          <a:p>
            <a:endParaRPr lang="de-DE" sz="2000" dirty="0">
              <a:solidFill>
                <a:srgbClr val="000000"/>
              </a:solidFill>
              <a:latin typeface="+mj-lt"/>
            </a:endParaRPr>
          </a:p>
          <a:p>
            <a:r>
              <a:rPr lang="de-DE" sz="2000" b="1" dirty="0" smtClean="0">
                <a:solidFill>
                  <a:srgbClr val="000000"/>
                </a:solidFill>
                <a:latin typeface="+mj-lt"/>
              </a:rPr>
              <a:t>Dr. Clemens Martin Auer</a:t>
            </a:r>
          </a:p>
          <a:p>
            <a:r>
              <a:rPr lang="de-DE" sz="1600" dirty="0" err="1" smtClean="0">
                <a:solidFill>
                  <a:srgbClr val="000000"/>
                </a:solidFill>
                <a:latin typeface="+mj-lt"/>
              </a:rPr>
              <a:t>Director</a:t>
            </a:r>
            <a:r>
              <a:rPr lang="de-DE" sz="1600" dirty="0" smtClean="0">
                <a:solidFill>
                  <a:srgbClr val="000000"/>
                </a:solidFill>
                <a:latin typeface="+mj-lt"/>
              </a:rPr>
              <a:t> General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+mj-lt"/>
              </a:rPr>
              <a:t>Federal Ministry of </a:t>
            </a:r>
            <a:r>
              <a:rPr lang="en-US" sz="1600" dirty="0" err="1" smtClean="0">
                <a:solidFill>
                  <a:srgbClr val="000000"/>
                </a:solidFill>
                <a:latin typeface="+mj-lt"/>
              </a:rPr>
              <a:t>Labour</a:t>
            </a:r>
            <a:r>
              <a:rPr lang="en-US" sz="1600" dirty="0" smtClean="0">
                <a:solidFill>
                  <a:srgbClr val="000000"/>
                </a:solidFill>
                <a:latin typeface="+mj-lt"/>
              </a:rPr>
              <a:t>, Social Affairs, 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+mj-lt"/>
              </a:rPr>
              <a:t>Health and Consumer Protection</a:t>
            </a:r>
            <a:endParaRPr lang="de-DE" sz="1600" dirty="0">
              <a:solidFill>
                <a:srgbClr val="00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de-DE" dirty="0" smtClean="0"/>
              <a:t>Macroeconomic situation in Austria</a:t>
            </a:r>
          </a:p>
        </p:txBody>
      </p:sp>
      <p:sp>
        <p:nvSpPr>
          <p:cNvPr id="3075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1728341"/>
          </a:xfrm>
        </p:spPr>
        <p:txBody>
          <a:bodyPr/>
          <a:lstStyle/>
          <a:p>
            <a:pPr eaLnBrk="1" hangingPunct="1"/>
            <a:r>
              <a:rPr lang="en-GB" altLang="de-DE" dirty="0" smtClean="0"/>
              <a:t>GDP 2016: 353.30 </a:t>
            </a:r>
            <a:r>
              <a:rPr lang="en-GB" altLang="de-DE" dirty="0" err="1" smtClean="0"/>
              <a:t>bn</a:t>
            </a:r>
            <a:r>
              <a:rPr lang="en-GB" altLang="de-DE" dirty="0" smtClean="0"/>
              <a:t> Euro</a:t>
            </a:r>
          </a:p>
          <a:p>
            <a:pPr eaLnBrk="1" hangingPunct="1"/>
            <a:endParaRPr lang="en-GB" altLang="de-DE" dirty="0" smtClean="0"/>
          </a:p>
          <a:p>
            <a:pPr eaLnBrk="1" hangingPunct="1"/>
            <a:endParaRPr lang="en-GB" altLang="de-DE" dirty="0" smtClean="0"/>
          </a:p>
          <a:p>
            <a:pPr eaLnBrk="1" hangingPunct="1"/>
            <a:endParaRPr lang="en-GB" altLang="de-DE" dirty="0" smtClean="0"/>
          </a:p>
          <a:p>
            <a:pPr eaLnBrk="1" hangingPunct="1"/>
            <a:endParaRPr lang="en-GB" altLang="de-DE" dirty="0" smtClean="0"/>
          </a:p>
          <a:p>
            <a:pPr eaLnBrk="1" hangingPunct="1"/>
            <a:endParaRPr lang="en-GB" altLang="de-DE" dirty="0" smtClean="0"/>
          </a:p>
          <a:p>
            <a:pPr eaLnBrk="1" hangingPunct="1"/>
            <a:endParaRPr lang="en-GB" altLang="de-DE" dirty="0" smtClean="0"/>
          </a:p>
          <a:p>
            <a:pPr eaLnBrk="1" hangingPunct="1"/>
            <a:endParaRPr lang="en-GB" altLang="de-DE" dirty="0" smtClean="0"/>
          </a:p>
          <a:p>
            <a:pPr eaLnBrk="1" hangingPunct="1"/>
            <a:endParaRPr lang="en-GB" altLang="de-DE" dirty="0" smtClean="0"/>
          </a:p>
          <a:p>
            <a:pPr eaLnBrk="1" hangingPunct="1"/>
            <a:r>
              <a:rPr lang="en-GB" altLang="de-DE" dirty="0" smtClean="0"/>
              <a:t>Expenditure on health 2015: 37.578 </a:t>
            </a:r>
            <a:r>
              <a:rPr lang="en-GB" altLang="de-DE" dirty="0" err="1" smtClean="0"/>
              <a:t>bn</a:t>
            </a:r>
            <a:r>
              <a:rPr lang="en-GB" altLang="de-DE" dirty="0" smtClean="0"/>
              <a:t> Euro (10.9 % of GDP)</a:t>
            </a:r>
          </a:p>
          <a:p>
            <a:pPr eaLnBrk="1" hangingPunct="1"/>
            <a:r>
              <a:rPr lang="en-GB" altLang="de-DE" dirty="0" smtClean="0"/>
              <a:t>Public expenditure on health (incl. LTC): 75.6 % (27.870 </a:t>
            </a:r>
            <a:r>
              <a:rPr lang="en-GB" altLang="de-DE" dirty="0" err="1" smtClean="0"/>
              <a:t>bn</a:t>
            </a:r>
            <a:r>
              <a:rPr lang="en-GB" altLang="de-DE" dirty="0" smtClean="0"/>
              <a:t> Euro)</a:t>
            </a:r>
          </a:p>
          <a:p>
            <a:pPr eaLnBrk="1" hangingPunct="1"/>
            <a:endParaRPr lang="en-GB" altLang="de-DE" dirty="0" smtClean="0"/>
          </a:p>
        </p:txBody>
      </p:sp>
      <p:sp>
        <p:nvSpPr>
          <p:cNvPr id="2" name="Textfeld 1"/>
          <p:cNvSpPr txBox="1"/>
          <p:nvPr/>
        </p:nvSpPr>
        <p:spPr>
          <a:xfrm>
            <a:off x="2555776" y="4861518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+mj-lt"/>
              </a:rPr>
              <a:t>Source: Statistics Austria; WIFO, Dec. 2017</a:t>
            </a:r>
            <a:endParaRPr lang="en-GB" sz="1200" dirty="0">
              <a:latin typeface="+mj-lt"/>
            </a:endParaRPr>
          </a:p>
        </p:txBody>
      </p:sp>
      <p:graphicFrame>
        <p:nvGraphicFramePr>
          <p:cNvPr id="6" name="Diagramm 5"/>
          <p:cNvGraphicFramePr>
            <a:graphicFrameLocks/>
          </p:cNvGraphicFramePr>
          <p:nvPr/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de-DE" dirty="0" smtClean="0"/>
              <a:t>Rational for changing the health governance</a:t>
            </a:r>
            <a:br>
              <a:rPr lang="en-GB" altLang="de-DE" dirty="0" smtClean="0"/>
            </a:br>
            <a:r>
              <a:rPr lang="en-GB" altLang="de-DE" sz="2000" dirty="0" smtClean="0"/>
              <a:t>Characteristics</a:t>
            </a:r>
          </a:p>
        </p:txBody>
      </p:sp>
      <p:sp>
        <p:nvSpPr>
          <p:cNvPr id="3075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1728341"/>
          </a:xfrm>
        </p:spPr>
        <p:txBody>
          <a:bodyPr/>
          <a:lstStyle/>
          <a:p>
            <a:pPr eaLnBrk="1" hangingPunct="1"/>
            <a:r>
              <a:rPr lang="en-GB" altLang="de-DE" sz="1800" dirty="0" smtClean="0"/>
              <a:t>Highly fragmented health care system</a:t>
            </a:r>
          </a:p>
          <a:p>
            <a:pPr eaLnBrk="1" hangingPunct="1"/>
            <a:r>
              <a:rPr lang="en-US" altLang="de-DE" sz="1800" dirty="0" smtClean="0"/>
              <a:t>Strong </a:t>
            </a:r>
            <a:r>
              <a:rPr lang="en-US" altLang="de-DE" sz="1800" dirty="0"/>
              <a:t>focus on hospital </a:t>
            </a:r>
            <a:r>
              <a:rPr lang="en-US" altLang="de-DE" sz="1800" dirty="0" smtClean="0"/>
              <a:t>services, underutilized outpatient sector</a:t>
            </a:r>
            <a:endParaRPr lang="en-GB" altLang="de-DE" sz="1800" dirty="0" smtClean="0"/>
          </a:p>
          <a:p>
            <a:pPr eaLnBrk="1" hangingPunct="1"/>
            <a:r>
              <a:rPr lang="en-GB" altLang="de-DE" sz="1800" dirty="0" smtClean="0"/>
              <a:t>Financial situation </a:t>
            </a:r>
            <a:r>
              <a:rPr lang="en-GB" altLang="de-DE" sz="1800" dirty="0"/>
              <a:t>back in </a:t>
            </a:r>
            <a:r>
              <a:rPr lang="en-GB" altLang="de-DE" sz="1800" dirty="0" smtClean="0"/>
              <a:t>2012: </a:t>
            </a:r>
          </a:p>
          <a:p>
            <a:pPr lvl="1" eaLnBrk="1" hangingPunct="1"/>
            <a:r>
              <a:rPr lang="en-GB" altLang="de-DE" sz="1600" dirty="0" smtClean="0"/>
              <a:t>Public Health expenditure growth 1990-2010: 5.2 %, higher than GDP growth</a:t>
            </a:r>
          </a:p>
          <a:p>
            <a:pPr lvl="1" eaLnBrk="1" hangingPunct="1"/>
            <a:r>
              <a:rPr lang="en-GB" altLang="de-DE" sz="1600" dirty="0" smtClean="0"/>
              <a:t>Projections showed a growing gap in the medium term:</a:t>
            </a:r>
          </a:p>
          <a:p>
            <a:pPr lvl="1" eaLnBrk="1" hangingPunct="1"/>
            <a:endParaRPr lang="de-AT" altLang="de-DE" sz="1800" dirty="0" smtClean="0"/>
          </a:p>
        </p:txBody>
      </p:sp>
      <p:graphicFrame>
        <p:nvGraphicFramePr>
          <p:cNvPr id="6" name="Inhaltsplatzhalter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096865"/>
              </p:ext>
            </p:extLst>
          </p:nvPr>
        </p:nvGraphicFramePr>
        <p:xfrm>
          <a:off x="1547664" y="3501008"/>
          <a:ext cx="4918147" cy="2658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352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de-DE" dirty="0" smtClean="0"/>
              <a:t>Target-based health governance </a:t>
            </a:r>
            <a:br>
              <a:rPr lang="en-GB" altLang="de-DE" dirty="0" smtClean="0"/>
            </a:br>
            <a:r>
              <a:rPr lang="en-GB" altLang="de-DE" sz="2000" dirty="0" smtClean="0"/>
              <a:t>Austria's take on innovating its health governance </a:t>
            </a:r>
          </a:p>
        </p:txBody>
      </p:sp>
      <p:sp>
        <p:nvSpPr>
          <p:cNvPr id="3075" name="Inhaltsplatzhalter 2"/>
          <p:cNvSpPr>
            <a:spLocks noGrp="1"/>
          </p:cNvSpPr>
          <p:nvPr>
            <p:ph idx="1"/>
          </p:nvPr>
        </p:nvSpPr>
        <p:spPr>
          <a:xfrm>
            <a:off x="395289" y="1844675"/>
            <a:ext cx="3960688" cy="4032250"/>
          </a:xfrm>
        </p:spPr>
        <p:txBody>
          <a:bodyPr/>
          <a:lstStyle/>
          <a:p>
            <a:pPr eaLnBrk="1" hangingPunct="1"/>
            <a:r>
              <a:rPr lang="de-AT" altLang="de-DE" sz="1800" b="0" dirty="0" smtClean="0"/>
              <a:t>Management </a:t>
            </a:r>
            <a:r>
              <a:rPr lang="de-AT" altLang="de-DE" sz="1800" b="0" dirty="0" err="1" smtClean="0"/>
              <a:t>by</a:t>
            </a:r>
            <a:r>
              <a:rPr lang="de-AT" altLang="de-DE" sz="1800" b="0" dirty="0" smtClean="0"/>
              <a:t> </a:t>
            </a:r>
            <a:r>
              <a:rPr lang="de-AT" altLang="de-DE" sz="1800" b="0" dirty="0" err="1" smtClean="0"/>
              <a:t>objectives</a:t>
            </a:r>
            <a:r>
              <a:rPr lang="de-AT" altLang="de-DE" sz="1800" b="0" dirty="0" smtClean="0"/>
              <a:t> </a:t>
            </a:r>
          </a:p>
          <a:p>
            <a:pPr eaLnBrk="1" hangingPunct="1"/>
            <a:r>
              <a:rPr lang="en-US" altLang="de-DE" sz="1800" b="0" dirty="0" smtClean="0"/>
              <a:t>Partners</a:t>
            </a:r>
            <a:r>
              <a:rPr lang="en-US" altLang="de-DE" sz="1800" b="0" dirty="0"/>
              <a:t>: federal government, regional governments and social health insurance </a:t>
            </a:r>
            <a:endParaRPr lang="en-US" altLang="de-DE" sz="1800" b="0" dirty="0" smtClean="0"/>
          </a:p>
          <a:p>
            <a:pPr eaLnBrk="1" hangingPunct="1"/>
            <a:r>
              <a:rPr lang="en-US" altLang="de-DE" sz="1800" b="0" dirty="0" smtClean="0"/>
              <a:t>Framework to identify, prioritize and implement common objectives </a:t>
            </a:r>
          </a:p>
          <a:p>
            <a:pPr eaLnBrk="1" hangingPunct="1"/>
            <a:r>
              <a:rPr lang="en-US" altLang="de-DE" sz="1800" b="0" dirty="0" smtClean="0"/>
              <a:t>Financial long-term </a:t>
            </a:r>
            <a:r>
              <a:rPr lang="en-US" altLang="de-DE" sz="1800" b="0" dirty="0"/>
              <a:t>perspective: </a:t>
            </a:r>
            <a:r>
              <a:rPr lang="en-US" altLang="de-DE" sz="1800" b="0" dirty="0" smtClean="0"/>
              <a:t>public </a:t>
            </a:r>
            <a:r>
              <a:rPr lang="en-US" altLang="de-DE" sz="1800" b="0" dirty="0"/>
              <a:t>health expenditure </a:t>
            </a:r>
            <a:r>
              <a:rPr lang="en-US" altLang="de-DE" sz="1800" b="0" dirty="0" smtClean="0"/>
              <a:t>remains </a:t>
            </a:r>
            <a:r>
              <a:rPr lang="en-US" altLang="de-DE" sz="1800" b="0" dirty="0"/>
              <a:t>stable at approximately </a:t>
            </a:r>
            <a:r>
              <a:rPr lang="en-US" altLang="de-DE" sz="1800" b="0" dirty="0" smtClean="0"/>
              <a:t>7% of </a:t>
            </a:r>
            <a:r>
              <a:rPr lang="en-US" altLang="de-DE" sz="1800" b="0" dirty="0"/>
              <a:t>GDP </a:t>
            </a:r>
          </a:p>
          <a:p>
            <a:pPr eaLnBrk="1" hangingPunct="1"/>
            <a:r>
              <a:rPr lang="de-AT" altLang="de-DE" sz="1800" b="0" dirty="0" err="1" smtClean="0"/>
              <a:t>Comprehensive</a:t>
            </a:r>
            <a:r>
              <a:rPr lang="de-AT" altLang="de-DE" sz="1800" b="0" dirty="0" smtClean="0"/>
              <a:t> </a:t>
            </a:r>
            <a:r>
              <a:rPr lang="de-AT" altLang="de-DE" sz="1800" b="0" dirty="0" err="1" smtClean="0"/>
              <a:t>monitoring</a:t>
            </a:r>
            <a:r>
              <a:rPr lang="de-AT" altLang="de-DE" sz="1800" b="0" dirty="0" smtClean="0"/>
              <a:t> </a:t>
            </a:r>
            <a:r>
              <a:rPr lang="en-US" altLang="de-DE" sz="1800" b="0" dirty="0"/>
              <a:t>of the achievement and progress of the objectives</a:t>
            </a:r>
            <a:endParaRPr lang="de-AT" altLang="de-DE" sz="1800" b="0" dirty="0" smtClean="0"/>
          </a:p>
        </p:txBody>
      </p:sp>
      <p:grpSp>
        <p:nvGrpSpPr>
          <p:cNvPr id="4" name="Gruppieren 3"/>
          <p:cNvGrpSpPr/>
          <p:nvPr/>
        </p:nvGrpSpPr>
        <p:grpSpPr>
          <a:xfrm>
            <a:off x="4778732" y="1805946"/>
            <a:ext cx="4185756" cy="3969641"/>
            <a:chOff x="4778732" y="1805946"/>
            <a:chExt cx="4185756" cy="3969641"/>
          </a:xfrm>
        </p:grpSpPr>
        <p:grpSp>
          <p:nvGrpSpPr>
            <p:cNvPr id="8" name="Gruppieren 7"/>
            <p:cNvGrpSpPr/>
            <p:nvPr/>
          </p:nvGrpSpPr>
          <p:grpSpPr>
            <a:xfrm>
              <a:off x="4778732" y="2996952"/>
              <a:ext cx="4185756" cy="2778635"/>
              <a:chOff x="4778732" y="3017953"/>
              <a:chExt cx="4185756" cy="2778635"/>
            </a:xfrm>
          </p:grpSpPr>
          <p:sp>
            <p:nvSpPr>
              <p:cNvPr id="2" name="Textfeld 1"/>
              <p:cNvSpPr txBox="1"/>
              <p:nvPr/>
            </p:nvSpPr>
            <p:spPr>
              <a:xfrm>
                <a:off x="4778732" y="3017953"/>
                <a:ext cx="369332" cy="792088"/>
              </a:xfrm>
              <a:prstGeom prst="rect">
                <a:avLst/>
              </a:prstGeom>
              <a:noFill/>
            </p:spPr>
            <p:txBody>
              <a:bodyPr vert="vert270" wrap="square" rtlCol="0">
                <a:spAutoFit/>
              </a:bodyPr>
              <a:lstStyle/>
              <a:p>
                <a:r>
                  <a:rPr lang="de-DE" sz="1200" dirty="0" smtClean="0">
                    <a:solidFill>
                      <a:srgbClr val="6F656B"/>
                    </a:solidFill>
                    <a:latin typeface="+mj-lt"/>
                  </a:rPr>
                  <a:t>Mio. </a:t>
                </a:r>
                <a:r>
                  <a:rPr lang="de-DE" sz="1200" dirty="0">
                    <a:solidFill>
                      <a:srgbClr val="6F656B"/>
                    </a:solidFill>
                    <a:latin typeface="+mj-lt"/>
                  </a:rPr>
                  <a:t>E</a:t>
                </a:r>
                <a:r>
                  <a:rPr lang="de-DE" sz="1200" dirty="0" smtClean="0">
                    <a:solidFill>
                      <a:srgbClr val="6F656B"/>
                    </a:solidFill>
                    <a:latin typeface="+mj-lt"/>
                  </a:rPr>
                  <a:t>uro</a:t>
                </a:r>
                <a:endParaRPr lang="de-DE" sz="1200" dirty="0">
                  <a:solidFill>
                    <a:srgbClr val="6F656B"/>
                  </a:solidFill>
                  <a:latin typeface="+mj-lt"/>
                </a:endParaRPr>
              </a:p>
            </p:txBody>
          </p:sp>
          <p:grpSp>
            <p:nvGrpSpPr>
              <p:cNvPr id="7" name="Gruppieren 6"/>
              <p:cNvGrpSpPr/>
              <p:nvPr/>
            </p:nvGrpSpPr>
            <p:grpSpPr>
              <a:xfrm>
                <a:off x="5688144" y="5280539"/>
                <a:ext cx="3276344" cy="516049"/>
                <a:chOff x="5688144" y="5280539"/>
                <a:chExt cx="3276344" cy="516049"/>
              </a:xfrm>
            </p:grpSpPr>
            <p:cxnSp>
              <p:nvCxnSpPr>
                <p:cNvPr id="5" name="Gerade Verbindung 4"/>
                <p:cNvCxnSpPr/>
                <p:nvPr/>
              </p:nvCxnSpPr>
              <p:spPr>
                <a:xfrm>
                  <a:off x="5688144" y="5419039"/>
                  <a:ext cx="180000" cy="0"/>
                </a:xfrm>
                <a:prstGeom prst="line">
                  <a:avLst/>
                </a:prstGeom>
                <a:ln w="28575">
                  <a:solidFill>
                    <a:srgbClr val="69A12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Gerade Verbindung 9"/>
                <p:cNvCxnSpPr/>
                <p:nvPr/>
              </p:nvCxnSpPr>
              <p:spPr>
                <a:xfrm>
                  <a:off x="5688144" y="5661248"/>
                  <a:ext cx="180000" cy="0"/>
                </a:xfrm>
                <a:prstGeom prst="line">
                  <a:avLst/>
                </a:prstGeom>
                <a:ln w="28575">
                  <a:solidFill>
                    <a:srgbClr val="0062A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" name="Textfeld 5"/>
                <p:cNvSpPr txBox="1"/>
                <p:nvPr/>
              </p:nvSpPr>
              <p:spPr>
                <a:xfrm>
                  <a:off x="5868144" y="5280539"/>
                  <a:ext cx="158417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200" dirty="0" smtClean="0">
                      <a:solidFill>
                        <a:srgbClr val="6F656B"/>
                      </a:solidFill>
                      <a:latin typeface="+mj-lt"/>
                    </a:rPr>
                    <a:t>Expenditure ceilings</a:t>
                  </a:r>
                  <a:endParaRPr lang="en-GB" sz="1200" dirty="0">
                    <a:solidFill>
                      <a:srgbClr val="6F656B"/>
                    </a:solidFill>
                    <a:latin typeface="+mj-lt"/>
                  </a:endParaRPr>
                </a:p>
              </p:txBody>
            </p:sp>
            <p:sp>
              <p:nvSpPr>
                <p:cNvPr id="12" name="Textfeld 11"/>
                <p:cNvSpPr txBox="1"/>
                <p:nvPr/>
              </p:nvSpPr>
              <p:spPr>
                <a:xfrm>
                  <a:off x="5868144" y="5519589"/>
                  <a:ext cx="3096344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200" dirty="0" smtClean="0">
                      <a:solidFill>
                        <a:srgbClr val="6F656B"/>
                      </a:solidFill>
                      <a:latin typeface="+mj-lt"/>
                    </a:rPr>
                    <a:t>Actual expenditure according to monitoring</a:t>
                  </a:r>
                  <a:endParaRPr lang="en-GB" sz="1200" dirty="0">
                    <a:solidFill>
                      <a:srgbClr val="6F656B"/>
                    </a:solidFill>
                    <a:latin typeface="+mj-lt"/>
                  </a:endParaRPr>
                </a:p>
              </p:txBody>
            </p:sp>
          </p:grpSp>
        </p:grp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3076" y="1805946"/>
              <a:ext cx="3593380" cy="3453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5227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de-DE" dirty="0" smtClean="0"/>
              <a:t>Challenges for the Austrian Health Care System</a:t>
            </a:r>
          </a:p>
        </p:txBody>
      </p:sp>
      <p:sp>
        <p:nvSpPr>
          <p:cNvPr id="3075" name="Inhaltsplatzhalter 2"/>
          <p:cNvSpPr>
            <a:spLocks noGrp="1"/>
          </p:cNvSpPr>
          <p:nvPr>
            <p:ph idx="1"/>
          </p:nvPr>
        </p:nvSpPr>
        <p:spPr>
          <a:xfrm>
            <a:off x="395289" y="1844675"/>
            <a:ext cx="5616872" cy="4032250"/>
          </a:xfrm>
        </p:spPr>
        <p:txBody>
          <a:bodyPr/>
          <a:lstStyle/>
          <a:p>
            <a:pPr eaLnBrk="1" hangingPunct="1"/>
            <a:r>
              <a:rPr lang="en-GB" altLang="de-DE" dirty="0" smtClean="0"/>
              <a:t>Health workforce</a:t>
            </a:r>
          </a:p>
          <a:p>
            <a:pPr lvl="1" eaLnBrk="1" hangingPunct="1"/>
            <a:r>
              <a:rPr lang="en-GB" altLang="de-DE" dirty="0" smtClean="0"/>
              <a:t>Ageing of the health workforce</a:t>
            </a:r>
          </a:p>
          <a:p>
            <a:pPr lvl="1" eaLnBrk="1" hangingPunct="1"/>
            <a:r>
              <a:rPr lang="en-GB" altLang="de-DE" dirty="0" smtClean="0"/>
              <a:t>Attractiveness of the public health system</a:t>
            </a:r>
          </a:p>
          <a:p>
            <a:pPr eaLnBrk="1" hangingPunct="1"/>
            <a:r>
              <a:rPr lang="en-GB" altLang="de-DE" dirty="0" smtClean="0"/>
              <a:t>Innovation</a:t>
            </a:r>
          </a:p>
          <a:p>
            <a:pPr lvl="1" eaLnBrk="1" hangingPunct="1"/>
            <a:r>
              <a:rPr lang="en-GB" altLang="de-DE" dirty="0" smtClean="0"/>
              <a:t>Investment backlog and the need to better align </a:t>
            </a:r>
            <a:r>
              <a:rPr lang="en-GB" altLang="de-DE" dirty="0"/>
              <a:t>funding with public health </a:t>
            </a:r>
            <a:r>
              <a:rPr lang="en-GB" altLang="de-DE" dirty="0" smtClean="0"/>
              <a:t>priorities (e.g. unmet therapeutic needs)</a:t>
            </a:r>
            <a:endParaRPr lang="en-GB" altLang="de-DE" dirty="0"/>
          </a:p>
          <a:p>
            <a:pPr lvl="1" eaLnBrk="1" hangingPunct="1"/>
            <a:r>
              <a:rPr lang="en-GB" altLang="de-DE" dirty="0"/>
              <a:t>Assessment and appraisal of </a:t>
            </a:r>
            <a:r>
              <a:rPr lang="en-GB" altLang="de-DE" dirty="0" smtClean="0"/>
              <a:t>innovation</a:t>
            </a:r>
            <a:endParaRPr lang="en-GB" altLang="de-DE" dirty="0"/>
          </a:p>
          <a:p>
            <a:pPr eaLnBrk="1" hangingPunct="1"/>
            <a:r>
              <a:rPr lang="en-GB" altLang="de-DE" dirty="0" smtClean="0"/>
              <a:t>New medicines challenging the financial sustainability of publicly funded health care systems </a:t>
            </a:r>
          </a:p>
          <a:p>
            <a:pPr eaLnBrk="1" hangingPunct="1"/>
            <a:r>
              <a:rPr lang="en-GB" altLang="de-DE" dirty="0" smtClean="0"/>
              <a:t>Health </a:t>
            </a:r>
            <a:r>
              <a:rPr lang="en-GB" altLang="de-DE" dirty="0"/>
              <a:t>care provision in </a:t>
            </a:r>
            <a:r>
              <a:rPr lang="en-GB" altLang="de-DE" dirty="0" smtClean="0"/>
              <a:t>rural areas</a:t>
            </a:r>
          </a:p>
          <a:p>
            <a:pPr eaLnBrk="1" hangingPunct="1"/>
            <a:endParaRPr lang="en-GB" altLang="de-DE" dirty="0" smtClean="0"/>
          </a:p>
          <a:p>
            <a:pPr eaLnBrk="1" hangingPunct="1"/>
            <a:endParaRPr lang="en-GB" altLang="de-DE" dirty="0"/>
          </a:p>
          <a:p>
            <a:pPr eaLnBrk="1" hangingPunct="1"/>
            <a:endParaRPr lang="en-GB" altLang="de-DE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5186" y="3645024"/>
            <a:ext cx="2376264" cy="200875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5187" y="1625268"/>
            <a:ext cx="2376263" cy="195344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6185186" y="5653782"/>
            <a:ext cx="25632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Source: </a:t>
            </a:r>
            <a:r>
              <a:rPr lang="en-US" sz="1100" dirty="0"/>
              <a:t>OECD/European </a:t>
            </a:r>
            <a:r>
              <a:rPr lang="en-US" sz="1100" dirty="0" smtClean="0"/>
              <a:t>Observatory </a:t>
            </a:r>
            <a:r>
              <a:rPr lang="en-US" sz="1100" dirty="0"/>
              <a:t>Austria: Country Health Profile 2017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276228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 err="1" smtClean="0"/>
              <a:t>How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we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tackle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these</a:t>
            </a:r>
            <a:r>
              <a:rPr lang="de-AT" altLang="de-DE" dirty="0" smtClean="0"/>
              <a:t> </a:t>
            </a:r>
            <a:r>
              <a:rPr lang="de-AT" altLang="de-DE" dirty="0" err="1" smtClean="0"/>
              <a:t>challenges</a:t>
            </a:r>
            <a:r>
              <a:rPr lang="de-AT" altLang="de-DE" dirty="0" smtClean="0"/>
              <a:t/>
            </a:r>
            <a:br>
              <a:rPr lang="de-AT" altLang="de-DE" dirty="0" smtClean="0"/>
            </a:br>
            <a:r>
              <a:rPr lang="en-GB" altLang="de-DE" sz="2000" dirty="0"/>
              <a:t>Improving overall efficiency in the health care sector</a:t>
            </a:r>
            <a:r>
              <a:rPr lang="en-GB" altLang="de-DE" dirty="0"/>
              <a:t/>
            </a:r>
            <a:br>
              <a:rPr lang="en-GB" altLang="de-DE" dirty="0"/>
            </a:br>
            <a:endParaRPr lang="de-AT" altLang="de-DE" dirty="0" smtClean="0"/>
          </a:p>
        </p:txBody>
      </p:sp>
      <p:sp>
        <p:nvSpPr>
          <p:cNvPr id="3075" name="Inhaltsplatzhalter 2"/>
          <p:cNvSpPr>
            <a:spLocks noGrp="1"/>
          </p:cNvSpPr>
          <p:nvPr>
            <p:ph idx="1"/>
          </p:nvPr>
        </p:nvSpPr>
        <p:spPr>
          <a:xfrm>
            <a:off x="395288" y="1844675"/>
            <a:ext cx="8353425" cy="4032250"/>
          </a:xfrm>
        </p:spPr>
        <p:txBody>
          <a:bodyPr/>
          <a:lstStyle/>
          <a:p>
            <a:pPr eaLnBrk="1" hangingPunct="1"/>
            <a:r>
              <a:rPr lang="en-GB" altLang="de-DE" dirty="0" smtClean="0"/>
              <a:t>Strategic investment for the future of health care</a:t>
            </a:r>
          </a:p>
          <a:p>
            <a:pPr lvl="1" eaLnBrk="1" hangingPunct="1"/>
            <a:r>
              <a:rPr lang="en-GB" altLang="de-DE" dirty="0"/>
              <a:t>Strengthening primary health </a:t>
            </a:r>
            <a:r>
              <a:rPr lang="en-GB" altLang="de-DE" dirty="0" smtClean="0"/>
              <a:t>care</a:t>
            </a:r>
          </a:p>
          <a:p>
            <a:pPr lvl="1" eaLnBrk="1" hangingPunct="1"/>
            <a:r>
              <a:rPr lang="en-US" altLang="de-DE" dirty="0" smtClean="0"/>
              <a:t>Digital infrastructure</a:t>
            </a:r>
          </a:p>
          <a:p>
            <a:pPr eaLnBrk="1" hangingPunct="1"/>
            <a:r>
              <a:rPr lang="en-GB" altLang="de-DE" dirty="0" smtClean="0"/>
              <a:t>Fostering coordination and cooperation</a:t>
            </a:r>
          </a:p>
          <a:p>
            <a:pPr lvl="1" eaLnBrk="1" hangingPunct="1"/>
            <a:r>
              <a:rPr lang="en-GB" altLang="de-DE" dirty="0" smtClean="0"/>
              <a:t>Joint </a:t>
            </a:r>
            <a:r>
              <a:rPr lang="en-GB" altLang="de-DE" dirty="0"/>
              <a:t>planning of the health care system</a:t>
            </a:r>
          </a:p>
          <a:p>
            <a:pPr lvl="1" eaLnBrk="1" hangingPunct="1"/>
            <a:r>
              <a:rPr lang="en-GB" altLang="de-DE" dirty="0"/>
              <a:t>Health work force </a:t>
            </a:r>
            <a:r>
              <a:rPr lang="en-GB" altLang="de-DE" dirty="0" smtClean="0"/>
              <a:t>planning</a:t>
            </a:r>
          </a:p>
          <a:p>
            <a:pPr lvl="1" eaLnBrk="1" hangingPunct="1"/>
            <a:r>
              <a:rPr lang="en-US" altLang="de-DE" dirty="0" smtClean="0"/>
              <a:t>Joint </a:t>
            </a:r>
            <a:r>
              <a:rPr lang="en-US" altLang="de-DE" dirty="0"/>
              <a:t>provision and procurement of </a:t>
            </a:r>
            <a:r>
              <a:rPr lang="en-US" altLang="de-DE" dirty="0" smtClean="0"/>
              <a:t>pharmaceuticals</a:t>
            </a:r>
            <a:endParaRPr lang="en-US" altLang="de-DE" dirty="0"/>
          </a:p>
          <a:p>
            <a:pPr eaLnBrk="1" hangingPunct="1"/>
            <a:r>
              <a:rPr lang="en-US" altLang="de-DE" dirty="0" smtClean="0"/>
              <a:t>Further </a:t>
            </a:r>
            <a:r>
              <a:rPr lang="en-US" altLang="de-DE" dirty="0"/>
              <a:t>strengthening of the public health system </a:t>
            </a:r>
            <a:endParaRPr lang="en-US" altLang="de-DE" dirty="0" smtClean="0"/>
          </a:p>
          <a:p>
            <a:pPr eaLnBrk="1" hangingPunct="1"/>
            <a:endParaRPr lang="en-GB" altLang="de-DE" dirty="0" smtClean="0"/>
          </a:p>
        </p:txBody>
      </p:sp>
    </p:spTree>
    <p:extLst>
      <p:ext uri="{BB962C8B-B14F-4D97-AF65-F5344CB8AC3E}">
        <p14:creationId xmlns:p14="http://schemas.microsoft.com/office/powerpoint/2010/main" val="415780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zialministerium">
  <a:themeElements>
    <a:clrScheme name="Sozialministerium NEU">
      <a:dk1>
        <a:srgbClr val="6F656B"/>
      </a:dk1>
      <a:lt1>
        <a:sysClr val="window" lastClr="FFFFFF"/>
      </a:lt1>
      <a:dk2>
        <a:srgbClr val="6F656B"/>
      </a:dk2>
      <a:lt2>
        <a:srgbClr val="EEECE1"/>
      </a:lt2>
      <a:accent1>
        <a:srgbClr val="D2001A"/>
      </a:accent1>
      <a:accent2>
        <a:srgbClr val="DA4F35"/>
      </a:accent2>
      <a:accent3>
        <a:srgbClr val="EB9677"/>
      </a:accent3>
      <a:accent4>
        <a:srgbClr val="D2001A"/>
      </a:accent4>
      <a:accent5>
        <a:srgbClr val="DA4F35"/>
      </a:accent5>
      <a:accent6>
        <a:srgbClr val="EB9677"/>
      </a:accent6>
      <a:hlink>
        <a:srgbClr val="AF0917"/>
      </a:hlink>
      <a:folHlink>
        <a:srgbClr val="D7896D"/>
      </a:folHlink>
    </a:clrScheme>
    <a:fontScheme name="Sozialministerium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160404_Vorlage_ppt_4zu3_Sozialministerium</Template>
  <TotalTime>0</TotalTime>
  <Words>322</Words>
  <Application>Microsoft Office PowerPoint</Application>
  <PresentationFormat>Bildschirmpräsentation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Sozialministerium</vt:lpstr>
      <vt:lpstr>PowerPoint-Präsentation</vt:lpstr>
      <vt:lpstr>Macroeconomic situation in Austria</vt:lpstr>
      <vt:lpstr>Rational for changing the health governance Characteristics</vt:lpstr>
      <vt:lpstr>Target-based health governance  Austria's take on innovating its health governance </vt:lpstr>
      <vt:lpstr>Challenges for the Austrian Health Care System</vt:lpstr>
      <vt:lpstr>How we tackle these challenges Improving overall efficiency in the health care sector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Holzer, Michael</dc:creator>
  <cp:lastModifiedBy>Spitzer, Elvira</cp:lastModifiedBy>
  <cp:revision>35</cp:revision>
  <cp:lastPrinted>2014-02-20T16:07:27Z</cp:lastPrinted>
  <dcterms:created xsi:type="dcterms:W3CDTF">2018-01-10T09:30:57Z</dcterms:created>
  <dcterms:modified xsi:type="dcterms:W3CDTF">2018-02-07T08:19:06Z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1929524743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permanandg@who.int</vt:lpwstr>
  </property>
  <property fmtid="{D5CDD505-2E9C-101B-9397-08002B2CF9AE}" pid="6" name="_AuthorEmailDisplayName">
    <vt:lpwstr>PERMANAND, Govin</vt:lpwstr>
  </property>
</Properties>
</file>