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4" r:id="rId3"/>
    <p:sldId id="386" r:id="rId4"/>
    <p:sldId id="388" r:id="rId5"/>
    <p:sldId id="387" r:id="rId6"/>
    <p:sldId id="400" r:id="rId7"/>
    <p:sldId id="405" r:id="rId8"/>
    <p:sldId id="406" r:id="rId9"/>
    <p:sldId id="407" r:id="rId10"/>
    <p:sldId id="408" r:id="rId11"/>
    <p:sldId id="401" r:id="rId12"/>
    <p:sldId id="411" r:id="rId13"/>
    <p:sldId id="409" r:id="rId14"/>
    <p:sldId id="412" r:id="rId15"/>
    <p:sldId id="393" r:id="rId16"/>
    <p:sldId id="40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sa" initials="K" lastIdx="1" clrIdx="0">
    <p:extLst>
      <p:ext uri="{19B8F6BF-5375-455C-9EA6-DF929625EA0E}">
        <p15:presenceInfo xmlns:p15="http://schemas.microsoft.com/office/powerpoint/2012/main" userId="Ka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FA6"/>
    <a:srgbClr val="0073B6"/>
    <a:srgbClr val="005696"/>
    <a:srgbClr val="1FB25A"/>
    <a:srgbClr val="FFFF99"/>
    <a:srgbClr val="E0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598" autoAdjust="0"/>
  </p:normalViewPr>
  <p:slideViewPr>
    <p:cSldViewPr>
      <p:cViewPr>
        <p:scale>
          <a:sx n="72" d="100"/>
          <a:sy n="72" d="100"/>
        </p:scale>
        <p:origin x="65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27"/>
    </p:cViewPr>
  </p:sorterViewPr>
  <p:notesViewPr>
    <p:cSldViewPr>
      <p:cViewPr>
        <p:scale>
          <a:sx n="120" d="100"/>
          <a:sy n="120" d="100"/>
        </p:scale>
        <p:origin x="-1092" y="270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4E66-C3FB-4792-B790-513CEFCCD562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1525-6D8D-4AA1-86D5-EB44DDB79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5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3D0FE-E8EE-419D-9EE1-C9766D2B4291}" type="datetimeFigureOut">
              <a:rPr lang="en-US"/>
              <a:pPr>
                <a:defRPr/>
              </a:pPr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6FD-0B6F-4954-AF65-D74BDECBE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2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A process – non-binary, non-linear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Cannot be imposed from top-down – needs changes at all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Individual but also collective (patient community)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anose="05000000000000000000" pitchFamily="2" charset="2"/>
              </a:rPr>
              <a:t>What it is </a:t>
            </a:r>
            <a:r>
              <a:rPr lang="en-GB" sz="1200" u="sng" dirty="0">
                <a:sym typeface="Wingdings" panose="05000000000000000000" pitchFamily="2" charset="2"/>
              </a:rPr>
              <a:t>not</a:t>
            </a:r>
            <a:r>
              <a:rPr lang="en-GB" sz="1200" dirty="0">
                <a:sym typeface="Wingdings" panose="05000000000000000000" pitchFamily="2" charset="2"/>
              </a:rPr>
              <a:t>: shifting responsibility on to patients inappropriately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latin typeface="Calibri" pitchFamily="34" charset="0"/>
              </a:rPr>
              <a:t>An </a:t>
            </a:r>
            <a:r>
              <a:rPr lang="en-IE" sz="1200" i="1" dirty="0">
                <a:latin typeface="Calibri" pitchFamily="34" charset="0"/>
              </a:rPr>
              <a:t>empowered patient </a:t>
            </a:r>
            <a:r>
              <a:rPr lang="en-IE" sz="1200" dirty="0">
                <a:latin typeface="Calibri" pitchFamily="34" charset="0"/>
              </a:rPr>
              <a:t>has control over the management of their condition in daily life. They take action to improve the quality of their life and have the necessary knowledge, skills, attitudes and self-awareness to adjust their behaviour and to work in partnership with others where necessary, to achieve optimal well-being.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200" dirty="0">
              <a:latin typeface="Calibri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latin typeface="Calibri" pitchFamily="34" charset="0"/>
              </a:rPr>
              <a:t>Differentiation with patient involvement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1200" dirty="0">
              <a:latin typeface="Calibri" pitchFamily="34" charset="0"/>
            </a:endParaRPr>
          </a:p>
          <a:p>
            <a:r>
              <a:rPr lang="en-IE" sz="1200" dirty="0">
                <a:latin typeface="Calibri" pitchFamily="34" charset="0"/>
              </a:rPr>
              <a:t>Empowerment interventions aim to equip patients (and their informal caregivers whenever appropriate) with the capacity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participate in decisions related to their condition to the extent that they wish to do so;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become “co-managers” of their condition in partnership with health professionals;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develop self-confidence, self-esteem and coping skills to manage the physical, emotional and social impacts of illness in everyday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4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Strategic objective of the campaign is: a target of the third UN Sustainable Development Goal on ensuring healthy lives. </a:t>
            </a:r>
          </a:p>
          <a:p>
            <a:endParaRPr lang="en-GB" dirty="0"/>
          </a:p>
          <a:p>
            <a:r>
              <a:rPr lang="en-GB" dirty="0"/>
              <a:t>Roadmap objective: to also advise the European Commission’s mid-2018 implementation strategy for the SDGs (called on by the June 2017 Council)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F5AE3-7FFF-450E-9D98-7E85978301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99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5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-1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20291" y="184482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“Title”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20291" y="292494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86916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22920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98004" y="4005064"/>
            <a:ext cx="5688013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41906" y="1726446"/>
            <a:ext cx="8136904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841" y="188640"/>
            <a:ext cx="6912471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196752"/>
            <a:ext cx="8064896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86314" y="1142984"/>
            <a:ext cx="3786214" cy="4983179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lang="fr-BE" sz="16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2400"/>
            </a:lvl2pPr>
            <a:lvl3pPr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Paragraphe 2</a:t>
            </a:r>
          </a:p>
          <a:p>
            <a:pPr>
              <a:buClr>
                <a:srgbClr val="065FA6"/>
              </a:buClr>
            </a:pP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Lorem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ipsum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dolor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sit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endParaRPr lang="fr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-1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115616" y="29249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europeanpatientsforum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6" y="2882762"/>
            <a:ext cx="532838" cy="522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1" y="3666189"/>
            <a:ext cx="516153" cy="50405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894159"/>
            <a:ext cx="504056" cy="4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0" y="436510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information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www.eu-patient.eu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info@eu-patient.eu</a:t>
            </a:r>
            <a:endParaRPr lang="fr-F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39552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0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 FOR YOUR ATTENTION!</a:t>
            </a:r>
            <a:endParaRPr lang="en-US" sz="40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36512" y="21659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Follow us on Social Media!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012160" y="29131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 eu-patient.eu/blog</a:t>
            </a:r>
          </a:p>
        </p:txBody>
      </p:sp>
      <p:pic>
        <p:nvPicPr>
          <p:cNvPr id="3074" name="Picture 2" descr="http://www.hankooktea.com/images/Wordpress%20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5709"/>
            <a:ext cx="576064" cy="5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9169524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7" r:id="rId2"/>
    <p:sldLayoutId id="2147483758" r:id="rId3"/>
    <p:sldLayoutId id="2147483760" r:id="rId4"/>
    <p:sldLayoutId id="2147483763" r:id="rId5"/>
    <p:sldLayoutId id="214748376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sites/health/files/patient_safety/docs/empathie_frep_en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eu-patient.eu/campaign/PatientsprescribE/roadmap-for-action/" TargetMode="External"/><Relationship Id="rId4" Type="http://schemas.openxmlformats.org/officeDocument/2006/relationships/hyperlink" Target="http://www.eu-patient.eu/campaign/PatientsprescribE/charter-on-patient-empower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07504" y="3718242"/>
            <a:ext cx="5688013" cy="792088"/>
          </a:xfrm>
        </p:spPr>
        <p:txBody>
          <a:bodyPr/>
          <a:lstStyle/>
          <a:p>
            <a:r>
              <a:rPr lang="en-GB" sz="1800" b="1" dirty="0"/>
              <a:t>Nicola Bedlington</a:t>
            </a:r>
          </a:p>
          <a:p>
            <a:r>
              <a:rPr lang="en-GB" sz="1800" b="1" dirty="0"/>
              <a:t>Secretary-General, European Patients’ Forum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560" y="2011963"/>
            <a:ext cx="8064896" cy="13681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600" cap="none" dirty="0"/>
              <a:t>Macro –Economic Outlook for Europe   A patient perspective on moving forward</a:t>
            </a:r>
            <a:endParaRPr lang="en-IE" sz="3600" cap="none" dirty="0"/>
          </a:p>
        </p:txBody>
      </p:sp>
      <p:sp>
        <p:nvSpPr>
          <p:cNvPr id="2" name="Rectangle 1"/>
          <p:cNvSpPr/>
          <p:nvPr/>
        </p:nvSpPr>
        <p:spPr>
          <a:xfrm>
            <a:off x="179511" y="48186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European Health Systems Foresight Group Meeting 2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Copenhagen, 7 February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54252" y="1934542"/>
            <a:ext cx="4499992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9621" y="1749013"/>
            <a:ext cx="4130094" cy="4536480"/>
          </a:xfrm>
        </p:spPr>
        <p:txBody>
          <a:bodyPr/>
          <a:lstStyle/>
          <a:p>
            <a:r>
              <a:rPr lang="en-GB" sz="2200" dirty="0"/>
              <a:t>Direction and inspiration, rather than prescription</a:t>
            </a:r>
          </a:p>
          <a:p>
            <a:r>
              <a:rPr lang="en-GB" sz="2200" dirty="0"/>
              <a:t>Long-term view</a:t>
            </a:r>
          </a:p>
          <a:p>
            <a:r>
              <a:rPr lang="en-GB" sz="2200" dirty="0"/>
              <a:t>Who should act? All relevant stakeholders in each area</a:t>
            </a:r>
          </a:p>
          <a:p>
            <a:r>
              <a:rPr lang="en-GB" sz="2200" dirty="0"/>
              <a:t>Need to develop a new, collaborative mind-set to cut through existing “silos” and develop solutions together – always with patient organisations as partners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Roadmap for 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9621" y="1317213"/>
            <a:ext cx="8064896" cy="431800"/>
          </a:xfrm>
        </p:spPr>
        <p:txBody>
          <a:bodyPr/>
          <a:lstStyle/>
          <a:p>
            <a:r>
              <a:rPr lang="en-GB" dirty="0"/>
              <a:t>Identifies priority areas for further action…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554252" y="2175350"/>
            <a:ext cx="4320480" cy="34011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rgbClr val="005696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1FB2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Health literacy &amp; information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Professional training &amp; skills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Self-management support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Patient-driven technology solutions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Patient involvement in patient safety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Patient </a:t>
            </a:r>
            <a:r>
              <a:rPr lang="en-GB" sz="1800" dirty="0" err="1">
                <a:solidFill>
                  <a:schemeClr val="tx2"/>
                </a:solidFill>
              </a:rPr>
              <a:t>centredness</a:t>
            </a:r>
            <a:r>
              <a:rPr lang="en-GB" sz="1800" dirty="0">
                <a:solidFill>
                  <a:schemeClr val="tx2"/>
                </a:solidFill>
              </a:rPr>
              <a:t> in healthcare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Patient involvement across the R&amp;D lifecycle</a:t>
            </a:r>
          </a:p>
          <a:p>
            <a:pPr marL="542925" lvl="1" indent="-357188" fontAlgn="auto"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Patient involvement in health policy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4CBA38-8EBB-45CB-B08C-9439AAE585B0}"/>
              </a:ext>
            </a:extLst>
          </p:cNvPr>
          <p:cNvSpPr txBox="1">
            <a:spLocks/>
          </p:cNvSpPr>
          <p:nvPr/>
        </p:nvSpPr>
        <p:spPr>
          <a:xfrm>
            <a:off x="499536" y="5787908"/>
            <a:ext cx="8064896" cy="431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65FA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ym typeface="Wingdings" panose="05000000000000000000" pitchFamily="2" charset="2"/>
              </a:rPr>
              <a:t> Guiding our work for the next years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2477" y="1196752"/>
            <a:ext cx="4287516" cy="50661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To fulfil the promise, digital health needs to be embedded in mainstream care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Patients and professionals need (digital) health literacy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Technology as an enabler to enhance human contact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To ensure it adds value – patient involvement at every level </a:t>
            </a:r>
            <a:r>
              <a:rPr lang="en-GB" sz="2300" dirty="0">
                <a:sym typeface="Wingdings" panose="05000000000000000000" pitchFamily="2" charset="2"/>
              </a:rPr>
              <a:t> </a:t>
            </a:r>
            <a:r>
              <a:rPr lang="en-GB" sz="2300" dirty="0"/>
              <a:t> technology becomes </a:t>
            </a:r>
            <a:r>
              <a:rPr lang="en-GB" sz="2300" u="sng" dirty="0"/>
              <a:t>patient-driven</a:t>
            </a:r>
            <a:r>
              <a:rPr lang="en-GB" sz="2300" dirty="0"/>
              <a:t> not technology-driven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60648"/>
            <a:ext cx="7632848" cy="647700"/>
          </a:xfrm>
        </p:spPr>
        <p:txBody>
          <a:bodyPr/>
          <a:lstStyle/>
          <a:p>
            <a:r>
              <a:rPr lang="fr-BE" sz="2700" cap="all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700" dirty="0">
                <a:latin typeface="+mj-lt"/>
              </a:rPr>
              <a:t>Technology: empowering patients</a:t>
            </a:r>
            <a:endParaRPr lang="en-US" sz="2700" dirty="0">
              <a:solidFill>
                <a:srgbClr val="0073B6"/>
              </a:solidFill>
              <a:latin typeface="+mj-lt"/>
            </a:endParaRPr>
          </a:p>
          <a:p>
            <a:endParaRPr lang="en-GB" sz="26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414BCDF-239D-4931-9F2B-ACA5B484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72947"/>
            <a:ext cx="4508701" cy="27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26A9F-36F5-4672-96F3-5D3861A7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33913"/>
            <a:ext cx="3106158" cy="22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7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652D6-45FE-4F6C-8AA5-8BF4DBF57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548" y="1916832"/>
            <a:ext cx="8136904" cy="4536480"/>
          </a:xfrm>
        </p:spPr>
        <p:txBody>
          <a:bodyPr/>
          <a:lstStyle/>
          <a:p>
            <a:r>
              <a:rPr lang="en-GB" dirty="0"/>
              <a:t>Healthcare work force : planning, forecasting reflecting on efficient use of resources – primary/ community care.</a:t>
            </a:r>
          </a:p>
          <a:p>
            <a:r>
              <a:rPr lang="en-GB" dirty="0"/>
              <a:t>Patient safety – </a:t>
            </a:r>
            <a:r>
              <a:rPr lang="en-GB" b="1" dirty="0"/>
              <a:t>core issue requiring cross institutional cooperation - </a:t>
            </a:r>
            <a:r>
              <a:rPr lang="en-GB" dirty="0"/>
              <a:t>patient competences</a:t>
            </a:r>
            <a:endParaRPr lang="en-GB" b="1" dirty="0"/>
          </a:p>
          <a:p>
            <a:r>
              <a:rPr lang="en-GB" dirty="0"/>
              <a:t>Addressing waste per se – avoiding duplication, redundancies in the system </a:t>
            </a:r>
          </a:p>
          <a:p>
            <a:r>
              <a:rPr lang="en-GB" dirty="0"/>
              <a:t>Integrated care- vertical and horizontal – and the nexus between health and social care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932C5-7987-482F-B2E0-00C72AD48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80838"/>
            <a:ext cx="6912471" cy="647700"/>
          </a:xfrm>
        </p:spPr>
        <p:txBody>
          <a:bodyPr/>
          <a:lstStyle/>
          <a:p>
            <a:r>
              <a:rPr lang="en-GB" sz="2800" dirty="0"/>
              <a:t>The patient’s voice in structural and operational reform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740B-0148-41D5-B640-87F86598CE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36" y="1065493"/>
            <a:ext cx="8064896" cy="431800"/>
          </a:xfrm>
        </p:spPr>
        <p:txBody>
          <a:bodyPr/>
          <a:lstStyle/>
          <a:p>
            <a:r>
              <a:rPr lang="en-GB" dirty="0"/>
              <a:t>Patient insight paramount, also reflecting preferences, patient- relevant outcomes – underused resource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06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5DC8C-8A63-4EF9-BE27-ABAE0039B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Prevention , health promotion and patient centred chronic disease management as part of one continuum – not contradictory, or in competition</a:t>
            </a:r>
          </a:p>
          <a:p>
            <a:r>
              <a:rPr lang="en-GB" dirty="0"/>
              <a:t>EPF -secondary and  tertiary prevention, also in the area of psycho-social care.</a:t>
            </a:r>
          </a:p>
          <a:p>
            <a:r>
              <a:rPr lang="en-GB" dirty="0"/>
              <a:t>As we grow both in outreach and advocacy impact, responsibilities in the wider public health arena </a:t>
            </a:r>
          </a:p>
          <a:p>
            <a:r>
              <a:rPr lang="en-GB" dirty="0"/>
              <a:t>Ex : dedicated initiatives in the specific fields of vaccines hesitancy and nutrition among patients with chronic diseases.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9DAC-8FAC-4C46-BFA1-53D6D6B75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Prevention.. the panacea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8CBA8-F1FD-49C6-BBFE-17956FD17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No, but…..</a:t>
            </a:r>
          </a:p>
        </p:txBody>
      </p:sp>
    </p:spTree>
    <p:extLst>
      <p:ext uri="{BB962C8B-B14F-4D97-AF65-F5344CB8AC3E}">
        <p14:creationId xmlns:p14="http://schemas.microsoft.com/office/powerpoint/2010/main" val="56058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F34DA-7CB9-4D9D-AE75-33B6C5D35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077072"/>
            <a:ext cx="1230674" cy="12348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9202F-53BB-49E4-8282-87CA52388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397" y="978848"/>
            <a:ext cx="8405206" cy="3379212"/>
          </a:xfrm>
        </p:spPr>
        <p:txBody>
          <a:bodyPr/>
          <a:lstStyle/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EPF call on decision makers to commit to a long-term vision where </a:t>
            </a:r>
            <a:r>
              <a:rPr lang="en-GB" sz="2400" b="1" dirty="0">
                <a:solidFill>
                  <a:srgbClr val="00B050"/>
                </a:solidFill>
              </a:rPr>
              <a:t>equity of access and universal health coverage are a reality </a:t>
            </a:r>
            <a:r>
              <a:rPr lang="en-GB" sz="2400" dirty="0"/>
              <a:t>for all patients in the EU</a:t>
            </a:r>
          </a:p>
          <a:p>
            <a:pPr algn="just"/>
            <a:r>
              <a:rPr lang="en-GB" sz="2100" b="1" dirty="0">
                <a:cs typeface="Calibri" panose="020F0502020204030204" pitchFamily="34" charset="0"/>
              </a:rPr>
              <a:t>Raising awareness </a:t>
            </a:r>
            <a:r>
              <a:rPr lang="en-GB" sz="2100" dirty="0">
                <a:cs typeface="Calibri" panose="020F0502020204030204" pitchFamily="34" charset="0"/>
              </a:rPr>
              <a:t>about the </a:t>
            </a:r>
            <a:r>
              <a:rPr lang="en-GB" sz="2100" b="1" dirty="0">
                <a:cs typeface="Calibri" panose="020F0502020204030204" pitchFamily="34" charset="0"/>
              </a:rPr>
              <a:t>gaps</a:t>
            </a:r>
            <a:r>
              <a:rPr lang="en-GB" sz="2100" dirty="0">
                <a:cs typeface="Calibri" panose="020F0502020204030204" pitchFamily="34" charset="0"/>
              </a:rPr>
              <a:t> and </a:t>
            </a:r>
            <a:r>
              <a:rPr lang="en-GB" sz="2100" b="1" dirty="0">
                <a:cs typeface="Calibri" panose="020F0502020204030204" pitchFamily="34" charset="0"/>
              </a:rPr>
              <a:t>barriers </a:t>
            </a:r>
            <a:r>
              <a:rPr lang="en-GB" sz="2100" dirty="0">
                <a:cs typeface="Calibri" panose="020F0502020204030204" pitchFamily="34" charset="0"/>
              </a:rPr>
              <a:t>patients face in accessing healthcare;</a:t>
            </a:r>
          </a:p>
          <a:p>
            <a:pPr algn="just"/>
            <a:r>
              <a:rPr lang="en-GB" sz="2100" dirty="0">
                <a:cs typeface="Calibri" panose="020F0502020204030204" pitchFamily="34" charset="0"/>
              </a:rPr>
              <a:t>Fostering </a:t>
            </a:r>
            <a:r>
              <a:rPr lang="en-GB" sz="2100" b="1" dirty="0">
                <a:cs typeface="Calibri" panose="020F0502020204030204" pitchFamily="34" charset="0"/>
              </a:rPr>
              <a:t>more EU cooperation </a:t>
            </a:r>
            <a:r>
              <a:rPr lang="en-GB" sz="2100" dirty="0">
                <a:cs typeface="Calibri" panose="020F0502020204030204" pitchFamily="34" charset="0"/>
              </a:rPr>
              <a:t>and </a:t>
            </a:r>
            <a:r>
              <a:rPr lang="en-GB" sz="2100" b="1" dirty="0">
                <a:cs typeface="Calibri" panose="020F0502020204030204" pitchFamily="34" charset="0"/>
              </a:rPr>
              <a:t>political commitment;</a:t>
            </a:r>
            <a:endParaRPr lang="en-GB" sz="2100" dirty="0">
              <a:cs typeface="Calibri" panose="020F0502020204030204" pitchFamily="34" charset="0"/>
            </a:endParaRPr>
          </a:p>
          <a:p>
            <a:pPr algn="just"/>
            <a:r>
              <a:rPr lang="en-GB" sz="2100" b="1" dirty="0">
                <a:cs typeface="Calibri" panose="020F0502020204030204" pitchFamily="34" charset="0"/>
              </a:rPr>
              <a:t>Access Roadmap: key political actions</a:t>
            </a:r>
            <a:r>
              <a:rPr lang="en-GB" sz="2100" dirty="0">
                <a:cs typeface="Calibri" panose="020F0502020204030204" pitchFamily="34" charset="0"/>
              </a:rPr>
              <a:t> towards achieving UHC for all patients in the EU by 2030</a:t>
            </a:r>
          </a:p>
          <a:p>
            <a:pPr algn="just"/>
            <a:endParaRPr lang="en-GB" sz="2100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100" b="1" dirty="0">
                <a:cs typeface="Calibri" panose="020F0502020204030204" pitchFamily="34" charset="0"/>
              </a:rPr>
              <a:t>CORE MESSAGE </a:t>
            </a:r>
            <a:r>
              <a:rPr lang="en-GB" sz="2100" dirty="0">
                <a:cs typeface="Calibri" panose="020F0502020204030204" pitchFamily="34" charset="0"/>
              </a:rPr>
              <a:t>: if we do not get it right on SDG 3 on health – many other SDGs are at risk to fail….</a:t>
            </a:r>
          </a:p>
          <a:p>
            <a:pPr marL="0" indent="0" algn="just">
              <a:buNone/>
            </a:pPr>
            <a:r>
              <a:rPr lang="en-GB" sz="2100" dirty="0">
                <a:cs typeface="Calibri" panose="020F0502020204030204" pitchFamily="34" charset="0"/>
              </a:rPr>
              <a:t>Parallel with future of health collaboration at EU level – if we do not have a dedicated, focussed Directorate and Programme on health … ‘ bigger’ economic and societal aspirations for Europe will also fail </a:t>
            </a:r>
            <a:endParaRPr lang="en-GB" sz="2400" dirty="0">
              <a:cs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12A99-C7C9-413F-8CE6-C8E339E93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258" y="220362"/>
            <a:ext cx="6874288" cy="647700"/>
          </a:xfrm>
        </p:spPr>
        <p:txBody>
          <a:bodyPr/>
          <a:lstStyle/>
          <a:p>
            <a:r>
              <a:rPr lang="en-GB" sz="2800" dirty="0">
                <a:latin typeface="+mj-lt"/>
              </a:rPr>
              <a:t>SDGs + Universal Health Coverage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1ED71-D380-4A89-AC7B-4930E44A7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027" y="331148"/>
            <a:ext cx="2463973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E00AD-D8D2-4957-9960-4A883D863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"/>
          <a:stretch/>
        </p:blipFill>
        <p:spPr>
          <a:xfrm>
            <a:off x="7350125" y="4725144"/>
            <a:ext cx="1746354" cy="17265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8220" y="260647"/>
            <a:ext cx="7812172" cy="609305"/>
          </a:xfrm>
        </p:spPr>
        <p:txBody>
          <a:bodyPr/>
          <a:lstStyle/>
          <a:p>
            <a:r>
              <a:rPr lang="en-GB" sz="2800" dirty="0"/>
              <a:t>EPF’s commitment 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3528" y="1175768"/>
            <a:ext cx="8748276" cy="503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our members’ expertise &amp; </a:t>
            </a:r>
            <a:r>
              <a:rPr lang="en-GB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patient organisations and other stakeholders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Link the “reform agenda” with “empowerment agenda”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towards health(care)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policy that is needs-driven, </a:t>
            </a: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patient-led framework on good practice in patient involvement – what “good” looks like, also in the wider Europe – Institutional cooperation 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54F131F-8FC3-4C5A-BD7B-1315E86066BC}"/>
              </a:ext>
            </a:extLst>
          </p:cNvPr>
          <p:cNvSpPr txBox="1">
            <a:spLocks/>
          </p:cNvSpPr>
          <p:nvPr/>
        </p:nvSpPr>
        <p:spPr>
          <a:xfrm>
            <a:off x="298853" y="3317991"/>
            <a:ext cx="8352928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defRPr/>
            </a:pPr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system: service co-design / evaluation, health research, patient-driven technology solutions…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defRPr/>
            </a:pPr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engagement in pharmaceutical R&amp;D – a life cycle approach leading to better and more cost effective drugs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defRPr/>
            </a:pPr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patient empowerment – as a core pillar for sustainability and quality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defRPr/>
            </a:pPr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Back-drop – Universal Health Coverage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5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9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697605"/>
            <a:ext cx="3202335" cy="1619234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/>
              <a:t>    European Patients’ Forum</a:t>
            </a:r>
          </a:p>
          <a:p>
            <a:pPr lvl="1"/>
            <a:r>
              <a:rPr lang="en-IE" sz="1500" dirty="0"/>
              <a:t>Umbrella organisation</a:t>
            </a:r>
          </a:p>
          <a:p>
            <a:pPr lvl="1"/>
            <a:r>
              <a:rPr lang="en-IE" sz="1500" dirty="0"/>
              <a:t>Active since 2003</a:t>
            </a:r>
          </a:p>
          <a:p>
            <a:pPr lvl="1"/>
            <a:r>
              <a:rPr lang="en-IE" sz="1500" dirty="0"/>
              <a:t>Independent &amp; non-governmental</a:t>
            </a:r>
          </a:p>
          <a:p>
            <a:pPr lvl="1"/>
            <a:r>
              <a:rPr lang="en-IE" sz="1500" dirty="0"/>
              <a:t>EU patients’ 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GB" dirty="0"/>
              <a:t>EPF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995"/>
            <a:ext cx="3345843" cy="230167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D3913EF-75C8-4D42-8CF9-0C4FF635202A}"/>
              </a:ext>
            </a:extLst>
          </p:cNvPr>
          <p:cNvSpPr txBox="1">
            <a:spLocks/>
          </p:cNvSpPr>
          <p:nvPr/>
        </p:nvSpPr>
        <p:spPr>
          <a:xfrm>
            <a:off x="3358141" y="1805241"/>
            <a:ext cx="3856595" cy="18149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rgbClr val="005696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1FB2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2100" b="1" dirty="0"/>
              <a:t>Our Vision!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100" dirty="0"/>
              <a:t>“All patients with chronic conditions in Europe have </a:t>
            </a:r>
            <a:r>
              <a:rPr lang="en-GB" sz="2100" b="1" dirty="0"/>
              <a:t>equal </a:t>
            </a:r>
            <a:r>
              <a:rPr lang="en-GB" sz="2100" dirty="0"/>
              <a:t>access to </a:t>
            </a:r>
            <a:r>
              <a:rPr lang="en-GB" sz="2100" b="1" dirty="0"/>
              <a:t>high quality</a:t>
            </a:r>
            <a:r>
              <a:rPr lang="en-GB" sz="2100" dirty="0"/>
              <a:t>, </a:t>
            </a:r>
            <a:r>
              <a:rPr lang="en-GB" sz="2100" b="1" dirty="0"/>
              <a:t>patient-centred</a:t>
            </a:r>
            <a:r>
              <a:rPr lang="en-GB" sz="2100" dirty="0"/>
              <a:t> health and related care.”</a:t>
            </a:r>
          </a:p>
          <a:p>
            <a:pPr fontAlgn="auto">
              <a:spcAft>
                <a:spcPts val="0"/>
              </a:spcAft>
            </a:pPr>
            <a:endParaRPr lang="en-GB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48398-51F8-4A7C-BB60-EB5CE7FB8C0A}"/>
              </a:ext>
            </a:extLst>
          </p:cNvPr>
          <p:cNvSpPr/>
          <p:nvPr/>
        </p:nvSpPr>
        <p:spPr>
          <a:xfrm>
            <a:off x="5646898" y="3940883"/>
            <a:ext cx="349710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75" b="1" dirty="0">
                <a:latin typeface="Calibri" panose="020F0502020204030204" pitchFamily="34" charset="0"/>
              </a:rPr>
              <a:t>Our Mission!</a:t>
            </a:r>
          </a:p>
          <a:p>
            <a:r>
              <a:rPr lang="en-GB" sz="1575" dirty="0">
                <a:latin typeface="Calibri" panose="020F0502020204030204" pitchFamily="34" charset="0"/>
              </a:rPr>
              <a:t>“to be the collective, influential patient voice in European health and related policies and a driving force to advance patient empowerment and patient access in Europe.”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13EB3-86B7-4534-99D0-0A8E5E560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2" y="1746593"/>
            <a:ext cx="1932202" cy="1932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776CA-899F-449B-8BEA-8B1CF53DF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56" y="4077886"/>
            <a:ext cx="1874229" cy="12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1E688D-1C58-40EA-9842-4B58EE36B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43" y="2852936"/>
            <a:ext cx="2261757" cy="35087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7226438" cy="4922158"/>
          </a:xfrm>
        </p:spPr>
        <p:txBody>
          <a:bodyPr/>
          <a:lstStyle/>
          <a:p>
            <a:pPr>
              <a:spcAft>
                <a:spcPts val="600"/>
              </a:spcAft>
              <a:buSzPct val="113000"/>
            </a:pPr>
            <a:r>
              <a:rPr lang="en-GB" sz="2300" dirty="0"/>
              <a:t>Fundamental change :  health systems sustainability </a:t>
            </a:r>
            <a:r>
              <a:rPr lang="en-GB" sz="2300" b="1" dirty="0"/>
              <a:t>and </a:t>
            </a:r>
            <a:r>
              <a:rPr lang="en-GB" sz="2300" dirty="0"/>
              <a:t>our values base at risk – health a political choice</a:t>
            </a:r>
          </a:p>
          <a:p>
            <a:pPr>
              <a:spcAft>
                <a:spcPts val="600"/>
              </a:spcAft>
              <a:buSzPct val="113000"/>
            </a:pPr>
            <a:r>
              <a:rPr lang="en-GB" sz="2300" dirty="0"/>
              <a:t>Countries where more investment needed, but</a:t>
            </a:r>
          </a:p>
          <a:p>
            <a:pPr>
              <a:spcAft>
                <a:spcPts val="600"/>
              </a:spcAft>
              <a:buSzPct val="113000"/>
            </a:pPr>
            <a:r>
              <a:rPr lang="en-GB" sz="2300" dirty="0"/>
              <a:t>Policy-makers: chronic disease burden, new technologies, changing patient needs, prevention </a:t>
            </a:r>
            <a:r>
              <a:rPr lang="en-GB" sz="2300" i="1" dirty="0"/>
              <a:t>residual problems</a:t>
            </a:r>
          </a:p>
          <a:p>
            <a:pPr>
              <a:spcAft>
                <a:spcPts val="600"/>
              </a:spcAft>
              <a:buSzPct val="113000"/>
            </a:pPr>
            <a:r>
              <a:rPr lang="en-GB" sz="2300" dirty="0"/>
              <a:t>Patients: systems do not cope optimally with chronic conditions – does not meet patients’ needs … </a:t>
            </a:r>
            <a:r>
              <a:rPr lang="en-GB" sz="2300" i="1" dirty="0"/>
              <a:t>residual problems </a:t>
            </a:r>
          </a:p>
          <a:p>
            <a:pPr>
              <a:spcAft>
                <a:spcPts val="600"/>
              </a:spcAft>
              <a:buSzPct val="113000"/>
            </a:pPr>
            <a:r>
              <a:rPr lang="en-GB" sz="2300" b="1" dirty="0"/>
              <a:t>Less about money </a:t>
            </a:r>
            <a:r>
              <a:rPr lang="en-GB" sz="2300" dirty="0"/>
              <a:t>–  20% waste ! much more about the way healthcare is delivered and services organised?</a:t>
            </a:r>
          </a:p>
          <a:p>
            <a:pPr>
              <a:spcAft>
                <a:spcPts val="600"/>
              </a:spcAft>
              <a:buSzPct val="113000"/>
            </a:pPr>
            <a:r>
              <a:rPr lang="en-GB" sz="2300" b="1" dirty="0"/>
              <a:t>High-value </a:t>
            </a:r>
            <a:r>
              <a:rPr lang="en-GB" sz="2300" i="1" dirty="0"/>
              <a:t>in all its guises </a:t>
            </a:r>
            <a:r>
              <a:rPr lang="en-GB" sz="2300" dirty="0"/>
              <a:t>means focus on the person not disease; patients as “co-producers” and partners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000" dirty="0">
                <a:solidFill>
                  <a:srgbClr val="0073B6"/>
                </a:solidFill>
              </a:rPr>
              <a:t>Macroeconomic outlook bleak …</a:t>
            </a:r>
            <a:endParaRPr lang="en-US" sz="3000" dirty="0">
              <a:solidFill>
                <a:srgbClr val="0073B6"/>
              </a:solidFill>
            </a:endParaRP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514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8220" y="260647"/>
            <a:ext cx="7812172" cy="609305"/>
          </a:xfrm>
        </p:spPr>
        <p:txBody>
          <a:bodyPr/>
          <a:lstStyle/>
          <a:p>
            <a:r>
              <a:rPr lang="en-GB" sz="2800" dirty="0"/>
              <a:t>“high value” from the patient perspective?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3163" y="1073741"/>
            <a:ext cx="5313973" cy="51076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“New” =/= better per se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For patients innovation(therapeutic, technological, systems, social)   is something which also brings concrete benefits – improvement in health or quality of life – over what exists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Critical challenges: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Bridging the gap between priorities – patients, policy, researchers, corporate, regulators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Agreeing common understanding of high versus low value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Breaking organisational and financial silos that prevent accurate assessments of value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://cdn.michiganautolaw.com/wp-content/uploads/2011/05/choosing-best-insurance-company.jpg">
            <a:extLst>
              <a:ext uri="{FF2B5EF4-FFF2-40B4-BE49-F238E27FC236}">
                <a16:creationId xmlns:a16="http://schemas.microsoft.com/office/drawing/2014/main" id="{978739EA-ECC1-4C79-88F4-82BC73DA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01063"/>
            <a:ext cx="3024336" cy="19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0B6DF8-1421-4E22-87E3-2B564B5D0EB1}"/>
              </a:ext>
            </a:extLst>
          </p:cNvPr>
          <p:cNvSpPr/>
          <p:nvPr/>
        </p:nvSpPr>
        <p:spPr>
          <a:xfrm>
            <a:off x="5676895" y="4725436"/>
            <a:ext cx="3751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Right priorities / needs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Maximum impact &amp; added value 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Benefit for public health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4031CC7-489E-4763-AF93-1619F737FD85}"/>
              </a:ext>
            </a:extLst>
          </p:cNvPr>
          <p:cNvSpPr/>
          <p:nvPr/>
        </p:nvSpPr>
        <p:spPr>
          <a:xfrm>
            <a:off x="5565493" y="3216216"/>
            <a:ext cx="3398995" cy="822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fontAlgn="auto"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</a:rPr>
              <a:t>Innovation on what matters most for patients </a:t>
            </a: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2AFEB321-3C05-4AD6-83E2-791E14946F42}"/>
              </a:ext>
            </a:extLst>
          </p:cNvPr>
          <p:cNvSpPr/>
          <p:nvPr/>
        </p:nvSpPr>
        <p:spPr>
          <a:xfrm>
            <a:off x="6962245" y="4095094"/>
            <a:ext cx="806745" cy="64807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276101"/>
            <a:ext cx="8378566" cy="13681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Outcome measures should be defined by patients  - what outcomes they find most important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PROMs need to be validated by patients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60648"/>
            <a:ext cx="7632848" cy="647700"/>
          </a:xfrm>
        </p:spPr>
        <p:txBody>
          <a:bodyPr/>
          <a:lstStyle/>
          <a:p>
            <a:r>
              <a:rPr lang="fr-BE" sz="2700" cap="all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700" dirty="0">
                <a:latin typeface="+mj-lt"/>
              </a:rPr>
              <a:t>Measures of success for person-centred systems</a:t>
            </a:r>
            <a:endParaRPr lang="en-US" sz="2700" dirty="0">
              <a:solidFill>
                <a:srgbClr val="0073B6"/>
              </a:solidFill>
              <a:latin typeface="+mj-lt"/>
            </a:endParaRPr>
          </a:p>
          <a:p>
            <a:endParaRPr lang="en-GB" sz="26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E6FED8F-303D-48CA-A443-708779546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012" y="2644253"/>
            <a:ext cx="4346118" cy="29523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Future outcome measures should be “patient-designed”, “patient-relevant” and “patient-prioritised”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Need to move beyond dichotomy of “clinical” vs. “PROM” / “quality of life”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DA5D-CB82-46F5-BC79-CD5AD877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30" y="2564904"/>
            <a:ext cx="4601028" cy="3652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5BB13-8400-45E1-B80E-B36C7008646A}"/>
              </a:ext>
            </a:extLst>
          </p:cNvPr>
          <p:cNvSpPr/>
          <p:nvPr/>
        </p:nvSpPr>
        <p:spPr>
          <a:xfrm>
            <a:off x="201645" y="5512533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“What can journals do to</a:t>
            </a: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promote clinical trials?” presentation by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Dr.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Wim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Weber, European research editor, BMJ</a:t>
            </a: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ECRAN European Clinical Trials Day, 20 May 2014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2976EC-57D5-4AB4-B5B0-00547A959232}"/>
              </a:ext>
            </a:extLst>
          </p:cNvPr>
          <p:cNvSpPr/>
          <p:nvPr/>
        </p:nvSpPr>
        <p:spPr>
          <a:xfrm>
            <a:off x="5004048" y="2409228"/>
            <a:ext cx="1080120" cy="194750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7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5581" y="1196752"/>
            <a:ext cx="6722382" cy="50661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Patient experience =/= “satisfaction”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Comparative </a:t>
            </a:r>
            <a:r>
              <a:rPr lang="en-GB" sz="2300" dirty="0" err="1"/>
              <a:t>PaRIS</a:t>
            </a:r>
            <a:r>
              <a:rPr lang="en-GB" sz="2300" dirty="0"/>
              <a:t> indicators can be potentially important in driving change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But patient experience cannot be captured in indicators – critical to also have real engagement with patients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Participation should be designed in at all levels in the healthcare system – channels for feedback, and structural and institutional opportunities for involvement – redundancies/ waste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Public reporting and transparency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r>
              <a:rPr lang="en-GB" sz="2300" dirty="0"/>
              <a:t>Feedback followed by action!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60648"/>
            <a:ext cx="7632848" cy="647700"/>
          </a:xfrm>
        </p:spPr>
        <p:txBody>
          <a:bodyPr/>
          <a:lstStyle/>
          <a:p>
            <a:r>
              <a:rPr lang="fr-BE" sz="2700" cap="all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700" dirty="0">
                <a:latin typeface="+mj-lt"/>
              </a:rPr>
              <a:t>The patient experience matters</a:t>
            </a:r>
            <a:endParaRPr lang="en-US" sz="2700" dirty="0">
              <a:solidFill>
                <a:srgbClr val="0073B6"/>
              </a:solidFill>
              <a:latin typeface="+mj-lt"/>
            </a:endParaRPr>
          </a:p>
          <a:p>
            <a:endParaRPr lang="en-GB" sz="2600" dirty="0"/>
          </a:p>
        </p:txBody>
      </p:sp>
      <p:pic>
        <p:nvPicPr>
          <p:cNvPr id="4" name="Picture 2" descr="http://ce-coach.co.uk/wp-content/uploads/2014/07/Expectation-versus-reality.jpg">
            <a:extLst>
              <a:ext uri="{FF2B5EF4-FFF2-40B4-BE49-F238E27FC236}">
                <a16:creationId xmlns:a16="http://schemas.microsoft.com/office/drawing/2014/main" id="{3A45F071-C148-47CB-BF63-32EA93CB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49222"/>
            <a:ext cx="2322793" cy="28321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84" y="4488744"/>
            <a:ext cx="1611239" cy="8680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03686" y="5492628"/>
            <a:ext cx="2303037" cy="8415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Cannot be imposed top-down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222253"/>
            <a:ext cx="7488535" cy="647700"/>
          </a:xfrm>
        </p:spPr>
        <p:txBody>
          <a:bodyPr/>
          <a:lstStyle/>
          <a:p>
            <a:r>
              <a:rPr lang="en-GB" dirty="0"/>
              <a:t>What is patient empowerment?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3135" y="1243772"/>
            <a:ext cx="6353791" cy="11620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buSzPct val="125000"/>
              <a:buNone/>
              <a:defRPr/>
            </a:pPr>
            <a:r>
              <a:rPr lang="en-GB" sz="2000" dirty="0">
                <a:solidFill>
                  <a:srgbClr val="065FA6"/>
                </a:solidFill>
                <a:latin typeface="Calibri" panose="020F0502020204030204" pitchFamily="34" charset="0"/>
              </a:rPr>
              <a:t>“A </a:t>
            </a:r>
            <a:r>
              <a:rPr lang="en-GB" sz="2000" i="1" dirty="0">
                <a:solidFill>
                  <a:srgbClr val="065FA6"/>
                </a:solidFill>
                <a:latin typeface="Calibri" panose="020F0502020204030204" pitchFamily="34" charset="0"/>
              </a:rPr>
              <a:t>process </a:t>
            </a:r>
            <a:r>
              <a:rPr lang="en-GB" sz="2000" dirty="0">
                <a:solidFill>
                  <a:srgbClr val="065FA6"/>
                </a:solidFill>
                <a:latin typeface="Calibri" panose="020F0502020204030204" pitchFamily="34" charset="0"/>
              </a:rPr>
              <a:t>that helps patients gain control over their lives, increasing their </a:t>
            </a:r>
            <a:r>
              <a:rPr lang="en-GB" sz="2000" i="1" dirty="0">
                <a:solidFill>
                  <a:srgbClr val="065FA6"/>
                </a:solidFill>
                <a:latin typeface="Calibri" panose="020F0502020204030204" pitchFamily="34" charset="0"/>
              </a:rPr>
              <a:t>capacity to act </a:t>
            </a:r>
            <a:r>
              <a:rPr lang="en-GB" sz="2000" dirty="0">
                <a:solidFill>
                  <a:srgbClr val="065FA6"/>
                </a:solidFill>
                <a:latin typeface="Calibri" panose="020F0502020204030204" pitchFamily="34" charset="0"/>
              </a:rPr>
              <a:t>on issues that </a:t>
            </a:r>
            <a:r>
              <a:rPr lang="en-GB" sz="2000" i="1" dirty="0">
                <a:solidFill>
                  <a:srgbClr val="065FA6"/>
                </a:solidFill>
                <a:latin typeface="Calibri" panose="020F0502020204030204" pitchFamily="34" charset="0"/>
              </a:rPr>
              <a:t>they themselves </a:t>
            </a:r>
            <a:r>
              <a:rPr lang="en-GB" sz="2000" dirty="0">
                <a:solidFill>
                  <a:srgbClr val="065FA6"/>
                </a:solidFill>
                <a:latin typeface="Calibri" panose="020F0502020204030204" pitchFamily="34" charset="0"/>
              </a:rPr>
              <a:t>define as important”       </a:t>
            </a:r>
            <a:r>
              <a:rPr lang="en-GB" sz="1400" dirty="0">
                <a:latin typeface="Calibri" panose="020F0502020204030204" pitchFamily="34" charset="0"/>
              </a:rPr>
              <a:t>(Adapted from  JA-</a:t>
            </a:r>
            <a:r>
              <a:rPr lang="en-GB" sz="1400" dirty="0" err="1">
                <a:latin typeface="Calibri" panose="020F0502020204030204" pitchFamily="34" charset="0"/>
              </a:rPr>
              <a:t>PaSQ</a:t>
            </a:r>
            <a:r>
              <a:rPr lang="en-GB" sz="1400" dirty="0">
                <a:latin typeface="Calibri" panose="020F0502020204030204" pitchFamily="34" charset="0"/>
              </a:rPr>
              <a:t>, 2012)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6" y="1082202"/>
            <a:ext cx="1559846" cy="1559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9" y="4352887"/>
            <a:ext cx="1966441" cy="11397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873" y="5528607"/>
            <a:ext cx="2423722" cy="8056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process: non-binary, non-linear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37" y="4361645"/>
            <a:ext cx="1315112" cy="122401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49143" y="5585657"/>
            <a:ext cx="2337416" cy="7485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Individual + Collective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CA28E-5FFD-4378-BC52-49293F60446B}"/>
              </a:ext>
            </a:extLst>
          </p:cNvPr>
          <p:cNvSpPr/>
          <p:nvPr/>
        </p:nvSpPr>
        <p:spPr>
          <a:xfrm>
            <a:off x="200446" y="2525232"/>
            <a:ext cx="660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Capacity to draw on personal resources </a:t>
            </a:r>
            <a:r>
              <a:rPr lang="en-GB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Calibri" panose="020F0502020204030204" pitchFamily="34" charset="0"/>
              </a:rPr>
              <a:t>live well with chronic condition(s) in daily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Navigate the health care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Aspects of empowerment include: self-efficacy, self-awareness, confidence, coping skills, health literacy</a:t>
            </a:r>
            <a:r>
              <a:rPr lang="en-IE" sz="2000" dirty="0">
                <a:latin typeface="Calibri" panose="020F0502020204030204" pitchFamily="34" charset="0"/>
              </a:rPr>
              <a:t>	</a:t>
            </a:r>
            <a:endParaRPr lang="en-IE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5750" y="188640"/>
            <a:ext cx="7286625" cy="647700"/>
          </a:xfrm>
        </p:spPr>
        <p:txBody>
          <a:bodyPr/>
          <a:lstStyle/>
          <a:p>
            <a:r>
              <a:rPr lang="en-GB" sz="3000" dirty="0"/>
              <a:t>EMPATHIE study: 3 facets of empowerment</a:t>
            </a:r>
          </a:p>
        </p:txBody>
      </p:sp>
      <p:sp>
        <p:nvSpPr>
          <p:cNvPr id="5" name="5 Conector"/>
          <p:cNvSpPr/>
          <p:nvPr/>
        </p:nvSpPr>
        <p:spPr>
          <a:xfrm>
            <a:off x="10975" y="1397045"/>
            <a:ext cx="5364000" cy="4212000"/>
          </a:xfrm>
          <a:prstGeom prst="flowChartConnector">
            <a:avLst/>
          </a:prstGeom>
          <a:solidFill>
            <a:srgbClr val="93CDDD">
              <a:alpha val="80000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4 Conector"/>
          <p:cNvSpPr/>
          <p:nvPr/>
        </p:nvSpPr>
        <p:spPr>
          <a:xfrm>
            <a:off x="460975" y="1746928"/>
            <a:ext cx="4464000" cy="3502077"/>
          </a:xfrm>
          <a:prstGeom prst="flowChartConnector">
            <a:avLst/>
          </a:prstGeom>
          <a:solidFill>
            <a:srgbClr val="C3D69B">
              <a:alpha val="80000"/>
            </a:srgb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7" name="3 Conector"/>
          <p:cNvSpPr/>
          <p:nvPr/>
        </p:nvSpPr>
        <p:spPr>
          <a:xfrm>
            <a:off x="903856" y="2204814"/>
            <a:ext cx="3578239" cy="2700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06615" y="1397045"/>
            <a:ext cx="897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+mn-lt"/>
              </a:rPr>
              <a:t>MACRO </a:t>
            </a:r>
            <a:r>
              <a:rPr lang="en-US" sz="1000" b="1" dirty="0">
                <a:latin typeface="+mn-lt"/>
              </a:rPr>
              <a:t>level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82396" y="1719634"/>
            <a:ext cx="862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MESO level</a:t>
            </a:r>
          </a:p>
        </p:txBody>
      </p:sp>
      <p:sp>
        <p:nvSpPr>
          <p:cNvPr id="10" name="6 CuadroTexto"/>
          <p:cNvSpPr txBox="1"/>
          <p:nvPr/>
        </p:nvSpPr>
        <p:spPr>
          <a:xfrm>
            <a:off x="2339358" y="2180862"/>
            <a:ext cx="860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MICRO level</a:t>
            </a:r>
          </a:p>
        </p:txBody>
      </p:sp>
      <p:sp>
        <p:nvSpPr>
          <p:cNvPr id="11" name="63 CuadroTexto"/>
          <p:cNvSpPr txBox="1"/>
          <p:nvPr/>
        </p:nvSpPr>
        <p:spPr>
          <a:xfrm>
            <a:off x="1126495" y="2102139"/>
            <a:ext cx="745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Virtual </a:t>
            </a:r>
          </a:p>
          <a:p>
            <a:r>
              <a:rPr lang="en-US" sz="800" dirty="0">
                <a:latin typeface="+mn-lt"/>
              </a:rPr>
              <a:t>communities</a:t>
            </a:r>
          </a:p>
        </p:txBody>
      </p:sp>
      <p:sp>
        <p:nvSpPr>
          <p:cNvPr id="12" name="66 CuadroTexto"/>
          <p:cNvSpPr txBox="1"/>
          <p:nvPr/>
        </p:nvSpPr>
        <p:spPr>
          <a:xfrm>
            <a:off x="3604185" y="1936637"/>
            <a:ext cx="83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Good practices</a:t>
            </a:r>
          </a:p>
          <a:p>
            <a:r>
              <a:rPr lang="en-US" sz="800" dirty="0">
                <a:latin typeface="+mn-lt"/>
              </a:rPr>
              <a:t>standards</a:t>
            </a:r>
          </a:p>
        </p:txBody>
      </p:sp>
      <p:sp>
        <p:nvSpPr>
          <p:cNvPr id="13" name="71 CuadroTexto"/>
          <p:cNvSpPr txBox="1"/>
          <p:nvPr/>
        </p:nvSpPr>
        <p:spPr>
          <a:xfrm>
            <a:off x="1198503" y="1648605"/>
            <a:ext cx="68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Patient </a:t>
            </a:r>
          </a:p>
          <a:p>
            <a:r>
              <a:rPr lang="en-US" sz="800" dirty="0">
                <a:latin typeface="+mn-lt"/>
              </a:rPr>
              <a:t>rights-laws</a:t>
            </a:r>
          </a:p>
        </p:txBody>
      </p:sp>
      <p:sp>
        <p:nvSpPr>
          <p:cNvPr id="14" name="72 CuadroTexto"/>
          <p:cNvSpPr txBox="1"/>
          <p:nvPr/>
        </p:nvSpPr>
        <p:spPr>
          <a:xfrm>
            <a:off x="1142287" y="3982079"/>
            <a:ext cx="819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Technical skills</a:t>
            </a:r>
          </a:p>
        </p:txBody>
      </p:sp>
      <p:sp>
        <p:nvSpPr>
          <p:cNvPr id="15" name="73 CuadroTexto"/>
          <p:cNvSpPr txBox="1"/>
          <p:nvPr/>
        </p:nvSpPr>
        <p:spPr>
          <a:xfrm>
            <a:off x="1281459" y="2597957"/>
            <a:ext cx="102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Group information </a:t>
            </a:r>
          </a:p>
          <a:p>
            <a:r>
              <a:rPr lang="en-US" sz="800" dirty="0">
                <a:latin typeface="+mn-lt"/>
              </a:rPr>
              <a:t>sessions</a:t>
            </a:r>
          </a:p>
        </p:txBody>
      </p:sp>
      <p:sp>
        <p:nvSpPr>
          <p:cNvPr id="16" name="74 CuadroTexto"/>
          <p:cNvSpPr txBox="1"/>
          <p:nvPr/>
        </p:nvSpPr>
        <p:spPr>
          <a:xfrm>
            <a:off x="3574767" y="2174147"/>
            <a:ext cx="89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Incentive based </a:t>
            </a:r>
          </a:p>
          <a:p>
            <a:r>
              <a:rPr lang="en-US" sz="800" dirty="0">
                <a:latin typeface="+mn-lt"/>
              </a:rPr>
              <a:t>systems</a:t>
            </a:r>
          </a:p>
        </p:txBody>
      </p:sp>
      <p:sp>
        <p:nvSpPr>
          <p:cNvPr id="17" name="97 Elipse"/>
          <p:cNvSpPr/>
          <p:nvPr/>
        </p:nvSpPr>
        <p:spPr>
          <a:xfrm>
            <a:off x="2816924" y="3530577"/>
            <a:ext cx="1454560" cy="486000"/>
          </a:xfrm>
          <a:prstGeom prst="ellipse">
            <a:avLst/>
          </a:prstGeom>
          <a:solidFill>
            <a:srgbClr val="FFCC99">
              <a:alpha val="49020"/>
            </a:srgbClr>
          </a:solidFill>
          <a:ln>
            <a:solidFill>
              <a:srgbClr val="F4C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SHARED TREATMENT DECISION MAKING</a:t>
            </a:r>
          </a:p>
        </p:txBody>
      </p:sp>
      <p:sp>
        <p:nvSpPr>
          <p:cNvPr id="18" name="98 Elipse"/>
          <p:cNvSpPr/>
          <p:nvPr/>
        </p:nvSpPr>
        <p:spPr>
          <a:xfrm>
            <a:off x="2084060" y="2720489"/>
            <a:ext cx="1182641" cy="486053"/>
          </a:xfrm>
          <a:prstGeom prst="ellipse">
            <a:avLst/>
          </a:prstGeom>
          <a:solidFill>
            <a:srgbClr val="EDCC7B">
              <a:alpha val="38824"/>
            </a:srgbClr>
          </a:solidFill>
          <a:ln>
            <a:solidFill>
              <a:srgbClr val="F4C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HEALTH LITERACY</a:t>
            </a:r>
          </a:p>
        </p:txBody>
      </p:sp>
      <p:sp>
        <p:nvSpPr>
          <p:cNvPr id="19" name="42 Elipse"/>
          <p:cNvSpPr/>
          <p:nvPr/>
        </p:nvSpPr>
        <p:spPr>
          <a:xfrm>
            <a:off x="1123164" y="3530577"/>
            <a:ext cx="1406696" cy="486054"/>
          </a:xfrm>
          <a:prstGeom prst="ellipse">
            <a:avLst/>
          </a:prstGeom>
          <a:solidFill>
            <a:srgbClr val="FFFF99">
              <a:alpha val="49804"/>
            </a:srgbClr>
          </a:solidFill>
          <a:ln>
            <a:solidFill>
              <a:srgbClr val="F4C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b="1" dirty="0">
                <a:solidFill>
                  <a:schemeClr val="tx1"/>
                </a:solidFill>
              </a:rPr>
              <a:t>SELF-MANAGEMENT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125 Rectángulo redondeado"/>
          <p:cNvSpPr/>
          <p:nvPr/>
        </p:nvSpPr>
        <p:spPr>
          <a:xfrm>
            <a:off x="185367" y="2099418"/>
            <a:ext cx="864000" cy="259292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126 Rectángulo redondeado"/>
          <p:cNvSpPr/>
          <p:nvPr/>
        </p:nvSpPr>
        <p:spPr>
          <a:xfrm>
            <a:off x="4379983" y="2099418"/>
            <a:ext cx="896285" cy="259292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127 CuadroTexto"/>
          <p:cNvSpPr txBox="1"/>
          <p:nvPr/>
        </p:nvSpPr>
        <p:spPr>
          <a:xfrm>
            <a:off x="4418305" y="2204346"/>
            <a:ext cx="830997" cy="20740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Strategies of PE addressed to</a:t>
            </a:r>
          </a:p>
          <a:p>
            <a:pPr algn="ctr"/>
            <a:r>
              <a:rPr lang="en-US" sz="1400" b="1" dirty="0">
                <a:latin typeface="+mn-lt"/>
              </a:rPr>
              <a:t>PROFESSIONALS</a:t>
            </a:r>
          </a:p>
        </p:txBody>
      </p:sp>
      <p:sp>
        <p:nvSpPr>
          <p:cNvPr id="23" name="128 CuadroTexto"/>
          <p:cNvSpPr txBox="1"/>
          <p:nvPr/>
        </p:nvSpPr>
        <p:spPr>
          <a:xfrm>
            <a:off x="118383" y="2342447"/>
            <a:ext cx="830997" cy="20740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Strategies of PE addressed to</a:t>
            </a:r>
          </a:p>
          <a:p>
            <a:pPr algn="ctr"/>
            <a:r>
              <a:rPr lang="en-US" sz="1400" b="1" dirty="0">
                <a:latin typeface="+mn-lt"/>
              </a:rPr>
              <a:t>PATIENTS</a:t>
            </a:r>
          </a:p>
        </p:txBody>
      </p:sp>
      <p:cxnSp>
        <p:nvCxnSpPr>
          <p:cNvPr id="24" name="134 Conector recto de flecha"/>
          <p:cNvCxnSpPr>
            <a:endCxn id="18" idx="3"/>
          </p:cNvCxnSpPr>
          <p:nvPr/>
        </p:nvCxnSpPr>
        <p:spPr>
          <a:xfrm flipV="1">
            <a:off x="1993978" y="3135361"/>
            <a:ext cx="263277" cy="395216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35 Conector recto de flecha"/>
          <p:cNvCxnSpPr>
            <a:stCxn id="19" idx="6"/>
            <a:endCxn id="17" idx="2"/>
          </p:cNvCxnSpPr>
          <p:nvPr/>
        </p:nvCxnSpPr>
        <p:spPr>
          <a:xfrm flipV="1">
            <a:off x="2529861" y="3773577"/>
            <a:ext cx="287063" cy="27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6 Conector recto de flecha"/>
          <p:cNvCxnSpPr>
            <a:endCxn id="18" idx="5"/>
          </p:cNvCxnSpPr>
          <p:nvPr/>
        </p:nvCxnSpPr>
        <p:spPr>
          <a:xfrm flipH="1" flipV="1">
            <a:off x="3093507" y="3135361"/>
            <a:ext cx="173194" cy="395216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8 CuadroTexto"/>
          <p:cNvSpPr txBox="1"/>
          <p:nvPr/>
        </p:nvSpPr>
        <p:spPr>
          <a:xfrm>
            <a:off x="2926695" y="157659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Normative standards</a:t>
            </a:r>
          </a:p>
        </p:txBody>
      </p:sp>
      <p:sp>
        <p:nvSpPr>
          <p:cNvPr id="28" name="49 CuadroTexto"/>
          <p:cNvSpPr txBox="1"/>
          <p:nvPr/>
        </p:nvSpPr>
        <p:spPr>
          <a:xfrm>
            <a:off x="3214727" y="1793201"/>
            <a:ext cx="1277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Monitoring performance</a:t>
            </a:r>
          </a:p>
        </p:txBody>
      </p:sp>
      <p:sp>
        <p:nvSpPr>
          <p:cNvPr id="29" name="50 CuadroTexto"/>
          <p:cNvSpPr txBox="1"/>
          <p:nvPr/>
        </p:nvSpPr>
        <p:spPr>
          <a:xfrm>
            <a:off x="2669158" y="2000987"/>
            <a:ext cx="982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Curricula models</a:t>
            </a:r>
          </a:p>
        </p:txBody>
      </p:sp>
      <p:sp>
        <p:nvSpPr>
          <p:cNvPr id="30" name="51 CuadroTexto"/>
          <p:cNvSpPr txBox="1"/>
          <p:nvPr/>
        </p:nvSpPr>
        <p:spPr>
          <a:xfrm>
            <a:off x="3267883" y="4342119"/>
            <a:ext cx="769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Decision aids </a:t>
            </a:r>
          </a:p>
        </p:txBody>
      </p:sp>
      <p:sp>
        <p:nvSpPr>
          <p:cNvPr id="31" name="52 CuadroTexto"/>
          <p:cNvSpPr txBox="1"/>
          <p:nvPr/>
        </p:nvSpPr>
        <p:spPr>
          <a:xfrm>
            <a:off x="1012974" y="2885989"/>
            <a:ext cx="87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Web based </a:t>
            </a:r>
          </a:p>
          <a:p>
            <a:r>
              <a:rPr lang="en-US" sz="800" dirty="0">
                <a:latin typeface="+mn-lt"/>
              </a:rPr>
              <a:t>Interventions</a:t>
            </a:r>
          </a:p>
        </p:txBody>
      </p:sp>
      <p:sp>
        <p:nvSpPr>
          <p:cNvPr id="32" name="53 CuadroTexto"/>
          <p:cNvSpPr txBox="1"/>
          <p:nvPr/>
        </p:nvSpPr>
        <p:spPr>
          <a:xfrm>
            <a:off x="2931773" y="3982079"/>
            <a:ext cx="13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Patient-professional</a:t>
            </a:r>
          </a:p>
          <a:p>
            <a:r>
              <a:rPr lang="en-US" sz="800" dirty="0">
                <a:latin typeface="+mn-lt"/>
              </a:rPr>
              <a:t>relationship interventions</a:t>
            </a:r>
          </a:p>
        </p:txBody>
      </p:sp>
      <p:sp>
        <p:nvSpPr>
          <p:cNvPr id="33" name="54 CuadroTexto"/>
          <p:cNvSpPr txBox="1"/>
          <p:nvPr/>
        </p:nvSpPr>
        <p:spPr>
          <a:xfrm>
            <a:off x="3224967" y="2774493"/>
            <a:ext cx="901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Communication </a:t>
            </a:r>
          </a:p>
          <a:p>
            <a:r>
              <a:rPr lang="en-US" sz="800" dirty="0">
                <a:latin typeface="+mn-lt"/>
              </a:rPr>
              <a:t> skills</a:t>
            </a:r>
          </a:p>
        </p:txBody>
      </p:sp>
      <p:sp>
        <p:nvSpPr>
          <p:cNvPr id="34" name="55 CuadroTexto"/>
          <p:cNvSpPr txBox="1"/>
          <p:nvPr/>
        </p:nvSpPr>
        <p:spPr>
          <a:xfrm>
            <a:off x="1084982" y="3246029"/>
            <a:ext cx="104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Virtual personalized </a:t>
            </a:r>
          </a:p>
          <a:p>
            <a:r>
              <a:rPr lang="en-US" sz="800" dirty="0">
                <a:latin typeface="+mn-lt"/>
              </a:rPr>
              <a:t>support</a:t>
            </a:r>
          </a:p>
        </p:txBody>
      </p:sp>
      <p:sp>
        <p:nvSpPr>
          <p:cNvPr id="35" name="58 CuadroTexto"/>
          <p:cNvSpPr txBox="1"/>
          <p:nvPr/>
        </p:nvSpPr>
        <p:spPr>
          <a:xfrm>
            <a:off x="2030320" y="2433035"/>
            <a:ext cx="1142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Providing information</a:t>
            </a:r>
          </a:p>
        </p:txBody>
      </p:sp>
      <p:pic>
        <p:nvPicPr>
          <p:cNvPr id="36" name="Picture 2" descr="http://l.thumbs.canstockphoto.com/canstock10339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032" y="3260547"/>
            <a:ext cx="381742" cy="378042"/>
          </a:xfrm>
          <a:prstGeom prst="rect">
            <a:avLst/>
          </a:prstGeom>
          <a:noFill/>
        </p:spPr>
      </p:pic>
      <p:sp>
        <p:nvSpPr>
          <p:cNvPr id="37" name="108 CuadroTexto"/>
          <p:cNvSpPr txBox="1"/>
          <p:nvPr/>
        </p:nvSpPr>
        <p:spPr>
          <a:xfrm>
            <a:off x="3352808" y="3098529"/>
            <a:ext cx="901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Multidisciplinary teams</a:t>
            </a:r>
          </a:p>
        </p:txBody>
      </p:sp>
      <p:sp>
        <p:nvSpPr>
          <p:cNvPr id="38" name="110 CuadroTexto"/>
          <p:cNvSpPr txBox="1"/>
          <p:nvPr/>
        </p:nvSpPr>
        <p:spPr>
          <a:xfrm>
            <a:off x="1733054" y="4126675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Behavioral change support</a:t>
            </a:r>
          </a:p>
        </p:txBody>
      </p:sp>
      <p:sp>
        <p:nvSpPr>
          <p:cNvPr id="39" name="112 CuadroTexto"/>
          <p:cNvSpPr txBox="1"/>
          <p:nvPr/>
        </p:nvSpPr>
        <p:spPr>
          <a:xfrm>
            <a:off x="1515033" y="4342699"/>
            <a:ext cx="1442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Self-efficacy interventions </a:t>
            </a:r>
          </a:p>
        </p:txBody>
      </p:sp>
      <p:sp>
        <p:nvSpPr>
          <p:cNvPr id="40" name="68 Flecha curvada hacia la derecha"/>
          <p:cNvSpPr/>
          <p:nvPr/>
        </p:nvSpPr>
        <p:spPr>
          <a:xfrm rot="5400000">
            <a:off x="2765313" y="3241078"/>
            <a:ext cx="54006" cy="200957"/>
          </a:xfrm>
          <a:prstGeom prst="curvedRightArrow">
            <a:avLst>
              <a:gd name="adj1" fmla="val 33233"/>
              <a:gd name="adj2" fmla="val 67602"/>
              <a:gd name="adj3" fmla="val 25000"/>
            </a:avLst>
          </a:prstGeom>
          <a:solidFill>
            <a:srgbClr val="FFC000"/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69 Flecha curvada hacia la derecha"/>
          <p:cNvSpPr/>
          <p:nvPr/>
        </p:nvSpPr>
        <p:spPr>
          <a:xfrm rot="16200000">
            <a:off x="2765313" y="3349090"/>
            <a:ext cx="54006" cy="200957"/>
          </a:xfrm>
          <a:prstGeom prst="curvedRightArrow">
            <a:avLst>
              <a:gd name="adj1" fmla="val 33601"/>
              <a:gd name="adj2" fmla="val 77603"/>
              <a:gd name="adj3" fmla="val 25000"/>
            </a:avLst>
          </a:prstGeom>
          <a:solidFill>
            <a:srgbClr val="FFC000"/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59 CuadroTexto"/>
          <p:cNvSpPr txBox="1"/>
          <p:nvPr/>
        </p:nvSpPr>
        <p:spPr>
          <a:xfrm>
            <a:off x="1877070" y="4558723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Emotional and psychological support </a:t>
            </a:r>
          </a:p>
        </p:txBody>
      </p:sp>
      <p:sp>
        <p:nvSpPr>
          <p:cNvPr id="4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4975" y="1576597"/>
            <a:ext cx="3624188" cy="4660715"/>
          </a:xfrm>
        </p:spPr>
        <p:txBody>
          <a:bodyPr/>
          <a:lstStyle/>
          <a:p>
            <a:r>
              <a:rPr lang="en-GB" sz="2200" dirty="0"/>
              <a:t>Health literacy</a:t>
            </a:r>
          </a:p>
          <a:p>
            <a:pPr lvl="1"/>
            <a:r>
              <a:rPr lang="en-GB" sz="1800" dirty="0"/>
              <a:t>Information, data, ICT tools, system factors…</a:t>
            </a:r>
          </a:p>
          <a:p>
            <a:r>
              <a:rPr lang="en-GB" sz="2200" dirty="0"/>
              <a:t>Self-management</a:t>
            </a:r>
          </a:p>
          <a:p>
            <a:pPr lvl="1"/>
            <a:r>
              <a:rPr lang="en-GB" sz="1800" dirty="0"/>
              <a:t>Skills, behaviours, self-efficacy, psychological-emotional support… </a:t>
            </a:r>
          </a:p>
          <a:p>
            <a:r>
              <a:rPr lang="en-GB" sz="2200" dirty="0"/>
              <a:t>Shared decision-making</a:t>
            </a:r>
          </a:p>
          <a:p>
            <a:pPr lvl="1"/>
            <a:r>
              <a:rPr lang="en-GB" sz="1800" dirty="0"/>
              <a:t>Relationship</a:t>
            </a:r>
          </a:p>
          <a:p>
            <a:pPr lvl="1"/>
            <a:r>
              <a:rPr lang="en-GB" sz="1800" dirty="0"/>
              <a:t>Decision aids</a:t>
            </a:r>
          </a:p>
          <a:p>
            <a:pPr lvl="1"/>
            <a:r>
              <a:rPr lang="en-GB" sz="1800" dirty="0"/>
              <a:t>Communication</a:t>
            </a:r>
          </a:p>
          <a:p>
            <a:pPr lvl="1"/>
            <a:r>
              <a:rPr lang="en-GB" sz="1800" dirty="0"/>
              <a:t>HCP skills, attitudes…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02B00E-4B8D-4B9D-9432-BA5159B19BAB}"/>
              </a:ext>
            </a:extLst>
          </p:cNvPr>
          <p:cNvSpPr txBox="1"/>
          <p:nvPr/>
        </p:nvSpPr>
        <p:spPr>
          <a:xfrm>
            <a:off x="10975" y="6017513"/>
            <a:ext cx="9025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EMPATHIE study, final report (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2014) available at  </a:t>
            </a:r>
            <a:r>
              <a:rPr lang="en-GB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http://ec.europa.eu/health//sites/health/files/patient_safety/docs/empathie_frep_en.pdf</a:t>
            </a:r>
            <a:r>
              <a:rPr lang="en-GB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Empowerment Campaign outputs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5" y="3034895"/>
            <a:ext cx="4162570" cy="316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11947"/>
          <a:stretch/>
        </p:blipFill>
        <p:spPr>
          <a:xfrm>
            <a:off x="323528" y="3839060"/>
            <a:ext cx="2282621" cy="23836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9001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fontAlgn="auto">
              <a:spcAft>
                <a:spcPts val="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0070C0"/>
                </a:solidFill>
              </a:rPr>
              <a:t>The Patient’s </a:t>
            </a:r>
            <a:r>
              <a:rPr lang="en-GB" sz="2000" b="1" dirty="0">
                <a:solidFill>
                  <a:srgbClr val="0070C0"/>
                </a:solidFill>
                <a:hlinkClick r:id="rId4"/>
              </a:rPr>
              <a:t>Charter</a:t>
            </a:r>
            <a:r>
              <a:rPr lang="en-GB" sz="2000" b="1" dirty="0">
                <a:solidFill>
                  <a:srgbClr val="0070C0"/>
                </a:solidFill>
              </a:rPr>
              <a:t> on Patient Empowerment</a:t>
            </a:r>
          </a:p>
          <a:p>
            <a:pPr marL="977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10 fundamental principles of patient empowerment</a:t>
            </a:r>
          </a:p>
          <a:p>
            <a:pPr marL="977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Can be applied to local context or national healthcare system </a:t>
            </a:r>
            <a:endParaRPr lang="en-GB" sz="2000" b="1" dirty="0">
              <a:solidFill>
                <a:srgbClr val="0070C0"/>
              </a:solidFill>
            </a:endParaRPr>
          </a:p>
          <a:p>
            <a:pPr marL="177800" lvl="1">
              <a:buClr>
                <a:schemeClr val="tx1"/>
              </a:buClr>
            </a:pPr>
            <a:r>
              <a:rPr lang="en-GB" sz="2000" b="1" dirty="0">
                <a:solidFill>
                  <a:srgbClr val="0070C0"/>
                </a:solidFill>
                <a:hlinkClick r:id="rId5"/>
              </a:rPr>
              <a:t>Roadmap</a:t>
            </a:r>
            <a:r>
              <a:rPr lang="en-GB" sz="2000" b="1" dirty="0">
                <a:solidFill>
                  <a:srgbClr val="0070C0"/>
                </a:solidFill>
              </a:rPr>
              <a:t> for Action </a:t>
            </a:r>
          </a:p>
          <a:p>
            <a:pPr marL="1084263" lvl="2" indent="-4492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Proposes concrete actions for different stakeholders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08104" y="5894115"/>
            <a:ext cx="3715553" cy="504765"/>
            <a:chOff x="5265375" y="5921660"/>
            <a:chExt cx="4375532" cy="494434"/>
          </a:xfrm>
        </p:grpSpPr>
        <p:pic>
          <p:nvPicPr>
            <p:cNvPr id="10" name="Picture 9" descr="C:\Users\Veronique\AppData\Local\Microsoft\Windows\INetCache\Content.Outlook\4PJO1M1K\rbs_logo_rgb_200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41" y="5921660"/>
              <a:ext cx="2543175" cy="26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265375" y="5935147"/>
              <a:ext cx="1656184" cy="25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100" kern="1200" dirty="0">
                  <a:latin typeface="+mn-lt"/>
                  <a:ea typeface="+mn-ea"/>
                  <a:cs typeface="+mn-cs"/>
                </a:rPr>
                <a:t>Supported by: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5375" y="6159838"/>
              <a:ext cx="4375532" cy="25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100" kern="1200" dirty="0">
                  <a:latin typeface="+mn-lt"/>
                </a:rPr>
                <a:t>and by unrestricted </a:t>
              </a:r>
              <a:r>
                <a:rPr lang="en-GB" sz="1100" dirty="0">
                  <a:latin typeface="+mn-lt"/>
                </a:rPr>
                <a:t>grants from GSK, Amgen and MSD. </a:t>
              </a:r>
              <a:endParaRPr lang="en-GB" sz="1100" kern="1200" dirty="0">
                <a:latin typeface="+mn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1" b="17857"/>
          <a:stretch/>
        </p:blipFill>
        <p:spPr>
          <a:xfrm>
            <a:off x="7021152" y="3139925"/>
            <a:ext cx="1952227" cy="25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PLATE_PP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PRESENTATION</Template>
  <TotalTime>2606</TotalTime>
  <Words>1554</Words>
  <Application>Microsoft Office PowerPoint</Application>
  <PresentationFormat>On-screen Show (4:3)</PresentationFormat>
  <Paragraphs>185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Rockwell Std</vt:lpstr>
      <vt:lpstr>Wingdings</vt:lpstr>
      <vt:lpstr>TEMPLATE_PPT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Nicola</cp:lastModifiedBy>
  <cp:revision>290</cp:revision>
  <cp:lastPrinted>2014-06-27T08:07:31Z</cp:lastPrinted>
  <dcterms:created xsi:type="dcterms:W3CDTF">2013-08-13T08:31:20Z</dcterms:created>
  <dcterms:modified xsi:type="dcterms:W3CDTF">2018-02-06T21:22:37Z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-299610976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permanandg@who.int</vt:lpwstr>
  </property>
  <property fmtid="{D5CDD505-2E9C-101B-9397-08002B2CF9AE}" pid="6" name="_AuthorEmailDisplayName">
    <vt:lpwstr>PERMANAND, Govin</vt:lpwstr>
  </property>
</Properties>
</file>