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1" r:id="rId2"/>
    <p:sldId id="262" r:id="rId3"/>
    <p:sldId id="263" r:id="rId4"/>
    <p:sldId id="259" r:id="rId5"/>
    <p:sldId id="266" r:id="rId6"/>
    <p:sldId id="260" r:id="rId7"/>
    <p:sldId id="265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n.gagua\My%20Documents\bUDGET2018\Bond%20Yield%20Dat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n.gagua\My%20Documents\bUDGET2018\FDI_by_Quarters_Ge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n.gagua\My%20Documents\bUDGET2018\Bond%20Yield%20Data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n.gagua\My%20Documents\bUDGET2018\Bond%20Yield%20Dat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q</c:v>
          </c:tx>
          <c:invertIfNegative val="0"/>
          <c:dLbls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Sheet4!$O$2:$Q$2</c:f>
              <c:strCache>
                <c:ptCount val="3"/>
                <c:pt idx="0">
                  <c:v>2015 Q3</c:v>
                </c:pt>
                <c:pt idx="1">
                  <c:v>2016 Q3</c:v>
                </c:pt>
                <c:pt idx="2">
                  <c:v>2017 Q3</c:v>
                </c:pt>
              </c:strCache>
            </c:strRef>
          </c:cat>
          <c:val>
            <c:numRef>
              <c:f>Sheet4!$O$3:$Q$3</c:f>
              <c:numCache>
                <c:formatCode>_(* #,##0_);_(* \(#,##0\);_(* "-"??_);_(@_)</c:formatCode>
                <c:ptCount val="3"/>
                <c:pt idx="0">
                  <c:v>485.98559999999998</c:v>
                </c:pt>
                <c:pt idx="1">
                  <c:v>505.4599</c:v>
                </c:pt>
                <c:pt idx="2">
                  <c:v>594.45230000000004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7939328"/>
        <c:axId val="211390400"/>
      </c:barChart>
      <c:catAx>
        <c:axId val="187939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1390400"/>
        <c:crosses val="autoZero"/>
        <c:auto val="1"/>
        <c:lblAlgn val="ctr"/>
        <c:lblOffset val="100"/>
        <c:noMultiLvlLbl val="0"/>
      </c:catAx>
      <c:valAx>
        <c:axId val="211390400"/>
        <c:scaling>
          <c:orientation val="minMax"/>
        </c:scaling>
        <c:delete val="1"/>
        <c:axPos val="l"/>
        <c:numFmt formatCode="_(* #,##0_);_(* \(#,##0\);_(* &quot;-&quot;??_);_(@_)" sourceLinked="1"/>
        <c:majorTickMark val="out"/>
        <c:minorTickMark val="none"/>
        <c:tickLblPos val="nextTo"/>
        <c:crossAx val="1879393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შესწორებული მიმდინარე ანგარიში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 Q2</c:v>
                </c:pt>
              </c:strCache>
            </c:strRef>
          </c:cat>
          <c:val>
            <c:numRef>
              <c:f>Sheet1!$B$2:$E$2</c:f>
              <c:numCache>
                <c:formatCode>0.00%</c:formatCode>
                <c:ptCount val="4"/>
                <c:pt idx="0">
                  <c:v>-5.2999999999999999E-2</c:v>
                </c:pt>
                <c:pt idx="1">
                  <c:v>-6.2E-2</c:v>
                </c:pt>
                <c:pt idx="2">
                  <c:v>-0.04</c:v>
                </c:pt>
                <c:pt idx="3">
                  <c:v>2.7E-2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2385536"/>
        <c:axId val="41607744"/>
      </c:barChart>
      <c:catAx>
        <c:axId val="352385536"/>
        <c:scaling>
          <c:orientation val="minMax"/>
        </c:scaling>
        <c:delete val="0"/>
        <c:axPos val="b"/>
        <c:majorTickMark val="out"/>
        <c:minorTickMark val="none"/>
        <c:tickLblPos val="low"/>
        <c:crossAx val="41607744"/>
        <c:crosses val="autoZero"/>
        <c:auto val="1"/>
        <c:lblAlgn val="ctr"/>
        <c:lblOffset val="100"/>
        <c:noMultiLvlLbl val="0"/>
      </c:catAx>
      <c:valAx>
        <c:axId val="41607744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3523855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12"/>
              <c:spPr/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FDI!$A$14:$A$26</c:f>
              <c:strCach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2017*</c:v>
                </c:pt>
              </c:strCache>
            </c:strRef>
          </c:cat>
          <c:val>
            <c:numRef>
              <c:f>FDI!$G$14:$G$26</c:f>
              <c:numCache>
                <c:formatCode>#,##0</c:formatCode>
                <c:ptCount val="13"/>
                <c:pt idx="0">
                  <c:v>270.92780096392488</c:v>
                </c:pt>
                <c:pt idx="1">
                  <c:v>733.66663793005125</c:v>
                </c:pt>
                <c:pt idx="2">
                  <c:v>1311.9339126443911</c:v>
                </c:pt>
                <c:pt idx="3">
                  <c:v>1277.7408248804131</c:v>
                </c:pt>
                <c:pt idx="4">
                  <c:v>464.42613403043481</c:v>
                </c:pt>
                <c:pt idx="5">
                  <c:v>600.39948340000001</c:v>
                </c:pt>
                <c:pt idx="6">
                  <c:v>774.64997119999998</c:v>
                </c:pt>
                <c:pt idx="7">
                  <c:v>677.8649774999999</c:v>
                </c:pt>
                <c:pt idx="8">
                  <c:v>715.03448140000012</c:v>
                </c:pt>
                <c:pt idx="9">
                  <c:v>1231.7009269</c:v>
                </c:pt>
                <c:pt idx="10">
                  <c:v>1237.3953678672058</c:v>
                </c:pt>
                <c:pt idx="11">
                  <c:v>1295.6984697442767</c:v>
                </c:pt>
                <c:pt idx="12">
                  <c:v>1345.0231068456878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226786816"/>
        <c:axId val="239941248"/>
      </c:barChart>
      <c:catAx>
        <c:axId val="226786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9941248"/>
        <c:crosses val="autoZero"/>
        <c:auto val="1"/>
        <c:lblAlgn val="ctr"/>
        <c:lblOffset val="100"/>
        <c:noMultiLvlLbl val="0"/>
      </c:catAx>
      <c:valAx>
        <c:axId val="23994124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26786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75514839491216"/>
          <c:y val="3.2451561532336548E-3"/>
          <c:w val="0.74342696345649095"/>
          <c:h val="0.86872364269073099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5.0724637681159424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3.0797101449275364E-2"/>
                  <c:y val="4.16666666666665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-3.9855072463768085E-2"/>
                  <c:y val="2.286932883389576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-3.6231884057971016E-2"/>
                  <c:y val="2.976190476190465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-3.9855072463768126E-2"/>
                  <c:y val="2.9761904761905307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-9.6014492753623226E-2"/>
                  <c:y val="1.785714285714285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spPr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Sheet5!$M$5:$M$10</c:f>
              <c:strCache>
                <c:ptCount val="6"/>
                <c:pt idx="0">
                  <c:v>ტრანსპ.</c:v>
                </c:pt>
                <c:pt idx="1">
                  <c:v>მშენებლობა</c:v>
                </c:pt>
                <c:pt idx="2">
                  <c:v>ენერგეტიკა</c:v>
                </c:pt>
                <c:pt idx="3">
                  <c:v>საფინანსო</c:v>
                </c:pt>
                <c:pt idx="4">
                  <c:v>მრეწველობა</c:v>
                </c:pt>
                <c:pt idx="5">
                  <c:v>სხვა</c:v>
                </c:pt>
              </c:strCache>
            </c:strRef>
          </c:cat>
          <c:val>
            <c:numRef>
              <c:f>Sheet5!$N$5:$N$10</c:f>
              <c:numCache>
                <c:formatCode>General</c:formatCode>
                <c:ptCount val="6"/>
                <c:pt idx="0">
                  <c:v>177.8</c:v>
                </c:pt>
                <c:pt idx="1">
                  <c:v>116.2</c:v>
                </c:pt>
                <c:pt idx="2">
                  <c:v>72.3</c:v>
                </c:pt>
                <c:pt idx="3">
                  <c:v>71.5</c:v>
                </c:pt>
                <c:pt idx="4">
                  <c:v>53.099999999999994</c:v>
                </c:pt>
                <c:pt idx="5">
                  <c:v>103.7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0204112835410136E-2"/>
          <c:y val="3.4482720909886265E-2"/>
          <c:w val="0.9625850340136054"/>
          <c:h val="0.86584776902887128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3"/>
              <c:spPr/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Sheet6!$W$8:$Z$8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Sheet6!$W$9:$Z$9</c:f>
              <c:numCache>
                <c:formatCode>_(* #,##0.0_);_(* \(#,##0.0\);_(* "-"??_);_(@_)</c:formatCode>
                <c:ptCount val="4"/>
                <c:pt idx="0">
                  <c:v>286</c:v>
                </c:pt>
                <c:pt idx="1">
                  <c:v>219.20000000000002</c:v>
                </c:pt>
                <c:pt idx="2">
                  <c:v>318.79999999999995</c:v>
                </c:pt>
                <c:pt idx="3">
                  <c:v>591.5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886784"/>
        <c:axId val="157299776"/>
      </c:barChart>
      <c:catAx>
        <c:axId val="160886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7299776"/>
        <c:crosses val="autoZero"/>
        <c:auto val="1"/>
        <c:lblAlgn val="ctr"/>
        <c:lblOffset val="100"/>
        <c:noMultiLvlLbl val="0"/>
      </c:catAx>
      <c:valAx>
        <c:axId val="157299776"/>
        <c:scaling>
          <c:orientation val="minMax"/>
        </c:scaling>
        <c:delete val="1"/>
        <c:axPos val="l"/>
        <c:numFmt formatCode="_(* #,##0.0_);_(* \(#,##0.0\);_(* &quot;-&quot;??_);_(@_)" sourceLinked="1"/>
        <c:majorTickMark val="out"/>
        <c:minorTickMark val="none"/>
        <c:tickLblPos val="nextTo"/>
        <c:crossAx val="160886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607874015748032E-2"/>
          <c:y val="4.9075771266296628E-2"/>
          <c:w val="0.96405228758169936"/>
          <c:h val="0.716556587143025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Sheet1!$A$4:$A$6</c:f>
              <c:strCache>
                <c:ptCount val="3"/>
                <c:pt idx="0">
                  <c:v>2017 პროგნოზი</c:v>
                </c:pt>
                <c:pt idx="1">
                  <c:v>2017 10 თვე</c:v>
                </c:pt>
                <c:pt idx="2">
                  <c:v>2017 მოსალოდნელი</c:v>
                </c:pt>
              </c:strCache>
            </c:strRef>
          </c:cat>
          <c:val>
            <c:numRef>
              <c:f>Sheet1!$B$4:$B$6</c:f>
              <c:numCache>
                <c:formatCode>0.0%</c:formatCode>
                <c:ptCount val="3"/>
                <c:pt idx="0">
                  <c:v>0.04</c:v>
                </c:pt>
                <c:pt idx="1">
                  <c:v>4.9000000000000002E-2</c:v>
                </c:pt>
                <c:pt idx="2">
                  <c:v>4.9000000000000002E-2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A9-42E9-B612-3CCE41E9B8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905600"/>
        <c:axId val="358845248"/>
      </c:barChart>
      <c:catAx>
        <c:axId val="242905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8845248"/>
        <c:crosses val="autoZero"/>
        <c:auto val="1"/>
        <c:lblAlgn val="ctr"/>
        <c:lblOffset val="100"/>
        <c:noMultiLvlLbl val="0"/>
      </c:catAx>
      <c:valAx>
        <c:axId val="358845248"/>
        <c:scaling>
          <c:orientation val="minMax"/>
          <c:min val="2.0000000000000004E-2"/>
        </c:scaling>
        <c:delete val="1"/>
        <c:axPos val="l"/>
        <c:numFmt formatCode="0.0%" sourceLinked="1"/>
        <c:majorTickMark val="out"/>
        <c:minorTickMark val="none"/>
        <c:tickLblPos val="nextTo"/>
        <c:crossAx val="242905600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 w="6350"/>
  </c:spPr>
  <c:txPr>
    <a:bodyPr/>
    <a:lstStyle/>
    <a:p>
      <a:pPr>
        <a:defRPr sz="1600" b="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3Q17</c:v>
                </c:pt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დასაქმება</c:v>
                </c:pt>
                <c:pt idx="1">
                  <c:v>გამოშვება</c:v>
                </c:pt>
                <c:pt idx="2">
                  <c:v>ბრუნვა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6.3E-2</c:v>
                </c:pt>
                <c:pt idx="1">
                  <c:v>0.23</c:v>
                </c:pt>
                <c:pt idx="2">
                  <c:v>0.19700000000000001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905088"/>
        <c:axId val="217483520"/>
      </c:barChart>
      <c:catAx>
        <c:axId val="242905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217483520"/>
        <c:crosses val="autoZero"/>
        <c:auto val="1"/>
        <c:lblAlgn val="ctr"/>
        <c:lblOffset val="100"/>
        <c:noMultiLvlLbl val="0"/>
      </c:catAx>
      <c:valAx>
        <c:axId val="217483520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429050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470.041</c:v>
                </c:pt>
                <c:pt idx="1">
                  <c:v>503.11099999999999</c:v>
                </c:pt>
                <c:pt idx="2">
                  <c:v>516.64300000000003</c:v>
                </c:pt>
                <c:pt idx="3">
                  <c:v>527.82799999999997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2013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0">
                  <c:v>485.745</c:v>
                </c:pt>
                <c:pt idx="1">
                  <c:v>503.45600000000002</c:v>
                </c:pt>
                <c:pt idx="2">
                  <c:v>507.35899999999998</c:v>
                </c:pt>
                <c:pt idx="3">
                  <c:v>519.03499999999997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2014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Sheet1!$D$2:$D$5</c:f>
              <c:numCache>
                <c:formatCode>0.0</c:formatCode>
                <c:ptCount val="4"/>
                <c:pt idx="0">
                  <c:v>495.71300000000002</c:v>
                </c:pt>
                <c:pt idx="1">
                  <c:v>507.61</c:v>
                </c:pt>
                <c:pt idx="2">
                  <c:v>520.21699999999998</c:v>
                </c:pt>
                <c:pt idx="3">
                  <c:v>534.95180000000005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2015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Sheet1!$E$2:$E$5</c:f>
              <c:numCache>
                <c:formatCode>0.0</c:formatCode>
                <c:ptCount val="4"/>
                <c:pt idx="0">
                  <c:v>545.37400000000002</c:v>
                </c:pt>
                <c:pt idx="1">
                  <c:v>568.45699999999999</c:v>
                </c:pt>
                <c:pt idx="2">
                  <c:v>568.63300000000004</c:v>
                </c:pt>
                <c:pt idx="3">
                  <c:v>584.46199999999999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2016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Sheet1!$F$2:$F$5</c:f>
              <c:numCache>
                <c:formatCode>0.0</c:formatCode>
                <c:ptCount val="4"/>
                <c:pt idx="0">
                  <c:v>577.63099999999997</c:v>
                </c:pt>
                <c:pt idx="1">
                  <c:v>600.97799999999995</c:v>
                </c:pt>
                <c:pt idx="2">
                  <c:v>606.01199999999994</c:v>
                </c:pt>
                <c:pt idx="3">
                  <c:v>620.77499999999998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2017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Sheet1!$G$2:$G$5</c:f>
              <c:numCache>
                <c:formatCode>0.0</c:formatCode>
                <c:ptCount val="4"/>
                <c:pt idx="0">
                  <c:v>604.98400000000004</c:v>
                </c:pt>
                <c:pt idx="1">
                  <c:v>631.31600000000003</c:v>
                </c:pt>
                <c:pt idx="2">
                  <c:v>643.9</c:v>
                </c:pt>
                <c:pt idx="3">
                  <c:v>#N/A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376192"/>
        <c:axId val="358843520"/>
      </c:lineChart>
      <c:catAx>
        <c:axId val="242376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8843520"/>
        <c:crosses val="autoZero"/>
        <c:auto val="1"/>
        <c:lblAlgn val="ctr"/>
        <c:lblOffset val="100"/>
        <c:noMultiLvlLbl val="0"/>
      </c:catAx>
      <c:valAx>
        <c:axId val="358843520"/>
        <c:scaling>
          <c:orientation val="minMax"/>
          <c:min val="450"/>
        </c:scaling>
        <c:delete val="0"/>
        <c:axPos val="l"/>
        <c:numFmt formatCode="0" sourceLinked="0"/>
        <c:majorTickMark val="out"/>
        <c:minorTickMark val="none"/>
        <c:tickLblPos val="nextTo"/>
        <c:crossAx val="242376192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518518518518517E-2"/>
          <c:y val="0.11983173525722589"/>
          <c:w val="0.96604938271604934"/>
          <c:h val="0.765396889015663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USD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Sheet1!$B$2:$B$4</c:f>
              <c:numCache>
                <c:formatCode>#,##0.00</c:formatCode>
                <c:ptCount val="3"/>
                <c:pt idx="0">
                  <c:v>1832.7800917350883</c:v>
                </c:pt>
                <c:pt idx="1">
                  <c:v>1702.2158393300056</c:v>
                </c:pt>
                <c:pt idx="2">
                  <c:v>2203.0717164069988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2465408"/>
        <c:axId val="359007936"/>
      </c:barChart>
      <c:catAx>
        <c:axId val="352465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59007936"/>
        <c:crosses val="autoZero"/>
        <c:auto val="1"/>
        <c:lblAlgn val="ctr"/>
        <c:lblOffset val="100"/>
        <c:noMultiLvlLbl val="0"/>
      </c:catAx>
      <c:valAx>
        <c:axId val="359007936"/>
        <c:scaling>
          <c:orientation val="minMax"/>
        </c:scaling>
        <c:delete val="1"/>
        <c:axPos val="l"/>
        <c:numFmt formatCode="#,##0" sourceLinked="0"/>
        <c:majorTickMark val="out"/>
        <c:minorTickMark val="none"/>
        <c:tickLblPos val="nextTo"/>
        <c:crossAx val="352465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3259386055004"/>
          <c:y val="0.12925683684700703"/>
          <c:w val="0.83041183829816012"/>
          <c:h val="0.621043954370307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შემოსავლები საერთაშორისო ტურიზმიდან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Sheet1!$A$3:$A$9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 იან-ნოე</c:v>
                </c:pt>
              </c:strCache>
            </c:strRef>
          </c:cat>
          <c:val>
            <c:numRef>
              <c:f>Sheet1!$B$3:$B$9</c:f>
              <c:numCache>
                <c:formatCode>0.0</c:formatCode>
                <c:ptCount val="7"/>
                <c:pt idx="0">
                  <c:v>1410.9017060552874</c:v>
                </c:pt>
                <c:pt idx="1">
                  <c:v>1709.8779121904697</c:v>
                </c:pt>
                <c:pt idx="2">
                  <c:v>1786.3438185400003</c:v>
                </c:pt>
                <c:pt idx="3">
                  <c:v>1935.7842056</c:v>
                </c:pt>
                <c:pt idx="4">
                  <c:v>2165.9174080500002</c:v>
                </c:pt>
                <c:pt idx="5">
                  <c:v>2564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2C6-43A0-9F6F-8E39F455C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52366592"/>
        <c:axId val="358846400"/>
      </c:barChart>
      <c:catAx>
        <c:axId val="352366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358846400"/>
        <c:crosses val="autoZero"/>
        <c:auto val="1"/>
        <c:lblAlgn val="ctr"/>
        <c:lblOffset val="100"/>
        <c:noMultiLvlLbl val="0"/>
      </c:catAx>
      <c:valAx>
        <c:axId val="358846400"/>
        <c:scaling>
          <c:orientation val="minMax"/>
        </c:scaling>
        <c:delete val="1"/>
        <c:axPos val="l"/>
        <c:numFmt formatCode="#,##0" sourceLinked="0"/>
        <c:majorTickMark val="none"/>
        <c:minorTickMark val="none"/>
        <c:tickLblPos val="nextTo"/>
        <c:crossAx val="352366592"/>
        <c:crosses val="autoZero"/>
        <c:crossBetween val="between"/>
        <c:majorUnit val="4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latin typeface="BPG Glaho" panose="020B0604020202020204" pitchFamily="34" charset="0"/>
        </a:defRPr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0.61386</cdr:x>
      <cdr:y>0.15254</cdr:y>
    </cdr:from>
    <cdr:to>
      <cdr:x>0.70297</cdr:x>
      <cdr:y>0.23729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4724400" y="685800"/>
          <a:ext cx="685800" cy="381000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>
              <a:solidFill>
                <a:srgbClr val="006C31"/>
              </a:solidFill>
            </a:rPr>
            <a:t>1</a:t>
          </a:r>
          <a:r>
            <a:rPr lang="ka-GE" sz="1200" b="1" dirty="0" smtClean="0">
              <a:solidFill>
                <a:srgbClr val="006C31"/>
              </a:solidFill>
            </a:rPr>
            <a:t>7.6</a:t>
          </a:r>
          <a:r>
            <a:rPr lang="en-US" sz="1200" b="1" dirty="0" smtClean="0">
              <a:solidFill>
                <a:srgbClr val="006C31"/>
              </a:solidFill>
            </a:rPr>
            <a:t>%</a:t>
          </a:r>
          <a:endParaRPr lang="en-US" sz="1200" b="1" dirty="0">
            <a:solidFill>
              <a:srgbClr val="006C31"/>
            </a:solidFill>
          </a:endParaRPr>
        </a:p>
      </cdr:txBody>
    </cdr:sp>
  </cdr:relSizeAnchor>
  <cdr:relSizeAnchor xmlns:cdr="http://schemas.openxmlformats.org/drawingml/2006/chartDrawing">
    <cdr:from>
      <cdr:x>0.6</cdr:x>
      <cdr:y>0.25</cdr:y>
    </cdr:from>
    <cdr:to>
      <cdr:x>0.7</cdr:x>
      <cdr:y>0.41667</cdr:y>
    </cdr:to>
    <cdr:sp macro="" textlink="">
      <cdr:nvSpPr>
        <cdr:cNvPr id="13" name="Up Arrow 12"/>
        <cdr:cNvSpPr/>
      </cdr:nvSpPr>
      <cdr:spPr>
        <a:xfrm xmlns:a="http://schemas.openxmlformats.org/drawingml/2006/main">
          <a:off x="2743200" y="685800"/>
          <a:ext cx="457200" cy="457200"/>
        </a:xfrm>
        <a:prstGeom xmlns:a="http://schemas.openxmlformats.org/drawingml/2006/main" prst="upArrow">
          <a:avLst/>
        </a:prstGeom>
        <a:solidFill xmlns:a="http://schemas.openxmlformats.org/drawingml/2006/main">
          <a:srgbClr val="00B05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0.68367</cdr:x>
      <cdr:y>0.2931</cdr:y>
    </cdr:from>
    <cdr:to>
      <cdr:x>0.81277</cdr:x>
      <cdr:y>0.39178</cdr:y>
    </cdr:to>
    <cdr:sp macro="" textlink="">
      <cdr:nvSpPr>
        <cdr:cNvPr id="4" name="TextBox 4"/>
        <cdr:cNvSpPr txBox="1"/>
      </cdr:nvSpPr>
      <cdr:spPr>
        <a:xfrm xmlns:a="http://schemas.openxmlformats.org/drawingml/2006/main">
          <a:off x="5105400" y="1295400"/>
          <a:ext cx="964068" cy="436126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ka-GE" sz="1600" b="1" dirty="0" smtClean="0">
              <a:solidFill>
                <a:srgbClr val="006C31"/>
              </a:solidFill>
            </a:rPr>
            <a:t> </a:t>
          </a:r>
          <a:r>
            <a:rPr lang="en-US" sz="1600" b="1" dirty="0" smtClean="0">
              <a:solidFill>
                <a:srgbClr val="006C31"/>
              </a:solidFill>
            </a:rPr>
            <a:t>85%</a:t>
          </a:r>
          <a:endParaRPr lang="en-US" sz="1600" b="1" dirty="0">
            <a:solidFill>
              <a:srgbClr val="006C31"/>
            </a:solidFill>
          </a:endParaRPr>
        </a:p>
      </cdr:txBody>
    </cdr:sp>
  </cdr:relSizeAnchor>
  <cdr:relSizeAnchor xmlns:cdr="http://schemas.openxmlformats.org/drawingml/2006/chartDrawing">
    <cdr:from>
      <cdr:x>0.67347</cdr:x>
      <cdr:y>0.39655</cdr:y>
    </cdr:from>
    <cdr:to>
      <cdr:x>0.77653</cdr:x>
      <cdr:y>0.5661</cdr:y>
    </cdr:to>
    <cdr:sp macro="" textlink="">
      <cdr:nvSpPr>
        <cdr:cNvPr id="6" name="Up Arrow 5"/>
        <cdr:cNvSpPr/>
      </cdr:nvSpPr>
      <cdr:spPr>
        <a:xfrm xmlns:a="http://schemas.openxmlformats.org/drawingml/2006/main">
          <a:off x="5029200" y="1752600"/>
          <a:ext cx="769620" cy="749315"/>
        </a:xfrm>
        <a:prstGeom xmlns:a="http://schemas.openxmlformats.org/drawingml/2006/main" prst="upArrow">
          <a:avLst/>
        </a:prstGeom>
        <a:solidFill xmlns:a="http://schemas.openxmlformats.org/drawingml/2006/main">
          <a:srgbClr val="00B05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0.61111</cdr:x>
      <cdr:y>0.23571</cdr:y>
    </cdr:from>
    <cdr:to>
      <cdr:x>0.71296</cdr:x>
      <cdr:y>0.29884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5029200" y="1066800"/>
          <a:ext cx="838200" cy="28573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ka-GE" sz="1600" b="1" dirty="0" smtClean="0">
              <a:solidFill>
                <a:srgbClr val="006C31"/>
              </a:solidFill>
            </a:rPr>
            <a:t>29,4</a:t>
          </a:r>
          <a:r>
            <a:rPr lang="en-US" sz="1600" b="1" dirty="0" smtClean="0">
              <a:solidFill>
                <a:srgbClr val="006C31"/>
              </a:solidFill>
            </a:rPr>
            <a:t>%</a:t>
          </a:r>
          <a:endParaRPr lang="en-US" sz="1600" b="1" dirty="0">
            <a:solidFill>
              <a:srgbClr val="006C31"/>
            </a:solidFill>
          </a:endParaRPr>
        </a:p>
      </cdr:txBody>
    </cdr:sp>
  </cdr:relSizeAnchor>
  <cdr:relSizeAnchor xmlns:cdr="http://schemas.openxmlformats.org/drawingml/2006/chartDrawing">
    <cdr:from>
      <cdr:x>0.62037</cdr:x>
      <cdr:y>0.30305</cdr:y>
    </cdr:from>
    <cdr:to>
      <cdr:x>0.71296</cdr:x>
      <cdr:y>0.43774</cdr:y>
    </cdr:to>
    <cdr:sp macro="" textlink="">
      <cdr:nvSpPr>
        <cdr:cNvPr id="3" name="Up Arrow 2"/>
        <cdr:cNvSpPr/>
      </cdr:nvSpPr>
      <cdr:spPr>
        <a:xfrm xmlns:a="http://schemas.openxmlformats.org/drawingml/2006/main">
          <a:off x="5105400" y="1371600"/>
          <a:ext cx="761999" cy="609600"/>
        </a:xfrm>
        <a:prstGeom xmlns:a="http://schemas.openxmlformats.org/drawingml/2006/main" prst="upArrow">
          <a:avLst/>
        </a:prstGeom>
        <a:solidFill xmlns:a="http://schemas.openxmlformats.org/drawingml/2006/main">
          <a:srgbClr val="00B05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0.15652</cdr:x>
      <cdr:y>0.37097</cdr:y>
    </cdr:from>
    <cdr:to>
      <cdr:x>0.72174</cdr:x>
      <cdr:y>0.70385</cdr:y>
    </cdr:to>
    <cdr:cxnSp macro="">
      <cdr:nvCxnSpPr>
        <cdr:cNvPr id="3" name="Straight Arrow Connector 2"/>
        <cdr:cNvCxnSpPr/>
      </cdr:nvCxnSpPr>
      <cdr:spPr>
        <a:xfrm xmlns:a="http://schemas.openxmlformats.org/drawingml/2006/main" flipV="1">
          <a:off x="1371585" y="1752600"/>
          <a:ext cx="4953015" cy="157266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0.52174</cdr:x>
      <cdr:y>0.37097</cdr:y>
    </cdr:from>
    <cdr:to>
      <cdr:x>0.63479</cdr:x>
      <cdr:y>0.48764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572000" y="1752600"/>
          <a:ext cx="990657" cy="551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600" b="1" dirty="0" smtClean="0">
              <a:solidFill>
                <a:srgbClr val="FF0000"/>
              </a:solidFill>
            </a:rPr>
            <a:t>+82%</a:t>
          </a:r>
          <a:endParaRPr lang="en-US" sz="1600" b="1" dirty="0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2BEC5-90C4-4378-A989-B76DC0A2A77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C9A24-036A-402C-B9D2-82A74EFF2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54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02014-836E-4FE7-ADA9-3E208D4976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69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02014-836E-4FE7-ADA9-3E208D4976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69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02014-836E-4FE7-ADA9-3E208D4976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69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81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3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90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9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64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9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1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1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3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7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9E9EA-2380-4336-A430-863775736797}" type="datetimeFigureOut">
              <a:rPr lang="en-US" smtClean="0"/>
              <a:t>11-Dec-17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F2917-1FF0-421D-BB89-0C9CAC72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5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609600" y="76200"/>
            <a:ext cx="8001000" cy="639762"/>
          </a:xfrm>
        </p:spPr>
        <p:txBody>
          <a:bodyPr>
            <a:normAutofit fontScale="90000"/>
          </a:bodyPr>
          <a:lstStyle/>
          <a:p>
            <a:r>
              <a:rPr lang="ka-GE" sz="2400" dirty="0" smtClean="0"/>
              <a:t>პირდაპირი </a:t>
            </a:r>
            <a:r>
              <a:rPr lang="ka-GE" sz="2400" dirty="0" smtClean="0"/>
              <a:t>უცხოური </a:t>
            </a:r>
            <a:r>
              <a:rPr lang="ka-GE" sz="2400" dirty="0" smtClean="0"/>
              <a:t>ინვესტიციები, </a:t>
            </a:r>
            <a:r>
              <a:rPr lang="en-US" sz="2400" dirty="0" smtClean="0"/>
              <a:t>III</a:t>
            </a:r>
            <a:r>
              <a:rPr lang="ka-GE" sz="2400" dirty="0" smtClean="0"/>
              <a:t>კვ.</a:t>
            </a:r>
            <a:br>
              <a:rPr lang="ka-GE" sz="2400" dirty="0" smtClean="0"/>
            </a:br>
            <a:r>
              <a:rPr lang="ka-GE" sz="1800" dirty="0" smtClean="0"/>
              <a:t>(მლნ </a:t>
            </a:r>
            <a:r>
              <a:rPr lang="ka-GE" sz="1800" dirty="0" smtClean="0"/>
              <a:t>აშშ დოლარი)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E5AA-6835-46D5-B946-3F41674D3133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2917147"/>
              </p:ext>
            </p:extLst>
          </p:nvPr>
        </p:nvGraphicFramePr>
        <p:xfrm>
          <a:off x="609600" y="1143000"/>
          <a:ext cx="7696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10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b="0" dirty="0" smtClean="0"/>
              <a:t>საგარეო </a:t>
            </a:r>
            <a:r>
              <a:rPr lang="ka-GE" sz="2800" b="0" baseline="0" dirty="0" smtClean="0"/>
              <a:t>ვაჭრობის და ტრანსფერების ბალანსი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endParaRPr lang="en-US" sz="2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4916179"/>
              </p:ext>
            </p:extLst>
          </p:nvPr>
        </p:nvGraphicFramePr>
        <p:xfrm>
          <a:off x="533400" y="1371600"/>
          <a:ext cx="7848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619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685800" y="152400"/>
            <a:ext cx="8001000" cy="639762"/>
          </a:xfrm>
        </p:spPr>
        <p:txBody>
          <a:bodyPr>
            <a:normAutofit fontScale="90000"/>
          </a:bodyPr>
          <a:lstStyle/>
          <a:p>
            <a:r>
              <a:rPr lang="ka-GE" sz="2400" dirty="0" smtClean="0"/>
              <a:t>პირდაპირი უცხოური ინვესტიციები, </a:t>
            </a:r>
            <a:r>
              <a:rPr lang="en-US" sz="2400" dirty="0" smtClean="0"/>
              <a:t>I-III</a:t>
            </a:r>
            <a:r>
              <a:rPr lang="ka-GE" sz="2400" dirty="0" smtClean="0"/>
              <a:t>კვ.</a:t>
            </a:r>
            <a:br>
              <a:rPr lang="ka-GE" sz="2400" dirty="0" smtClean="0"/>
            </a:br>
            <a:r>
              <a:rPr lang="ka-GE" sz="1800" dirty="0" smtClean="0"/>
              <a:t>(მლნ აშშ დოლარი)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E5AA-6835-46D5-B946-3F41674D3133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9776149"/>
              </p:ext>
            </p:extLst>
          </p:nvPr>
        </p:nvGraphicFramePr>
        <p:xfrm>
          <a:off x="838200" y="1371600"/>
          <a:ext cx="69342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10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762000" y="10357"/>
            <a:ext cx="8001000" cy="639762"/>
          </a:xfrm>
        </p:spPr>
        <p:txBody>
          <a:bodyPr>
            <a:normAutofit fontScale="90000"/>
          </a:bodyPr>
          <a:lstStyle/>
          <a:p>
            <a:r>
              <a:rPr lang="ka-GE" sz="2400" dirty="0" smtClean="0"/>
              <a:t>პირდაპირი უცხოური ინვესტიციები</a:t>
            </a:r>
            <a:r>
              <a:rPr lang="en-US" sz="2400" dirty="0" smtClean="0"/>
              <a:t> </a:t>
            </a:r>
            <a:r>
              <a:rPr lang="ka-GE" sz="2400" dirty="0" smtClean="0"/>
              <a:t>სექტორების მიხედვით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E5AA-6835-46D5-B946-3F41674D3133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571204"/>
              </p:ext>
            </p:extLst>
          </p:nvPr>
        </p:nvGraphicFramePr>
        <p:xfrm>
          <a:off x="990600" y="1447800"/>
          <a:ext cx="7010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10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a-GE" sz="2400" dirty="0" smtClean="0"/>
              <a:t>რეინვესტიციები, </a:t>
            </a:r>
            <a:r>
              <a:rPr lang="en-US" sz="2400" dirty="0" smtClean="0"/>
              <a:t>I-III</a:t>
            </a:r>
            <a:r>
              <a:rPr lang="ka-GE" sz="2400" dirty="0" smtClean="0"/>
              <a:t>კვ.</a:t>
            </a:r>
            <a:br>
              <a:rPr lang="ka-GE" sz="2400" dirty="0" smtClean="0"/>
            </a:br>
            <a:r>
              <a:rPr lang="ka-GE" sz="1800" dirty="0" smtClean="0"/>
              <a:t>(მლნ აშშ დოლარი)</a:t>
            </a:r>
            <a:endParaRPr lang="en-US" sz="2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8051665"/>
              </p:ext>
            </p:extLst>
          </p:nvPr>
        </p:nvGraphicFramePr>
        <p:xfrm>
          <a:off x="533400" y="1295400"/>
          <a:ext cx="7848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093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მთლიანი შიდა პროდუქტი</a:t>
            </a:r>
            <a:endParaRPr lang="en-US" sz="32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217378253"/>
              </p:ext>
            </p:extLst>
          </p:nvPr>
        </p:nvGraphicFramePr>
        <p:xfrm>
          <a:off x="152400" y="1371600"/>
          <a:ext cx="8077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4891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ბიზნეს სექტორი</a:t>
            </a:r>
            <a:r>
              <a:rPr lang="en-US" sz="3200" dirty="0" smtClean="0"/>
              <a:t>,</a:t>
            </a:r>
            <a:r>
              <a:rPr lang="ka-GE" sz="3200" dirty="0" smtClean="0"/>
              <a:t> 2017 </a:t>
            </a:r>
            <a:r>
              <a:rPr lang="en-US" sz="3200" dirty="0" smtClean="0"/>
              <a:t>Q3</a:t>
            </a:r>
            <a:endParaRPr lang="en-US" sz="3200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637702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837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დასაქმება ბიზნეს სექტორში</a:t>
            </a:r>
            <a:endParaRPr lang="en-US" sz="32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79595083"/>
              </p:ext>
            </p:extLst>
          </p:nvPr>
        </p:nvGraphicFramePr>
        <p:xfrm>
          <a:off x="685800" y="1447800"/>
          <a:ext cx="76962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8177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553200" cy="563562"/>
          </a:xfrm>
        </p:spPr>
        <p:txBody>
          <a:bodyPr>
            <a:noAutofit/>
          </a:bodyPr>
          <a:lstStyle/>
          <a:p>
            <a:r>
              <a:rPr lang="ka-GE" sz="2800" dirty="0"/>
              <a:t>ექსპორტი (მლნ. აშშ დოლარი) (10 თვე)</a:t>
            </a:r>
            <a:endParaRPr lang="en-US" sz="2800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933528"/>
              </p:ext>
            </p:extLst>
          </p:nvPr>
        </p:nvGraphicFramePr>
        <p:xfrm>
          <a:off x="381000" y="1219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E5AA-6835-46D5-B946-3F41674D313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176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697" y="152400"/>
            <a:ext cx="8153400" cy="680066"/>
          </a:xfrm>
        </p:spPr>
        <p:txBody>
          <a:bodyPr>
            <a:normAutofit/>
          </a:bodyPr>
          <a:lstStyle/>
          <a:p>
            <a:r>
              <a:rPr lang="ka-GE" sz="2800" dirty="0" smtClean="0"/>
              <a:t>შემოსავლები ტურიზმიდან (მლნ აშშ დოლარი</a:t>
            </a:r>
            <a:r>
              <a:rPr lang="ka-GE" sz="2800" dirty="0"/>
              <a:t>)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E5AA-6835-46D5-B946-3F41674D31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472843637"/>
              </p:ext>
            </p:extLst>
          </p:nvPr>
        </p:nvGraphicFramePr>
        <p:xfrm>
          <a:off x="152400" y="1066800"/>
          <a:ext cx="8763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832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MOF">
    <a:majorFont>
      <a:latin typeface="BPG Algeti Compact"/>
      <a:ea typeface=""/>
      <a:cs typeface=""/>
    </a:majorFont>
    <a:minorFont>
      <a:latin typeface="BPG Glah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88</Words>
  <Application>Microsoft Office PowerPoint</Application>
  <PresentationFormat>On-screen Show (4:3)</PresentationFormat>
  <Paragraphs>31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პირდაპირი უცხოური ინვესტიციები, IIIკვ. (მლნ აშშ დოლარი)</vt:lpstr>
      <vt:lpstr>პირდაპირი უცხოური ინვესტიციები, I-IIIკვ. (მლნ აშშ დოლარი)</vt:lpstr>
      <vt:lpstr>პირდაპირი უცხოური ინვესტიციები სექტორების მიხედვით</vt:lpstr>
      <vt:lpstr>რეინვესტიციები, I-IIIკვ. (მლნ აშშ დოლარი)</vt:lpstr>
      <vt:lpstr>მთლიანი შიდა პროდუქტი</vt:lpstr>
      <vt:lpstr>ბიზნეს სექტორი, 2017 Q3</vt:lpstr>
      <vt:lpstr>დასაქმება ბიზნეს სექტორში</vt:lpstr>
      <vt:lpstr>ექსპორტი (მლნ. აშშ დოლარი) (10 თვე)</vt:lpstr>
      <vt:lpstr>შემოსავლები ტურიზმიდან (მლნ აშშ დოლარი)</vt:lpstr>
      <vt:lpstr>საგარეო ვაჭრობის და ტრანსფერების ბალანსი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Mikabadze</dc:creator>
  <cp:lastModifiedBy>Ekaterine Mikabadze</cp:lastModifiedBy>
  <cp:revision>8</cp:revision>
  <dcterms:created xsi:type="dcterms:W3CDTF">2017-12-10T20:11:05Z</dcterms:created>
  <dcterms:modified xsi:type="dcterms:W3CDTF">2017-12-10T21:31:55Z</dcterms:modified>
</cp:coreProperties>
</file>