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9"/>
  </p:notesMasterIdLst>
  <p:sldIdLst>
    <p:sldId id="256" r:id="rId2"/>
    <p:sldId id="257" r:id="rId3"/>
    <p:sldId id="258" r:id="rId4"/>
    <p:sldId id="284" r:id="rId5"/>
    <p:sldId id="285" r:id="rId6"/>
    <p:sldId id="286" r:id="rId7"/>
    <p:sldId id="287" r:id="rId8"/>
  </p:sldIdLst>
  <p:sldSz cx="9144000" cy="5143500" type="screen16x9"/>
  <p:notesSz cx="6858000" cy="9144000"/>
  <p:embeddedFontLst>
    <p:embeddedFont>
      <p:font typeface="Work Sans" panose="020B0604020202020204" charset="0"/>
      <p:regular r:id="rId10"/>
      <p:bold r:id="rId11"/>
    </p:embeddedFont>
    <p:embeddedFont>
      <p:font typeface="Work Sans Light" panose="020B0604020202020204" charset="0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254B2F4-AFD7-44F8-9F63-E92A1AD469E3}">
  <a:tblStyle styleId="{4254B2F4-AFD7-44F8-9F63-E92A1AD469E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1" d="100"/>
          <a:sy n="121" d="100"/>
        </p:scale>
        <p:origin x="-102" y="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3880977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048725" y="3058625"/>
            <a:ext cx="4914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3594600" cy="213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680228" y="2312925"/>
            <a:ext cx="3594600" cy="213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□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198600" y="198600"/>
            <a:ext cx="8746800" cy="4760700"/>
          </a:xfrm>
          <a:prstGeom prst="frame">
            <a:avLst>
              <a:gd name="adj1" fmla="val 4126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69150" y="847600"/>
            <a:ext cx="5092200" cy="136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Work Sans"/>
              <a:buNone/>
              <a:defRPr sz="40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69150" y="2312925"/>
            <a:ext cx="7405800" cy="20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▪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□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□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□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○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■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●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○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ork Sans Light"/>
              <a:buChar char="■"/>
              <a:defRPr sz="2000">
                <a:solidFill>
                  <a:schemeClr val="dk1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lvl="1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lvl="2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lvl="3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lvl="4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lvl="5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lvl="6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lvl="7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lvl="8" algn="r">
              <a:buNone/>
              <a:defRPr sz="1300" b="1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6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422479" y="3330152"/>
            <a:ext cx="6621567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a-GE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ყველა სახის ნარკოტიკი სიცოცხლისთვის საშიშია!</a:t>
            </a:r>
            <a:br>
              <a:rPr lang="ka-GE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a-GE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არ გასინჯო, ყველა კლავს!</a:t>
            </a:r>
            <a:endParaRPr sz="1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9" name="Shape 59"/>
          <p:cNvGrpSpPr/>
          <p:nvPr/>
        </p:nvGrpSpPr>
        <p:grpSpPr>
          <a:xfrm>
            <a:off x="6867248" y="652997"/>
            <a:ext cx="1580904" cy="1684493"/>
            <a:chOff x="5970800" y="1619250"/>
            <a:chExt cx="428650" cy="456725"/>
          </a:xfrm>
          <a:solidFill>
            <a:srgbClr val="FF0000"/>
          </a:solidFill>
        </p:grpSpPr>
        <p:sp>
          <p:nvSpPr>
            <p:cNvPr id="60" name="Shape 60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0" t="0" r="0" b="0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Shape 61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0" t="0" r="0" b="0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0" t="0" r="0" b="0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0" t="0" r="0" b="0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0" t="0" r="0" b="0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9" name="Picture 8" descr="C:\Users\ntalakhadze\Desktop\narko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9502"/>
            <a:ext cx="2332891" cy="216878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Users\ntalakhadze\Desktop\narko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186" y="3075806"/>
            <a:ext cx="2376264" cy="16684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hape 58"/>
          <p:cNvSpPr txBox="1">
            <a:spLocks/>
          </p:cNvSpPr>
          <p:nvPr/>
        </p:nvSpPr>
        <p:spPr>
          <a:xfrm>
            <a:off x="467544" y="2495906"/>
            <a:ext cx="683675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Work Sans"/>
              <a:buNone/>
              <a:defRPr sz="4800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Work Sans"/>
              <a:buNone/>
              <a:defRPr sz="4800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Work Sans"/>
              <a:buNone/>
              <a:defRPr sz="4800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Work Sans"/>
              <a:buNone/>
              <a:defRPr sz="4800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Work Sans"/>
              <a:buNone/>
              <a:defRPr sz="4800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Work Sans"/>
              <a:buNone/>
              <a:defRPr sz="4800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Work Sans"/>
              <a:buNone/>
              <a:defRPr sz="4800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Work Sans"/>
              <a:buNone/>
              <a:defRPr sz="4800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Work Sans"/>
              <a:buNone/>
              <a:defRPr sz="4800" b="1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algn="ctr"/>
            <a: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წამალდამოკიდებულებასთან</a:t>
            </a:r>
            <a:r>
              <a:rPr lang="ka-G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ბრძოლა</a:t>
            </a:r>
            <a:b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ka-GE" sz="1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611560" y="654475"/>
            <a:ext cx="5904656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ka-GE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საგანმანათლებლო და საინფორმაციო ღონისძიებები ნარკომანიაზე</a:t>
            </a:r>
            <a:endParaRPr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12" name="Picture 2" descr="C:\Users\ntalakhadze\Desktop\img_new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27534"/>
            <a:ext cx="2088232" cy="1656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Shape 116"/>
          <p:cNvSpPr txBox="1"/>
          <p:nvPr/>
        </p:nvSpPr>
        <p:spPr>
          <a:xfrm>
            <a:off x="395536" y="2248143"/>
            <a:ext cx="6192688" cy="1655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600"/>
              </a:spcBef>
            </a:pPr>
            <a:endParaRPr lang="ka-GE" b="1" dirty="0" smtClean="0">
              <a:solidFill>
                <a:schemeClr val="tx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>
              <a:spcBef>
                <a:spcPts val="600"/>
              </a:spcBef>
            </a:pPr>
            <a:r>
              <a:rPr lang="en" b="1" dirty="0" smtClean="0">
                <a:solidFill>
                  <a:schemeClr val="tx1"/>
                </a:solidFill>
                <a:latin typeface="Varela Round"/>
                <a:ea typeface="Varela Round"/>
                <a:cs typeface="Varela Round"/>
                <a:sym typeface="Varela Round"/>
              </a:rPr>
              <a:t>მ</a:t>
            </a:r>
            <a:r>
              <a:rPr lang="ka-GE" b="1" dirty="0" smtClean="0">
                <a:solidFill>
                  <a:schemeClr val="tx1"/>
                </a:solidFill>
                <a:latin typeface="Varela Round"/>
                <a:ea typeface="Varela Round"/>
                <a:cs typeface="Varela Round"/>
                <a:sym typeface="Varela Round"/>
              </a:rPr>
              <a:t>იზანი:</a:t>
            </a:r>
            <a:endParaRPr lang="ka-GE" dirty="0">
              <a:solidFill>
                <a:schemeClr val="tx1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>
              <a:spcBef>
                <a:spcPts val="600"/>
              </a:spcBef>
            </a:pPr>
            <a:r>
              <a:rPr lang="ka-GE" b="1" i="1" dirty="0" smtClean="0">
                <a:solidFill>
                  <a:schemeClr val="accent1">
                    <a:lumMod val="50000"/>
                  </a:schemeClr>
                </a:solidFill>
                <a:latin typeface="Varela Round"/>
                <a:ea typeface="Varela Round"/>
                <a:cs typeface="Varela Round"/>
                <a:sym typeface="Varela Round"/>
              </a:rPr>
              <a:t>მოსახლეობის ცობიერების ამაღლება ნარკოტოკის ზეგავლენის შესახებ</a:t>
            </a:r>
            <a:endParaRPr lang="ka-GE" i="1" dirty="0" smtClean="0">
              <a:solidFill>
                <a:schemeClr val="accent1">
                  <a:lumMod val="50000"/>
                </a:schemeClr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>
              <a:spcBef>
                <a:spcPts val="600"/>
              </a:spcBef>
            </a:pPr>
            <a:endParaRPr dirty="0">
              <a:solidFill>
                <a:srgbClr val="505670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050" name="Picture 2" descr="C:\Users\ntalakhadze\Desktop\nark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310399"/>
            <a:ext cx="2160422" cy="20785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 idx="4294967295"/>
          </p:nvPr>
        </p:nvSpPr>
        <p:spPr>
          <a:xfrm>
            <a:off x="395536" y="411510"/>
            <a:ext cx="8352928" cy="7200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ka-G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მინისტრის  საჯარო ლექცია </a:t>
            </a:r>
            <a:r>
              <a:rPr lang="ka-G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ნარკომანიის </a:t>
            </a:r>
            <a:r>
              <a:rPr lang="ka-G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თემაზე</a:t>
            </a:r>
            <a:endParaRPr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Shape 84"/>
          <p:cNvSpPr txBox="1">
            <a:spLocks noGrp="1"/>
          </p:cNvSpPr>
          <p:nvPr>
            <p:ph type="subTitle" idx="4294967295"/>
          </p:nvPr>
        </p:nvSpPr>
        <p:spPr>
          <a:xfrm>
            <a:off x="467544" y="1059582"/>
            <a:ext cx="5328592" cy="20882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None/>
            </a:pPr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დავით სერგეენკო საგანმანათლებლო </a:t>
            </a: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დაწესებულებების წარმომადგენლებთან (სტუდენტები) </a:t>
            </a:r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გამართავს </a:t>
            </a: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საჯარო </a:t>
            </a:r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ლექციას ნარკომანიის </a:t>
            </a: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თემაზე;</a:t>
            </a:r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6" name="Picture 5" descr="C:\Users\ntalakhadze\Desktop\narko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275606"/>
            <a:ext cx="3312368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Shape 138"/>
          <p:cNvGrpSpPr/>
          <p:nvPr/>
        </p:nvGrpSpPr>
        <p:grpSpPr>
          <a:xfrm>
            <a:off x="7516121" y="711701"/>
            <a:ext cx="903434" cy="903434"/>
            <a:chOff x="2594325" y="1627175"/>
            <a:chExt cx="440850" cy="440850"/>
          </a:xfrm>
          <a:solidFill>
            <a:srgbClr val="FF0000"/>
          </a:solidFill>
        </p:grpSpPr>
        <p:sp>
          <p:nvSpPr>
            <p:cNvPr id="8" name="Shape 139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0" t="0" r="0" b="0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Shape 140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0" t="0" r="0" b="0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Shape 141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0" t="0" r="0" b="0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 idx="4294967295"/>
          </p:nvPr>
        </p:nvSpPr>
        <p:spPr>
          <a:xfrm>
            <a:off x="395536" y="411510"/>
            <a:ext cx="8357100" cy="7200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ka-GE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მინისტრის პირველადი </a:t>
            </a:r>
            <a:r>
              <a:rPr lang="ka-GE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სამედიცინო დახმარების </a:t>
            </a:r>
            <a:r>
              <a:rPr lang="ka-GE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გაკვეთილები  მომსახურების სფეროს თანამშრომლებს</a:t>
            </a:r>
            <a:endParaRPr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Shape 84"/>
          <p:cNvSpPr txBox="1">
            <a:spLocks noGrp="1"/>
          </p:cNvSpPr>
          <p:nvPr>
            <p:ph type="subTitle" idx="4294967295"/>
          </p:nvPr>
        </p:nvSpPr>
        <p:spPr>
          <a:xfrm>
            <a:off x="467544" y="944438"/>
            <a:ext cx="4824536" cy="20882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None/>
            </a:pPr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დავით სერგეენკო პირველადი სამედიცინო </a:t>
            </a: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დახმარების  ტრენინგებს ჩაუტარებს  მომსახურე პერსონალს;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ka-GE" sz="1200" b="1" dirty="0" smtClean="0">
                <a:solidFill>
                  <a:schemeClr val="accent1">
                    <a:lumMod val="50000"/>
                  </a:schemeClr>
                </a:solidFill>
              </a:rPr>
              <a:t>ტრენინგები ჩატარდება ცნობადი სახეების მონაწილეობით</a:t>
            </a:r>
            <a:endParaRPr lang="ka-GE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pic>
        <p:nvPicPr>
          <p:cNvPr id="7" name="Picture 2" descr="C:\Users\ntalakhadze\Desktop\abd354c65efe8b32ad26c36ee397bc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563638"/>
            <a:ext cx="2956500" cy="2938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Shape 138"/>
          <p:cNvGrpSpPr/>
          <p:nvPr/>
        </p:nvGrpSpPr>
        <p:grpSpPr>
          <a:xfrm>
            <a:off x="7516121" y="800538"/>
            <a:ext cx="903434" cy="903434"/>
            <a:chOff x="2594325" y="1627175"/>
            <a:chExt cx="440850" cy="440850"/>
          </a:xfrm>
          <a:solidFill>
            <a:srgbClr val="FF0000"/>
          </a:solidFill>
        </p:grpSpPr>
        <p:sp>
          <p:nvSpPr>
            <p:cNvPr id="9" name="Shape 139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0" t="0" r="0" b="0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Shape 140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0" t="0" r="0" b="0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Shape 141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0" t="0" r="0" b="0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53280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 idx="4294967295"/>
          </p:nvPr>
        </p:nvSpPr>
        <p:spPr>
          <a:xfrm>
            <a:off x="395536" y="411510"/>
            <a:ext cx="8352928" cy="7200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ka-G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კონფერენცია </a:t>
            </a:r>
            <a:r>
              <a:rPr lang="ka-G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ნარკომანიის თემაზე</a:t>
            </a:r>
            <a:endParaRPr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Shape 84"/>
          <p:cNvSpPr txBox="1">
            <a:spLocks noGrp="1"/>
          </p:cNvSpPr>
          <p:nvPr>
            <p:ph type="subTitle" idx="4294967295"/>
          </p:nvPr>
        </p:nvSpPr>
        <p:spPr>
          <a:xfrm>
            <a:off x="467544" y="1059582"/>
            <a:ext cx="4824536" cy="20882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buNone/>
            </a:pPr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დავით სერგეენკო </a:t>
            </a: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გამართავს კონფერენციას ნარკომანიის თემაზე;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ka-GE" sz="1200" b="1" dirty="0" smtClean="0">
                <a:solidFill>
                  <a:schemeClr val="accent1">
                    <a:lumMod val="50000"/>
                  </a:schemeClr>
                </a:solidFill>
              </a:rPr>
              <a:t>კონფერენციას დაესწრებიან ცნობადი სახეები და არა მხოლოდ; ადამიანები, რომლებმაც თავი დააღწიეს ამ ვერაგ დაავადებას და საზოგადოებას თავიანთ გამოცდილებას გაუზიარებენ;</a:t>
            </a:r>
            <a:endParaRPr lang="ka-GE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pic>
        <p:nvPicPr>
          <p:cNvPr id="7" name="Picture 2" descr="C:\Users\ntalakhadze\Desktop\narko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505476"/>
            <a:ext cx="2869886" cy="295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Shape 138"/>
          <p:cNvGrpSpPr/>
          <p:nvPr/>
        </p:nvGrpSpPr>
        <p:grpSpPr>
          <a:xfrm>
            <a:off x="7509871" y="530261"/>
            <a:ext cx="903434" cy="903434"/>
            <a:chOff x="2594325" y="1627175"/>
            <a:chExt cx="440850" cy="440850"/>
          </a:xfrm>
          <a:solidFill>
            <a:srgbClr val="FF0000"/>
          </a:solidFill>
        </p:grpSpPr>
        <p:sp>
          <p:nvSpPr>
            <p:cNvPr id="9" name="Shape 139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0" t="0" r="0" b="0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Shape 140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0" t="0" r="0" b="0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Shape 141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0" t="0" r="0" b="0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53280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 idx="4294967295"/>
          </p:nvPr>
        </p:nvSpPr>
        <p:spPr>
          <a:xfrm>
            <a:off x="395536" y="411510"/>
            <a:ext cx="8352928" cy="7200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ka-G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ექიმი-ნარკოლოგების უფასო კონსულტაციები</a:t>
            </a:r>
            <a:endParaRPr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Shape 84"/>
          <p:cNvSpPr txBox="1">
            <a:spLocks noGrp="1"/>
          </p:cNvSpPr>
          <p:nvPr>
            <p:ph type="subTitle" idx="4294967295"/>
          </p:nvPr>
        </p:nvSpPr>
        <p:spPr>
          <a:xfrm>
            <a:off x="467544" y="1059582"/>
            <a:ext cx="4896544" cy="20882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indent="0">
              <a:buNone/>
            </a:pPr>
            <a:r>
              <a:rPr lang="ka-GE" sz="1400" b="1" dirty="0">
                <a:solidFill>
                  <a:schemeClr val="accent1">
                    <a:lumMod val="50000"/>
                  </a:schemeClr>
                </a:solidFill>
              </a:rPr>
              <a:t>მთელი საქართველოს მასშტაბით </a:t>
            </a:r>
            <a:r>
              <a:rPr lang="ka-GE" sz="1400" b="1" dirty="0" smtClean="0">
                <a:solidFill>
                  <a:schemeClr val="accent1">
                    <a:lumMod val="50000"/>
                  </a:schemeClr>
                </a:solidFill>
              </a:rPr>
              <a:t>ექიმი-ნარკოლოგები ნებისმიერ დაინტერესებულ პირს ნარკომანიის მიმართულებით უფასო კოსულტაციას გაუწევენ;</a:t>
            </a:r>
            <a:endParaRPr lang="ka-GE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pic>
        <p:nvPicPr>
          <p:cNvPr id="1026" name="Picture 2" descr="C:\Users\ntalakhadze\Desktop\narko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131590"/>
            <a:ext cx="3602360" cy="321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Shape 138"/>
          <p:cNvGrpSpPr/>
          <p:nvPr/>
        </p:nvGrpSpPr>
        <p:grpSpPr>
          <a:xfrm>
            <a:off x="7509871" y="530261"/>
            <a:ext cx="903434" cy="903434"/>
            <a:chOff x="2594325" y="1627175"/>
            <a:chExt cx="440850" cy="440850"/>
          </a:xfrm>
          <a:solidFill>
            <a:srgbClr val="FF0000"/>
          </a:solidFill>
        </p:grpSpPr>
        <p:sp>
          <p:nvSpPr>
            <p:cNvPr id="8" name="Shape 139"/>
            <p:cNvSpPr/>
            <p:nvPr/>
          </p:nvSpPr>
          <p:spPr>
            <a:xfrm>
              <a:off x="2594325" y="1890950"/>
              <a:ext cx="177075" cy="177075"/>
            </a:xfrm>
            <a:custGeom>
              <a:avLst/>
              <a:gdLst/>
              <a:ahLst/>
              <a:cxnLst/>
              <a:rect l="0" t="0" r="0" b="0"/>
              <a:pathLst>
                <a:path w="7083" h="7083" extrusionOk="0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Shape 140"/>
            <p:cNvSpPr/>
            <p:nvPr/>
          </p:nvSpPr>
          <p:spPr>
            <a:xfrm>
              <a:off x="2858700" y="1627175"/>
              <a:ext cx="176475" cy="176475"/>
            </a:xfrm>
            <a:custGeom>
              <a:avLst/>
              <a:gdLst/>
              <a:ahLst/>
              <a:cxnLst/>
              <a:rect l="0" t="0" r="0" b="0"/>
              <a:pathLst>
                <a:path w="7059" h="7059" extrusionOk="0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Shape 141"/>
            <p:cNvSpPr/>
            <p:nvPr/>
          </p:nvSpPr>
          <p:spPr>
            <a:xfrm>
              <a:off x="2663325" y="1702275"/>
              <a:ext cx="296750" cy="296775"/>
            </a:xfrm>
            <a:custGeom>
              <a:avLst/>
              <a:gdLst/>
              <a:ahLst/>
              <a:cxnLst/>
              <a:rect l="0" t="0" r="0" b="0"/>
              <a:pathLst>
                <a:path w="11870" h="11871" extrusionOk="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53280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ctrTitle" idx="4294967295"/>
          </p:nvPr>
        </p:nvSpPr>
        <p:spPr>
          <a:xfrm>
            <a:off x="395536" y="411510"/>
            <a:ext cx="8352928" cy="7200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ka-G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სპიკერები</a:t>
            </a:r>
            <a:endParaRPr sz="2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159499" y="439327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11" name="Shape 69"/>
          <p:cNvSpPr txBox="1">
            <a:spLocks/>
          </p:cNvSpPr>
          <p:nvPr/>
        </p:nvSpPr>
        <p:spPr>
          <a:xfrm>
            <a:off x="395536" y="2931790"/>
            <a:ext cx="8064896" cy="136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28600" indent="-228600">
              <a:buAutoNum type="arabicPeriod"/>
            </a:pPr>
            <a:r>
              <a:rPr lang="ka-GE" sz="1200" b="1" dirty="0" smtClean="0">
                <a:solidFill>
                  <a:schemeClr val="tx1"/>
                </a:solidFill>
              </a:rPr>
              <a:t>დავით სერგეენკო </a:t>
            </a:r>
            <a:r>
              <a:rPr lang="ka-GE" sz="1200" dirty="0" smtClean="0">
                <a:solidFill>
                  <a:schemeClr val="tx1"/>
                </a:solidFill>
              </a:rPr>
              <a:t>- შრომის, ჯანმრთელობისა და სოციალური დაცვის მინისტრი </a:t>
            </a:r>
          </a:p>
          <a:p>
            <a:pPr marL="228600" indent="-228600">
              <a:buFont typeface="Arial"/>
              <a:buAutoNum type="arabicPeriod"/>
            </a:pPr>
            <a:r>
              <a:rPr lang="ka-GE" sz="1200" b="1" dirty="0" smtClean="0">
                <a:solidFill>
                  <a:schemeClr val="tx1"/>
                </a:solidFill>
              </a:rPr>
              <a:t>ზაზა ბოხუა </a:t>
            </a:r>
            <a:r>
              <a:rPr lang="ka-GE" sz="1200" dirty="0" smtClean="0">
                <a:solidFill>
                  <a:schemeClr val="tx1"/>
                </a:solidFill>
              </a:rPr>
              <a:t>- </a:t>
            </a:r>
            <a:r>
              <a:rPr lang="ka-GE" sz="1200" dirty="0">
                <a:solidFill>
                  <a:schemeClr val="tx1"/>
                </a:solidFill>
              </a:rPr>
              <a:t>შრომის, ჯანმრთელობისა და სოციალური დაცვის </a:t>
            </a:r>
            <a:r>
              <a:rPr lang="ka-GE" sz="1200" dirty="0" smtClean="0">
                <a:solidFill>
                  <a:schemeClr val="tx1"/>
                </a:solidFill>
              </a:rPr>
              <a:t>მინისტრის პირველი მოადგილე </a:t>
            </a:r>
            <a:endParaRPr lang="ka-GE" sz="1200" dirty="0">
              <a:solidFill>
                <a:schemeClr val="tx1"/>
              </a:solidFill>
            </a:endParaRPr>
          </a:p>
          <a:p>
            <a:r>
              <a:rPr lang="ka-GE" sz="1200" dirty="0">
                <a:solidFill>
                  <a:schemeClr val="tx1"/>
                </a:solidFill>
              </a:rPr>
              <a:t>3</a:t>
            </a:r>
            <a:r>
              <a:rPr lang="ka-GE" sz="1200" dirty="0" smtClean="0">
                <a:solidFill>
                  <a:schemeClr val="tx1"/>
                </a:solidFill>
              </a:rPr>
              <a:t>. </a:t>
            </a:r>
            <a:r>
              <a:rPr lang="ka-GE" sz="1200" b="1" dirty="0" smtClean="0">
                <a:solidFill>
                  <a:schemeClr val="tx1"/>
                </a:solidFill>
              </a:rPr>
              <a:t>ლაშა კილაძე  </a:t>
            </a:r>
            <a:r>
              <a:rPr lang="ka-GE" sz="1200" dirty="0" smtClean="0">
                <a:solidFill>
                  <a:schemeClr val="tx1"/>
                </a:solidFill>
              </a:rPr>
              <a:t>- ფსიქიკური ჯანმრთელობისა და ნარკომანიის პრევენციის ცენტრის დირექტორი</a:t>
            </a:r>
          </a:p>
          <a:p>
            <a:r>
              <a:rPr lang="ka-GE" sz="1200" dirty="0">
                <a:solidFill>
                  <a:schemeClr val="tx1"/>
                </a:solidFill>
              </a:rPr>
              <a:t>4</a:t>
            </a:r>
            <a:r>
              <a:rPr lang="ka-GE" sz="1200" dirty="0" smtClean="0">
                <a:solidFill>
                  <a:schemeClr val="tx1"/>
                </a:solidFill>
              </a:rPr>
              <a:t>. </a:t>
            </a:r>
            <a:r>
              <a:rPr lang="ka-GE" sz="1200" b="1" dirty="0" smtClean="0">
                <a:solidFill>
                  <a:schemeClr val="tx1"/>
                </a:solidFill>
              </a:rPr>
              <a:t>გური მენაბდიშვილი</a:t>
            </a:r>
            <a:r>
              <a:rPr lang="ka-GE" sz="1200" dirty="0" smtClean="0">
                <a:solidFill>
                  <a:schemeClr val="tx1"/>
                </a:solidFill>
              </a:rPr>
              <a:t> - </a:t>
            </a:r>
            <a:r>
              <a:rPr lang="ka-GE" sz="1200" dirty="0">
                <a:solidFill>
                  <a:schemeClr val="tx1"/>
                </a:solidFill>
              </a:rPr>
              <a:t>ფსიქიკური ჯანმრთელობისა და ნარკომანიის პრევენციის ცენტრის </a:t>
            </a:r>
            <a:r>
              <a:rPr lang="ka-GE" sz="1200" dirty="0" smtClean="0">
                <a:solidFill>
                  <a:schemeClr val="tx1"/>
                </a:solidFill>
              </a:rPr>
              <a:t>დირექტორის მოადგილე</a:t>
            </a:r>
          </a:p>
          <a:p>
            <a:r>
              <a:rPr lang="ka-GE" sz="1200" dirty="0">
                <a:solidFill>
                  <a:schemeClr val="tx1"/>
                </a:solidFill>
              </a:rPr>
              <a:t>5</a:t>
            </a:r>
            <a:r>
              <a:rPr lang="ka-GE" sz="1200" dirty="0" smtClean="0">
                <a:solidFill>
                  <a:schemeClr val="tx1"/>
                </a:solidFill>
              </a:rPr>
              <a:t>. </a:t>
            </a:r>
            <a:r>
              <a:rPr lang="ka-GE" sz="1200" b="1" dirty="0" smtClean="0">
                <a:solidFill>
                  <a:schemeClr val="tx1"/>
                </a:solidFill>
              </a:rPr>
              <a:t>ნინო ოკრიბელაშვილი</a:t>
            </a:r>
            <a:r>
              <a:rPr lang="ka-GE" sz="1200" dirty="0" smtClean="0">
                <a:solidFill>
                  <a:schemeClr val="tx1"/>
                </a:solidFill>
              </a:rPr>
              <a:t> - </a:t>
            </a:r>
            <a:r>
              <a:rPr lang="ka-GE" sz="1200" dirty="0">
                <a:solidFill>
                  <a:schemeClr val="tx1"/>
                </a:solidFill>
              </a:rPr>
              <a:t>ფსიქიკური ჯანმრთელობისა და ნარკომანიის პრევენციის ცენტრის </a:t>
            </a:r>
            <a:r>
              <a:rPr lang="ka-GE" sz="1200" dirty="0" smtClean="0">
                <a:solidFill>
                  <a:schemeClr val="tx1"/>
                </a:solidFill>
              </a:rPr>
              <a:t>დირექტორის მოადგილე</a:t>
            </a:r>
          </a:p>
          <a:p>
            <a:r>
              <a:rPr lang="ka-GE" sz="1200" dirty="0">
                <a:solidFill>
                  <a:schemeClr val="tx1"/>
                </a:solidFill>
              </a:rPr>
              <a:t>6</a:t>
            </a:r>
            <a:r>
              <a:rPr lang="ka-GE" sz="1200" dirty="0" smtClean="0">
                <a:solidFill>
                  <a:schemeClr val="tx1"/>
                </a:solidFill>
              </a:rPr>
              <a:t>. </a:t>
            </a:r>
            <a:r>
              <a:rPr lang="ka-GE" sz="1200" b="1" dirty="0" smtClean="0">
                <a:solidFill>
                  <a:schemeClr val="tx1"/>
                </a:solidFill>
              </a:rPr>
              <a:t>ხათუნა თოდაძე </a:t>
            </a:r>
            <a:r>
              <a:rPr lang="ka-GE" sz="1200" dirty="0" smtClean="0">
                <a:solidFill>
                  <a:schemeClr val="tx1"/>
                </a:solidFill>
              </a:rPr>
              <a:t>- </a:t>
            </a:r>
            <a:r>
              <a:rPr lang="ka-GE" sz="1200" dirty="0">
                <a:solidFill>
                  <a:schemeClr val="tx1"/>
                </a:solidFill>
              </a:rPr>
              <a:t>ფსიქიკური ჯანმრთელობისა და ნარკომანიის პრევენციის ცენტრის </a:t>
            </a:r>
            <a:r>
              <a:rPr lang="ka-GE" sz="1200" dirty="0" smtClean="0">
                <a:solidFill>
                  <a:schemeClr val="tx1"/>
                </a:solidFill>
              </a:rPr>
              <a:t>დირექტორის მოადგილე</a:t>
            </a:r>
            <a:endParaRPr lang="ka-GE" sz="1200" dirty="0">
              <a:solidFill>
                <a:schemeClr val="tx1"/>
              </a:solidFill>
            </a:endParaRPr>
          </a:p>
          <a:p>
            <a:endParaRPr lang="ka-GE" sz="1200" dirty="0">
              <a:solidFill>
                <a:schemeClr val="tx1"/>
              </a:solidFill>
            </a:endParaRPr>
          </a:p>
          <a:p>
            <a:endParaRPr lang="ka-GE" sz="1200" dirty="0">
              <a:solidFill>
                <a:schemeClr val="tx1"/>
              </a:solidFill>
            </a:endParaRPr>
          </a:p>
          <a:p>
            <a:endParaRPr lang="ka-GE" sz="1200" dirty="0" smtClean="0">
              <a:solidFill>
                <a:schemeClr val="tx1"/>
              </a:solidFill>
            </a:endParaRPr>
          </a:p>
          <a:p>
            <a:pPr marL="228600" indent="-228600">
              <a:buFont typeface="Arial"/>
              <a:buAutoNum type="arabicPeriod"/>
            </a:pPr>
            <a:endParaRPr lang="ka-G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49503"/>
      </p:ext>
    </p:extLst>
  </p:cSld>
  <p:clrMapOvr>
    <a:masterClrMapping/>
  </p:clrMapOvr>
</p:sld>
</file>

<file path=ppt/theme/theme1.xml><?xml version="1.0" encoding="utf-8"?>
<a:theme xmlns:a="http://schemas.openxmlformats.org/drawingml/2006/main" name="Jacquenett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186</Words>
  <Application>Microsoft Office PowerPoint</Application>
  <PresentationFormat>On-screen Show (16:9)</PresentationFormat>
  <Paragraphs>31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Wingdings</vt:lpstr>
      <vt:lpstr>Work Sans</vt:lpstr>
      <vt:lpstr>Varela Round</vt:lpstr>
      <vt:lpstr>Work Sans Light</vt:lpstr>
      <vt:lpstr>Jacquenetta template</vt:lpstr>
      <vt:lpstr>  ყველა სახის ნარკოტიკი სიცოცხლისთვის საშიშია! არ გასინჯო, ყველა კლავს!</vt:lpstr>
      <vt:lpstr>საგანმანათლებლო და საინფორმაციო ღონისძიებები ნარკომანიაზე</vt:lpstr>
      <vt:lpstr>მინისტრის  საჯარო ლექცია ნარკომანიის თემაზე</vt:lpstr>
      <vt:lpstr>მინისტრის პირველადი სამედიცინო დახმარების გაკვეთილები  მომსახურების სფეროს თანამშრომლებს</vt:lpstr>
      <vt:lpstr>კონფერენცია ნარკომანიის თემაზე</vt:lpstr>
      <vt:lpstr>ექიმი-ნარკოლოგების უფასო კონსულტაციები</vt:lpstr>
      <vt:lpstr>სპიკერები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წამალდამოკიდებულებასთან ბრძოლა</dc:title>
  <dc:creator>Nini Talakhadze</dc:creator>
  <cp:lastModifiedBy>Nini Talakhadze</cp:lastModifiedBy>
  <cp:revision>8</cp:revision>
  <dcterms:modified xsi:type="dcterms:W3CDTF">2018-05-10T11:31:45Z</dcterms:modified>
</cp:coreProperties>
</file>