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E4BD"/>
    <a:srgbClr val="DBEEF4"/>
    <a:srgbClr val="FF0000"/>
    <a:srgbClr val="FFCCFF"/>
    <a:srgbClr val="E6B9B8"/>
    <a:srgbClr val="F2DCDB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72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78D9F-9701-4184-972C-CF44C7230803}" type="datetimeFigureOut">
              <a:rPr lang="en-US" smtClean="0"/>
              <a:t>29-May-18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BBE11-2543-4527-96C6-F2254ECEA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33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BBE11-2543-4527-96C6-F2254ECEA3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02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BBE11-2543-4527-96C6-F2254ECEA3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4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BBE11-2543-4527-96C6-F2254ECEA3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51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BBE11-2543-4527-96C6-F2254ECEA3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56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BBE11-2543-4527-96C6-F2254ECEA3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337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BBE11-2543-4527-96C6-F2254ECEA3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058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C604D-E942-4101-8E4A-4D91380AE25D}" type="datetimeFigureOut">
              <a:rPr lang="en-US" smtClean="0"/>
              <a:t>29-May-18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B724-5E08-48D1-9A84-52F47BD20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62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C604D-E942-4101-8E4A-4D91380AE25D}" type="datetimeFigureOut">
              <a:rPr lang="en-US" smtClean="0"/>
              <a:t>29-May-18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B724-5E08-48D1-9A84-52F47BD20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712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C604D-E942-4101-8E4A-4D91380AE25D}" type="datetimeFigureOut">
              <a:rPr lang="en-US" smtClean="0"/>
              <a:t>29-May-18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B724-5E08-48D1-9A84-52F47BD20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80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C604D-E942-4101-8E4A-4D91380AE25D}" type="datetimeFigureOut">
              <a:rPr lang="en-US" smtClean="0"/>
              <a:t>29-May-18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B724-5E08-48D1-9A84-52F47BD20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167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C604D-E942-4101-8E4A-4D91380AE25D}" type="datetimeFigureOut">
              <a:rPr lang="en-US" smtClean="0"/>
              <a:t>29-May-18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B724-5E08-48D1-9A84-52F47BD20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10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C604D-E942-4101-8E4A-4D91380AE25D}" type="datetimeFigureOut">
              <a:rPr lang="en-US" smtClean="0"/>
              <a:t>29-May-18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B724-5E08-48D1-9A84-52F47BD20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34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C604D-E942-4101-8E4A-4D91380AE25D}" type="datetimeFigureOut">
              <a:rPr lang="en-US" smtClean="0"/>
              <a:t>29-May-18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B724-5E08-48D1-9A84-52F47BD20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71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C604D-E942-4101-8E4A-4D91380AE25D}" type="datetimeFigureOut">
              <a:rPr lang="en-US" smtClean="0"/>
              <a:t>29-May-18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B724-5E08-48D1-9A84-52F47BD20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73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C604D-E942-4101-8E4A-4D91380AE25D}" type="datetimeFigureOut">
              <a:rPr lang="en-US" smtClean="0"/>
              <a:t>29-May-18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B724-5E08-48D1-9A84-52F47BD20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163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C604D-E942-4101-8E4A-4D91380AE25D}" type="datetimeFigureOut">
              <a:rPr lang="en-US" smtClean="0"/>
              <a:t>29-May-18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B724-5E08-48D1-9A84-52F47BD20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553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C604D-E942-4101-8E4A-4D91380AE25D}" type="datetimeFigureOut">
              <a:rPr lang="en-US" smtClean="0"/>
              <a:t>29-May-18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B724-5E08-48D1-9A84-52F47BD20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80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C604D-E942-4101-8E4A-4D91380AE25D}" type="datetimeFigureOut">
              <a:rPr lang="en-US" smtClean="0"/>
              <a:t>29-May-18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6B724-5E08-48D1-9A84-52F47BD20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72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039" y="1143000"/>
            <a:ext cx="8839200" cy="1752600"/>
          </a:xfrm>
        </p:spPr>
        <p:txBody>
          <a:bodyPr/>
          <a:lstStyle/>
          <a:p>
            <a:r>
              <a:rPr lang="ka-GE" dirty="0" smtClean="0">
                <a:solidFill>
                  <a:srgbClr val="0070C0"/>
                </a:solidFill>
              </a:rPr>
              <a:t>პოლიფარმაციის მართვა</a:t>
            </a:r>
          </a:p>
          <a:p>
            <a:r>
              <a:rPr lang="ka-GE" dirty="0" smtClean="0">
                <a:solidFill>
                  <a:srgbClr val="0070C0"/>
                </a:solidFill>
              </a:rPr>
              <a:t>პირველადი ჯანდაცვის დონეზე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026" name="Picture 2" descr="polypharmacy-áá¡ á¡á£á áááá¡ á¨ááááá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509" y="3604161"/>
            <a:ext cx="4495800" cy="3366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28855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0"/>
            <a:ext cx="3276600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ka-GE" dirty="0" smtClean="0"/>
          </a:p>
          <a:p>
            <a:pPr marL="0" indent="0" algn="ctr">
              <a:buNone/>
            </a:pPr>
            <a:endParaRPr lang="ka-GE" dirty="0"/>
          </a:p>
          <a:p>
            <a:pPr marL="0" indent="0" algn="ctr">
              <a:buNone/>
            </a:pPr>
            <a:r>
              <a:rPr lang="ka-GE" dirty="0" smtClean="0">
                <a:solidFill>
                  <a:srgbClr val="0070C0"/>
                </a:solidFill>
              </a:rPr>
              <a:t>საკითხის აქტუალობა</a:t>
            </a:r>
          </a:p>
          <a:p>
            <a:pPr marL="0" indent="0" algn="ctr">
              <a:buNone/>
            </a:pPr>
            <a:r>
              <a:rPr lang="ka-GE" dirty="0" smtClean="0">
                <a:solidFill>
                  <a:srgbClr val="0070C0"/>
                </a:solidFill>
              </a:rPr>
              <a:t>ეროვნულ დონეზე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581400" y="-152400"/>
            <a:ext cx="4876800" cy="6858000"/>
          </a:xfrm>
        </p:spPr>
        <p:txBody>
          <a:bodyPr/>
          <a:lstStyle/>
          <a:p>
            <a:pPr marL="0" indent="0">
              <a:buNone/>
            </a:pPr>
            <a:endParaRPr lang="ka-GE" sz="12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ka-GE" sz="1400" dirty="0" smtClean="0">
                <a:solidFill>
                  <a:srgbClr val="002060"/>
                </a:solidFill>
              </a:rPr>
              <a:t>საქართველოს შრომის ჯანმრთელობისა და სოციალური დაცვის სამინისტროს მიერ 2018 წელს ჩატარებული კვლევის შედეგად გამოვლინდა:</a:t>
            </a:r>
          </a:p>
          <a:p>
            <a:pPr marL="0" indent="0" algn="ctr">
              <a:buNone/>
            </a:pPr>
            <a:endParaRPr lang="ka-GE" sz="14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ka-GE" sz="1500" dirty="0" smtClean="0">
                <a:solidFill>
                  <a:srgbClr val="002060"/>
                </a:solidFill>
              </a:rPr>
              <a:t>ერთი პაციენტის მიერ ერთი და იმავე მოქმედების სხვადასხვა სავაჭრო დასახელების მედიკამენტის ერთდროულად მიღება.</a:t>
            </a:r>
          </a:p>
          <a:p>
            <a:pPr>
              <a:buFont typeface="Wingdings" panose="05000000000000000000" pitchFamily="2" charset="2"/>
              <a:buChar char="Ø"/>
            </a:pPr>
            <a:endParaRPr lang="ka-GE" sz="15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500" dirty="0" smtClean="0">
                <a:solidFill>
                  <a:srgbClr val="002060"/>
                </a:solidFill>
              </a:rPr>
              <a:t>Top-</a:t>
            </a:r>
            <a:r>
              <a:rPr lang="ka-GE" sz="1500" dirty="0" smtClean="0">
                <a:solidFill>
                  <a:srgbClr val="002060"/>
                </a:solidFill>
              </a:rPr>
              <a:t>მედიკამენტებში ისეთი მედიკამენტების დიდი უპირატესობით მოხვედრა, როგორიცაა კაპტოპრილი, კარდიომაგნილი, ნო-შპა და სხვა.</a:t>
            </a:r>
          </a:p>
          <a:p>
            <a:pPr marL="0" indent="0">
              <a:buNone/>
            </a:pPr>
            <a:endParaRPr lang="ka-GE" sz="15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ka-GE" sz="1500" dirty="0">
                <a:solidFill>
                  <a:srgbClr val="002060"/>
                </a:solidFill>
              </a:rPr>
              <a:t> </a:t>
            </a:r>
            <a:r>
              <a:rPr lang="ka-GE" sz="1500" dirty="0" smtClean="0">
                <a:solidFill>
                  <a:srgbClr val="002060"/>
                </a:solidFill>
              </a:rPr>
              <a:t>პენსიონერების მიერ  ყოველთვიურად მოხმარებადი მედიკამენტებისთვის მაღალი დანახარჯი. </a:t>
            </a:r>
          </a:p>
          <a:p>
            <a:pPr marL="0" indent="0">
              <a:buNone/>
            </a:pPr>
            <a:endParaRPr lang="ka-GE" sz="1400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645177"/>
            <a:ext cx="5562600" cy="340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9" y="3276600"/>
            <a:ext cx="3428999" cy="21420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32130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3581400" cy="68580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ka-GE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ka-GE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ka-GE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ka-GE" dirty="0" smtClean="0">
                <a:solidFill>
                  <a:srgbClr val="0070C0"/>
                </a:solidFill>
              </a:rPr>
              <a:t>საკითხის აქტუალობა საერთაშორისო დონეზე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152400"/>
            <a:ext cx="5181600" cy="6629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rgbClr val="C00000"/>
                </a:solidFill>
              </a:rPr>
              <a:t>                                       SIMPATHY</a:t>
            </a:r>
            <a:endParaRPr lang="ka-GE" sz="18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1700" dirty="0" smtClean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ka-GE" sz="1700" dirty="0" smtClean="0">
                <a:solidFill>
                  <a:srgbClr val="002060"/>
                </a:solidFill>
              </a:rPr>
              <a:t>არაგეგმიური </a:t>
            </a:r>
            <a:r>
              <a:rPr lang="ka-GE" sz="1700" dirty="0">
                <a:solidFill>
                  <a:srgbClr val="002060"/>
                </a:solidFill>
              </a:rPr>
              <a:t>ჰოსპიტალიზაციის შემთხვევების 11% უკავშირდება მედიკამენტების ჭარბად მიღებით </a:t>
            </a:r>
            <a:r>
              <a:rPr lang="ka-GE" sz="1700" dirty="0" smtClean="0">
                <a:solidFill>
                  <a:srgbClr val="002060"/>
                </a:solidFill>
              </a:rPr>
              <a:t>გამოწვეულ </a:t>
            </a:r>
            <a:r>
              <a:rPr lang="ka-GE" sz="1700" dirty="0">
                <a:solidFill>
                  <a:srgbClr val="002060"/>
                </a:solidFill>
              </a:rPr>
              <a:t>ზიანს. </a:t>
            </a:r>
            <a:endParaRPr lang="ka-GE" sz="17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700" dirty="0" smtClean="0">
              <a:solidFill>
                <a:srgbClr val="002060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ka-GE" sz="1700" dirty="0">
                <a:solidFill>
                  <a:srgbClr val="002060"/>
                </a:solidFill>
              </a:rPr>
              <a:t>ყოველწლიურად 8.6 მილიონ ადამიანს უწევს დაუგეგმავი </a:t>
            </a:r>
            <a:r>
              <a:rPr lang="ka-GE" sz="1700" dirty="0" smtClean="0">
                <a:solidFill>
                  <a:srgbClr val="002060"/>
                </a:solidFill>
              </a:rPr>
              <a:t>ჰოსპიტალიზაცია</a:t>
            </a:r>
            <a:r>
              <a:rPr lang="en-US" sz="1700" dirty="0" smtClean="0">
                <a:solidFill>
                  <a:srgbClr val="002060"/>
                </a:solidFill>
              </a:rPr>
              <a:t> </a:t>
            </a:r>
            <a:r>
              <a:rPr lang="ka-GE" sz="1700" dirty="0" smtClean="0">
                <a:solidFill>
                  <a:srgbClr val="002060"/>
                </a:solidFill>
              </a:rPr>
              <a:t>ამ მიზეზით. 65 </a:t>
            </a:r>
            <a:r>
              <a:rPr lang="ka-GE" sz="1700" dirty="0">
                <a:solidFill>
                  <a:srgbClr val="002060"/>
                </a:solidFill>
              </a:rPr>
              <a:t>წელს გადაცილებული  პაციენტები, რომლებიც იღებენ 5 და მეტი სახეობის მედიკამენტს, მათ 50%-ში შესაძლებელია ზიანის შემცირება და ჰოსპიტალიზაციის თავიდან აცილება</a:t>
            </a:r>
            <a:r>
              <a:rPr lang="ka-GE" sz="1700" dirty="0" smtClean="0">
                <a:solidFill>
                  <a:srgbClr val="002060"/>
                </a:solidFill>
              </a:rPr>
              <a:t>.</a:t>
            </a:r>
          </a:p>
          <a:p>
            <a:pPr marL="0" lvl="0" indent="0">
              <a:buNone/>
            </a:pPr>
            <a:endParaRPr lang="ka-GE" sz="1700" dirty="0" smtClean="0">
              <a:solidFill>
                <a:srgbClr val="002060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700" dirty="0" smtClean="0">
                <a:solidFill>
                  <a:srgbClr val="002060"/>
                </a:solidFill>
              </a:rPr>
              <a:t>EU </a:t>
            </a:r>
            <a:r>
              <a:rPr lang="ka-GE" sz="1700" dirty="0" smtClean="0">
                <a:solidFill>
                  <a:srgbClr val="002060"/>
                </a:solidFill>
              </a:rPr>
              <a:t>ქვეყნებში </a:t>
            </a:r>
            <a:r>
              <a:rPr lang="ka-GE" sz="1700" dirty="0">
                <a:solidFill>
                  <a:srgbClr val="002060"/>
                </a:solidFill>
              </a:rPr>
              <a:t>იმ პირების 21%, რომლებსაც აქვთ ორი ქრონიკული დაავადება, დღეში </a:t>
            </a:r>
            <a:r>
              <a:rPr lang="ka-GE" sz="1700" dirty="0" smtClean="0">
                <a:solidFill>
                  <a:srgbClr val="002060"/>
                </a:solidFill>
              </a:rPr>
              <a:t>4-დან </a:t>
            </a:r>
            <a:r>
              <a:rPr lang="ka-GE" sz="1700" dirty="0">
                <a:solidFill>
                  <a:srgbClr val="002060"/>
                </a:solidFill>
              </a:rPr>
              <a:t>9-მდე დასახელების მედიკამენტს იღებენ. 10-%-ზე მეტი იღებს დღეში 10-ზე მეტი სახეობის მედიკამენტს</a:t>
            </a:r>
            <a:r>
              <a:rPr lang="ka-GE" sz="1700" dirty="0" smtClean="0">
                <a:solidFill>
                  <a:srgbClr val="002060"/>
                </a:solidFill>
              </a:rPr>
              <a:t>.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ka-GE" sz="1600" dirty="0" smtClean="0"/>
          </a:p>
          <a:p>
            <a:pPr lvl="0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3428999"/>
            <a:ext cx="3648543" cy="2490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337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" y="0"/>
            <a:ext cx="3750623" cy="6858000"/>
          </a:xfrm>
          <a:solidFill>
            <a:srgbClr val="FFCCFF">
              <a:alpha val="83137"/>
            </a:srgb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ka-GE" dirty="0" smtClean="0"/>
          </a:p>
          <a:p>
            <a:pPr marL="0" indent="0">
              <a:buNone/>
            </a:pPr>
            <a:endParaRPr lang="ka-GE" dirty="0"/>
          </a:p>
          <a:p>
            <a:pPr marL="0" indent="0" algn="ctr">
              <a:buNone/>
            </a:pPr>
            <a:r>
              <a:rPr lang="ka-GE" dirty="0" smtClean="0"/>
              <a:t>  </a:t>
            </a:r>
          </a:p>
          <a:p>
            <a:pPr marL="0" indent="0" algn="ctr">
              <a:buNone/>
            </a:pPr>
            <a:r>
              <a:rPr lang="ka-GE" dirty="0" smtClean="0">
                <a:solidFill>
                  <a:srgbClr val="0070C0"/>
                </a:solidFill>
              </a:rPr>
              <a:t>პოლიფარმაციის მენეჯმენტი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C00000"/>
                </a:solidFill>
              </a:rPr>
              <a:t>SIMPATHY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3800" y="0"/>
            <a:ext cx="5410200" cy="67056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ka-GE" sz="15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ka-GE" sz="1500" dirty="0" smtClean="0">
                <a:solidFill>
                  <a:srgbClr val="C00000"/>
                </a:solidFill>
              </a:rPr>
              <a:t>კომპლექსური მოვლა</a:t>
            </a:r>
          </a:p>
          <a:p>
            <a:pPr marL="0" indent="0">
              <a:buNone/>
            </a:pPr>
            <a:r>
              <a:rPr lang="ka-GE" sz="1500" dirty="0" smtClean="0">
                <a:solidFill>
                  <a:srgbClr val="002060"/>
                </a:solidFill>
              </a:rPr>
              <a:t>პაციენტის კომლექსური მოვლის სისტემა ექიმის, ექთნის, ფარმაცევტის და სხვათა მონაწილეობით. მედიკამენტების კომპლექსური დანიშვნა მინიმალური რაოდენობით და მაქსიმალური ეფექტიანობით.</a:t>
            </a:r>
          </a:p>
          <a:p>
            <a:pPr marL="0" indent="0">
              <a:buNone/>
            </a:pPr>
            <a:endParaRPr lang="ka-GE" sz="15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ka-GE" sz="1500" dirty="0" smtClean="0">
                <a:solidFill>
                  <a:srgbClr val="C00000"/>
                </a:solidFill>
              </a:rPr>
              <a:t>ხარისხი</a:t>
            </a:r>
          </a:p>
          <a:p>
            <a:pPr marL="0" indent="0">
              <a:buNone/>
            </a:pPr>
            <a:r>
              <a:rPr lang="ka-GE" sz="1500" dirty="0" smtClean="0">
                <a:solidFill>
                  <a:srgbClr val="002060"/>
                </a:solidFill>
              </a:rPr>
              <a:t> </a:t>
            </a:r>
            <a:r>
              <a:rPr lang="ka-GE" sz="1500" dirty="0">
                <a:solidFill>
                  <a:srgbClr val="002060"/>
                </a:solidFill>
              </a:rPr>
              <a:t>პირველადი ჯანდაცვის დონეზე ყოველი 20 რეცეპტიდან, 1 შეიცავს </a:t>
            </a:r>
            <a:r>
              <a:rPr lang="ka-GE" sz="1500" dirty="0" smtClean="0">
                <a:solidFill>
                  <a:srgbClr val="002060"/>
                </a:solidFill>
              </a:rPr>
              <a:t>შეცდომას დანიშნული მედიკამენტების რაოდენობის მიმართულებით. </a:t>
            </a:r>
            <a:r>
              <a:rPr lang="ka-GE" sz="1500" dirty="0">
                <a:solidFill>
                  <a:srgbClr val="002060"/>
                </a:solidFill>
              </a:rPr>
              <a:t>პაციენტის მიერ ხანგრძლივად მიღებადი მედიკამენტების 30-50%  არ არის გამოწერილი რეცეპტით და მოიხმარენ თვითნებურად. </a:t>
            </a:r>
            <a:endParaRPr lang="ka-GE" sz="15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ka-GE" sz="15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ka-GE" sz="1500" dirty="0">
                <a:solidFill>
                  <a:srgbClr val="C00000"/>
                </a:solidFill>
              </a:rPr>
              <a:t>ეკონომიკური </a:t>
            </a:r>
            <a:r>
              <a:rPr lang="ka-GE" sz="1500" dirty="0" smtClean="0">
                <a:solidFill>
                  <a:srgbClr val="C00000"/>
                </a:solidFill>
              </a:rPr>
              <a:t>ეფექტურობა</a:t>
            </a:r>
          </a:p>
          <a:p>
            <a:pPr marL="0" lvl="0" indent="0">
              <a:buNone/>
            </a:pPr>
            <a:r>
              <a:rPr lang="ka-GE" sz="1500" dirty="0" smtClean="0">
                <a:solidFill>
                  <a:srgbClr val="002060"/>
                </a:solidFill>
              </a:rPr>
              <a:t>მედიკამენტებთან </a:t>
            </a:r>
            <a:r>
              <a:rPr lang="ka-GE" sz="1500" dirty="0">
                <a:solidFill>
                  <a:srgbClr val="002060"/>
                </a:solidFill>
              </a:rPr>
              <a:t>ასოცირებული ჯანმრთელობის პრობლემების შემცირებით მცირდება საავადმყოფოში მიმართვიანობა, ჰოსპიტალიზაცია, ჰოსპიტალში დაყოვნების დრო და რეჰოსპიტალიზაცია, რაც იწვევს ხარჯების დაზოგვას. </a:t>
            </a:r>
            <a:endParaRPr lang="ka-GE" sz="1500" dirty="0" smtClean="0">
              <a:solidFill>
                <a:srgbClr val="002060"/>
              </a:solidFill>
            </a:endParaRPr>
          </a:p>
          <a:p>
            <a:pPr marL="0" lvl="0" indent="0">
              <a:buNone/>
            </a:pPr>
            <a:endParaRPr lang="ka-GE" sz="1500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ka-GE" sz="1500" dirty="0">
                <a:solidFill>
                  <a:srgbClr val="C00000"/>
                </a:solidFill>
              </a:rPr>
              <a:t>პოლიტიკის </a:t>
            </a:r>
            <a:r>
              <a:rPr lang="ka-GE" sz="1500" dirty="0" smtClean="0">
                <a:solidFill>
                  <a:srgbClr val="C00000"/>
                </a:solidFill>
              </a:rPr>
              <a:t>გატარება</a:t>
            </a:r>
          </a:p>
          <a:p>
            <a:pPr marL="0" lvl="0" indent="0">
              <a:buNone/>
            </a:pPr>
            <a:r>
              <a:rPr lang="ka-GE" sz="1500" dirty="0">
                <a:solidFill>
                  <a:srgbClr val="002060"/>
                </a:solidFill>
              </a:rPr>
              <a:t>პაციენტის ინფორმირებულობა პოლიფარმაციის საფრთხეებთან </a:t>
            </a:r>
            <a:r>
              <a:rPr lang="ka-GE" sz="1500" dirty="0" smtClean="0">
                <a:solidFill>
                  <a:srgbClr val="002060"/>
                </a:solidFill>
              </a:rPr>
              <a:t>დაკავშირებით. </a:t>
            </a:r>
            <a:r>
              <a:rPr lang="ka-GE" sz="1500" dirty="0">
                <a:solidFill>
                  <a:srgbClr val="002060"/>
                </a:solidFill>
              </a:rPr>
              <a:t>პაციენტმა უნდა იცოდეს, რომ მკურნალობა უნდა წარიმართოს  </a:t>
            </a:r>
            <a:r>
              <a:rPr lang="ka-GE" sz="1500" dirty="0" smtClean="0">
                <a:solidFill>
                  <a:srgbClr val="002060"/>
                </a:solidFill>
              </a:rPr>
              <a:t>მისი </a:t>
            </a:r>
            <a:r>
              <a:rPr lang="ka-GE" sz="1500" dirty="0">
                <a:solidFill>
                  <a:srgbClr val="002060"/>
                </a:solidFill>
              </a:rPr>
              <a:t>თანამონაწილეობით და არა ერთპიროვნულად მხოლოდ ექიმის ან ფარმაცევტის გადაწყვეტილებით. </a:t>
            </a:r>
            <a:endParaRPr lang="en-US" sz="15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400" dirty="0"/>
          </a:p>
          <a:p>
            <a:pPr marL="0" lv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19" y="3748644"/>
            <a:ext cx="3886200" cy="22872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276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4948" y="0"/>
            <a:ext cx="3891148" cy="6858000"/>
          </a:xfrm>
          <a:solidFill>
            <a:srgbClr val="D7E4BD">
              <a:alpha val="58039"/>
            </a:srgbClr>
          </a:solidFill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ka-GE" dirty="0" smtClean="0"/>
              <a:t> </a:t>
            </a:r>
          </a:p>
          <a:p>
            <a:pPr marL="0" indent="0" algn="ctr">
              <a:buNone/>
            </a:pPr>
            <a:endParaRPr lang="ka-GE" dirty="0"/>
          </a:p>
          <a:p>
            <a:pPr marL="0" indent="0" algn="ctr">
              <a:buNone/>
            </a:pPr>
            <a:endParaRPr lang="ka-GE" dirty="0" smtClean="0"/>
          </a:p>
          <a:p>
            <a:pPr marL="0" indent="0" algn="ctr">
              <a:buNone/>
            </a:pPr>
            <a:endParaRPr lang="ka-GE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ka-GE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SIMPATHY </a:t>
            </a:r>
            <a:r>
              <a:rPr lang="ka-GE" dirty="0" smtClean="0">
                <a:solidFill>
                  <a:srgbClr val="0070C0"/>
                </a:solidFill>
              </a:rPr>
              <a:t>რეკომენდაციები პოლიფარმ</a:t>
            </a:r>
            <a:r>
              <a:rPr lang="ka-GE" dirty="0">
                <a:solidFill>
                  <a:srgbClr val="0070C0"/>
                </a:solidFill>
              </a:rPr>
              <a:t>ა</a:t>
            </a:r>
            <a:r>
              <a:rPr lang="ka-GE" dirty="0" smtClean="0">
                <a:solidFill>
                  <a:srgbClr val="0070C0"/>
                </a:solidFill>
              </a:rPr>
              <a:t>ციის მენეჯმენტისთვის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8600" y="533400"/>
            <a:ext cx="4724400" cy="5943600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ka-GE" sz="2200" dirty="0" smtClean="0">
                <a:solidFill>
                  <a:srgbClr val="002060"/>
                </a:solidFill>
              </a:rPr>
              <a:t>1.შექმენით და გამოიყენეთ სისტემური მიდგომა, რომელსაც </a:t>
            </a:r>
            <a:r>
              <a:rPr lang="ka-GE" sz="2200" dirty="0">
                <a:solidFill>
                  <a:srgbClr val="002060"/>
                </a:solidFill>
              </a:rPr>
              <a:t>ეყოლება მულტიდისციპლინური კლინიკური და პოლიტიკური ხელმძღვანელობა</a:t>
            </a:r>
            <a:r>
              <a:rPr lang="ka-GE" sz="2200" dirty="0" smtClean="0">
                <a:solidFill>
                  <a:srgbClr val="002060"/>
                </a:solidFill>
              </a:rPr>
              <a:t>.</a:t>
            </a:r>
          </a:p>
          <a:p>
            <a:pPr marL="0" lvl="0" indent="0">
              <a:buNone/>
            </a:pPr>
            <a:endParaRPr lang="en-US" sz="2200" dirty="0">
              <a:solidFill>
                <a:srgbClr val="002060"/>
              </a:solidFill>
            </a:endParaRPr>
          </a:p>
          <a:p>
            <a:pPr marL="0" lvl="0" indent="0">
              <a:buNone/>
            </a:pPr>
            <a:r>
              <a:rPr lang="ka-GE" sz="2200" dirty="0" smtClean="0">
                <a:solidFill>
                  <a:srgbClr val="002060"/>
                </a:solidFill>
              </a:rPr>
              <a:t>2. დაამკვიდრეთ კულტურა, რომელიც ორიენტირებულია რეცეპტის </a:t>
            </a:r>
            <a:r>
              <a:rPr lang="ka-GE" sz="2200" dirty="0">
                <a:solidFill>
                  <a:srgbClr val="002060"/>
                </a:solidFill>
              </a:rPr>
              <a:t>ხარისხსა და </a:t>
            </a:r>
            <a:r>
              <a:rPr lang="ka-GE" sz="2200" dirty="0" smtClean="0">
                <a:solidFill>
                  <a:srgbClr val="002060"/>
                </a:solidFill>
              </a:rPr>
              <a:t>უსაფრთხოებაზე.</a:t>
            </a:r>
          </a:p>
          <a:p>
            <a:pPr marL="0" lvl="0" indent="0">
              <a:buNone/>
            </a:pPr>
            <a:endParaRPr lang="en-US" sz="2200" dirty="0">
              <a:solidFill>
                <a:srgbClr val="002060"/>
              </a:solidFill>
            </a:endParaRPr>
          </a:p>
          <a:p>
            <a:pPr marL="0" lvl="0" indent="0">
              <a:buNone/>
            </a:pPr>
            <a:r>
              <a:rPr lang="ka-GE" sz="2200" dirty="0" smtClean="0">
                <a:solidFill>
                  <a:srgbClr val="002060"/>
                </a:solidFill>
              </a:rPr>
              <a:t>3. დაარწმუნეთ </a:t>
            </a:r>
            <a:r>
              <a:rPr lang="ka-GE" sz="2200" dirty="0">
                <a:solidFill>
                  <a:srgbClr val="002060"/>
                </a:solidFill>
              </a:rPr>
              <a:t>პაციენტები, რომ ისინი არიან მკურნალობის პროცესის განუყოფელი ნაწილი და უზურნველყავით მათთვის ეს უფლება</a:t>
            </a:r>
            <a:r>
              <a:rPr lang="ka-GE" sz="2200" dirty="0" smtClean="0">
                <a:solidFill>
                  <a:srgbClr val="002060"/>
                </a:solidFill>
              </a:rPr>
              <a:t>.</a:t>
            </a:r>
          </a:p>
          <a:p>
            <a:pPr marL="0" lvl="0" indent="0">
              <a:buNone/>
            </a:pPr>
            <a:endParaRPr lang="en-US" sz="2200" dirty="0">
              <a:solidFill>
                <a:srgbClr val="002060"/>
              </a:solidFill>
            </a:endParaRPr>
          </a:p>
          <a:p>
            <a:pPr marL="0" lvl="0" indent="0">
              <a:buNone/>
            </a:pPr>
            <a:r>
              <a:rPr lang="ka-GE" sz="2200" dirty="0" smtClean="0">
                <a:solidFill>
                  <a:srgbClr val="002060"/>
                </a:solidFill>
              </a:rPr>
              <a:t>4. ცვლილების </a:t>
            </a:r>
            <a:r>
              <a:rPr lang="ka-GE" sz="2200" dirty="0">
                <a:solidFill>
                  <a:srgbClr val="002060"/>
                </a:solidFill>
              </a:rPr>
              <a:t>აუცილებლობისთვის სარწმუნო მონაცემების მოგროვება</a:t>
            </a:r>
            <a:r>
              <a:rPr lang="ka-GE" sz="2200" dirty="0" smtClean="0">
                <a:solidFill>
                  <a:srgbClr val="002060"/>
                </a:solidFill>
              </a:rPr>
              <a:t>.</a:t>
            </a:r>
          </a:p>
          <a:p>
            <a:pPr marL="0" lvl="0" indent="0">
              <a:buNone/>
            </a:pPr>
            <a:endParaRPr lang="en-US" sz="2200" dirty="0">
              <a:solidFill>
                <a:srgbClr val="002060"/>
              </a:solidFill>
            </a:endParaRPr>
          </a:p>
          <a:p>
            <a:pPr marL="0" lvl="0" indent="0">
              <a:buNone/>
            </a:pPr>
            <a:r>
              <a:rPr lang="ka-GE" sz="2200" dirty="0" smtClean="0">
                <a:solidFill>
                  <a:srgbClr val="002060"/>
                </a:solidFill>
              </a:rPr>
              <a:t>5. გამოიყენეთ </a:t>
            </a:r>
            <a:r>
              <a:rPr lang="ka-GE" sz="2200" dirty="0">
                <a:solidFill>
                  <a:srgbClr val="002060"/>
                </a:solidFill>
              </a:rPr>
              <a:t>მტკიცებულებაზე დამყარებული უკვე არსებული მიდგომები</a:t>
            </a:r>
            <a:r>
              <a:rPr lang="ka-GE" sz="2200" dirty="0" smtClean="0">
                <a:solidFill>
                  <a:srgbClr val="002060"/>
                </a:solidFill>
              </a:rPr>
              <a:t>.</a:t>
            </a:r>
          </a:p>
          <a:p>
            <a:pPr marL="0" lvl="0" indent="0">
              <a:buNone/>
            </a:pPr>
            <a:endParaRPr lang="en-US" sz="2200" dirty="0">
              <a:solidFill>
                <a:srgbClr val="002060"/>
              </a:solidFill>
            </a:endParaRPr>
          </a:p>
          <a:p>
            <a:pPr marL="0" lvl="0" indent="0">
              <a:buNone/>
            </a:pPr>
            <a:r>
              <a:rPr lang="ka-GE" sz="2200" dirty="0" smtClean="0">
                <a:solidFill>
                  <a:srgbClr val="002060"/>
                </a:solidFill>
              </a:rPr>
              <a:t>6. შეიმუშავეთ </a:t>
            </a:r>
            <a:r>
              <a:rPr lang="ka-GE" sz="2200" dirty="0">
                <a:solidFill>
                  <a:srgbClr val="002060"/>
                </a:solidFill>
              </a:rPr>
              <a:t>და გამოიყენეთ იმპლემენტაციისთვის საჭირო ინსტრუმენტები.</a:t>
            </a:r>
            <a:endParaRPr lang="en-US" sz="22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3886200" cy="2746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844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4495800" cy="6858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8561" y="76200"/>
            <a:ext cx="4495800" cy="6705600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a-GE" dirty="0"/>
              <a:t> </a:t>
            </a:r>
            <a:r>
              <a:rPr lang="ka-GE" sz="1800" dirty="0" smtClean="0">
                <a:solidFill>
                  <a:srgbClr val="002060"/>
                </a:solidFill>
              </a:rPr>
              <a:t>საერთაშორისო რეკომენდაციების გათვალისწინებით:</a:t>
            </a:r>
          </a:p>
          <a:p>
            <a:pPr marL="0" indent="0">
              <a:buNone/>
            </a:pPr>
            <a:endParaRPr lang="ka-GE" sz="14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ka-GE" sz="1400" dirty="0" smtClean="0">
                <a:solidFill>
                  <a:srgbClr val="002060"/>
                </a:solidFill>
              </a:rPr>
              <a:t>შექმნილია ელექტრონული სივრცე, სადაც პაციენტს ექნება შესაძლებლობა გადაამოწმოს დანიშნულების სისწორე.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ka-GE" sz="1400" dirty="0" smtClean="0">
                <a:solidFill>
                  <a:srgbClr val="002060"/>
                </a:solidFill>
              </a:rPr>
              <a:t>ჩამოყალიბდა სპეციალური ჯგუფი, რომელიც შეისწავლის პაციენტების მიერ მოწოდებულ დანიშნულებებს.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ka-GE" sz="1400" dirty="0" smtClean="0">
                <a:solidFill>
                  <a:srgbClr val="002060"/>
                </a:solidFill>
              </a:rPr>
              <a:t>შეიქმნება ერთიანი რეესტრი, სადაც აღირიცხება  ექიმები, მრავლობითი მედიკამენტების გამოწერის ნიშნით.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ka-GE" sz="1400" dirty="0">
                <a:solidFill>
                  <a:srgbClr val="002060"/>
                </a:solidFill>
              </a:rPr>
              <a:t> </a:t>
            </a:r>
            <a:r>
              <a:rPr lang="ka-GE" sz="1400" dirty="0" smtClean="0">
                <a:solidFill>
                  <a:srgbClr val="002060"/>
                </a:solidFill>
              </a:rPr>
              <a:t>გატარდება სარეკომენდაციო, საგანმანათლებლო სამუშაოები პოლიფარმაციის შემთხვევების შესამცირებლად.</a:t>
            </a:r>
          </a:p>
          <a:p>
            <a:pPr marL="0" indent="0">
              <a:buNone/>
            </a:pPr>
            <a:endParaRPr lang="ka-GE" sz="1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ka-GE" sz="1400" dirty="0" smtClean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endParaRPr lang="ka-GE" sz="1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ka-GE" sz="1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ka-GE" sz="1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8412" y="-19792"/>
            <a:ext cx="4495800" cy="6858000"/>
          </a:xfrm>
          <a:prstGeom prst="rect">
            <a:avLst/>
          </a:prstGeom>
          <a:solidFill>
            <a:schemeClr val="bg1">
              <a:lumMod val="85000"/>
              <a:alpha val="6392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26" name="Picture 2" descr="áááááá¨áá ááá£áá á¡á£á ááá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71800"/>
            <a:ext cx="4495801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5488" y="1027331"/>
            <a:ext cx="304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200" dirty="0" smtClean="0">
                <a:solidFill>
                  <a:srgbClr val="002060"/>
                </a:solidFill>
              </a:rPr>
              <a:t>პოლიფარმაციის მართვის ინსტრუმენტი</a:t>
            </a: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16581" y="4000995"/>
            <a:ext cx="4286003" cy="923330"/>
          </a:xfrm>
          <a:prstGeom prst="rect">
            <a:avLst/>
          </a:prstGeom>
          <a:solidFill>
            <a:srgbClr val="DBEEF4"/>
          </a:solidFill>
        </p:spPr>
        <p:txBody>
          <a:bodyPr wrap="square" rtlCol="0">
            <a:spAutoFit/>
          </a:bodyPr>
          <a:lstStyle/>
          <a:p>
            <a:endParaRPr lang="ka-GE" sz="1200" dirty="0">
              <a:solidFill>
                <a:srgbClr val="002060"/>
              </a:solidFill>
            </a:endParaRPr>
          </a:p>
          <a:p>
            <a:r>
              <a:rPr lang="ka-GE" sz="1300" dirty="0" smtClean="0">
                <a:solidFill>
                  <a:srgbClr val="002060"/>
                </a:solidFill>
              </a:rPr>
              <a:t>ახალი </a:t>
            </a:r>
            <a:r>
              <a:rPr lang="ka-GE" sz="1300" dirty="0">
                <a:solidFill>
                  <a:srgbClr val="002060"/>
                </a:solidFill>
              </a:rPr>
              <a:t>ინსტრუმენტი უზრუნველყოფს პაციენტის მაქსიმალურ ჩართულობას მკურნალობის პროცესში;</a:t>
            </a:r>
          </a:p>
          <a:p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516581" y="5044205"/>
            <a:ext cx="4475020" cy="969496"/>
          </a:xfrm>
          <a:prstGeom prst="rect">
            <a:avLst/>
          </a:prstGeom>
          <a:solidFill>
            <a:srgbClr val="D7E4BD"/>
          </a:solidFill>
        </p:spPr>
        <p:txBody>
          <a:bodyPr wrap="square" rtlCol="0">
            <a:spAutoFit/>
          </a:bodyPr>
          <a:lstStyle/>
          <a:p>
            <a:endParaRPr lang="ka-GE" sz="1300" dirty="0" smtClean="0">
              <a:solidFill>
                <a:srgbClr val="002060"/>
              </a:solidFill>
            </a:endParaRPr>
          </a:p>
          <a:p>
            <a:r>
              <a:rPr lang="ka-GE" sz="1300" dirty="0" smtClean="0">
                <a:solidFill>
                  <a:srgbClr val="002060"/>
                </a:solidFill>
              </a:rPr>
              <a:t>თავიდან </a:t>
            </a:r>
            <a:r>
              <a:rPr lang="ka-GE" sz="1300" dirty="0">
                <a:solidFill>
                  <a:srgbClr val="002060"/>
                </a:solidFill>
              </a:rPr>
              <a:t>ააცილებს ჭარბი მედიკამენტების მიღებით გამოწვეულ ჯანმრთელობით და მატერიალურ ზიანს;  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516581" y="6119337"/>
            <a:ext cx="4627419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ka-GE" sz="1300" dirty="0">
                <a:solidFill>
                  <a:srgbClr val="002060"/>
                </a:solidFill>
              </a:rPr>
              <a:t>გაზრდის ექიმების მოტივაციას მედიკამენტების ოპტიმალური რაოდენობით გამოწერისთვის.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747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4114800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ka-GE" dirty="0" smtClean="0"/>
          </a:p>
          <a:p>
            <a:pPr marL="0" indent="0">
              <a:buNone/>
            </a:pPr>
            <a:r>
              <a:rPr lang="ka-GE" dirty="0" smtClean="0"/>
              <a:t>       </a:t>
            </a:r>
          </a:p>
          <a:p>
            <a:pPr marL="0" indent="0">
              <a:buNone/>
            </a:pPr>
            <a:endParaRPr lang="ka-GE" dirty="0"/>
          </a:p>
          <a:p>
            <a:pPr marL="0" indent="0">
              <a:buNone/>
            </a:pPr>
            <a:endParaRPr lang="ka-GE" sz="36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ka-GE" sz="3900" dirty="0" smtClean="0">
                <a:solidFill>
                  <a:srgbClr val="0070C0"/>
                </a:solidFill>
              </a:rPr>
              <a:t>         </a:t>
            </a:r>
            <a:r>
              <a:rPr lang="en-US" sz="3900" dirty="0" smtClean="0">
                <a:solidFill>
                  <a:srgbClr val="0070C0"/>
                </a:solidFill>
              </a:rPr>
              <a:t>PR </a:t>
            </a:r>
            <a:r>
              <a:rPr lang="ka-GE" sz="3900" dirty="0" smtClean="0">
                <a:solidFill>
                  <a:srgbClr val="0070C0"/>
                </a:solidFill>
              </a:rPr>
              <a:t>გეგმა </a:t>
            </a:r>
            <a:endParaRPr lang="en-US" sz="3900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3291" y="152400"/>
            <a:ext cx="4828309" cy="6705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a-GE" sz="2600" dirty="0" smtClean="0">
                <a:solidFill>
                  <a:srgbClr val="0070C0"/>
                </a:solidFill>
              </a:rPr>
              <a:t>სლოგანის და ძირითადი გზავნილების შემუშავება</a:t>
            </a:r>
          </a:p>
          <a:p>
            <a:pPr marL="0" lvl="0" indent="0">
              <a:buNone/>
            </a:pPr>
            <a:endParaRPr lang="ka-GE" sz="2300" dirty="0" smtClean="0">
              <a:solidFill>
                <a:srgbClr val="00206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ka-GE" sz="2300" dirty="0" smtClean="0">
                <a:solidFill>
                  <a:srgbClr val="002060"/>
                </a:solidFill>
              </a:rPr>
              <a:t> მკურნალობა ჭარბი მედიკამენტის გარეშე!</a:t>
            </a:r>
          </a:p>
          <a:p>
            <a:pPr marL="457200" lvl="0" indent="-457200">
              <a:buFont typeface="+mj-lt"/>
              <a:buAutoNum type="arabicPeriod"/>
            </a:pPr>
            <a:r>
              <a:rPr lang="ka-GE" sz="2300" dirty="0" smtClean="0">
                <a:solidFill>
                  <a:srgbClr val="002060"/>
                </a:solidFill>
              </a:rPr>
              <a:t>სახიფათოა წამალი საჭიროების გარეშე.</a:t>
            </a:r>
          </a:p>
          <a:p>
            <a:pPr marL="457200" lvl="0" indent="-457200">
              <a:buFont typeface="+mj-lt"/>
              <a:buAutoNum type="arabicPeriod"/>
            </a:pPr>
            <a:r>
              <a:rPr lang="ka-GE" sz="2300" dirty="0">
                <a:solidFill>
                  <a:srgbClr val="002060"/>
                </a:solidFill>
              </a:rPr>
              <a:t> </a:t>
            </a:r>
            <a:r>
              <a:rPr lang="ka-GE" sz="2300" dirty="0" smtClean="0">
                <a:solidFill>
                  <a:srgbClr val="002060"/>
                </a:solidFill>
              </a:rPr>
              <a:t>წამლის ეფექტი მის დოზაშია.</a:t>
            </a:r>
          </a:p>
          <a:p>
            <a:pPr marL="457200" lvl="0" indent="-457200">
              <a:buFont typeface="+mj-lt"/>
              <a:buAutoNum type="arabicPeriod"/>
            </a:pPr>
            <a:r>
              <a:rPr lang="ka-GE" sz="2300" dirty="0" smtClean="0">
                <a:solidFill>
                  <a:srgbClr val="002060"/>
                </a:solidFill>
              </a:rPr>
              <a:t>ჩემი ექიმი-ჩემი პარტნიორი.</a:t>
            </a:r>
          </a:p>
          <a:p>
            <a:pPr marL="457200" lvl="0" indent="-457200">
              <a:buFont typeface="+mj-lt"/>
              <a:buAutoNum type="arabicPeriod"/>
            </a:pPr>
            <a:r>
              <a:rPr lang="ka-GE" sz="2300" dirty="0" smtClean="0">
                <a:solidFill>
                  <a:srgbClr val="002060"/>
                </a:solidFill>
              </a:rPr>
              <a:t> მე ვთანამშრომლობ ჩემს ექიმთან!</a:t>
            </a:r>
          </a:p>
          <a:p>
            <a:pPr marL="457200" lvl="0" indent="-457200">
              <a:buFont typeface="+mj-lt"/>
              <a:buAutoNum type="arabicPeriod"/>
            </a:pPr>
            <a:r>
              <a:rPr lang="ka-GE" sz="2300" dirty="0">
                <a:solidFill>
                  <a:srgbClr val="002060"/>
                </a:solidFill>
              </a:rPr>
              <a:t> </a:t>
            </a:r>
            <a:r>
              <a:rPr lang="ka-GE" sz="2300" dirty="0" smtClean="0">
                <a:solidFill>
                  <a:srgbClr val="002060"/>
                </a:solidFill>
              </a:rPr>
              <a:t>დარწმუნდი მკურნალობის უსაფრთხოებაში!</a:t>
            </a:r>
          </a:p>
          <a:p>
            <a:pPr marL="457200" lvl="0" indent="-457200">
              <a:buFont typeface="+mj-lt"/>
              <a:buAutoNum type="arabicPeriod"/>
            </a:pPr>
            <a:r>
              <a:rPr lang="ka-GE" sz="2300" dirty="0">
                <a:solidFill>
                  <a:srgbClr val="002060"/>
                </a:solidFill>
              </a:rPr>
              <a:t> </a:t>
            </a:r>
            <a:r>
              <a:rPr lang="ka-GE" sz="2300" dirty="0" smtClean="0">
                <a:solidFill>
                  <a:srgbClr val="002060"/>
                </a:solidFill>
              </a:rPr>
              <a:t>თვითმკურნალობა-გზა გართულებისკენ. </a:t>
            </a:r>
          </a:p>
          <a:p>
            <a:pPr marL="0" lvl="0" indent="0">
              <a:buNone/>
            </a:pPr>
            <a:endParaRPr lang="ka-GE" sz="2300" dirty="0" smtClean="0"/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13" y="3352800"/>
            <a:ext cx="4294909" cy="24644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00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76803" y="128648"/>
            <a:ext cx="5190997" cy="672935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ka-GE" sz="1600" dirty="0" smtClean="0">
                <a:solidFill>
                  <a:srgbClr val="0070C0"/>
                </a:solidFill>
              </a:rPr>
              <a:t>პოლიფარმაციის სააფრთხეებისა  და ახალი სერვისის შესახებ ინფორმაციის ფართოდ გავრცელების მიზნით განსახორციელებელი ღონისძიებები: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ka-GE" dirty="0" smtClean="0"/>
              <a:t> </a:t>
            </a:r>
            <a:r>
              <a:rPr lang="ka-GE" sz="1600" dirty="0" smtClean="0">
                <a:solidFill>
                  <a:srgbClr val="002060"/>
                </a:solidFill>
              </a:rPr>
              <a:t>სამინისტროს ხელმძღვანელების შეხვედრა თბილისის პჯდ ექიმებთან და ექიმ-სპეციალისტებთან.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ka-GE" sz="1600" dirty="0" smtClean="0">
                <a:solidFill>
                  <a:srgbClr val="002060"/>
                </a:solidFill>
              </a:rPr>
              <a:t>შეხვედრები რეგიონების სამედიცინო საზოგადოებასთან და  ინფორმაციის მიწოდება.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ka-GE" sz="1600" dirty="0" smtClean="0">
                <a:solidFill>
                  <a:srgbClr val="002060"/>
                </a:solidFill>
              </a:rPr>
              <a:t>სატელევზიო გადაცემებში  მონაწილება და სიუჟეტების მომზადება.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ka-GE" sz="1600" dirty="0" smtClean="0">
                <a:solidFill>
                  <a:srgbClr val="002060"/>
                </a:solidFill>
              </a:rPr>
              <a:t>ვიზუალური მასალის დამზადება- პოსტერების/ ბუკლეტების დამზადება და განთავსება სხვადასხვა ობიექტებში.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ka-GE" sz="1600" dirty="0" smtClean="0">
                <a:solidFill>
                  <a:srgbClr val="002060"/>
                </a:solidFill>
              </a:rPr>
              <a:t>სოციალური ქსელისთვის  გათვლილი ელექტრონული ბანერების, რეცეპტის ატვირთვის ვიდეო-ინსტრუქციების  მომზადება და გავრცელება.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ka-GE" sz="1600" dirty="0" smtClean="0">
                <a:solidFill>
                  <a:srgbClr val="002060"/>
                </a:solidFill>
              </a:rPr>
              <a:t>თვითნებურად </a:t>
            </a:r>
            <a:r>
              <a:rPr lang="ka-GE" sz="1600" dirty="0">
                <a:solidFill>
                  <a:srgbClr val="002060"/>
                </a:solidFill>
              </a:rPr>
              <a:t>და ჭარბად მოხმარებადი მედიკამენტების გართულებებისა და რისკების ვიზუალიზაცია ანიმაციის, გრაფიკის და სხვა ვიზუალური საშულებებით</a:t>
            </a:r>
            <a:r>
              <a:rPr lang="ka-GE" sz="1600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ka-GE" sz="1600" dirty="0" smtClean="0">
                <a:solidFill>
                  <a:srgbClr val="002060"/>
                </a:solidFill>
              </a:rPr>
              <a:t>საზოგადოებისთვის ცნობილი ექიმების ვიდეო-მიმართვების ჩაწერა და გავრცელება. სხვა ექიმების გამოწვევა პოლიფარმაციის წინააღმდეგ.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ka-GE" sz="1600" dirty="0">
                <a:solidFill>
                  <a:srgbClr val="002060"/>
                </a:solidFill>
              </a:rPr>
              <a:t> </a:t>
            </a:r>
            <a:r>
              <a:rPr lang="ka-GE" sz="1600" dirty="0" smtClean="0">
                <a:solidFill>
                  <a:srgbClr val="002060"/>
                </a:solidFill>
              </a:rPr>
              <a:t>წლიური ანგარიშის მომზადება და საჯარო წარდგენა პოლიფარმაციასთან ბრძოლის  მიმართულებით. </a:t>
            </a:r>
          </a:p>
          <a:p>
            <a:pPr>
              <a:buFont typeface="Wingdings" panose="05000000000000000000" pitchFamily="2" charset="2"/>
              <a:buChar char="ü"/>
            </a:pPr>
            <a:endParaRPr lang="ka-GE" sz="1400" dirty="0" smtClean="0"/>
          </a:p>
          <a:p>
            <a:pPr marL="0" indent="0">
              <a:buNone/>
            </a:pPr>
            <a:endParaRPr lang="ka-GE" sz="1400" dirty="0" smtClean="0"/>
          </a:p>
          <a:p>
            <a:pPr marL="0" indent="0">
              <a:buNone/>
            </a:pPr>
            <a:endParaRPr lang="ka-GE" sz="1400" dirty="0" smtClean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3886200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ka-GE" dirty="0" smtClean="0"/>
          </a:p>
          <a:p>
            <a:pPr marL="0" indent="0">
              <a:buNone/>
            </a:pPr>
            <a:r>
              <a:rPr lang="ka-GE" dirty="0" smtClean="0"/>
              <a:t>       </a:t>
            </a:r>
          </a:p>
          <a:p>
            <a:pPr marL="0" indent="0">
              <a:buNone/>
            </a:pPr>
            <a:endParaRPr lang="ka-GE" dirty="0"/>
          </a:p>
          <a:p>
            <a:pPr marL="0" indent="0">
              <a:buNone/>
            </a:pPr>
            <a:endParaRPr lang="ka-GE" sz="36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ka-GE" sz="3900" dirty="0" smtClean="0">
                <a:solidFill>
                  <a:srgbClr val="0070C0"/>
                </a:solidFill>
              </a:rPr>
              <a:t>        </a:t>
            </a:r>
            <a:r>
              <a:rPr lang="en-US" sz="3900" dirty="0" smtClean="0">
                <a:solidFill>
                  <a:srgbClr val="0070C0"/>
                </a:solidFill>
              </a:rPr>
              <a:t>PR </a:t>
            </a:r>
            <a:r>
              <a:rPr lang="ka-GE" sz="3900" dirty="0" smtClean="0">
                <a:solidFill>
                  <a:srgbClr val="0070C0"/>
                </a:solidFill>
              </a:rPr>
              <a:t>გეგმა </a:t>
            </a:r>
            <a:endParaRPr lang="en-US" sz="3900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3349182"/>
            <a:ext cx="4038600" cy="26374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90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a-GE" dirty="0" smtClean="0">
                <a:solidFill>
                  <a:srgbClr val="002060"/>
                </a:solidFill>
              </a:rPr>
              <a:t>               მადლობა ყურადღებისთვის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029200"/>
            <a:ext cx="4191000" cy="146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63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167</TotalTime>
  <Words>579</Words>
  <Application>Microsoft Office PowerPoint</Application>
  <PresentationFormat>On-screen Show (4:3)</PresentationFormat>
  <Paragraphs>113</Paragraphs>
  <Slides>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ჩემი ოჯახის ექიმი</dc:title>
  <dc:creator>Tea Bakradze</dc:creator>
  <cp:lastModifiedBy>Tea Bakradze</cp:lastModifiedBy>
  <cp:revision>19</cp:revision>
  <dcterms:created xsi:type="dcterms:W3CDTF">2018-04-02T10:14:05Z</dcterms:created>
  <dcterms:modified xsi:type="dcterms:W3CDTF">2018-05-29T12:33:54Z</dcterms:modified>
</cp:coreProperties>
</file>