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38" r:id="rId2"/>
    <p:sldId id="434" r:id="rId3"/>
    <p:sldId id="376" r:id="rId4"/>
    <p:sldId id="378" r:id="rId5"/>
    <p:sldId id="401" r:id="rId6"/>
    <p:sldId id="402" r:id="rId7"/>
    <p:sldId id="381" r:id="rId8"/>
    <p:sldId id="427" r:id="rId9"/>
    <p:sldId id="339" r:id="rId10"/>
    <p:sldId id="42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Darakhvelidze" initials="MD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E34"/>
    <a:srgbClr val="35554D"/>
    <a:srgbClr val="1D5B61"/>
    <a:srgbClr val="1B9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5027" autoAdjust="0"/>
  </p:normalViewPr>
  <p:slideViewPr>
    <p:cSldViewPr>
      <p:cViewPr>
        <p:scale>
          <a:sx n="82" d="100"/>
          <a:sy n="82" d="100"/>
        </p:scale>
        <p:origin x="-7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28-Jul-15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524000"/>
            <a:ext cx="7543800" cy="32004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 Support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necessary for implementation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Hepatitis C elimination Strategy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4293654"/>
            <a:ext cx="83820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Ministry Of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Labour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, Health and Social Affairs of Georgia</a:t>
            </a:r>
            <a:endParaRPr lang="ka-GE" sz="16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49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70C0"/>
                </a:solidFill>
              </a:rPr>
              <a:t>Drug logistics component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4267200"/>
          </a:xfrm>
        </p:spPr>
        <p:txBody>
          <a:bodyPr>
            <a:noAutofit/>
          </a:bodyPr>
          <a:lstStyle/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914400" y="2067089"/>
            <a:ext cx="6858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000" b="1" dirty="0" smtClean="0"/>
              <a:t>Custom</a:t>
            </a:r>
            <a:endParaRPr lang="ka-GE" sz="2000" b="1" dirty="0"/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000" b="1" dirty="0"/>
              <a:t>Warehousing</a:t>
            </a:r>
            <a:endParaRPr lang="ka-GE" sz="2000" b="1" dirty="0"/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000" b="1" dirty="0" smtClean="0"/>
              <a:t>Drug transportation and escort(to the service centers)</a:t>
            </a: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000" b="1" dirty="0" smtClean="0"/>
              <a:t>Marking drugs </a:t>
            </a: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§"/>
            </a:pPr>
            <a:endParaRPr lang="ka-GE" sz="2000" b="1" dirty="0"/>
          </a:p>
        </p:txBody>
      </p:sp>
    </p:spTree>
    <p:extLst>
      <p:ext uri="{BB962C8B-B14F-4D97-AF65-F5344CB8AC3E}">
        <p14:creationId xmlns:p14="http://schemas.microsoft.com/office/powerpoint/2010/main" val="216551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Content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endParaRPr lang="ka-GE" dirty="0" smtClean="0">
              <a:solidFill>
                <a:srgbClr val="0070C0"/>
              </a:solidFill>
            </a:endParaRPr>
          </a:p>
          <a:p>
            <a:pPr>
              <a:spcBef>
                <a:spcPts val="1800"/>
              </a:spcBef>
            </a:pPr>
            <a:endParaRPr lang="ka-GE" dirty="0">
              <a:solidFill>
                <a:srgbClr val="0070C0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70C0"/>
                </a:solidFill>
              </a:rPr>
              <a:t>Diagnostic component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70C0"/>
                </a:solidFill>
              </a:rPr>
              <a:t>Treatment component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70C0"/>
                </a:solidFill>
              </a:rPr>
              <a:t>Drug logistics component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6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934200" cy="1143000"/>
          </a:xfrm>
        </p:spPr>
        <p:txBody>
          <a:bodyPr/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>Elimination of Hepatitis C</a:t>
            </a: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  <a:t/>
            </a:r>
            <a:br>
              <a:rPr lang="ka-GE" sz="2400" dirty="0" smtClean="0">
                <a:solidFill>
                  <a:schemeClr val="tx2">
                    <a:lumMod val="75000"/>
                  </a:schemeClr>
                </a:solidFill>
                <a:latin typeface="Sylfaen" pitchFamily="18" charset="0"/>
              </a:rPr>
            </a:b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Sylfaen" pitchFamily="18" charset="0"/>
              </a:rPr>
              <a:t>Main Activities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610600" cy="4221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Diagnostic component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Diagnostics before the treatment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Diagnostics for treatment monitoring </a:t>
            </a: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Treatment component</a:t>
            </a:r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endParaRPr lang="ka-GE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Treatment with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Sofosbuvir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, Interferon and </a:t>
            </a:r>
            <a:r>
              <a:rPr lang="en-US" sz="1600" dirty="0" err="1" smtClean="0">
                <a:solidFill>
                  <a:schemeClr val="tx2">
                    <a:lumMod val="75000"/>
                  </a:schemeClr>
                </a:solidFill>
              </a:rPr>
              <a:t>Ribavirin</a:t>
            </a: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just">
              <a:buNone/>
            </a:pPr>
            <a:endParaRPr lang="ka-GE" sz="16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9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7162800" cy="1143000"/>
          </a:xfrm>
        </p:spPr>
        <p:txBody>
          <a:bodyPr/>
          <a:lstStyle/>
          <a:p>
            <a:pPr lvl="0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Diagnostics before the treatment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3735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ka-GE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2021681"/>
            <a:ext cx="7543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Doctor visit </a:t>
            </a:r>
            <a:r>
              <a:rPr lang="ka-GE" dirty="0" smtClean="0"/>
              <a:t>- </a:t>
            </a:r>
            <a:r>
              <a:rPr lang="ka-GE" dirty="0">
                <a:solidFill>
                  <a:srgbClr val="C00000"/>
                </a:solidFill>
              </a:rPr>
              <a:t>12000 </a:t>
            </a:r>
            <a:r>
              <a:rPr lang="en-US" dirty="0" smtClean="0">
                <a:solidFill>
                  <a:srgbClr val="C00000"/>
                </a:solidFill>
              </a:rPr>
              <a:t>Patients</a:t>
            </a:r>
            <a:endParaRPr lang="ka-GE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ka-GE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HCV </a:t>
            </a:r>
            <a:r>
              <a:rPr lang="en-US" dirty="0"/>
              <a:t>RNA </a:t>
            </a:r>
            <a:r>
              <a:rPr lang="ka-GE" dirty="0"/>
              <a:t>– </a:t>
            </a:r>
            <a:r>
              <a:rPr lang="ka-GE" dirty="0">
                <a:solidFill>
                  <a:srgbClr val="C00000"/>
                </a:solidFill>
              </a:rPr>
              <a:t>12000 </a:t>
            </a:r>
            <a:r>
              <a:rPr lang="en-US" dirty="0" smtClean="0">
                <a:solidFill>
                  <a:srgbClr val="C00000"/>
                </a:solidFill>
              </a:rPr>
              <a:t>Patients </a:t>
            </a:r>
            <a:r>
              <a:rPr lang="ka-GE" dirty="0" smtClean="0"/>
              <a:t>(</a:t>
            </a:r>
            <a:r>
              <a:rPr lang="en-US" dirty="0"/>
              <a:t>RNA </a:t>
            </a:r>
            <a:r>
              <a:rPr lang="en-US" dirty="0" smtClean="0"/>
              <a:t>negative</a:t>
            </a:r>
            <a:r>
              <a:rPr lang="ka-GE" dirty="0" smtClean="0"/>
              <a:t>-</a:t>
            </a:r>
            <a:r>
              <a:rPr lang="en-US" dirty="0" smtClean="0"/>
              <a:t> </a:t>
            </a:r>
            <a:r>
              <a:rPr lang="ka-GE" dirty="0"/>
              <a:t>10-</a:t>
            </a:r>
            <a:r>
              <a:rPr lang="en-US" dirty="0"/>
              <a:t>17</a:t>
            </a:r>
            <a:r>
              <a:rPr lang="en-US" dirty="0" smtClean="0"/>
              <a:t>%)</a:t>
            </a:r>
            <a:endParaRPr lang="ka-GE" dirty="0" smtClean="0"/>
          </a:p>
          <a:p>
            <a:pPr marL="285750" indent="-285750">
              <a:buFont typeface="Wingdings" pitchFamily="2" charset="2"/>
              <a:buChar char="§"/>
            </a:pPr>
            <a:endParaRPr lang="ka-GE" dirty="0"/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Liver </a:t>
            </a:r>
            <a:r>
              <a:rPr lang="en-US" dirty="0" err="1" smtClean="0"/>
              <a:t>elastography</a:t>
            </a:r>
            <a:r>
              <a:rPr lang="en-US" dirty="0" smtClean="0"/>
              <a:t> </a:t>
            </a:r>
            <a:r>
              <a:rPr lang="ka-GE" dirty="0" smtClean="0"/>
              <a:t> </a:t>
            </a:r>
            <a:r>
              <a:rPr lang="ka-GE" dirty="0"/>
              <a:t>- </a:t>
            </a:r>
            <a:r>
              <a:rPr lang="ka-GE" dirty="0">
                <a:solidFill>
                  <a:srgbClr val="C00000"/>
                </a:solidFill>
              </a:rPr>
              <a:t>10000 </a:t>
            </a:r>
            <a:r>
              <a:rPr lang="en-US" dirty="0" smtClean="0">
                <a:solidFill>
                  <a:srgbClr val="C00000"/>
                </a:solidFill>
              </a:rPr>
              <a:t>Patients</a:t>
            </a:r>
            <a:endParaRPr lang="ka-GE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endParaRPr lang="ka-GE" dirty="0">
              <a:solidFill>
                <a:srgbClr val="C00000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smtClean="0"/>
              <a:t>Other diagnostics </a:t>
            </a:r>
            <a:r>
              <a:rPr lang="ka-GE" dirty="0" smtClean="0"/>
              <a:t>- </a:t>
            </a:r>
            <a:r>
              <a:rPr lang="ka-GE" dirty="0">
                <a:solidFill>
                  <a:srgbClr val="C00000"/>
                </a:solidFill>
              </a:rPr>
              <a:t>5000 </a:t>
            </a:r>
            <a:r>
              <a:rPr lang="en-US" dirty="0" smtClean="0">
                <a:solidFill>
                  <a:srgbClr val="C00000"/>
                </a:solidFill>
              </a:rPr>
              <a:t>Patients </a:t>
            </a:r>
            <a:r>
              <a:rPr lang="ka-GE" dirty="0" smtClean="0"/>
              <a:t>(</a:t>
            </a:r>
            <a:r>
              <a:rPr lang="en-US" dirty="0"/>
              <a:t>F3</a:t>
            </a:r>
            <a:r>
              <a:rPr lang="ka-GE" dirty="0"/>
              <a:t>/</a:t>
            </a:r>
            <a:r>
              <a:rPr lang="en-US" dirty="0"/>
              <a:t>F4 – 27-30%)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HCV </a:t>
            </a:r>
            <a:r>
              <a:rPr lang="en-US" dirty="0" smtClean="0"/>
              <a:t>Genotyping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Complete blood counts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smtClean="0"/>
              <a:t>ALT</a:t>
            </a:r>
            <a:endParaRPr lang="en-US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/>
              <a:t>AST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Bilirubin</a:t>
            </a:r>
            <a:r>
              <a:rPr lang="en-US" dirty="0" smtClean="0"/>
              <a:t> </a:t>
            </a:r>
            <a:r>
              <a:rPr lang="ka-GE" dirty="0" smtClean="0"/>
              <a:t>(</a:t>
            </a:r>
            <a:r>
              <a:rPr lang="en-US" dirty="0" smtClean="0"/>
              <a:t>Total, direct</a:t>
            </a:r>
            <a:r>
              <a:rPr lang="ka-GE" dirty="0" smtClean="0"/>
              <a:t>)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Creatinine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3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6553200" cy="80803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Diagnostics before the treatment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endParaRPr lang="ka-GE" sz="12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n-US" sz="1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63311"/>
              </p:ext>
            </p:extLst>
          </p:nvPr>
        </p:nvGraphicFramePr>
        <p:xfrm>
          <a:off x="609600" y="1676400"/>
          <a:ext cx="7467601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106"/>
                <a:gridCol w="2527495"/>
              </a:tblGrid>
              <a:tr h="976020">
                <a:tc>
                  <a:txBody>
                    <a:bodyPr/>
                    <a:lstStyle/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 smtClean="0"/>
                        <a:t>Doctor visit </a:t>
                      </a:r>
                      <a:endParaRPr lang="ka-GE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/>
                        <a:t>HCV RNA 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 smtClean="0"/>
                        <a:t>Liver </a:t>
                      </a:r>
                      <a:r>
                        <a:rPr lang="en-US" sz="1600" dirty="0" err="1" smtClean="0"/>
                        <a:t>elastography</a:t>
                      </a:r>
                      <a:r>
                        <a:rPr lang="en-US" sz="1600" dirty="0" smtClean="0"/>
                        <a:t> </a:t>
                      </a:r>
                      <a:endParaRPr lang="ka-GE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883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dirty="0" smtClean="0"/>
                        <a:t>Other diagnostics </a:t>
                      </a:r>
                      <a:endParaRPr lang="ka-GE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86142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Diagnostics, Total</a:t>
                      </a:r>
                      <a:endParaRPr lang="ka-GE" sz="1800" b="1" i="0" u="none" strike="noStrike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/>
                        </a:rPr>
                        <a:t>393 </a:t>
                      </a:r>
                      <a:r>
                        <a:rPr lang="en-US" sz="20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20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Diagnostics for treatment monitoring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345294"/>
              </p:ext>
            </p:extLst>
          </p:nvPr>
        </p:nvGraphicFramePr>
        <p:xfrm>
          <a:off x="1219202" y="1752601"/>
          <a:ext cx="6781799" cy="358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4287"/>
                <a:gridCol w="445092"/>
                <a:gridCol w="445092"/>
                <a:gridCol w="331868"/>
                <a:gridCol w="445092"/>
                <a:gridCol w="445092"/>
                <a:gridCol w="445092"/>
                <a:gridCol w="445092"/>
                <a:gridCol w="445092"/>
              </a:tblGrid>
              <a:tr h="986990">
                <a:tc rowSpan="2"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Diagnostics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Treatment periods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(</a:t>
                      </a:r>
                      <a:r>
                        <a:rPr lang="en-US" sz="1400" dirty="0" smtClean="0">
                          <a:effectLst/>
                        </a:rPr>
                        <a:t>week</a:t>
                      </a:r>
                      <a:r>
                        <a:rPr lang="ka-GE" sz="1400" dirty="0" smtClean="0">
                          <a:effectLst/>
                        </a:rPr>
                        <a:t>)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5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16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20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24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 smtClean="0">
                          <a:effectLst/>
                        </a:rPr>
                        <a:t>CBC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74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ALT, AST, </a:t>
                      </a:r>
                      <a:r>
                        <a:rPr lang="en-US" sz="1400" dirty="0" err="1" smtClean="0">
                          <a:effectLst/>
                        </a:rPr>
                        <a:t>Bilirubin</a:t>
                      </a:r>
                      <a:r>
                        <a:rPr lang="ka-GE" sz="1400" dirty="0" smtClean="0">
                          <a:effectLst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</a:rPr>
                        <a:t>creatinine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53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HCV RNA </a:t>
                      </a:r>
                      <a:r>
                        <a:rPr lang="en-US" sz="1400" dirty="0" smtClean="0">
                          <a:effectLst/>
                        </a:rPr>
                        <a:t>quantitative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X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3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TSH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AcadNusx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4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120" y="457200"/>
            <a:ext cx="7015480" cy="1066800"/>
          </a:xfrm>
        </p:spPr>
        <p:txBody>
          <a:bodyPr/>
          <a:lstStyle/>
          <a:p>
            <a:pPr marL="0" lvl="1" indent="0" algn="ctr"/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Diagnostics for treatment monitoring </a:t>
            </a:r>
            <a:endParaRPr lang="ka-GE" sz="2400" b="1" kern="12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itchFamily="18" charset="0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763000" cy="4191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558948"/>
              </p:ext>
            </p:extLst>
          </p:nvPr>
        </p:nvGraphicFramePr>
        <p:xfrm>
          <a:off x="457200" y="1600201"/>
          <a:ext cx="8077200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0584"/>
                <a:gridCol w="3106616"/>
              </a:tblGrid>
              <a:tr h="149311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Treatment Regimen</a:t>
                      </a:r>
                      <a:endParaRPr lang="en-US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Cost</a:t>
                      </a: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weeks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With Interferon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328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Interferon free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weeks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54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weeks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358 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601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weeks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492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1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Diagnostic component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Diagnostic services will be provided through the </a:t>
            </a:r>
            <a:r>
              <a:rPr lang="ka-GE" dirty="0" smtClean="0"/>
              <a:t>– </a:t>
            </a:r>
            <a:r>
              <a:rPr lang="en-US" dirty="0" smtClean="0">
                <a:solidFill>
                  <a:srgbClr val="C00000"/>
                </a:solidFill>
              </a:rPr>
              <a:t>non material vouchers</a:t>
            </a:r>
            <a:endParaRPr lang="ka-GE" dirty="0">
              <a:solidFill>
                <a:srgbClr val="C00000"/>
              </a:solidFill>
            </a:endParaRPr>
          </a:p>
          <a:p>
            <a:r>
              <a:rPr lang="en-US" dirty="0" smtClean="0"/>
              <a:t>In diagnostic part, 70 % will be paid for socially vulnerable families by the State, from unified database, registered families whose rating score doesn’t exceed 70 000 (and 30 % of the shares will be paid by local government offices). (Co-payment policies are determined by summing up the following options).</a:t>
            </a:r>
            <a:endParaRPr lang="ru-RU" dirty="0" smtClean="0"/>
          </a:p>
          <a:p>
            <a:endParaRPr lang="ka-GE" dirty="0" smtClean="0"/>
          </a:p>
          <a:p>
            <a:r>
              <a:rPr lang="en-US" dirty="0" smtClean="0"/>
              <a:t>Copayment for:</a:t>
            </a:r>
            <a:endParaRPr lang="ka-GE" dirty="0"/>
          </a:p>
          <a:p>
            <a:pPr lvl="1"/>
            <a:r>
              <a:rPr lang="en-US" dirty="0" smtClean="0"/>
              <a:t>socially vulnerable families </a:t>
            </a:r>
          </a:p>
          <a:p>
            <a:pPr lvl="2"/>
            <a:r>
              <a:rPr lang="ka-GE" dirty="0" smtClean="0">
                <a:solidFill>
                  <a:srgbClr val="C00000"/>
                </a:solidFill>
              </a:rPr>
              <a:t>70% - </a:t>
            </a:r>
            <a:r>
              <a:rPr lang="en-US" dirty="0" smtClean="0">
                <a:solidFill>
                  <a:srgbClr val="C00000"/>
                </a:solidFill>
              </a:rPr>
              <a:t>State</a:t>
            </a:r>
          </a:p>
          <a:p>
            <a:pPr lvl="2"/>
            <a:r>
              <a:rPr lang="ka-GE" dirty="0" smtClean="0">
                <a:solidFill>
                  <a:srgbClr val="C00000"/>
                </a:solidFill>
              </a:rPr>
              <a:t>25</a:t>
            </a:r>
            <a:r>
              <a:rPr lang="ka-GE" dirty="0">
                <a:solidFill>
                  <a:srgbClr val="C00000"/>
                </a:solidFill>
              </a:rPr>
              <a:t>% - </a:t>
            </a:r>
            <a:r>
              <a:rPr lang="en-US" dirty="0" smtClean="0">
                <a:solidFill>
                  <a:srgbClr val="C00000"/>
                </a:solidFill>
              </a:rPr>
              <a:t>Local government offices</a:t>
            </a:r>
            <a:endParaRPr lang="ka-GE" dirty="0">
              <a:solidFill>
                <a:srgbClr val="C00000"/>
              </a:solidFill>
            </a:endParaRPr>
          </a:p>
          <a:p>
            <a:pPr lvl="2"/>
            <a:r>
              <a:rPr lang="ka-GE" dirty="0">
                <a:solidFill>
                  <a:srgbClr val="C00000"/>
                </a:solidFill>
              </a:rPr>
              <a:t>5% - </a:t>
            </a:r>
            <a:r>
              <a:rPr lang="en-US" dirty="0" smtClean="0">
                <a:solidFill>
                  <a:srgbClr val="C00000"/>
                </a:solidFill>
              </a:rPr>
              <a:t>Patient</a:t>
            </a:r>
            <a:endParaRPr lang="ka-GE" dirty="0">
              <a:solidFill>
                <a:srgbClr val="C00000"/>
              </a:solidFill>
            </a:endParaRPr>
          </a:p>
          <a:p>
            <a:pPr lvl="1">
              <a:spcBef>
                <a:spcPts val="1800"/>
              </a:spcBef>
            </a:pPr>
            <a:r>
              <a:rPr lang="en-US" dirty="0" smtClean="0"/>
              <a:t>Other patients</a:t>
            </a:r>
            <a:endParaRPr lang="ka-GE" dirty="0"/>
          </a:p>
          <a:p>
            <a:pPr lvl="2"/>
            <a:r>
              <a:rPr lang="ka-GE" dirty="0">
                <a:solidFill>
                  <a:srgbClr val="C00000"/>
                </a:solidFill>
              </a:rPr>
              <a:t>30% - </a:t>
            </a:r>
            <a:r>
              <a:rPr lang="en-US" dirty="0" smtClean="0">
                <a:solidFill>
                  <a:srgbClr val="C00000"/>
                </a:solidFill>
              </a:rPr>
              <a:t>State</a:t>
            </a:r>
            <a:endParaRPr lang="ka-GE" dirty="0">
              <a:solidFill>
                <a:srgbClr val="C00000"/>
              </a:solidFill>
            </a:endParaRPr>
          </a:p>
          <a:p>
            <a:pPr lvl="2"/>
            <a:r>
              <a:rPr lang="ka-GE" dirty="0">
                <a:solidFill>
                  <a:srgbClr val="C00000"/>
                </a:solidFill>
              </a:rPr>
              <a:t>70% - </a:t>
            </a:r>
            <a:r>
              <a:rPr lang="en-US" dirty="0" smtClean="0">
                <a:solidFill>
                  <a:srgbClr val="C00000"/>
                </a:solidFill>
              </a:rPr>
              <a:t>Patient</a:t>
            </a:r>
            <a:endParaRPr lang="ka-GE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0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6553200" cy="9144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Treatment component</a:t>
            </a: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997839"/>
            <a:ext cx="7620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</a:rPr>
              <a:t>Is Fully Funded by Government</a:t>
            </a:r>
            <a:endParaRPr lang="ka-GE" dirty="0">
              <a:solidFill>
                <a:srgbClr val="C00000"/>
              </a:solidFill>
            </a:endParaRPr>
          </a:p>
          <a:p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participants of elimination program</a:t>
            </a:r>
            <a:r>
              <a:rPr lang="ka-GE" dirty="0" smtClean="0"/>
              <a:t>- </a:t>
            </a:r>
            <a:r>
              <a:rPr lang="ka-GE" dirty="0"/>
              <a:t>5000 </a:t>
            </a:r>
            <a:r>
              <a:rPr lang="en-US" dirty="0" smtClean="0"/>
              <a:t>patients</a:t>
            </a:r>
            <a:endParaRPr lang="ka-GE" dirty="0" smtClean="0"/>
          </a:p>
          <a:p>
            <a:pPr marL="285750" indent="-285750">
              <a:buFont typeface="Arial" pitchFamily="34" charset="0"/>
              <a:buChar char="•"/>
            </a:pPr>
            <a:endParaRPr lang="ka-GE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participants of 60% discount for medicines (Interferon &amp;</a:t>
            </a:r>
            <a:r>
              <a:rPr lang="en-US" dirty="0" err="1" smtClean="0"/>
              <a:t>Ribavirin</a:t>
            </a:r>
            <a:r>
              <a:rPr lang="en-US" dirty="0" smtClean="0"/>
              <a:t>) program</a:t>
            </a:r>
            <a:r>
              <a:rPr lang="ka-GE" dirty="0" smtClean="0"/>
              <a:t>- </a:t>
            </a:r>
            <a:r>
              <a:rPr lang="ka-GE" dirty="0"/>
              <a:t>435 </a:t>
            </a:r>
            <a:r>
              <a:rPr lang="en-US" dirty="0" smtClean="0"/>
              <a:t>patients</a:t>
            </a:r>
            <a:endParaRPr lang="ka-GE" dirty="0"/>
          </a:p>
          <a:p>
            <a:endParaRPr lang="ka-GE" dirty="0" smtClean="0"/>
          </a:p>
          <a:p>
            <a:r>
              <a:rPr lang="en-US" dirty="0" smtClean="0"/>
              <a:t>Drugs</a:t>
            </a:r>
            <a:r>
              <a:rPr lang="ka-GE" dirty="0" smtClean="0"/>
              <a:t>:</a:t>
            </a:r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Sofosbuvir</a:t>
            </a:r>
            <a:r>
              <a:rPr lang="ka-GE" dirty="0" smtClean="0"/>
              <a:t> </a:t>
            </a:r>
            <a:r>
              <a:rPr lang="ka-GE" dirty="0"/>
              <a:t>(400 </a:t>
            </a:r>
            <a:r>
              <a:rPr lang="en-US" dirty="0" smtClean="0"/>
              <a:t>mg</a:t>
            </a:r>
            <a:r>
              <a:rPr lang="ka-GE" dirty="0" smtClean="0"/>
              <a:t>) </a:t>
            </a:r>
            <a:r>
              <a:rPr lang="ka-GE" dirty="0"/>
              <a:t>- 769 412 </a:t>
            </a:r>
            <a:r>
              <a:rPr lang="en-US" dirty="0" smtClean="0"/>
              <a:t>pills</a:t>
            </a:r>
            <a:endParaRPr lang="ka-GE" dirty="0" smtClean="0"/>
          </a:p>
          <a:p>
            <a:pPr lvl="1"/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Peginterferon</a:t>
            </a:r>
            <a:r>
              <a:rPr lang="en-US" dirty="0" smtClean="0"/>
              <a:t> </a:t>
            </a:r>
            <a:r>
              <a:rPr lang="en-US" dirty="0" err="1" smtClean="0"/>
              <a:t>alfa</a:t>
            </a:r>
            <a:r>
              <a:rPr lang="en-US" dirty="0" smtClean="0"/>
              <a:t> </a:t>
            </a:r>
            <a:r>
              <a:rPr lang="ka-GE" dirty="0" smtClean="0"/>
              <a:t> 2</a:t>
            </a:r>
            <a:r>
              <a:rPr lang="en-US" dirty="0" smtClean="0"/>
              <a:t>a </a:t>
            </a:r>
            <a:r>
              <a:rPr lang="ka-GE" dirty="0" smtClean="0"/>
              <a:t>(180 </a:t>
            </a:r>
            <a:r>
              <a:rPr lang="en-US" dirty="0" err="1" smtClean="0"/>
              <a:t>mkg</a:t>
            </a:r>
            <a:r>
              <a:rPr lang="ka-GE" dirty="0" smtClean="0"/>
              <a:t>) </a:t>
            </a:r>
            <a:r>
              <a:rPr lang="ka-GE" dirty="0"/>
              <a:t>– 37 461 </a:t>
            </a:r>
            <a:r>
              <a:rPr lang="en-US" dirty="0" smtClean="0"/>
              <a:t>pills</a:t>
            </a:r>
            <a:endParaRPr lang="ka-GE" dirty="0" smtClean="0"/>
          </a:p>
          <a:p>
            <a:pPr lvl="1"/>
            <a:endParaRPr lang="ka-G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n-US" dirty="0" err="1" smtClean="0"/>
              <a:t>Ribavirin</a:t>
            </a:r>
            <a:r>
              <a:rPr lang="en-US" dirty="0" smtClean="0"/>
              <a:t> </a:t>
            </a:r>
            <a:r>
              <a:rPr lang="ka-GE" dirty="0" smtClean="0"/>
              <a:t>(400 </a:t>
            </a:r>
            <a:r>
              <a:rPr lang="en-US" dirty="0" smtClean="0"/>
              <a:t>mg</a:t>
            </a:r>
            <a:r>
              <a:rPr lang="ka-GE" dirty="0" smtClean="0"/>
              <a:t>) </a:t>
            </a:r>
            <a:r>
              <a:rPr lang="ka-GE" dirty="0"/>
              <a:t>- 3 612 378 </a:t>
            </a:r>
            <a:r>
              <a:rPr lang="en-US" dirty="0" smtClean="0"/>
              <a:t>pills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</TotalTime>
  <Words>394</Words>
  <Application>Microsoft Office PowerPoint</Application>
  <PresentationFormat>On-screen Show (4:3)</PresentationFormat>
  <Paragraphs>138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Financial Support necessary for implementation of Hepatitis C elimination Strategy</vt:lpstr>
      <vt:lpstr>Content </vt:lpstr>
      <vt:lpstr>Elimination of Hepatitis C  Main Activities</vt:lpstr>
      <vt:lpstr>Diagnostics before the treatment</vt:lpstr>
      <vt:lpstr>Diagnostics before the treatment</vt:lpstr>
      <vt:lpstr>Diagnostics for treatment monitoring </vt:lpstr>
      <vt:lpstr>Diagnostics for treatment monitoring </vt:lpstr>
      <vt:lpstr>Diagnostic component</vt:lpstr>
      <vt:lpstr>Treatment component</vt:lpstr>
      <vt:lpstr>Drug logistics component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Irina Tskhomelidze</cp:lastModifiedBy>
  <cp:revision>295</cp:revision>
  <dcterms:created xsi:type="dcterms:W3CDTF">2013-02-19T17:30:52Z</dcterms:created>
  <dcterms:modified xsi:type="dcterms:W3CDTF">2015-07-28T13:57:43Z</dcterms:modified>
</cp:coreProperties>
</file>