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38" r:id="rId2"/>
    <p:sldId id="434" r:id="rId3"/>
    <p:sldId id="376" r:id="rId4"/>
    <p:sldId id="378" r:id="rId5"/>
    <p:sldId id="401" r:id="rId6"/>
    <p:sldId id="402" r:id="rId7"/>
    <p:sldId id="381" r:id="rId8"/>
    <p:sldId id="427" r:id="rId9"/>
    <p:sldId id="339" r:id="rId10"/>
    <p:sldId id="42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a Darakhvelidze" initials="M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E34"/>
    <a:srgbClr val="35554D"/>
    <a:srgbClr val="1D5B61"/>
    <a:srgbClr val="1B9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5027" autoAdjust="0"/>
  </p:normalViewPr>
  <p:slideViewPr>
    <p:cSldViewPr>
      <p:cViewPr>
        <p:scale>
          <a:sx n="82" d="100"/>
          <a:sy n="82" d="100"/>
        </p:scale>
        <p:origin x="-8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352"/>
    </p:cViewPr>
  </p:sorter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2-14T13:23:40.859" idx="1">
    <p:pos x="928" y="1408"/>
    <p:text>უკვე გაუქმებულზე რამდენად საჭიროა ამის მოხსენიება?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270D2-7B9A-431D-8B02-C15427283A2D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8D42B-03BA-4ABD-B668-8794985EDE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0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D090B-769C-4386-AB62-B2B094DF1A2C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D8E83-1DE5-4097-AD58-5BB144A4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2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5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5943600" cy="808038"/>
          </a:xfrm>
        </p:spPr>
        <p:txBody>
          <a:bodyPr>
            <a:no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5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9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2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524000"/>
            <a:ext cx="7543800" cy="3200400"/>
          </a:xfrm>
        </p:spPr>
        <p:txBody>
          <a:bodyPr>
            <a:normAutofit/>
          </a:bodyPr>
          <a:lstStyle/>
          <a:p>
            <a:r>
              <a:rPr lang="x-none" sz="2000" b="1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</a:t>
            </a:r>
            <a:r>
              <a:rPr lang="ka-GE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ჰეპატიტის ელიმინაციის სახელმწიფო გეგმის გადაუდებელი/პირველი ეტაპის ღონისძიებები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2015 </a:t>
            </a:r>
            <a:r>
              <a:rPr lang="ka-GE" sz="20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წელი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4293654"/>
            <a:ext cx="8382000" cy="177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საქართველოს შრომის, ჯანმრთელობისა და სოციალური დაცვის სამინისტრო</a:t>
            </a:r>
          </a:p>
        </p:txBody>
      </p:sp>
    </p:spTree>
    <p:extLst>
      <p:ext uri="{BB962C8B-B14F-4D97-AF65-F5344CB8AC3E}">
        <p14:creationId xmlns:p14="http://schemas.microsoft.com/office/powerpoint/2010/main" val="123949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6553200" cy="914400"/>
          </a:xfrm>
        </p:spPr>
        <p:txBody>
          <a:bodyPr>
            <a:noAutofit/>
          </a:bodyPr>
          <a:lstStyle/>
          <a:p>
            <a:pPr lvl="0"/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მედიკამენტის ლოჯისტიკის კომპონენტი</a:t>
            </a:r>
            <a:endParaRPr lang="en-US" sz="2000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763000" cy="4267200"/>
          </a:xfrm>
        </p:spPr>
        <p:txBody>
          <a:bodyPr>
            <a:noAutofit/>
          </a:bodyPr>
          <a:lstStyle/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6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914400" y="2067089"/>
            <a:ext cx="6858000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800"/>
              </a:spcBef>
              <a:buFont typeface="Wingdings" pitchFamily="2" charset="2"/>
              <a:buChar char="§"/>
            </a:pPr>
            <a:r>
              <a:rPr lang="ka-GE" sz="2000" b="1" dirty="0"/>
              <a:t>განბაჟება</a:t>
            </a:r>
          </a:p>
          <a:p>
            <a:pPr marL="285750" indent="-285750">
              <a:spcBef>
                <a:spcPts val="1800"/>
              </a:spcBef>
              <a:buFont typeface="Wingdings" pitchFamily="2" charset="2"/>
              <a:buChar char="§"/>
            </a:pPr>
            <a:r>
              <a:rPr lang="ka-GE" sz="2000" b="1" dirty="0"/>
              <a:t>დასაწყობება</a:t>
            </a:r>
          </a:p>
          <a:p>
            <a:pPr marL="285750" indent="-285750">
              <a:spcBef>
                <a:spcPts val="1800"/>
              </a:spcBef>
              <a:buFont typeface="Wingdings" pitchFamily="2" charset="2"/>
              <a:buChar char="§"/>
            </a:pPr>
            <a:r>
              <a:rPr lang="ka-GE" sz="2000" b="1" dirty="0" smtClean="0"/>
              <a:t>მედიკამენტის </a:t>
            </a:r>
            <a:r>
              <a:rPr lang="ka-GE" sz="2000" b="1" dirty="0"/>
              <a:t>ბადრაგირება და ტრანსპორტირება </a:t>
            </a:r>
            <a:r>
              <a:rPr lang="ka-GE" sz="2000" b="1" dirty="0" smtClean="0"/>
              <a:t>(სერვის ცენტრებამდე)</a:t>
            </a:r>
            <a:endParaRPr lang="ka-GE" sz="2000" b="1" dirty="0"/>
          </a:p>
          <a:p>
            <a:pPr marL="285750" indent="-285750">
              <a:spcBef>
                <a:spcPts val="1800"/>
              </a:spcBef>
              <a:buFont typeface="Wingdings" pitchFamily="2" charset="2"/>
              <a:buChar char="§"/>
            </a:pPr>
            <a:r>
              <a:rPr lang="ka-GE" sz="2000" b="1" dirty="0"/>
              <a:t>მედიკამენტების მარკირება</a:t>
            </a:r>
          </a:p>
        </p:txBody>
      </p:sp>
    </p:spTree>
    <p:extLst>
      <p:ext uri="{BB962C8B-B14F-4D97-AF65-F5344CB8AC3E}">
        <p14:creationId xmlns:p14="http://schemas.microsoft.com/office/powerpoint/2010/main" val="216551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პრეზენტაციის შინაარსი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endParaRPr lang="ka-GE" dirty="0" smtClean="0"/>
          </a:p>
          <a:p>
            <a:pPr>
              <a:spcBef>
                <a:spcPts val="1800"/>
              </a:spcBef>
            </a:pPr>
            <a:endParaRPr lang="ka-GE" dirty="0"/>
          </a:p>
          <a:p>
            <a:pPr>
              <a:spcBef>
                <a:spcPts val="1800"/>
              </a:spcBef>
            </a:pPr>
            <a:r>
              <a:rPr lang="ka-GE" b="1" dirty="0" smtClean="0"/>
              <a:t>დიაგნოსტიკის </a:t>
            </a:r>
            <a:r>
              <a:rPr lang="ka-GE" b="1" dirty="0"/>
              <a:t>კომპონენტი</a:t>
            </a:r>
          </a:p>
          <a:p>
            <a:pPr>
              <a:spcBef>
                <a:spcPts val="1800"/>
              </a:spcBef>
            </a:pPr>
            <a:r>
              <a:rPr lang="ka-GE" b="1" dirty="0"/>
              <a:t>მკურნალობის კომპონენტი</a:t>
            </a:r>
          </a:p>
          <a:p>
            <a:pPr>
              <a:spcBef>
                <a:spcPts val="1800"/>
              </a:spcBef>
            </a:pPr>
            <a:r>
              <a:rPr lang="ka-GE" b="1" dirty="0" smtClean="0"/>
              <a:t>მედიკამენტის ლოჯისტიკის </a:t>
            </a:r>
            <a:r>
              <a:rPr lang="ka-GE" b="1" dirty="0"/>
              <a:t>კომპონენტი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86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533400"/>
            <a:ext cx="6934200" cy="1143000"/>
          </a:xfrm>
        </p:spPr>
        <p:txBody>
          <a:bodyPr/>
          <a:lstStyle/>
          <a:p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 ჰეპატიტის ელიმინაცია</a:t>
            </a:r>
            <a:b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პროგრამის </a:t>
            </a:r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ძირითადი ღონისძიებები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610600" cy="4221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ka-GE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დიაგნოსტიკის კომპონენტი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0" indent="0" algn="just">
              <a:buNone/>
            </a:pPr>
            <a:endParaRPr lang="ka-GE" dirty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დიაგნოსტიკური კვლევები მკურნალობაში ჩართვამდე;</a:t>
            </a:r>
          </a:p>
          <a:p>
            <a:pPr marL="457200" lvl="1" indent="0" algn="just">
              <a:buNone/>
            </a:pPr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დიაგნოსტიკური კვლევები მკურნალობის </a:t>
            </a: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მონიტორინგის პროცესში</a:t>
            </a:r>
          </a:p>
          <a:p>
            <a:pPr lvl="1" algn="just"/>
            <a:endParaRPr lang="ka-GE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მკურნალობის კომპონენტი:</a:t>
            </a:r>
          </a:p>
          <a:p>
            <a:pPr marL="0" indent="0" algn="just">
              <a:buNone/>
            </a:pP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სოფოსბუვირი</a:t>
            </a:r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, ინტერფერონი, რიბავირინი</a:t>
            </a:r>
            <a:r>
              <a:rPr lang="ka-GE" sz="160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457200" lvl="1" indent="0" algn="just">
              <a:buNone/>
            </a:pPr>
            <a:endParaRPr lang="ka-GE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90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7162800" cy="1143000"/>
          </a:xfrm>
        </p:spPr>
        <p:txBody>
          <a:bodyPr/>
          <a:lstStyle/>
          <a:p>
            <a:pPr lvl="0"/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დიაგნოსტიკა 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მკურნალობაში ჩართვამდე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4373563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2021681"/>
            <a:ext cx="7543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ka-GE" dirty="0" smtClean="0"/>
              <a:t>ექიმთან </a:t>
            </a:r>
            <a:r>
              <a:rPr lang="ka-GE" dirty="0"/>
              <a:t>ვიზიტი - </a:t>
            </a:r>
            <a:r>
              <a:rPr lang="ka-GE" dirty="0">
                <a:solidFill>
                  <a:srgbClr val="C00000"/>
                </a:solidFill>
              </a:rPr>
              <a:t>12000 </a:t>
            </a:r>
            <a:r>
              <a:rPr lang="ka-GE" dirty="0" smtClean="0">
                <a:solidFill>
                  <a:srgbClr val="C00000"/>
                </a:solidFill>
              </a:rPr>
              <a:t>პაციენტი</a:t>
            </a:r>
          </a:p>
          <a:p>
            <a:pPr marL="285750" indent="-285750">
              <a:buFont typeface="Wingdings" pitchFamily="2" charset="2"/>
              <a:buChar char="§"/>
            </a:pPr>
            <a:endParaRPr lang="ka-GE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HCV </a:t>
            </a:r>
            <a:r>
              <a:rPr lang="en-US" dirty="0"/>
              <a:t>RNA </a:t>
            </a:r>
            <a:r>
              <a:rPr lang="ka-GE" dirty="0"/>
              <a:t>– </a:t>
            </a:r>
            <a:r>
              <a:rPr lang="ka-GE" dirty="0">
                <a:solidFill>
                  <a:srgbClr val="C00000"/>
                </a:solidFill>
              </a:rPr>
              <a:t>12000 პაციენტი </a:t>
            </a:r>
            <a:r>
              <a:rPr lang="ka-GE" dirty="0"/>
              <a:t>(</a:t>
            </a:r>
            <a:r>
              <a:rPr lang="en-US" dirty="0"/>
              <a:t>RNA </a:t>
            </a:r>
            <a:r>
              <a:rPr lang="ka-GE" dirty="0"/>
              <a:t>უარყოფითი -</a:t>
            </a:r>
            <a:r>
              <a:rPr lang="en-US" dirty="0"/>
              <a:t> </a:t>
            </a:r>
            <a:r>
              <a:rPr lang="ka-GE" dirty="0"/>
              <a:t>10-</a:t>
            </a:r>
            <a:r>
              <a:rPr lang="en-US" dirty="0"/>
              <a:t>17</a:t>
            </a:r>
            <a:r>
              <a:rPr lang="en-US" dirty="0" smtClean="0"/>
              <a:t>%)</a:t>
            </a:r>
            <a:endParaRPr lang="ka-GE" dirty="0" smtClean="0"/>
          </a:p>
          <a:p>
            <a:pPr marL="285750" indent="-285750">
              <a:buFont typeface="Wingdings" pitchFamily="2" charset="2"/>
              <a:buChar char="§"/>
            </a:pPr>
            <a:endParaRPr lang="ka-GE" dirty="0"/>
          </a:p>
          <a:p>
            <a:pPr marL="285750" indent="-285750">
              <a:buFont typeface="Wingdings" pitchFamily="2" charset="2"/>
              <a:buChar char="§"/>
            </a:pPr>
            <a:r>
              <a:rPr lang="ka-GE" dirty="0" smtClean="0"/>
              <a:t>ღვიძლის </a:t>
            </a:r>
            <a:r>
              <a:rPr lang="ka-GE" dirty="0"/>
              <a:t>ელასტოგრაფია - </a:t>
            </a:r>
            <a:r>
              <a:rPr lang="ka-GE" dirty="0">
                <a:solidFill>
                  <a:srgbClr val="C00000"/>
                </a:solidFill>
              </a:rPr>
              <a:t>10000 </a:t>
            </a:r>
            <a:r>
              <a:rPr lang="ka-GE" dirty="0" smtClean="0">
                <a:solidFill>
                  <a:srgbClr val="C00000"/>
                </a:solidFill>
              </a:rPr>
              <a:t>პაციენტი</a:t>
            </a:r>
          </a:p>
          <a:p>
            <a:pPr marL="285750" indent="-285750">
              <a:buFont typeface="Wingdings" pitchFamily="2" charset="2"/>
              <a:buChar char="§"/>
            </a:pPr>
            <a:endParaRPr lang="ka-GE" dirty="0">
              <a:solidFill>
                <a:srgbClr val="C00000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ka-GE" dirty="0" smtClean="0"/>
              <a:t>სხვა კვლევები </a:t>
            </a:r>
            <a:r>
              <a:rPr lang="ka-GE" dirty="0"/>
              <a:t>- </a:t>
            </a:r>
            <a:r>
              <a:rPr lang="ka-GE" dirty="0">
                <a:solidFill>
                  <a:srgbClr val="C00000"/>
                </a:solidFill>
              </a:rPr>
              <a:t>5000 პაციენტი </a:t>
            </a:r>
            <a:r>
              <a:rPr lang="ka-GE" dirty="0"/>
              <a:t>(</a:t>
            </a:r>
            <a:r>
              <a:rPr lang="en-US" dirty="0"/>
              <a:t>F3</a:t>
            </a:r>
            <a:r>
              <a:rPr lang="ka-GE" dirty="0"/>
              <a:t>/</a:t>
            </a:r>
            <a:r>
              <a:rPr lang="en-US" dirty="0"/>
              <a:t>F4 – 27-30%)</a:t>
            </a:r>
            <a:endParaRPr lang="ka-GE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/>
              <a:t>HCV </a:t>
            </a:r>
            <a:r>
              <a:rPr lang="ka-GE" dirty="0" smtClean="0"/>
              <a:t>გენეტიკური ტიპის კვლევა</a:t>
            </a:r>
            <a:endParaRPr lang="ka-GE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ka-GE" dirty="0"/>
              <a:t>სისხლის საერთო ანალიზი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/>
              <a:t>ALT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/>
              <a:t>AST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ka-GE" dirty="0"/>
              <a:t>ბილირუბინი (საერთო, პირდაპირი)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ka-GE" dirty="0"/>
              <a:t>კრეატინინი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3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6553200" cy="808038"/>
          </a:xfrm>
        </p:spPr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დიაგნოსტიკა </a:t>
            </a:r>
            <a:r>
              <a:rPr lang="ka-GE" sz="20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მკურნალობაში ჩართვამდე</a:t>
            </a:r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endParaRPr lang="ka-GE" sz="12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sz="1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163311"/>
              </p:ext>
            </p:extLst>
          </p:nvPr>
        </p:nvGraphicFramePr>
        <p:xfrm>
          <a:off x="685798" y="1676401"/>
          <a:ext cx="7467601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0106"/>
                <a:gridCol w="2527495"/>
              </a:tblGrid>
              <a:tr h="976020">
                <a:tc>
                  <a:txBody>
                    <a:bodyPr/>
                    <a:lstStyle/>
                    <a:p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ერთეულის </a:t>
                      </a:r>
                      <a:r>
                        <a:rPr lang="ka-GE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ღირებულება </a:t>
                      </a:r>
                      <a:endParaRPr lang="en-US" sz="1600" b="1" i="0" u="none" strike="noStrike" dirty="0" smtClean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8838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dirty="0">
                          <a:effectLst/>
                          <a:latin typeface="Arial"/>
                        </a:rPr>
                        <a:t>ექიმთან ვიზიტი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883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dirty="0" smtClean="0"/>
                        <a:t>HCV RNA 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</a:p>
                  </a:txBody>
                  <a:tcPr marL="9525" marR="9525" marT="9525" marB="0" anchor="ctr"/>
                </a:tc>
              </a:tr>
              <a:tr h="58838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dirty="0">
                          <a:effectLst/>
                          <a:latin typeface="Arial"/>
                        </a:rPr>
                        <a:t>ღვიძლის ელასტოგრაფია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58838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0" i="0" u="none" strike="noStrike" dirty="0" smtClean="0">
                          <a:effectLst/>
                          <a:latin typeface="Arial"/>
                        </a:rPr>
                        <a:t>სხვა კვლევები </a:t>
                      </a:r>
                      <a:endParaRPr lang="ka-GE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173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861424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1" i="0" u="none" strike="noStrike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დიაგნოსტიკა , სულ</a:t>
                      </a:r>
                      <a:endParaRPr lang="ka-GE" sz="1800" b="1" i="0" u="none" strike="noStrike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393 </a:t>
                      </a:r>
                      <a:r>
                        <a:rPr lang="en-US" sz="2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20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დიაგნოსტიკა მკურნალობის მონიტორინგის პროცესში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345294"/>
              </p:ext>
            </p:extLst>
          </p:nvPr>
        </p:nvGraphicFramePr>
        <p:xfrm>
          <a:off x="1219202" y="1752601"/>
          <a:ext cx="6781799" cy="3581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4287"/>
                <a:gridCol w="445092"/>
                <a:gridCol w="445092"/>
                <a:gridCol w="331868"/>
                <a:gridCol w="445092"/>
                <a:gridCol w="445092"/>
                <a:gridCol w="445092"/>
                <a:gridCol w="445092"/>
                <a:gridCol w="445092"/>
              </a:tblGrid>
              <a:tr h="986990">
                <a:tc rowSpan="2">
                  <a:txBody>
                    <a:bodyPr/>
                    <a:lstStyle/>
                    <a:p>
                      <a:pPr marL="449580" indent="-449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ka-GE" sz="1400" dirty="0">
                          <a:effectLst/>
                        </a:rPr>
                        <a:t>გამოკვლევები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მკურნალობის პერიოდი</a:t>
                      </a:r>
                      <a:endParaRPr lang="en-US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(კვირა)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2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12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16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20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24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53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ka-GE" sz="1400">
                          <a:effectLst/>
                        </a:rPr>
                        <a:t>სისხლის საერთო ანალიზი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74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ALT, AST, </a:t>
                      </a:r>
                      <a:r>
                        <a:rPr lang="ka-GE" sz="1400" dirty="0">
                          <a:effectLst/>
                        </a:rPr>
                        <a:t>ბილირუბინი, კრეატინინი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53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HCV RNA </a:t>
                      </a:r>
                      <a:r>
                        <a:rPr lang="ka-GE" sz="1400">
                          <a:effectLst/>
                        </a:rPr>
                        <a:t>რაოდენობრივი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37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TSH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40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120" y="457200"/>
            <a:ext cx="7015480" cy="1066800"/>
          </a:xfrm>
        </p:spPr>
        <p:txBody>
          <a:bodyPr/>
          <a:lstStyle/>
          <a:p>
            <a:pPr marL="0" lvl="1" indent="0" algn="ctr"/>
            <a:r>
              <a:rPr lang="ka-GE" sz="2400" b="1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დიაგნოსტიკა მკურნალობის </a:t>
            </a:r>
            <a:r>
              <a:rPr lang="ka-GE" sz="2400" b="1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/>
            </a:r>
            <a:br>
              <a:rPr lang="ka-GE" sz="2400" b="1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</a:br>
            <a:r>
              <a:rPr lang="ka-GE" sz="2400" b="1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მონიტორინგის </a:t>
            </a:r>
            <a:r>
              <a:rPr lang="ka-GE" sz="2400" b="1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  <a:ea typeface="+mj-ea"/>
                <a:cs typeface="+mj-cs"/>
              </a:rPr>
              <a:t>პროცესში</a:t>
            </a:r>
            <a:endParaRPr lang="ka-GE" sz="2400" b="1" kern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763000" cy="4191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558948"/>
              </p:ext>
            </p:extLst>
          </p:nvPr>
        </p:nvGraphicFramePr>
        <p:xfrm>
          <a:off x="457200" y="1600201"/>
          <a:ext cx="8077200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0584"/>
                <a:gridCol w="3106616"/>
              </a:tblGrid>
              <a:tr h="1493119"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მკურნალობის რეჟიმი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სულ ღირებულება </a:t>
                      </a:r>
                      <a:endParaRPr lang="en-US" sz="1600" b="1" i="0" u="none" strike="noStrike" dirty="0" smtClean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54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</a:t>
                      </a:r>
                      <a:r>
                        <a:rPr lang="ka-G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კვირა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54373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ინტერფერონი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328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54373">
                <a:tc>
                  <a:txBody>
                    <a:bodyPr/>
                    <a:lstStyle/>
                    <a:p>
                      <a:pPr lvl="1" algn="l" fontAlgn="b"/>
                      <a:r>
                        <a:rPr lang="ka-G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უინტერფერონო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292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54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</a:t>
                      </a:r>
                      <a:r>
                        <a:rPr lang="ka-G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კვირა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340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54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</a:t>
                      </a:r>
                      <a:r>
                        <a:rPr lang="ka-G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კვირა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358 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260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 </a:t>
                      </a:r>
                      <a:r>
                        <a:rPr lang="ka-G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კვირა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492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13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დიაგნოსტიკის კომპონენტი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დიაგნოსტიკური სერვისების დაფინანსების ფორმა - </a:t>
            </a:r>
            <a:r>
              <a:rPr lang="ka-GE" dirty="0">
                <a:solidFill>
                  <a:srgbClr val="C00000"/>
                </a:solidFill>
              </a:rPr>
              <a:t>არამატერიალიზებული სამედიცინო ვაუჩერი</a:t>
            </a:r>
          </a:p>
          <a:p>
            <a:endParaRPr lang="ka-GE" dirty="0" smtClean="0"/>
          </a:p>
          <a:p>
            <a:r>
              <a:rPr lang="ka-GE" dirty="0" smtClean="0"/>
              <a:t>თანაგადახდა </a:t>
            </a:r>
            <a:r>
              <a:rPr lang="ka-GE" dirty="0"/>
              <a:t>პაციენტის მხრიდან</a:t>
            </a:r>
          </a:p>
          <a:p>
            <a:pPr lvl="1"/>
            <a:r>
              <a:rPr lang="ka-GE" dirty="0"/>
              <a:t>სიღარიბის ზღვარს ქვემოთ მყოფი მოსახლეობა</a:t>
            </a:r>
          </a:p>
          <a:p>
            <a:pPr lvl="2"/>
            <a:r>
              <a:rPr lang="ka-GE" dirty="0">
                <a:solidFill>
                  <a:srgbClr val="C00000"/>
                </a:solidFill>
              </a:rPr>
              <a:t>70% - სახელმწიფო</a:t>
            </a:r>
          </a:p>
          <a:p>
            <a:pPr lvl="2"/>
            <a:r>
              <a:rPr lang="ka-GE" dirty="0">
                <a:solidFill>
                  <a:srgbClr val="C00000"/>
                </a:solidFill>
              </a:rPr>
              <a:t>25% - მერია/მუნიციპალიტეტი</a:t>
            </a:r>
          </a:p>
          <a:p>
            <a:pPr lvl="2"/>
            <a:r>
              <a:rPr lang="ka-GE" dirty="0">
                <a:solidFill>
                  <a:srgbClr val="C00000"/>
                </a:solidFill>
              </a:rPr>
              <a:t>5% - პაციენტი</a:t>
            </a:r>
          </a:p>
          <a:p>
            <a:pPr lvl="1">
              <a:spcBef>
                <a:spcPts val="1800"/>
              </a:spcBef>
            </a:pPr>
            <a:r>
              <a:rPr lang="ka-GE" dirty="0"/>
              <a:t>დანარჩენი პაციენტები  </a:t>
            </a:r>
          </a:p>
          <a:p>
            <a:pPr lvl="2"/>
            <a:r>
              <a:rPr lang="ka-GE" dirty="0">
                <a:solidFill>
                  <a:srgbClr val="C00000"/>
                </a:solidFill>
              </a:rPr>
              <a:t>30% - სახელმწიფო</a:t>
            </a:r>
          </a:p>
          <a:p>
            <a:pPr lvl="2"/>
            <a:r>
              <a:rPr lang="ka-GE" dirty="0">
                <a:solidFill>
                  <a:srgbClr val="C00000"/>
                </a:solidFill>
              </a:rPr>
              <a:t>70% - პაციენტი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00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6553200" cy="914400"/>
          </a:xfrm>
        </p:spPr>
        <p:txBody>
          <a:bodyPr>
            <a:noAutofit/>
          </a:bodyPr>
          <a:lstStyle/>
          <a:p>
            <a:pPr lvl="0"/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მკურნალობის კომპონენტი</a:t>
            </a:r>
            <a:endParaRPr lang="en-US" sz="2000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997839"/>
            <a:ext cx="7620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ka-GE" dirty="0">
                <a:solidFill>
                  <a:srgbClr val="C00000"/>
                </a:solidFill>
              </a:rPr>
              <a:t>სრულად ფინანსდება სახელმწიფოს მიერ</a:t>
            </a:r>
          </a:p>
          <a:p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ელიმინაციის </a:t>
            </a:r>
            <a:r>
              <a:rPr lang="ka-GE" dirty="0"/>
              <a:t>სახელმწიფო გეგმის მონაწილე - 5000 </a:t>
            </a:r>
            <a:r>
              <a:rPr lang="ka-GE" dirty="0" smtClean="0"/>
              <a:t>პაციენტი</a:t>
            </a:r>
          </a:p>
          <a:p>
            <a:pPr marL="285750" indent="-285750">
              <a:buFont typeface="Arial" pitchFamily="34" charset="0"/>
              <a:buChar char="•"/>
            </a:pPr>
            <a:endParaRPr lang="ka-GE" dirty="0"/>
          </a:p>
          <a:p>
            <a:pPr marL="285750" indent="-285750">
              <a:buFont typeface="Arial" pitchFamily="34" charset="0"/>
              <a:buChar char="•"/>
            </a:pPr>
            <a:r>
              <a:rPr lang="ka-GE" dirty="0" smtClean="0"/>
              <a:t>ინტერფერონის </a:t>
            </a:r>
            <a:r>
              <a:rPr lang="ka-GE" dirty="0"/>
              <a:t>პროგრამის მონაწილე - 435 პაციენტი</a:t>
            </a:r>
          </a:p>
          <a:p>
            <a:endParaRPr lang="ka-GE" dirty="0" smtClean="0"/>
          </a:p>
          <a:p>
            <a:r>
              <a:rPr lang="ka-GE" dirty="0" smtClean="0"/>
              <a:t>მედიკამენტები</a:t>
            </a:r>
            <a:r>
              <a:rPr lang="ka-GE" dirty="0"/>
              <a:t>: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ka-GE" dirty="0"/>
              <a:t>სოფოსბუვირი (400 მგ) - 769 412 </a:t>
            </a:r>
            <a:r>
              <a:rPr lang="ka-GE" dirty="0" smtClean="0"/>
              <a:t>აბი</a:t>
            </a:r>
          </a:p>
          <a:p>
            <a:pPr lvl="1"/>
            <a:endParaRPr lang="ka-GE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ka-GE" dirty="0"/>
              <a:t>პეგინტერფერონი ალფა 2ა (180 მკგ) – 37 461 </a:t>
            </a:r>
            <a:r>
              <a:rPr lang="ka-GE" dirty="0" smtClean="0"/>
              <a:t>აბი</a:t>
            </a:r>
          </a:p>
          <a:p>
            <a:pPr lvl="1"/>
            <a:endParaRPr lang="ka-GE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ka-GE" dirty="0"/>
              <a:t>რიბავირინი (400 მგ) - 3 612 378 აბი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3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3369</TotalTime>
  <Words>312</Words>
  <Application>Microsoft Office PowerPoint</Application>
  <PresentationFormat>On-screen Show (4:3)</PresentationFormat>
  <Paragraphs>137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 Theme</vt:lpstr>
      <vt:lpstr>C ჰეპატიტის ელიმინაციის სახელმწიფო გეგმის გადაუდებელი/პირველი ეტაპის ღონისძიებები  2015 წელი</vt:lpstr>
      <vt:lpstr>პრეზენტაციის შინაარსი</vt:lpstr>
      <vt:lpstr>C ჰეპატიტის ელიმინაცია  პროგრამის ძირითადი ღონისძიებები</vt:lpstr>
      <vt:lpstr>დიაგნოსტიკა მკურნალობაში ჩართვამდე</vt:lpstr>
      <vt:lpstr> დიაგნოსტიკა მკურნალობაში ჩართვამდე </vt:lpstr>
      <vt:lpstr>დიაგნოსტიკა მკურნალობის მონიტორინგის პროცესში</vt:lpstr>
      <vt:lpstr>დიაგნოსტიკა მკურნალობის  მონიტორინგის პროცესში</vt:lpstr>
      <vt:lpstr>დიაგნოსტიკის კომპონენტი</vt:lpstr>
      <vt:lpstr>მკურნალობის კომპონენტი</vt:lpstr>
      <vt:lpstr>მედიკამენტის ლოჯისტიკის კომპონენტი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ტუბერკულოზოს კონტროლი საქართველოში</dc:title>
  <dc:creator>LS</dc:creator>
  <cp:lastModifiedBy>user</cp:lastModifiedBy>
  <cp:revision>286</cp:revision>
  <dcterms:created xsi:type="dcterms:W3CDTF">2013-02-19T17:30:52Z</dcterms:created>
  <dcterms:modified xsi:type="dcterms:W3CDTF">2015-03-25T20:47:53Z</dcterms:modified>
</cp:coreProperties>
</file>