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38" r:id="rId2"/>
    <p:sldId id="376" r:id="rId3"/>
    <p:sldId id="378" r:id="rId4"/>
    <p:sldId id="434" r:id="rId5"/>
    <p:sldId id="435" r:id="rId6"/>
    <p:sldId id="405" r:id="rId7"/>
    <p:sldId id="406" r:id="rId8"/>
    <p:sldId id="438" r:id="rId9"/>
    <p:sldId id="439" r:id="rId10"/>
    <p:sldId id="440" r:id="rId11"/>
    <p:sldId id="441" r:id="rId12"/>
    <p:sldId id="44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027" autoAdjust="0"/>
  </p:normalViewPr>
  <p:slideViewPr>
    <p:cSldViewPr>
      <p:cViewPr>
        <p:scale>
          <a:sx n="75" d="100"/>
          <a:sy n="75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2-14T13:23:40.859" idx="1">
    <p:pos x="928" y="1408"/>
    <p:text>უკვე გაუქმებულზე რამდენად საჭიროა ამის მოხსენიება?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7DC9D-8F1C-423F-8539-B77D95FE687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2B6367-7744-405E-9013-559A0380C8F8}">
      <dgm:prSet phldrT="[Text]" custT="1"/>
      <dgm:spPr/>
      <dgm:t>
        <a:bodyPr/>
        <a:lstStyle/>
        <a:p>
          <a:r>
            <a:rPr lang="ka-GE" sz="1600" b="1" dirty="0" smtClean="0"/>
            <a:t>დადებითი ანტი HCV</a:t>
          </a:r>
          <a:endParaRPr lang="en-US" sz="1600" b="1" dirty="0"/>
        </a:p>
      </dgm:t>
    </dgm:pt>
    <dgm:pt modelId="{D03A568D-4A26-4366-9F7D-ADCD87EE371C}" type="parTrans" cxnId="{ABC2C04A-C4F6-41F0-BADD-E211979384E0}">
      <dgm:prSet/>
      <dgm:spPr/>
      <dgm:t>
        <a:bodyPr/>
        <a:lstStyle/>
        <a:p>
          <a:endParaRPr lang="en-US"/>
        </a:p>
      </dgm:t>
    </dgm:pt>
    <dgm:pt modelId="{726BAC82-1216-4B85-B1DE-80E5CCD52A68}" type="sibTrans" cxnId="{ABC2C04A-C4F6-41F0-BADD-E211979384E0}">
      <dgm:prSet/>
      <dgm:spPr/>
      <dgm:t>
        <a:bodyPr/>
        <a:lstStyle/>
        <a:p>
          <a:endParaRPr lang="en-US"/>
        </a:p>
      </dgm:t>
    </dgm:pt>
    <dgm:pt modelId="{1D7C1E1B-0531-4ABB-A1EE-B198BAF54ABA}">
      <dgm:prSet phldrT="[Text]" custT="1"/>
      <dgm:spPr/>
      <dgm:t>
        <a:bodyPr/>
        <a:lstStyle/>
        <a:p>
          <a:r>
            <a:rPr lang="ka-GE" sz="1600" b="1" dirty="0" smtClean="0"/>
            <a:t>ფიბროზის </a:t>
          </a:r>
          <a:r>
            <a:rPr lang="en-US" sz="1600" b="1" dirty="0" smtClean="0"/>
            <a:t>F3, F3-F4 </a:t>
          </a:r>
          <a:r>
            <a:rPr lang="ka-GE" sz="1600" b="1" dirty="0" smtClean="0"/>
            <a:t>და </a:t>
          </a:r>
          <a:r>
            <a:rPr lang="en-US" sz="1600" b="1" dirty="0" smtClean="0"/>
            <a:t>F4 </a:t>
          </a:r>
          <a:r>
            <a:rPr lang="ka-GE" sz="1600" b="1" dirty="0" smtClean="0"/>
            <a:t>ხარისხი </a:t>
          </a:r>
          <a:endParaRPr lang="en-US" sz="1600" b="1" dirty="0"/>
        </a:p>
      </dgm:t>
    </dgm:pt>
    <dgm:pt modelId="{B598062D-8AFC-4E42-8EE0-CD357163BFDE}" type="parTrans" cxnId="{C57E0ADE-F1AE-4C4B-B291-9D2332EA26CF}">
      <dgm:prSet/>
      <dgm:spPr/>
      <dgm:t>
        <a:bodyPr/>
        <a:lstStyle/>
        <a:p>
          <a:endParaRPr lang="en-US"/>
        </a:p>
      </dgm:t>
    </dgm:pt>
    <dgm:pt modelId="{180A0F57-787B-45BB-BA65-57C305120B85}" type="sibTrans" cxnId="{C57E0ADE-F1AE-4C4B-B291-9D2332EA26CF}">
      <dgm:prSet/>
      <dgm:spPr/>
      <dgm:t>
        <a:bodyPr/>
        <a:lstStyle/>
        <a:p>
          <a:endParaRPr lang="en-US"/>
        </a:p>
      </dgm:t>
    </dgm:pt>
    <dgm:pt modelId="{41AD6A96-98EF-417B-8184-1D70E68FFF1E}">
      <dgm:prSet phldrT="[Text]" custT="1"/>
      <dgm:spPr/>
      <dgm:t>
        <a:bodyPr/>
        <a:lstStyle/>
        <a:p>
          <a:r>
            <a:rPr lang="ka-GE" sz="1600" b="1" dirty="0" smtClean="0"/>
            <a:t>HCV გენეტიკური ტიპი</a:t>
          </a:r>
        </a:p>
        <a:p>
          <a:r>
            <a:rPr lang="en-US" sz="1600" b="1" dirty="0" smtClean="0"/>
            <a:t>ALT, AST, </a:t>
          </a:r>
          <a:r>
            <a:rPr lang="ka-GE" sz="1600" b="1" dirty="0" smtClean="0"/>
            <a:t>ბილირუბინი, კრეატინინი,</a:t>
          </a:r>
          <a:endParaRPr lang="en-US" sz="1600" b="1" dirty="0" smtClean="0"/>
        </a:p>
        <a:p>
          <a:r>
            <a:rPr lang="ka-GE" sz="1600" b="1" dirty="0" smtClean="0"/>
            <a:t>სისხლის საერთო ანალიზი.</a:t>
          </a:r>
          <a:r>
            <a:rPr lang="en-US" sz="1600" b="1" dirty="0" smtClean="0"/>
            <a:t>  </a:t>
          </a:r>
          <a:r>
            <a:rPr lang="ka-GE" sz="1600" b="1" dirty="0" smtClean="0"/>
            <a:t> </a:t>
          </a:r>
          <a:endParaRPr lang="en-US" sz="1600" b="1" dirty="0"/>
        </a:p>
      </dgm:t>
    </dgm:pt>
    <dgm:pt modelId="{24FA1A22-CA55-488D-9459-AE2380AA8215}" type="parTrans" cxnId="{65117221-08BF-47CA-9897-8423EE5CE3EA}">
      <dgm:prSet/>
      <dgm:spPr/>
      <dgm:t>
        <a:bodyPr/>
        <a:lstStyle/>
        <a:p>
          <a:endParaRPr lang="en-US"/>
        </a:p>
      </dgm:t>
    </dgm:pt>
    <dgm:pt modelId="{C8188169-B3EC-4C28-997D-C23E9BA1A680}" type="sibTrans" cxnId="{65117221-08BF-47CA-9897-8423EE5CE3EA}">
      <dgm:prSet/>
      <dgm:spPr/>
      <dgm:t>
        <a:bodyPr/>
        <a:lstStyle/>
        <a:p>
          <a:endParaRPr lang="en-US"/>
        </a:p>
      </dgm:t>
    </dgm:pt>
    <dgm:pt modelId="{089BB21F-8926-4198-B738-1C3644D26E52}">
      <dgm:prSet custT="1"/>
      <dgm:spPr/>
      <dgm:t>
        <a:bodyPr/>
        <a:lstStyle/>
        <a:p>
          <a:r>
            <a:rPr lang="ka-GE" sz="1600" b="1" dirty="0" smtClean="0"/>
            <a:t>ღვიძლის ელასტოგრაფია</a:t>
          </a:r>
          <a:endParaRPr lang="en-US" sz="1600" b="1" dirty="0"/>
        </a:p>
      </dgm:t>
    </dgm:pt>
    <dgm:pt modelId="{D0E8B473-6A74-47CC-A659-7A20586A8E22}" type="parTrans" cxnId="{0DAB311A-31CD-4474-9349-E30C9F1E6900}">
      <dgm:prSet/>
      <dgm:spPr/>
      <dgm:t>
        <a:bodyPr/>
        <a:lstStyle/>
        <a:p>
          <a:endParaRPr lang="en-US"/>
        </a:p>
      </dgm:t>
    </dgm:pt>
    <dgm:pt modelId="{2436E769-1D98-4876-BE7A-07F5F0E24D10}" type="sibTrans" cxnId="{0DAB311A-31CD-4474-9349-E30C9F1E6900}">
      <dgm:prSet/>
      <dgm:spPr/>
      <dgm:t>
        <a:bodyPr/>
        <a:lstStyle/>
        <a:p>
          <a:endParaRPr lang="en-US"/>
        </a:p>
      </dgm:t>
    </dgm:pt>
    <dgm:pt modelId="{C1C0E82C-6C32-47C8-BF94-9DBC583EA459}">
      <dgm:prSet custT="1"/>
      <dgm:spPr/>
      <dgm:t>
        <a:bodyPr/>
        <a:lstStyle/>
        <a:p>
          <a:r>
            <a:rPr lang="ka-GE" sz="1600" b="1" dirty="0" smtClean="0"/>
            <a:t>ექიმის კონსულტაცია  +  HCV რნმ-ის რაოდენობრივი კვლევა </a:t>
          </a:r>
          <a:endParaRPr lang="en-US" sz="1600" b="1" dirty="0"/>
        </a:p>
      </dgm:t>
    </dgm:pt>
    <dgm:pt modelId="{DF97F658-3492-4A35-887B-430840AE78DC}" type="parTrans" cxnId="{6CE97016-BF2F-45A1-B6E8-C8EFA2747032}">
      <dgm:prSet/>
      <dgm:spPr/>
      <dgm:t>
        <a:bodyPr/>
        <a:lstStyle/>
        <a:p>
          <a:endParaRPr lang="en-US"/>
        </a:p>
      </dgm:t>
    </dgm:pt>
    <dgm:pt modelId="{6E039F43-27A3-4224-B98D-F3BA28549906}" type="sibTrans" cxnId="{6CE97016-BF2F-45A1-B6E8-C8EFA2747032}">
      <dgm:prSet/>
      <dgm:spPr/>
      <dgm:t>
        <a:bodyPr/>
        <a:lstStyle/>
        <a:p>
          <a:endParaRPr lang="en-US"/>
        </a:p>
      </dgm:t>
    </dgm:pt>
    <dgm:pt modelId="{AC80EDED-10CD-42A5-8D7D-7C5456979709}" type="pres">
      <dgm:prSet presAssocID="{0FE7DC9D-8F1C-423F-8539-B77D95FE687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3D51659-A190-4E9F-B065-3850077F8CBA}" type="pres">
      <dgm:prSet presAssocID="{FA2B6367-7744-405E-9013-559A0380C8F8}" presName="composite" presStyleCnt="0"/>
      <dgm:spPr/>
    </dgm:pt>
    <dgm:pt modelId="{307741F3-52C2-4868-B723-CF3D0E47FAD3}" type="pres">
      <dgm:prSet presAssocID="{FA2B6367-7744-405E-9013-559A0380C8F8}" presName="bentUpArrow1" presStyleLbl="alignImgPlace1" presStyleIdx="0" presStyleCnt="4" custScaleX="255144" custScaleY="221749" custLinFactX="-57420" custLinFactNeighborX="-100000" custLinFactNeighborY="9768"/>
      <dgm:spPr/>
    </dgm:pt>
    <dgm:pt modelId="{6C02B38D-C6C9-4736-8CCB-1248E9BB92A3}" type="pres">
      <dgm:prSet presAssocID="{FA2B6367-7744-405E-9013-559A0380C8F8}" presName="ParentText" presStyleLbl="node1" presStyleIdx="0" presStyleCnt="5" custScaleX="429333" custLinFactY="-40315" custLinFactNeighborX="-4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B6072-8442-4C2C-8DD8-85393C5D8134}" type="pres">
      <dgm:prSet presAssocID="{FA2B6367-7744-405E-9013-559A0380C8F8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79244-B81C-42E5-A3A4-F420D99B025B}" type="pres">
      <dgm:prSet presAssocID="{726BAC82-1216-4B85-B1DE-80E5CCD52A68}" presName="sibTrans" presStyleCnt="0"/>
      <dgm:spPr/>
    </dgm:pt>
    <dgm:pt modelId="{723E4918-7C39-47CC-8801-04C28931F6F7}" type="pres">
      <dgm:prSet presAssocID="{C1C0E82C-6C32-47C8-BF94-9DBC583EA459}" presName="composite" presStyleCnt="0"/>
      <dgm:spPr/>
    </dgm:pt>
    <dgm:pt modelId="{CDFE559D-DA79-4608-A23F-F6A65FA74F30}" type="pres">
      <dgm:prSet presAssocID="{C1C0E82C-6C32-47C8-BF94-9DBC583EA459}" presName="bentUpArrow1" presStyleLbl="alignImgPlace1" presStyleIdx="1" presStyleCnt="4" custScaleX="275065" custScaleY="230725" custLinFactX="-100000" custLinFactNeighborX="-104537" custLinFactNeighborY="48814"/>
      <dgm:spPr/>
    </dgm:pt>
    <dgm:pt modelId="{9431BCC5-E091-40E3-BB44-5A6A4A79090F}" type="pres">
      <dgm:prSet presAssocID="{C1C0E82C-6C32-47C8-BF94-9DBC583EA459}" presName="ParentText" presStyleLbl="node1" presStyleIdx="1" presStyleCnt="5" custScaleX="456497" custScaleY="242796" custLinFactNeighborX="-31651" custLinFactNeighborY="-557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52DC0-6883-405C-A4B5-038324FC1697}" type="pres">
      <dgm:prSet presAssocID="{C1C0E82C-6C32-47C8-BF94-9DBC583EA459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0B214E5-F154-426A-84A5-15FE90562B40}" type="pres">
      <dgm:prSet presAssocID="{6E039F43-27A3-4224-B98D-F3BA28549906}" presName="sibTrans" presStyleCnt="0"/>
      <dgm:spPr/>
    </dgm:pt>
    <dgm:pt modelId="{5F87DB3F-E3C8-46E4-BBCD-ABF637A739D7}" type="pres">
      <dgm:prSet presAssocID="{089BB21F-8926-4198-B738-1C3644D26E52}" presName="composite" presStyleCnt="0"/>
      <dgm:spPr/>
    </dgm:pt>
    <dgm:pt modelId="{FE734740-20F7-4BE6-88F8-2F10BAF0D33D}" type="pres">
      <dgm:prSet presAssocID="{089BB21F-8926-4198-B738-1C3644D26E52}" presName="bentUpArrow1" presStyleLbl="alignImgPlace1" presStyleIdx="2" presStyleCnt="4" custScaleX="196119" custScaleY="211727" custLinFactX="-76940" custLinFactNeighborX="-100000" custLinFactNeighborY="45332"/>
      <dgm:spPr/>
    </dgm:pt>
    <dgm:pt modelId="{01822535-7B10-4085-A9C2-B53548F0DEF5}" type="pres">
      <dgm:prSet presAssocID="{089BB21F-8926-4198-B738-1C3644D26E52}" presName="ParentText" presStyleLbl="node1" presStyleIdx="2" presStyleCnt="5" custScaleX="379478" custScaleY="185856" custLinFactNeighborX="-45705" custLinFactNeighborY="-350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85830-276D-4840-A14A-35559CC497E4}" type="pres">
      <dgm:prSet presAssocID="{089BB21F-8926-4198-B738-1C3644D26E52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E4618219-8325-49B9-9839-EA0EA63201BE}" type="pres">
      <dgm:prSet presAssocID="{2436E769-1D98-4876-BE7A-07F5F0E24D10}" presName="sibTrans" presStyleCnt="0"/>
      <dgm:spPr/>
    </dgm:pt>
    <dgm:pt modelId="{29596932-862D-41FB-B659-40EA7C1A3C3D}" type="pres">
      <dgm:prSet presAssocID="{1D7C1E1B-0531-4ABB-A1EE-B198BAF54ABA}" presName="composite" presStyleCnt="0"/>
      <dgm:spPr/>
    </dgm:pt>
    <dgm:pt modelId="{B204C5F9-A121-4DF2-92EA-C227BE13F8D2}" type="pres">
      <dgm:prSet presAssocID="{1D7C1E1B-0531-4ABB-A1EE-B198BAF54ABA}" presName="bentUpArrow1" presStyleLbl="alignImgPlace1" presStyleIdx="3" presStyleCnt="4" custScaleX="281400" custScaleY="241876" custLinFactX="-92769" custLinFactNeighborX="-100000" custLinFactNeighborY="42444"/>
      <dgm:spPr/>
    </dgm:pt>
    <dgm:pt modelId="{289B8A64-4C6F-4E2A-8D4D-3DD695021EC7}" type="pres">
      <dgm:prSet presAssocID="{1D7C1E1B-0531-4ABB-A1EE-B198BAF54ABA}" presName="ParentText" presStyleLbl="node1" presStyleIdx="3" presStyleCnt="5" custScaleX="413978" custScaleY="159261" custLinFactNeighborX="-79260" custLinFactNeighborY="-540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9452E-D0C3-4E2A-9013-DA79048D2444}" type="pres">
      <dgm:prSet presAssocID="{1D7C1E1B-0531-4ABB-A1EE-B198BAF54ABA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194B7-66CD-4578-AB05-2BFA855D2C6C}" type="pres">
      <dgm:prSet presAssocID="{180A0F57-787B-45BB-BA65-57C305120B85}" presName="sibTrans" presStyleCnt="0"/>
      <dgm:spPr/>
    </dgm:pt>
    <dgm:pt modelId="{5690455B-5902-4FC6-AA33-BC57C93E36AF}" type="pres">
      <dgm:prSet presAssocID="{41AD6A96-98EF-417B-8184-1D70E68FFF1E}" presName="composite" presStyleCnt="0"/>
      <dgm:spPr/>
    </dgm:pt>
    <dgm:pt modelId="{E4312EBC-4931-4B61-A32B-B20F5CFD01C0}" type="pres">
      <dgm:prSet presAssocID="{41AD6A96-98EF-417B-8184-1D70E68FFF1E}" presName="ParentText" presStyleLbl="node1" presStyleIdx="4" presStyleCnt="5" custScaleX="581380" custScaleY="268544" custLinFactNeighborX="-51573" custLinFactNeighborY="-874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C2C04A-C4F6-41F0-BADD-E211979384E0}" srcId="{0FE7DC9D-8F1C-423F-8539-B77D95FE6878}" destId="{FA2B6367-7744-405E-9013-559A0380C8F8}" srcOrd="0" destOrd="0" parTransId="{D03A568D-4A26-4366-9F7D-ADCD87EE371C}" sibTransId="{726BAC82-1216-4B85-B1DE-80E5CCD52A68}"/>
    <dgm:cxn modelId="{18DA07C9-4994-4BA7-899D-A738CED1E96C}" type="presOf" srcId="{0FE7DC9D-8F1C-423F-8539-B77D95FE6878}" destId="{AC80EDED-10CD-42A5-8D7D-7C5456979709}" srcOrd="0" destOrd="0" presId="urn:microsoft.com/office/officeart/2005/8/layout/StepDownProcess"/>
    <dgm:cxn modelId="{65117221-08BF-47CA-9897-8423EE5CE3EA}" srcId="{0FE7DC9D-8F1C-423F-8539-B77D95FE6878}" destId="{41AD6A96-98EF-417B-8184-1D70E68FFF1E}" srcOrd="4" destOrd="0" parTransId="{24FA1A22-CA55-488D-9459-AE2380AA8215}" sibTransId="{C8188169-B3EC-4C28-997D-C23E9BA1A680}"/>
    <dgm:cxn modelId="{EC9E8069-5688-4E0E-999D-88F0A9E4F402}" type="presOf" srcId="{089BB21F-8926-4198-B738-1C3644D26E52}" destId="{01822535-7B10-4085-A9C2-B53548F0DEF5}" srcOrd="0" destOrd="0" presId="urn:microsoft.com/office/officeart/2005/8/layout/StepDownProcess"/>
    <dgm:cxn modelId="{FFE3926E-3BE6-4385-A6F6-22E80CBB328C}" type="presOf" srcId="{41AD6A96-98EF-417B-8184-1D70E68FFF1E}" destId="{E4312EBC-4931-4B61-A32B-B20F5CFD01C0}" srcOrd="0" destOrd="0" presId="urn:microsoft.com/office/officeart/2005/8/layout/StepDownProcess"/>
    <dgm:cxn modelId="{D1E73C72-36B4-4CA5-AB17-4DB6C136F563}" type="presOf" srcId="{1D7C1E1B-0531-4ABB-A1EE-B198BAF54ABA}" destId="{289B8A64-4C6F-4E2A-8D4D-3DD695021EC7}" srcOrd="0" destOrd="0" presId="urn:microsoft.com/office/officeart/2005/8/layout/StepDownProcess"/>
    <dgm:cxn modelId="{4CC957DA-C1D4-4601-B865-C1607C5D7EB5}" type="presOf" srcId="{FA2B6367-7744-405E-9013-559A0380C8F8}" destId="{6C02B38D-C6C9-4736-8CCB-1248E9BB92A3}" srcOrd="0" destOrd="0" presId="urn:microsoft.com/office/officeart/2005/8/layout/StepDownProcess"/>
    <dgm:cxn modelId="{843D278D-2EE0-4963-B184-99A2638ABA99}" type="presOf" srcId="{C1C0E82C-6C32-47C8-BF94-9DBC583EA459}" destId="{9431BCC5-E091-40E3-BB44-5A6A4A79090F}" srcOrd="0" destOrd="0" presId="urn:microsoft.com/office/officeart/2005/8/layout/StepDownProcess"/>
    <dgm:cxn modelId="{C57E0ADE-F1AE-4C4B-B291-9D2332EA26CF}" srcId="{0FE7DC9D-8F1C-423F-8539-B77D95FE6878}" destId="{1D7C1E1B-0531-4ABB-A1EE-B198BAF54ABA}" srcOrd="3" destOrd="0" parTransId="{B598062D-8AFC-4E42-8EE0-CD357163BFDE}" sibTransId="{180A0F57-787B-45BB-BA65-57C305120B85}"/>
    <dgm:cxn modelId="{0DAB311A-31CD-4474-9349-E30C9F1E6900}" srcId="{0FE7DC9D-8F1C-423F-8539-B77D95FE6878}" destId="{089BB21F-8926-4198-B738-1C3644D26E52}" srcOrd="2" destOrd="0" parTransId="{D0E8B473-6A74-47CC-A659-7A20586A8E22}" sibTransId="{2436E769-1D98-4876-BE7A-07F5F0E24D10}"/>
    <dgm:cxn modelId="{6CE97016-BF2F-45A1-B6E8-C8EFA2747032}" srcId="{0FE7DC9D-8F1C-423F-8539-B77D95FE6878}" destId="{C1C0E82C-6C32-47C8-BF94-9DBC583EA459}" srcOrd="1" destOrd="0" parTransId="{DF97F658-3492-4A35-887B-430840AE78DC}" sibTransId="{6E039F43-27A3-4224-B98D-F3BA28549906}"/>
    <dgm:cxn modelId="{768886D4-B8EB-4F07-BDFE-DA7CAA24F208}" type="presParOf" srcId="{AC80EDED-10CD-42A5-8D7D-7C5456979709}" destId="{D3D51659-A190-4E9F-B065-3850077F8CBA}" srcOrd="0" destOrd="0" presId="urn:microsoft.com/office/officeart/2005/8/layout/StepDownProcess"/>
    <dgm:cxn modelId="{B03FF3F5-3276-4560-A4DB-E1C3050D5ED3}" type="presParOf" srcId="{D3D51659-A190-4E9F-B065-3850077F8CBA}" destId="{307741F3-52C2-4868-B723-CF3D0E47FAD3}" srcOrd="0" destOrd="0" presId="urn:microsoft.com/office/officeart/2005/8/layout/StepDownProcess"/>
    <dgm:cxn modelId="{20A5E037-020C-43FB-9B0B-F016B743C603}" type="presParOf" srcId="{D3D51659-A190-4E9F-B065-3850077F8CBA}" destId="{6C02B38D-C6C9-4736-8CCB-1248E9BB92A3}" srcOrd="1" destOrd="0" presId="urn:microsoft.com/office/officeart/2005/8/layout/StepDownProcess"/>
    <dgm:cxn modelId="{AEDB6E17-1EB1-431B-8AC9-03E95BA977F1}" type="presParOf" srcId="{D3D51659-A190-4E9F-B065-3850077F8CBA}" destId="{2BFB6072-8442-4C2C-8DD8-85393C5D8134}" srcOrd="2" destOrd="0" presId="urn:microsoft.com/office/officeart/2005/8/layout/StepDownProcess"/>
    <dgm:cxn modelId="{5DA67887-FACE-4B8F-8363-3838FEC554B5}" type="presParOf" srcId="{AC80EDED-10CD-42A5-8D7D-7C5456979709}" destId="{7CA79244-B81C-42E5-A3A4-F420D99B025B}" srcOrd="1" destOrd="0" presId="urn:microsoft.com/office/officeart/2005/8/layout/StepDownProcess"/>
    <dgm:cxn modelId="{061FFAAB-0CF8-4AF1-BCA1-678081827F1E}" type="presParOf" srcId="{AC80EDED-10CD-42A5-8D7D-7C5456979709}" destId="{723E4918-7C39-47CC-8801-04C28931F6F7}" srcOrd="2" destOrd="0" presId="urn:microsoft.com/office/officeart/2005/8/layout/StepDownProcess"/>
    <dgm:cxn modelId="{E7A3845F-7AB4-45C7-88D1-6E3A9DE2B2C9}" type="presParOf" srcId="{723E4918-7C39-47CC-8801-04C28931F6F7}" destId="{CDFE559D-DA79-4608-A23F-F6A65FA74F30}" srcOrd="0" destOrd="0" presId="urn:microsoft.com/office/officeart/2005/8/layout/StepDownProcess"/>
    <dgm:cxn modelId="{9FBB43B9-9296-412C-BB1B-75965916ACC6}" type="presParOf" srcId="{723E4918-7C39-47CC-8801-04C28931F6F7}" destId="{9431BCC5-E091-40E3-BB44-5A6A4A79090F}" srcOrd="1" destOrd="0" presId="urn:microsoft.com/office/officeart/2005/8/layout/StepDownProcess"/>
    <dgm:cxn modelId="{73120A36-24F7-4100-B588-E115922F1AAE}" type="presParOf" srcId="{723E4918-7C39-47CC-8801-04C28931F6F7}" destId="{A3F52DC0-6883-405C-A4B5-038324FC1697}" srcOrd="2" destOrd="0" presId="urn:microsoft.com/office/officeart/2005/8/layout/StepDownProcess"/>
    <dgm:cxn modelId="{70FD0403-9AFC-45E1-BA3B-3349BA8B77AD}" type="presParOf" srcId="{AC80EDED-10CD-42A5-8D7D-7C5456979709}" destId="{20B214E5-F154-426A-84A5-15FE90562B40}" srcOrd="3" destOrd="0" presId="urn:microsoft.com/office/officeart/2005/8/layout/StepDownProcess"/>
    <dgm:cxn modelId="{8215C835-BCB0-4AB4-9318-C94FA4A08EC6}" type="presParOf" srcId="{AC80EDED-10CD-42A5-8D7D-7C5456979709}" destId="{5F87DB3F-E3C8-46E4-BBCD-ABF637A739D7}" srcOrd="4" destOrd="0" presId="urn:microsoft.com/office/officeart/2005/8/layout/StepDownProcess"/>
    <dgm:cxn modelId="{B53772FA-6C3A-4E72-A5B9-9C8B2D6FD8F3}" type="presParOf" srcId="{5F87DB3F-E3C8-46E4-BBCD-ABF637A739D7}" destId="{FE734740-20F7-4BE6-88F8-2F10BAF0D33D}" srcOrd="0" destOrd="0" presId="urn:microsoft.com/office/officeart/2005/8/layout/StepDownProcess"/>
    <dgm:cxn modelId="{B40E9F60-35CE-46F2-8AEA-993B2C0786D2}" type="presParOf" srcId="{5F87DB3F-E3C8-46E4-BBCD-ABF637A739D7}" destId="{01822535-7B10-4085-A9C2-B53548F0DEF5}" srcOrd="1" destOrd="0" presId="urn:microsoft.com/office/officeart/2005/8/layout/StepDownProcess"/>
    <dgm:cxn modelId="{820304B0-0238-4AFF-BC8A-39DE71A2267F}" type="presParOf" srcId="{5F87DB3F-E3C8-46E4-BBCD-ABF637A739D7}" destId="{30B85830-276D-4840-A14A-35559CC497E4}" srcOrd="2" destOrd="0" presId="urn:microsoft.com/office/officeart/2005/8/layout/StepDownProcess"/>
    <dgm:cxn modelId="{461F43C8-5651-4E11-867F-318900CBB377}" type="presParOf" srcId="{AC80EDED-10CD-42A5-8D7D-7C5456979709}" destId="{E4618219-8325-49B9-9839-EA0EA63201BE}" srcOrd="5" destOrd="0" presId="urn:microsoft.com/office/officeart/2005/8/layout/StepDownProcess"/>
    <dgm:cxn modelId="{24AB624B-FB01-4FB0-BCFD-8C095095A6F4}" type="presParOf" srcId="{AC80EDED-10CD-42A5-8D7D-7C5456979709}" destId="{29596932-862D-41FB-B659-40EA7C1A3C3D}" srcOrd="6" destOrd="0" presId="urn:microsoft.com/office/officeart/2005/8/layout/StepDownProcess"/>
    <dgm:cxn modelId="{C4AAD4F3-D72E-4B63-B789-16222A112363}" type="presParOf" srcId="{29596932-862D-41FB-B659-40EA7C1A3C3D}" destId="{B204C5F9-A121-4DF2-92EA-C227BE13F8D2}" srcOrd="0" destOrd="0" presId="urn:microsoft.com/office/officeart/2005/8/layout/StepDownProcess"/>
    <dgm:cxn modelId="{A4322660-02B2-4630-BDE4-60B92C2CF871}" type="presParOf" srcId="{29596932-862D-41FB-B659-40EA7C1A3C3D}" destId="{289B8A64-4C6F-4E2A-8D4D-3DD695021EC7}" srcOrd="1" destOrd="0" presId="urn:microsoft.com/office/officeart/2005/8/layout/StepDownProcess"/>
    <dgm:cxn modelId="{2A37F824-5D17-4320-B470-107FCA09A127}" type="presParOf" srcId="{29596932-862D-41FB-B659-40EA7C1A3C3D}" destId="{6499452E-D0C3-4E2A-9013-DA79048D2444}" srcOrd="2" destOrd="0" presId="urn:microsoft.com/office/officeart/2005/8/layout/StepDownProcess"/>
    <dgm:cxn modelId="{BE56E38F-6355-47A1-8B42-C7002FD11F62}" type="presParOf" srcId="{AC80EDED-10CD-42A5-8D7D-7C5456979709}" destId="{96F194B7-66CD-4578-AB05-2BFA855D2C6C}" srcOrd="7" destOrd="0" presId="urn:microsoft.com/office/officeart/2005/8/layout/StepDownProcess"/>
    <dgm:cxn modelId="{D3FF0839-52FC-4AB3-A3B1-BCE52FFA23DF}" type="presParOf" srcId="{AC80EDED-10CD-42A5-8D7D-7C5456979709}" destId="{5690455B-5902-4FC6-AA33-BC57C93E36AF}" srcOrd="8" destOrd="0" presId="urn:microsoft.com/office/officeart/2005/8/layout/StepDownProcess"/>
    <dgm:cxn modelId="{8F74E941-88AD-441F-8042-18105B8A57FB}" type="presParOf" srcId="{5690455B-5902-4FC6-AA33-BC57C93E36AF}" destId="{E4312EBC-4931-4B61-A32B-B20F5CFD01C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741F3-52C2-4868-B723-CF3D0E47FAD3}">
      <dsp:nvSpPr>
        <dsp:cNvPr id="0" name=""/>
        <dsp:cNvSpPr/>
      </dsp:nvSpPr>
      <dsp:spPr>
        <a:xfrm rot="5400000">
          <a:off x="241375" y="129185"/>
          <a:ext cx="789825" cy="10346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02B38D-C6C9-4736-8CCB-1248E9BB92A3}">
      <dsp:nvSpPr>
        <dsp:cNvPr id="0" name=""/>
        <dsp:cNvSpPr/>
      </dsp:nvSpPr>
      <dsp:spPr>
        <a:xfrm>
          <a:off x="14550" y="0"/>
          <a:ext cx="2574269" cy="41969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დადებითი ანტი HCV</a:t>
          </a:r>
          <a:endParaRPr lang="en-US" sz="1600" b="1" kern="1200" dirty="0"/>
        </a:p>
      </dsp:txBody>
      <dsp:txXfrm>
        <a:off x="35042" y="20492"/>
        <a:ext cx="2533285" cy="378714"/>
      </dsp:txXfrm>
    </dsp:sp>
    <dsp:sp modelId="{2BFB6072-8442-4C2C-8DD8-85393C5D8134}">
      <dsp:nvSpPr>
        <dsp:cNvPr id="0" name=""/>
        <dsp:cNvSpPr/>
      </dsp:nvSpPr>
      <dsp:spPr>
        <a:xfrm>
          <a:off x="1601765" y="5414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E559D-DA79-4608-A23F-F6A65FA74F30}">
      <dsp:nvSpPr>
        <dsp:cNvPr id="0" name=""/>
        <dsp:cNvSpPr/>
      </dsp:nvSpPr>
      <dsp:spPr>
        <a:xfrm rot="5400000">
          <a:off x="1351418" y="1215808"/>
          <a:ext cx="821796" cy="111538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1BCC5-E091-40E3-BB44-5A6A4A79090F}">
      <dsp:nvSpPr>
        <dsp:cNvPr id="0" name=""/>
        <dsp:cNvSpPr/>
      </dsp:nvSpPr>
      <dsp:spPr>
        <a:xfrm>
          <a:off x="1060702" y="468309"/>
          <a:ext cx="2737143" cy="10190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ექიმის კონსულტაცია  +  HCV რნმ-ის რაოდენობრივი კვლევა </a:t>
          </a:r>
          <a:endParaRPr lang="en-US" sz="1600" b="1" kern="1200" dirty="0"/>
        </a:p>
      </dsp:txBody>
      <dsp:txXfrm>
        <a:off x="1110455" y="518062"/>
        <a:ext cx="2637637" cy="919505"/>
      </dsp:txXfrm>
    </dsp:sp>
    <dsp:sp modelId="{A3F52DC0-6883-405C-A4B5-038324FC1697}">
      <dsp:nvSpPr>
        <dsp:cNvPr id="0" name=""/>
        <dsp:cNvSpPr/>
      </dsp:nvSpPr>
      <dsp:spPr>
        <a:xfrm>
          <a:off x="2918851" y="104208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34740-20F7-4BE6-88F8-2F10BAF0D33D}">
      <dsp:nvSpPr>
        <dsp:cNvPr id="0" name=""/>
        <dsp:cNvSpPr/>
      </dsp:nvSpPr>
      <dsp:spPr>
        <a:xfrm rot="5400000">
          <a:off x="2501904" y="2247905"/>
          <a:ext cx="754129" cy="7952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22535-7B10-4085-A9C2-B53548F0DEF5}">
      <dsp:nvSpPr>
        <dsp:cNvPr id="0" name=""/>
        <dsp:cNvSpPr/>
      </dsp:nvSpPr>
      <dsp:spPr>
        <a:xfrm>
          <a:off x="2212084" y="1559280"/>
          <a:ext cx="2275339" cy="78003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ღვიძლის ელასტოგრაფია</a:t>
          </a:r>
          <a:endParaRPr lang="en-US" sz="1600" b="1" kern="1200" dirty="0"/>
        </a:p>
      </dsp:txBody>
      <dsp:txXfrm>
        <a:off x="2250169" y="1597365"/>
        <a:ext cx="2199169" cy="703865"/>
      </dsp:txXfrm>
    </dsp:sp>
    <dsp:sp modelId="{30B85830-276D-4840-A14A-35559CC497E4}">
      <dsp:nvSpPr>
        <dsp:cNvPr id="0" name=""/>
        <dsp:cNvSpPr/>
      </dsp:nvSpPr>
      <dsp:spPr>
        <a:xfrm>
          <a:off x="3923599" y="1926517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4C5F9-A121-4DF2-92EA-C227BE13F8D2}">
      <dsp:nvSpPr>
        <dsp:cNvPr id="0" name=""/>
        <dsp:cNvSpPr/>
      </dsp:nvSpPr>
      <dsp:spPr>
        <a:xfrm rot="5400000">
          <a:off x="3723105" y="2859505"/>
          <a:ext cx="861513" cy="114107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B8A64-4C6F-4E2A-8D4D-3DD695021EC7}">
      <dsp:nvSpPr>
        <dsp:cNvPr id="0" name=""/>
        <dsp:cNvSpPr/>
      </dsp:nvSpPr>
      <dsp:spPr>
        <a:xfrm>
          <a:off x="3246538" y="2330094"/>
          <a:ext cx="2482201" cy="66841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ფიბროზის </a:t>
          </a:r>
          <a:r>
            <a:rPr lang="en-US" sz="1600" b="1" kern="1200" dirty="0" smtClean="0"/>
            <a:t>F3, F3-F4 </a:t>
          </a:r>
          <a:r>
            <a:rPr lang="ka-GE" sz="1600" b="1" kern="1200" dirty="0" smtClean="0"/>
            <a:t>და </a:t>
          </a:r>
          <a:r>
            <a:rPr lang="en-US" sz="1600" b="1" kern="1200" dirty="0" smtClean="0"/>
            <a:t>F4 </a:t>
          </a:r>
          <a:r>
            <a:rPr lang="ka-GE" sz="1600" b="1" kern="1200" dirty="0" smtClean="0"/>
            <a:t>ხარისხი </a:t>
          </a:r>
          <a:endParaRPr lang="en-US" sz="1600" b="1" kern="1200" dirty="0"/>
        </a:p>
      </dsp:txBody>
      <dsp:txXfrm>
        <a:off x="3279173" y="2362729"/>
        <a:ext cx="2416931" cy="603146"/>
      </dsp:txXfrm>
    </dsp:sp>
    <dsp:sp modelId="{6499452E-D0C3-4E2A-9013-DA79048D2444}">
      <dsp:nvSpPr>
        <dsp:cNvPr id="0" name=""/>
        <dsp:cNvSpPr/>
      </dsp:nvSpPr>
      <dsp:spPr>
        <a:xfrm>
          <a:off x="5262678" y="272131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12EBC-4931-4B61-A32B-B20F5CFD01C0}">
      <dsp:nvSpPr>
        <dsp:cNvPr id="0" name=""/>
        <dsp:cNvSpPr/>
      </dsp:nvSpPr>
      <dsp:spPr>
        <a:xfrm>
          <a:off x="4648198" y="3038526"/>
          <a:ext cx="3485938" cy="11270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HCV გენეტიკური ტიპი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ALT, AST, </a:t>
          </a:r>
          <a:r>
            <a:rPr lang="ka-GE" sz="1600" b="1" kern="1200" dirty="0" smtClean="0"/>
            <a:t>ბილირუბინი, კრეატინინი,</a:t>
          </a: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სისხლის საერთო ანალიზი.</a:t>
          </a:r>
          <a:r>
            <a:rPr lang="en-US" sz="1600" b="1" kern="1200" dirty="0" smtClean="0"/>
            <a:t>  </a:t>
          </a:r>
          <a:r>
            <a:rPr lang="ka-GE" sz="1600" b="1" kern="1200" dirty="0" smtClean="0"/>
            <a:t> </a:t>
          </a:r>
          <a:endParaRPr lang="en-US" sz="1600" b="1" kern="1200" dirty="0"/>
        </a:p>
      </dsp:txBody>
      <dsp:txXfrm>
        <a:off x="4703227" y="3093555"/>
        <a:ext cx="3375880" cy="1017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x-none" sz="2000" b="1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ელიმინაციის სახელმწიფო გეგმის გადაუდებელი/პირველი ეტაპის ღონისძიებები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2015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წელი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საქართველოს შრომის, ჯანმრთელობისა და სოციალური დაცვის სამინისტრო</a:t>
            </a: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სერვისის მიწოდების პირობები (დიაგნოსტიკა (1))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>
                <a:solidFill>
                  <a:srgbClr val="C00000"/>
                </a:solidFill>
              </a:rPr>
              <a:t>დიაგნოსტიკის კომპონენტის </a:t>
            </a:r>
            <a:r>
              <a:rPr lang="ka-GE" b="1" cap="small" dirty="0" smtClean="0">
                <a:solidFill>
                  <a:srgbClr val="C00000"/>
                </a:solidFill>
              </a:rPr>
              <a:t>ფარგლებში </a:t>
            </a:r>
            <a:r>
              <a:rPr lang="ka-GE" b="1" cap="small" dirty="0">
                <a:solidFill>
                  <a:srgbClr val="C00000"/>
                </a:solidFill>
              </a:rPr>
              <a:t>მინიმალური მოთხოვნები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, რომელსაც უნდა აკმაყოფილებდეს სერვისის მიმწოდებელი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0"/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cap="small" dirty="0">
                <a:solidFill>
                  <a:srgbClr val="C00000"/>
                </a:solidFill>
              </a:rPr>
              <a:t>ლაბორატორიის ხარისხის შიდა კონტროლის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აწყობილი სისტემა (თითოეულ კვლევაზე დამტკიცებული სტანდარტული ოპერაციული პროცედურები(SOP) და მათი შესრულების მონიტორინგის სისტემა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ლაბორატორიული კვლევების განხორციელებისათვის საჭირო </a:t>
            </a:r>
            <a:r>
              <a:rPr lang="ka-GE" b="1" cap="small" dirty="0">
                <a:solidFill>
                  <a:srgbClr val="C00000"/>
                </a:solidFill>
              </a:rPr>
              <a:t>მატერიალურ–ტექნიკური ბაზა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კანონმდებლობით დადგენილი წესის შესაბამისად </a:t>
            </a:r>
            <a:r>
              <a:rPr lang="ka-GE" b="1" cap="small" dirty="0">
                <a:solidFill>
                  <a:srgbClr val="C00000"/>
                </a:solidFill>
              </a:rPr>
              <a:t>სერტიფიცირებული პერსონალი;</a:t>
            </a:r>
            <a:endParaRPr lang="en-US" b="1" dirty="0">
              <a:solidFill>
                <a:srgbClr val="C0000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cap="small" dirty="0">
                <a:solidFill>
                  <a:srgbClr val="C00000"/>
                </a:solidFill>
              </a:rPr>
              <a:t>სერვისის განხორციელება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პაციენტის მიმართვიდან მაქსიმუმ 5 სამუშაო დღის განმავლობაში;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პროგრამით განსაზღვრული </a:t>
            </a:r>
            <a:r>
              <a:rPr lang="ka-GE" b="1" cap="small" dirty="0">
                <a:solidFill>
                  <a:srgbClr val="C00000"/>
                </a:solidFill>
              </a:rPr>
              <a:t>ყველა კვლევის ჩატარების შესაძლებლობა და გამოცდილება.</a:t>
            </a:r>
            <a:endParaRPr lang="en-US" b="1" dirty="0">
              <a:solidFill>
                <a:srgbClr val="C00000"/>
              </a:solidFill>
            </a:endParaRPr>
          </a:p>
          <a:p>
            <a:pPr lvl="0"/>
            <a:endParaRPr lang="ka-GE" cap="small" dirty="0"/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3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სერვისის მიწოდების პირობები (დიაგნოსტიკა (2))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ka-GE" b="1" cap="small" dirty="0">
                <a:solidFill>
                  <a:srgbClr val="C00000"/>
                </a:solidFill>
              </a:rPr>
              <a:t>დიაგნოსტიკის კომპონენტის ფარგლებში სავალდებულო მოთხოვნები,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რომელსაც უნდა აკმაყოფილებდეს სერვისის მიმწოდებელი: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ka-GE" b="1" dirty="0" smtClean="0">
                <a:solidFill>
                  <a:srgbClr val="C00000"/>
                </a:solidFill>
              </a:rPr>
              <a:t>HCV რნმ-ის რაოდენობრივი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განსაზღვრა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რეალურ დროში პოლიმერაზული ჯაჭვური რეაქციის მეთოდით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 algn="just"/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ka-GE" b="1" dirty="0">
                <a:solidFill>
                  <a:srgbClr val="C00000"/>
                </a:solidFill>
              </a:rPr>
              <a:t>C ჰეპატიტის ვირუსის გენოტიპირება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 რეალურ დროში პოლიმერაზული ჯაჭვური რეაქციის ან ხაზობრივი ჰიბრიდიზაციის მეთოდით.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იმ კვლევებზე, რომელსაც ახორციელებს ქვეკონტრაქტორების მეშვეობით სავალდებულოდ უნდა იქნას წარმოდგენილი შესაბამის მიმწოდებლებთან გაფორმებული ხელშეკრულებები და </a:t>
            </a:r>
            <a:r>
              <a:rPr lang="ka-GE" b="1" dirty="0">
                <a:solidFill>
                  <a:srgbClr val="C00000"/>
                </a:solidFill>
              </a:rPr>
              <a:t>ქვეკონტრაქტორების მიერ მინიმალური მოთხოვნების პირობების დამადასტურებელი დოკუმენტაცია. </a:t>
            </a:r>
            <a:endParaRPr lang="en-US" b="1" dirty="0">
              <a:solidFill>
                <a:srgbClr val="C00000"/>
              </a:solidFill>
            </a:endParaRPr>
          </a:p>
          <a:p>
            <a:pPr lvl="0"/>
            <a:endParaRPr lang="ka-GE" cap="small" dirty="0"/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19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დამატებითი ინფორმაცია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endParaRPr lang="ka-GE" cap="small" dirty="0"/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869321"/>
            <a:ext cx="838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სერვის-ცენტრები შეირჩევა </a:t>
            </a:r>
            <a:r>
              <a:rPr lang="ka-GE" b="1" dirty="0" smtClean="0">
                <a:solidFill>
                  <a:srgbClr val="C00000"/>
                </a:solidFill>
              </a:rPr>
              <a:t>კონკურსის წესით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გათვალისწინებული იქნება </a:t>
            </a:r>
            <a:r>
              <a:rPr lang="ka-GE" b="1" dirty="0" smtClean="0">
                <a:solidFill>
                  <a:srgbClr val="C00000"/>
                </a:solidFill>
              </a:rPr>
              <a:t>გეოგრაფიული ხელმისაწვდომობის მაქსიმალური დაცვის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პირობები;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ka-GE" b="1" dirty="0">
                <a:solidFill>
                  <a:srgbClr val="C00000"/>
                </a:solidFill>
              </a:rPr>
              <a:t>რეგიონებში,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 კონკურსით შერჩეული დაწესებულებებიდან, ხუთ დაწესებულებას, დამატებით დროებით სარგებლობაში გადაეცემა </a:t>
            </a:r>
            <a:r>
              <a:rPr lang="ka-GE" b="1" dirty="0">
                <a:solidFill>
                  <a:srgbClr val="C00000"/>
                </a:solidFill>
              </a:rPr>
              <a:t>ღვიძლის სპეციალიზებული ელასტოგრაფი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, რომელიც შესყიდულია საქართველოს შრომის, ჯანმრთელობისა და სოციალური დაცვის სამინისტროს მიერ.</a:t>
            </a:r>
          </a:p>
          <a:p>
            <a:pPr marL="285750" lvl="0" indent="-285750"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6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934200" cy="1143000"/>
          </a:xfrm>
        </p:spPr>
        <p:txBody>
          <a:bodyPr/>
          <a:lstStyle/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</a:t>
            </a: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ძირითადი ღონისძიებები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6106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b="1" dirty="0">
                <a:solidFill>
                  <a:srgbClr val="C00000"/>
                </a:solidFill>
              </a:rPr>
              <a:t>დიაგნოსტიკის კომპონენტი</a:t>
            </a:r>
            <a:r>
              <a:rPr lang="ka-GE" dirty="0" smtClean="0">
                <a:solidFill>
                  <a:srgbClr val="C00000"/>
                </a:solidFill>
              </a:rPr>
              <a:t>:</a:t>
            </a:r>
          </a:p>
          <a:p>
            <a:pPr marL="0" indent="0" algn="just">
              <a:buNone/>
            </a:pP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მკურნალობაში ჩართვამდე;</a:t>
            </a:r>
          </a:p>
          <a:p>
            <a:pPr marL="457200" lvl="1" indent="0" algn="just">
              <a:buNone/>
            </a:pPr>
            <a:endParaRPr lang="ka-GE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მკურნალობის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მონიტორინგის პროცესში</a:t>
            </a:r>
          </a:p>
          <a:p>
            <a:pPr lvl="1" algn="just"/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b="1" dirty="0" smtClean="0">
                <a:solidFill>
                  <a:srgbClr val="C00000"/>
                </a:solidFill>
              </a:rPr>
              <a:t>მკურნალობის კომპონენტი: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სოფოსბუვირი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, ინტერფერონი, რიბავირინი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57200" lvl="1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7162800" cy="1143000"/>
          </a:xfrm>
        </p:spPr>
        <p:txBody>
          <a:bodyPr/>
          <a:lstStyle/>
          <a:p>
            <a:pPr lvl="0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მკურნალობაში ჩართვამდე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3735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8289833"/>
              </p:ext>
            </p:extLst>
          </p:nvPr>
        </p:nvGraphicFramePr>
        <p:xfrm>
          <a:off x="533400" y="1549400"/>
          <a:ext cx="84582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3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მკურნალობის მონიტორინგის პროცესში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11439"/>
              </p:ext>
            </p:extLst>
          </p:nvPr>
        </p:nvGraphicFramePr>
        <p:xfrm>
          <a:off x="685803" y="1752601"/>
          <a:ext cx="7924796" cy="358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6246"/>
                <a:gridCol w="520107"/>
                <a:gridCol w="520107"/>
                <a:gridCol w="387801"/>
                <a:gridCol w="520107"/>
                <a:gridCol w="520107"/>
                <a:gridCol w="520107"/>
                <a:gridCol w="520107"/>
                <a:gridCol w="520107"/>
              </a:tblGrid>
              <a:tr h="986990">
                <a:tc rowSpan="2"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ka-GE" sz="1400" dirty="0">
                          <a:effectLst/>
                        </a:rPr>
                        <a:t>გამოკვლევები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მკურნალობის პერიოდი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(კვირა)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16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24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ka-GE" sz="1400">
                          <a:effectLst/>
                        </a:rPr>
                        <a:t>სისხლის საერთო ანალიზი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4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ALT, AST, </a:t>
                      </a:r>
                      <a:r>
                        <a:rPr lang="ka-GE" sz="1400" dirty="0">
                          <a:effectLst/>
                        </a:rPr>
                        <a:t>ბილირუბინი, კრეატინინი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HCV RNA </a:t>
                      </a:r>
                      <a:r>
                        <a:rPr lang="ka-GE" sz="1400">
                          <a:effectLst/>
                        </a:rPr>
                        <a:t>რაოდენობრივი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TSH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3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მკურნალობის კომპონენტი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997839"/>
            <a:ext cx="7620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dirty="0" smtClean="0"/>
          </a:p>
          <a:p>
            <a:r>
              <a:rPr lang="ka-GE" sz="2000" b="1" dirty="0" smtClean="0">
                <a:solidFill>
                  <a:srgbClr val="C00000"/>
                </a:solidFill>
              </a:rPr>
              <a:t>მედიკამენტების </a:t>
            </a:r>
            <a:r>
              <a:rPr lang="ka-GE" sz="2000" b="1" dirty="0" smtClean="0">
                <a:solidFill>
                  <a:srgbClr val="C00000"/>
                </a:solidFill>
              </a:rPr>
              <a:t>პაციენტებისთვის </a:t>
            </a:r>
            <a:r>
              <a:rPr lang="ka-GE" sz="2000" b="1" dirty="0" smtClean="0">
                <a:solidFill>
                  <a:srgbClr val="C00000"/>
                </a:solidFill>
              </a:rPr>
              <a:t>მიწოდების უზრუნველყოფა</a:t>
            </a:r>
          </a:p>
          <a:p>
            <a:endParaRPr lang="ka-GE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სოფოსბუვირი - უსაფრთხოების მექანიზმების დაცვით (ვიდეოთვალი, სიგნალიზაცია და სხვა)</a:t>
            </a:r>
          </a:p>
          <a:p>
            <a:pPr marL="742950" lvl="1" indent="-285750">
              <a:buFont typeface="Wingdings" pitchFamily="2" charset="2"/>
              <a:buChar char="ü"/>
            </a:pPr>
            <a:endParaRPr lang="ka-GE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ka-GE" sz="2000" b="1" dirty="0">
                <a:solidFill>
                  <a:schemeClr val="tx2">
                    <a:lumMod val="75000"/>
                  </a:schemeClr>
                </a:solidFill>
              </a:rPr>
              <a:t>პეგინტერფერონი ალფა 2ა </a:t>
            </a: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- მიწოდება კლინიკაში/არსებული რეჟიმით(გაცემა ხელზე არაუმეტეს 1 თვის სამყოფი ერთჯერადად)</a:t>
            </a:r>
            <a:endParaRPr lang="ka-GE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endParaRPr lang="ka-GE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რიბავირინი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მომსახურების (</a:t>
            </a:r>
            <a:r>
              <a:rPr lang="ka-GE" sz="2000" b="1" dirty="0" smtClean="0">
                <a:solidFill>
                  <a:srgbClr val="C00000"/>
                </a:solidFill>
              </a:rPr>
              <a:t>დიაგნოსტიკა + მკურნალობა + მონიტორინგი</a:t>
            </a:r>
            <a:r>
              <a:rPr lang="ka-GE" sz="2000" b="1" dirty="0" smtClean="0">
                <a:solidFill>
                  <a:srgbClr val="C00000"/>
                </a:solidFill>
              </a:rPr>
              <a:t>, </a:t>
            </a:r>
            <a:r>
              <a:rPr lang="ka-GE" sz="2000" b="1" dirty="0" smtClean="0">
                <a:solidFill>
                  <a:srgbClr val="C00000"/>
                </a:solidFill>
              </a:rPr>
              <a:t>მკურნალობა + მონიტორინგი</a:t>
            </a: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) მიწოდება განხორციელდება </a:t>
            </a: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სერვის - ცენტრების </a:t>
            </a:r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საშუალებით</a:t>
            </a:r>
          </a:p>
          <a:p>
            <a:pPr lvl="0" algn="just"/>
            <a:endParaRPr lang="ka-GE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ka-GE" sz="2000" b="1" dirty="0" smtClean="0">
                <a:solidFill>
                  <a:srgbClr val="C00000"/>
                </a:solidFill>
              </a:rPr>
              <a:t>სერვის ცენტრების მხრიდან დაცული უნდა იყოს:</a:t>
            </a:r>
          </a:p>
          <a:p>
            <a:pPr lvl="1" algn="just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სერვისის მიწოდების პირობები;</a:t>
            </a:r>
          </a:p>
          <a:p>
            <a:pPr lvl="1" algn="just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მედიკამენტების უსაფრთხო შენახვა/გაცემა/ცივი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ჯაჭვით უზრუნველყოფა;</a:t>
            </a: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პერსონალურ მონაცემთა დაცვის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უზრუნველყოფა.</a:t>
            </a: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სერვისის მიწოდების პირობები (აღჭურვა)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793081"/>
            <a:ext cx="8153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სერვისის მისაწოდებლად შესაფერისი გარემო, მათ შორის </a:t>
            </a:r>
            <a:r>
              <a:rPr lang="ka-GE" b="1" cap="small" dirty="0">
                <a:solidFill>
                  <a:srgbClr val="C00000"/>
                </a:solidFill>
              </a:rPr>
              <a:t>10-15 კვ.მ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ფართის </a:t>
            </a:r>
            <a:r>
              <a:rPr lang="ka-GE" b="1" cap="small" dirty="0">
                <a:solidFill>
                  <a:srgbClr val="C00000"/>
                </a:solidFill>
              </a:rPr>
              <a:t>ოთახის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გამოყოფა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285750" lvl="0" indent="-285750">
              <a:buFont typeface="Wingdings" pitchFamily="2" charset="2"/>
              <a:buChar char="§"/>
            </a:pPr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ოთახის აღჭურვა </a:t>
            </a:r>
            <a:r>
              <a:rPr lang="ka-GE" b="1" cap="small" dirty="0">
                <a:solidFill>
                  <a:srgbClr val="C00000"/>
                </a:solidFill>
              </a:rPr>
              <a:t>ვიდეოთვალით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, ჩანაწერის პერიოდულობით შენახვის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უზრუნველყოფა;</a:t>
            </a:r>
          </a:p>
          <a:p>
            <a:pPr lvl="0"/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cap="small" dirty="0">
                <a:solidFill>
                  <a:srgbClr val="C00000"/>
                </a:solidFill>
              </a:rPr>
              <a:t>საოფისე </a:t>
            </a:r>
            <a:r>
              <a:rPr lang="ka-GE" b="1" cap="small" dirty="0" smtClean="0">
                <a:solidFill>
                  <a:srgbClr val="C00000"/>
                </a:solidFill>
              </a:rPr>
              <a:t>ინვენტარი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, კომპიუტერი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(ინტერნეტზე წვდომით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სავალდებულოა), პრინტერი, </a:t>
            </a:r>
            <a:r>
              <a:rPr lang="ka-GE" b="1" cap="small" dirty="0" smtClean="0">
                <a:solidFill>
                  <a:srgbClr val="C00000"/>
                </a:solidFill>
              </a:rPr>
              <a:t>ცეცხლგამძლე კარდა-სეიფი, ცივი ჯაჭვის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 (ინტერფერონის შესანახად);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დაწესებულების უზრუნველყოფა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შესაბამისი </a:t>
            </a:r>
            <a:r>
              <a:rPr lang="ka-GE" b="1" cap="small" dirty="0">
                <a:solidFill>
                  <a:srgbClr val="C00000"/>
                </a:solidFill>
              </a:rPr>
              <a:t>დაცვით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 და </a:t>
            </a:r>
            <a:r>
              <a:rPr lang="ka-GE" b="1" cap="small" dirty="0" smtClean="0">
                <a:solidFill>
                  <a:srgbClr val="C00000"/>
                </a:solidFill>
              </a:rPr>
              <a:t>სიგნალიზაციით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ჰეპატიტის სამკურნალო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მედიკამენტების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შენახვის, აღრიცხვის,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და გაცემისას პროგრამით დადგენილი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წესის დაცვა.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სერვისის მიწოდების პირობები (აღრიცხვა)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ჰეპატიტის სამკურნალო მედიკამენტის შენახვა, აღრიცხვა და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გაცემაზე </a:t>
            </a:r>
            <a:r>
              <a:rPr lang="ka-GE" b="1" cap="small" dirty="0" smtClean="0">
                <a:solidFill>
                  <a:srgbClr val="C00000"/>
                </a:solidFill>
              </a:rPr>
              <a:t>პასუხისმგებელი </a:t>
            </a:r>
            <a:r>
              <a:rPr lang="ka-GE" b="1" cap="small" dirty="0" smtClean="0">
                <a:solidFill>
                  <a:srgbClr val="C00000"/>
                </a:solidFill>
              </a:rPr>
              <a:t>პირის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გამოყოფა;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a-GE" b="1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მკურნალობის კომპონენტში პაციენტის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ჩართვა, განმახორციელებლისგან მიღებული წერილობითი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დასტურის საფუძველზე და </a:t>
            </a:r>
            <a:r>
              <a:rPr lang="ka-GE" b="1" cap="small" dirty="0" smtClean="0">
                <a:solidFill>
                  <a:srgbClr val="C00000"/>
                </a:solidFill>
              </a:rPr>
              <a:t>ელექტრონული აღრიცხვის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უზრუნველყოფა;</a:t>
            </a: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ჰეპატიტის </a:t>
            </a:r>
            <a:r>
              <a:rPr lang="ka-GE" b="1" cap="small" dirty="0">
                <a:solidFill>
                  <a:srgbClr val="C00000"/>
                </a:solidFill>
              </a:rPr>
              <a:t>სამკურნალო საშუალებების ბრუნვის შესახებ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ინფორმაციის განმახორციელებლისათვის მიწოდება დადგენილი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წესით;</a:t>
            </a:r>
          </a:p>
          <a:p>
            <a:pPr lvl="0"/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შესაბამისი </a:t>
            </a:r>
            <a:r>
              <a:rPr lang="ka-GE" b="1" cap="small" dirty="0" smtClean="0">
                <a:solidFill>
                  <a:srgbClr val="C00000"/>
                </a:solidFill>
              </a:rPr>
              <a:t>დოკუმენტაციის წარმოება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შენახვა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dirty="0" smtClean="0"/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სერვის-ცენტრების შერჩევა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სერვისის მიწოდების პირობები (უსაფრთხოება)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მონაცემთა </a:t>
            </a:r>
            <a:r>
              <a:rPr lang="ka-GE" b="1" cap="small" dirty="0">
                <a:solidFill>
                  <a:srgbClr val="C00000"/>
                </a:solidFill>
              </a:rPr>
              <a:t>უსაფრთხოებისა და კონფიდენციალობის მოთხოვნებისა და პროცედურების </a:t>
            </a:r>
            <a:r>
              <a:rPr lang="ka-GE" b="1" cap="small" dirty="0" smtClean="0">
                <a:solidFill>
                  <a:srgbClr val="C00000"/>
                </a:solidFill>
              </a:rPr>
              <a:t>დოკუმენტის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 შემუშავება და გაცნობა პასუხისმგებელი პირებისათვის;</a:t>
            </a:r>
          </a:p>
          <a:p>
            <a:pPr marL="285750" indent="-285750">
              <a:buFont typeface="Wingdings" pitchFamily="2" charset="2"/>
              <a:buChar char="§"/>
            </a:pPr>
            <a:endParaRPr lang="ka-GE" b="1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rgbClr val="C00000"/>
                </a:solidFill>
              </a:rPr>
              <a:t>უსაფრთხო </a:t>
            </a:r>
            <a:r>
              <a:rPr lang="ka-GE" b="1" cap="small" dirty="0">
                <a:solidFill>
                  <a:srgbClr val="C00000"/>
                </a:solidFill>
              </a:rPr>
              <a:t>ფიზიკური </a:t>
            </a:r>
            <a:r>
              <a:rPr lang="ka-GE" b="1" cap="small" dirty="0" smtClean="0">
                <a:solidFill>
                  <a:srgbClr val="C00000"/>
                </a:solidFill>
              </a:rPr>
              <a:t>გარემოს </a:t>
            </a:r>
            <a:r>
              <a:rPr lang="ka-GE" b="1" cap="small" dirty="0" smtClean="0">
                <a:solidFill>
                  <a:srgbClr val="C00000"/>
                </a:solidFill>
              </a:rPr>
              <a:t>უზრუნველყოფა -  </a:t>
            </a:r>
            <a:r>
              <a:rPr lang="ka-GE" b="1" cap="small" dirty="0">
                <a:solidFill>
                  <a:schemeClr val="tx2">
                    <a:lumMod val="75000"/>
                  </a:schemeClr>
                </a:solidFill>
              </a:rPr>
              <a:t>დაწესებულების არეალი/სივრცე, რომელშიც ინახება მონაცემების როგორც ქაღალდის, ისე ელექტრონული მატარებლები განთავსებული უნდა იყოს  უსაფრთხო ოთახში, რომელიც იკეტება და სადაც შესვლაზეც დაწესებულია შეზღუდვები.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285750" lvl="0" indent="-285750">
              <a:buFont typeface="Wingdings" pitchFamily="2" charset="2"/>
              <a:buChar char="§"/>
            </a:pP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ka-GE" b="1" cap="small" dirty="0" smtClean="0">
                <a:solidFill>
                  <a:srgbClr val="C00000"/>
                </a:solidFill>
              </a:rPr>
              <a:t>პერსონალურ მონაცემთა დაცვის/კონფინდეციალობის </a:t>
            </a:r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უზრუნველყოფა;</a:t>
            </a: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ka-GE" b="1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a-GE" b="1" cap="small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7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3468</TotalTime>
  <Words>517</Words>
  <Application>Microsoft Office PowerPoint</Application>
  <PresentationFormat>On-screen Show (4:3)</PresentationFormat>
  <Paragraphs>150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C ჰეპატიტის ელიმინაციის სახელმწიფო გეგმის გადაუდებელი/პირველი ეტაპის ღონისძიებები  2015 წელი</vt:lpstr>
      <vt:lpstr>პროგრამის ძირითადი ღონისძიებები</vt:lpstr>
      <vt:lpstr>დიაგნოსტიკა მკურნალობაში ჩართვამდე</vt:lpstr>
      <vt:lpstr>დიაგნოსტიკა მკურნალობის მონიტორინგის პროცესში</vt:lpstr>
      <vt:lpstr>მკურნალობის კომპონენტი</vt:lpstr>
      <vt:lpstr>სერვის-ცენტრები</vt:lpstr>
      <vt:lpstr>სერვის-ცენტრების შერჩევა  სერვისის მიწოდების პირობები (აღჭურვა)</vt:lpstr>
      <vt:lpstr>სერვის-ცენტრების შერჩევა  სერვისის მიწოდების პირობები (აღრიცხვა)</vt:lpstr>
      <vt:lpstr>სერვის-ცენტრების შერჩევა  სერვისის მიწოდების პირობები (უსაფრთხოება)</vt:lpstr>
      <vt:lpstr>სერვის-ცენტრების შერჩევა  სერვისის მიწოდების პირობები (დიაგნოსტიკა (1))</vt:lpstr>
      <vt:lpstr>სერვის-ცენტრების შერჩევა  სერვისის მიწოდების პირობები (დიაგნოსტიკა (2))</vt:lpstr>
      <vt:lpstr>  სერვის-ცენტრების შერჩევა  დამატებითი ინფორმაცია 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user</cp:lastModifiedBy>
  <cp:revision>295</cp:revision>
  <dcterms:created xsi:type="dcterms:W3CDTF">2013-02-19T17:30:52Z</dcterms:created>
  <dcterms:modified xsi:type="dcterms:W3CDTF">2015-03-26T04:04:53Z</dcterms:modified>
</cp:coreProperties>
</file>