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38" r:id="rId2"/>
    <p:sldId id="434" r:id="rId3"/>
    <p:sldId id="435" r:id="rId4"/>
    <p:sldId id="436" r:id="rId5"/>
    <p:sldId id="437" r:id="rId6"/>
    <p:sldId id="43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8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image" Target="../media/image5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image" Target="../media/image5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მედიკამენტი რეგისტრირებულია საქართველოში (5.02.2015წ)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DE938B49-6DCD-49EA-8F6A-ADBB6218EF05}">
      <dgm:prSet phldrT="[Text]"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საქართველოში ჩამოტანა, აეროპორტში მიღება-განბაჟება - სსიპ სოციალური მომსახურების სააგენტო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343321FD-A60D-4BFE-8DF6-269672C2F870}" type="parTrans" cxnId="{A8B570B6-A096-4AE2-A47F-16B3088CCA5F}">
      <dgm:prSet/>
      <dgm:spPr/>
      <dgm:t>
        <a:bodyPr/>
        <a:lstStyle/>
        <a:p>
          <a:endParaRPr lang="en-US"/>
        </a:p>
      </dgm:t>
    </dgm:pt>
    <dgm:pt modelId="{C8D2DC56-5D9B-4392-ABB0-6355B0B1FC02}" type="sibTrans" cxnId="{A8B570B6-A096-4AE2-A47F-16B3088CCA5F}">
      <dgm:prSet/>
      <dgm:spPr/>
      <dgm:t>
        <a:bodyPr/>
        <a:lstStyle/>
        <a:p>
          <a:endParaRPr lang="en-US"/>
        </a:p>
      </dgm:t>
    </dgm:pt>
    <dgm:pt modelId="{A22A0E1D-76BB-41C0-AB06-22A361DC9508}">
      <dgm:prSet phldrT="[Text]"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დასაწყობება შსს ცენტრალურ საწყობში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C085C2AC-CE11-4912-8A61-159C3C969ED1}" type="parTrans" cxnId="{03091572-E90D-434D-B1C0-C102A37239C8}">
      <dgm:prSet/>
      <dgm:spPr/>
      <dgm:t>
        <a:bodyPr/>
        <a:lstStyle/>
        <a:p>
          <a:endParaRPr lang="en-US"/>
        </a:p>
      </dgm:t>
    </dgm:pt>
    <dgm:pt modelId="{6CAFBC8C-2499-4876-A5A4-BF43088B56F1}" type="sibTrans" cxnId="{03091572-E90D-434D-B1C0-C102A37239C8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89962" custLinFactNeighborX="89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12112-61AF-4E5A-8B78-D4833EADD5C8}" type="pres">
      <dgm:prSet presAssocID="{B5CFC410-E082-4386-8EEA-EC5325AF5F75}" presName="rect2" presStyleLbl="fgImgPlace1" presStyleIdx="0" presStyleCnt="3" custScaleX="217052" custScaleY="137246" custLinFactX="-100000" custLinFactNeighborX="-13212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en-US"/>
        </a:p>
      </dgm:t>
    </dgm:pt>
    <dgm:pt modelId="{9A983F84-CC5B-4BA5-935F-136050D75D02}" type="pres">
      <dgm:prSet presAssocID="{9FD2D712-8E22-4CBE-8C38-65A889AB4716}" presName="sibTrans" presStyleCnt="0"/>
      <dgm:spPr/>
    </dgm:pt>
    <dgm:pt modelId="{C55F10C4-08CF-4218-B476-4086E7014FF0}" type="pres">
      <dgm:prSet presAssocID="{DE938B49-6DCD-49EA-8F6A-ADBB6218EF05}" presName="composite" presStyleCnt="0"/>
      <dgm:spPr/>
    </dgm:pt>
    <dgm:pt modelId="{1169F7BB-7082-4BFC-A45A-C895D32EF2C3}" type="pres">
      <dgm:prSet presAssocID="{DE938B49-6DCD-49EA-8F6A-ADBB6218EF05}" presName="rect1" presStyleLbl="trAlignAcc1" presStyleIdx="1" presStyleCnt="3" custScaleX="196110" custLinFactNeighborX="76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F2DDE-DD36-4018-8FFB-F91261CA1E86}" type="pres">
      <dgm:prSet presAssocID="{DE938B49-6DCD-49EA-8F6A-ADBB6218EF05}" presName="rect2" presStyleLbl="fgImgPlace1" presStyleIdx="1" presStyleCnt="3" custScaleX="214421" custScaleY="134747" custLinFactX="-100000" custLinFactNeighborX="-12986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  <dgm:pt modelId="{E424F907-F695-4D2B-96DC-3CA95C72E15E}" type="pres">
      <dgm:prSet presAssocID="{C8D2DC56-5D9B-4392-ABB0-6355B0B1FC02}" presName="sibTrans" presStyleCnt="0"/>
      <dgm:spPr/>
    </dgm:pt>
    <dgm:pt modelId="{49EE8BB5-79AC-4AE0-B482-B3BE08A61CE8}" type="pres">
      <dgm:prSet presAssocID="{A22A0E1D-76BB-41C0-AB06-22A361DC9508}" presName="composite" presStyleCnt="0"/>
      <dgm:spPr/>
    </dgm:pt>
    <dgm:pt modelId="{1B2F208A-3D53-4371-AA2A-117DAC550341}" type="pres">
      <dgm:prSet presAssocID="{A22A0E1D-76BB-41C0-AB06-22A361DC9508}" presName="rect1" presStyleLbl="trAlignAcc1" presStyleIdx="2" presStyleCnt="3" custScaleX="196110" custLinFactNeighborX="7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93BFCD-CF52-4FF6-AA46-94AA9B729AC7}" type="pres">
      <dgm:prSet presAssocID="{A22A0E1D-76BB-41C0-AB06-22A361DC9508}" presName="rect2" presStyleLbl="fgImgPlace1" presStyleIdx="2" presStyleCnt="3" custScaleX="211785" custLinFactX="-100000" custLinFactNeighborX="-140189" custLinFactNeighborY="394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0" r="-70000"/>
          </a:stretch>
        </a:blipFill>
      </dgm:spPr>
      <dgm:t>
        <a:bodyPr/>
        <a:lstStyle/>
        <a:p>
          <a:endParaRPr lang="en-US"/>
        </a:p>
      </dgm:t>
    </dgm:pt>
  </dgm:ptLst>
  <dgm:cxnLst>
    <dgm:cxn modelId="{7A906B78-B949-459D-B58C-8F3F622393DE}" type="presOf" srcId="{A22A0E1D-76BB-41C0-AB06-22A361DC9508}" destId="{1B2F208A-3D53-4371-AA2A-117DAC550341}" srcOrd="0" destOrd="0" presId="urn:microsoft.com/office/officeart/2008/layout/PictureStrips"/>
    <dgm:cxn modelId="{A5BECF89-30A8-4DED-9DB3-D4FEA76ABB25}" type="presOf" srcId="{B5CFC410-E082-4386-8EEA-EC5325AF5F75}" destId="{CC25194A-8314-4DBD-BAF4-313B9F676041}" srcOrd="0" destOrd="0" presId="urn:microsoft.com/office/officeart/2008/layout/PictureStrips"/>
    <dgm:cxn modelId="{2AB45BFE-7745-4C7E-B6BF-88F2551AD106}" type="presOf" srcId="{B086691C-8550-4E86-B55B-6D4E52790345}" destId="{0B591786-8216-4DC1-A525-0BFFB247CAD8}" srcOrd="0" destOrd="0" presId="urn:microsoft.com/office/officeart/2008/layout/PictureStrips"/>
    <dgm:cxn modelId="{A8B570B6-A096-4AE2-A47F-16B3088CCA5F}" srcId="{B086691C-8550-4E86-B55B-6D4E52790345}" destId="{DE938B49-6DCD-49EA-8F6A-ADBB6218EF05}" srcOrd="1" destOrd="0" parTransId="{343321FD-A60D-4BFE-8DF6-269672C2F870}" sibTransId="{C8D2DC56-5D9B-4392-ABB0-6355B0B1FC02}"/>
    <dgm:cxn modelId="{27B2293C-E963-4E24-BB71-9824F267621B}" type="presOf" srcId="{DE938B49-6DCD-49EA-8F6A-ADBB6218EF05}" destId="{1169F7BB-7082-4BFC-A45A-C895D32EF2C3}" srcOrd="0" destOrd="0" presId="urn:microsoft.com/office/officeart/2008/layout/PictureStrips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03091572-E90D-434D-B1C0-C102A37239C8}" srcId="{B086691C-8550-4E86-B55B-6D4E52790345}" destId="{A22A0E1D-76BB-41C0-AB06-22A361DC9508}" srcOrd="2" destOrd="0" parTransId="{C085C2AC-CE11-4912-8A61-159C3C969ED1}" sibTransId="{6CAFBC8C-2499-4876-A5A4-BF43088B56F1}"/>
    <dgm:cxn modelId="{F6D315EC-6AF5-402C-81F4-78D822F3CC1C}" type="presParOf" srcId="{0B591786-8216-4DC1-A525-0BFFB247CAD8}" destId="{7D39A96E-295C-42B5-AEBA-9234BF635563}" srcOrd="0" destOrd="0" presId="urn:microsoft.com/office/officeart/2008/layout/PictureStrips"/>
    <dgm:cxn modelId="{EA607F41-8854-4307-9BF5-7D4AA314480A}" type="presParOf" srcId="{7D39A96E-295C-42B5-AEBA-9234BF635563}" destId="{CC25194A-8314-4DBD-BAF4-313B9F676041}" srcOrd="0" destOrd="0" presId="urn:microsoft.com/office/officeart/2008/layout/PictureStrips"/>
    <dgm:cxn modelId="{60257077-A164-45D7-90DB-A9946CA20156}" type="presParOf" srcId="{7D39A96E-295C-42B5-AEBA-9234BF635563}" destId="{91012112-61AF-4E5A-8B78-D4833EADD5C8}" srcOrd="1" destOrd="0" presId="urn:microsoft.com/office/officeart/2008/layout/PictureStrips"/>
    <dgm:cxn modelId="{6479B228-B858-4B82-AA15-180CAEBA752D}" type="presParOf" srcId="{0B591786-8216-4DC1-A525-0BFFB247CAD8}" destId="{9A983F84-CC5B-4BA5-935F-136050D75D02}" srcOrd="1" destOrd="0" presId="urn:microsoft.com/office/officeart/2008/layout/PictureStrips"/>
    <dgm:cxn modelId="{D1932E4F-4730-4447-B1B8-1A18864E7560}" type="presParOf" srcId="{0B591786-8216-4DC1-A525-0BFFB247CAD8}" destId="{C55F10C4-08CF-4218-B476-4086E7014FF0}" srcOrd="2" destOrd="0" presId="urn:microsoft.com/office/officeart/2008/layout/PictureStrips"/>
    <dgm:cxn modelId="{59F336B8-34C9-4E33-B7C7-B7BB0EF0B806}" type="presParOf" srcId="{C55F10C4-08CF-4218-B476-4086E7014FF0}" destId="{1169F7BB-7082-4BFC-A45A-C895D32EF2C3}" srcOrd="0" destOrd="0" presId="urn:microsoft.com/office/officeart/2008/layout/PictureStrips"/>
    <dgm:cxn modelId="{48F7459D-ADD5-49BD-9402-58B6DBB4D69E}" type="presParOf" srcId="{C55F10C4-08CF-4218-B476-4086E7014FF0}" destId="{F52F2DDE-DD36-4018-8FFB-F91261CA1E86}" srcOrd="1" destOrd="0" presId="urn:microsoft.com/office/officeart/2008/layout/PictureStrips"/>
    <dgm:cxn modelId="{5688C6EE-AA4E-4B89-883D-FDB72F0A44FA}" type="presParOf" srcId="{0B591786-8216-4DC1-A525-0BFFB247CAD8}" destId="{E424F907-F695-4D2B-96DC-3CA95C72E15E}" srcOrd="3" destOrd="0" presId="urn:microsoft.com/office/officeart/2008/layout/PictureStrips"/>
    <dgm:cxn modelId="{FA8FA9C4-73CA-4973-B3E7-7F03A854C1A7}" type="presParOf" srcId="{0B591786-8216-4DC1-A525-0BFFB247CAD8}" destId="{49EE8BB5-79AC-4AE0-B482-B3BE08A61CE8}" srcOrd="4" destOrd="0" presId="urn:microsoft.com/office/officeart/2008/layout/PictureStrips"/>
    <dgm:cxn modelId="{D772C75A-FFFF-43E7-ACAE-B2A371CF5252}" type="presParOf" srcId="{49EE8BB5-79AC-4AE0-B482-B3BE08A61CE8}" destId="{1B2F208A-3D53-4371-AA2A-117DAC550341}" srcOrd="0" destOrd="0" presId="urn:microsoft.com/office/officeart/2008/layout/PictureStrips"/>
    <dgm:cxn modelId="{B5A6DBC7-4C29-4866-A7BD-56AF2147EFBE}" type="presParOf" srcId="{49EE8BB5-79AC-4AE0-B482-B3BE08A61CE8}" destId="{E793BFCD-CF52-4FF6-AA46-94AA9B729AC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/>
      <dgm:spPr/>
      <dgm:t>
        <a:bodyPr/>
        <a:lstStyle/>
        <a:p>
          <a:pPr algn="just"/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კომიტეტის გადაწყვეტილებების შესაბამისად, დადგენილი პერიოდულობით სააგენტოს თანამშრომელი განხორციელებს მედიკამენტის მარკირებას(ბარ-კოდის დაკვრას დაზიანებადი სტიკერით კოლოფსა და ყუთზე).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81D394A5-DAD9-4022-8C8B-3B84B35AD6E7}">
      <dgm:prSet/>
      <dgm:spPr/>
      <dgm:t>
        <a:bodyPr/>
        <a:lstStyle/>
        <a:p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მარკირებული მედიკამენტი დალაგდება დაწესებულებების საჭიროების მიხედვით და ბადრაგის თანხლებით მოხდება ტრანსპორტირება სერვის-ცენტრებში</a:t>
          </a:r>
          <a:r>
            <a:rPr lang="ka-GE" dirty="0" smtClean="0"/>
            <a:t>.</a:t>
          </a:r>
          <a:endParaRPr lang="en-US" dirty="0"/>
        </a:p>
      </dgm:t>
    </dgm:pt>
    <dgm:pt modelId="{9CD7BE6D-45C7-4549-9867-8777F76ABB0F}" type="parTrans" cxnId="{F1A7A3CE-44DD-4503-B4C0-BA4931B332DD}">
      <dgm:prSet/>
      <dgm:spPr/>
      <dgm:t>
        <a:bodyPr/>
        <a:lstStyle/>
        <a:p>
          <a:endParaRPr lang="en-US"/>
        </a:p>
      </dgm:t>
    </dgm:pt>
    <dgm:pt modelId="{2814AF2A-2B76-4740-A283-C245AEAF1835}" type="sibTrans" cxnId="{F1A7A3CE-44DD-4503-B4C0-BA4931B332DD}">
      <dgm:prSet/>
      <dgm:spPr/>
      <dgm:t>
        <a:bodyPr/>
        <a:lstStyle/>
        <a:p>
          <a:endParaRPr lang="en-US"/>
        </a:p>
      </dgm:t>
    </dgm:pt>
    <dgm:pt modelId="{584CD1D2-D2FE-4A1A-A265-F0B09CC19951}">
      <dgm:prSet/>
      <dgm:spPr/>
      <dgm:t>
        <a:bodyPr/>
        <a:lstStyle/>
        <a:p>
          <a:pPr algn="just"/>
          <a:r>
            <a:rPr lang="ka-GE" b="1" dirty="0" smtClean="0">
              <a:solidFill>
                <a:schemeClr val="tx2">
                  <a:lumMod val="75000"/>
                </a:schemeClr>
              </a:solidFill>
            </a:rPr>
            <a:t>ბარ-კოდების ამოპრინტვა ხდება ცენტრალიზებულად სააგენტოში და მხოლოდ მექანიკური დაკვრის პროცედურა იქნება ჩასატარებელი საწყობში</a:t>
          </a:r>
          <a:r>
            <a:rPr lang="ka-GE" dirty="0" smtClean="0"/>
            <a:t>.</a:t>
          </a:r>
          <a:endParaRPr lang="en-US" dirty="0"/>
        </a:p>
      </dgm:t>
    </dgm:pt>
    <dgm:pt modelId="{CEEB0375-F36E-41B9-B7D3-55CF7887342E}" type="parTrans" cxnId="{D2BCC4AA-95D7-4A67-B549-429AD1CC6B77}">
      <dgm:prSet/>
      <dgm:spPr/>
      <dgm:t>
        <a:bodyPr/>
        <a:lstStyle/>
        <a:p>
          <a:endParaRPr lang="en-US"/>
        </a:p>
      </dgm:t>
    </dgm:pt>
    <dgm:pt modelId="{C08A44DC-30CF-44CF-960B-A6A695F1B498}" type="sibTrans" cxnId="{D2BCC4AA-95D7-4A67-B549-429AD1CC6B77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968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12112-61AF-4E5A-8B78-D4833EADD5C8}" type="pres">
      <dgm:prSet presAssocID="{B5CFC410-E082-4386-8EEA-EC5325AF5F75}" presName="rect2" presStyleLbl="fgImgPlace1" presStyleIdx="0" presStyleCnt="3" custAng="0" custScaleX="138857" custLinFactX="-100000" custLinFactNeighborX="-13415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7000" r="-87000"/>
          </a:stretch>
        </a:blipFill>
      </dgm:spPr>
      <dgm:t>
        <a:bodyPr/>
        <a:lstStyle/>
        <a:p>
          <a:endParaRPr lang="en-US"/>
        </a:p>
      </dgm:t>
    </dgm:pt>
    <dgm:pt modelId="{9A983F84-CC5B-4BA5-935F-136050D75D02}" type="pres">
      <dgm:prSet presAssocID="{9FD2D712-8E22-4CBE-8C38-65A889AB4716}" presName="sibTrans" presStyleCnt="0"/>
      <dgm:spPr/>
    </dgm:pt>
    <dgm:pt modelId="{9558C6F3-0388-41E4-9D87-E47D6E393B9B}" type="pres">
      <dgm:prSet presAssocID="{584CD1D2-D2FE-4A1A-A265-F0B09CC19951}" presName="composite" presStyleCnt="0"/>
      <dgm:spPr/>
    </dgm:pt>
    <dgm:pt modelId="{0CD9BCD2-7272-43B3-9034-2FF061009A10}" type="pres">
      <dgm:prSet presAssocID="{584CD1D2-D2FE-4A1A-A265-F0B09CC19951}" presName="rect1" presStyleLbl="trAlignAcc1" presStyleIdx="1" presStyleCnt="3" custScaleX="179580" custLinFactNeighborX="8293" custLinFactNeighborY="-1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1EB62-EB57-40C3-9E2C-B6D87CC5F5E9}" type="pres">
      <dgm:prSet presAssocID="{584CD1D2-D2FE-4A1A-A265-F0B09CC19951}" presName="rect2" presStyleLbl="fgImgPlace1" presStyleIdx="1" presStyleCnt="3" custScaleX="164747" custScaleY="104317" custLinFactX="-100000" custLinFactNeighborX="-11648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  <dgm:pt modelId="{5B1378B7-93CF-4267-B89F-D805AC484CE8}" type="pres">
      <dgm:prSet presAssocID="{C08A44DC-30CF-44CF-960B-A6A695F1B498}" presName="sibTrans" presStyleCnt="0"/>
      <dgm:spPr/>
    </dgm:pt>
    <dgm:pt modelId="{F28CFA6C-3A0A-4FC7-9346-DC52D8831E82}" type="pres">
      <dgm:prSet presAssocID="{81D394A5-DAD9-4022-8C8B-3B84B35AD6E7}" presName="composite" presStyleCnt="0"/>
      <dgm:spPr/>
    </dgm:pt>
    <dgm:pt modelId="{D9331BE1-3376-434F-8376-1976524FFD89}" type="pres">
      <dgm:prSet presAssocID="{81D394A5-DAD9-4022-8C8B-3B84B35AD6E7}" presName="rect1" presStyleLbl="trAlignAcc1" presStyleIdx="2" presStyleCnt="3" custScaleX="176364" custLinFactNeighborX="11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A0FC0-F81A-47F9-BEE9-3DBF837DCA16}" type="pres">
      <dgm:prSet presAssocID="{81D394A5-DAD9-4022-8C8B-3B84B35AD6E7}" presName="rect2" presStyleLbl="fgImgPlace1" presStyleIdx="2" presStyleCnt="3" custScaleX="206209" custLinFactX="-100000" custLinFactNeighborX="-127006" custLinFactNeighborY="364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t>
        <a:bodyPr/>
        <a:lstStyle/>
        <a:p>
          <a:endParaRPr lang="en-US"/>
        </a:p>
      </dgm:t>
    </dgm:pt>
  </dgm:ptLst>
  <dgm:cxnLst>
    <dgm:cxn modelId="{D0F4E720-79F9-4E6D-920C-8D50F70AE142}" type="presOf" srcId="{B5CFC410-E082-4386-8EEA-EC5325AF5F75}" destId="{CC25194A-8314-4DBD-BAF4-313B9F676041}" srcOrd="0" destOrd="0" presId="urn:microsoft.com/office/officeart/2008/layout/PictureStrips"/>
    <dgm:cxn modelId="{1EAD3F3F-2C9F-4AE3-AE30-9C5CCDCA9691}" type="presOf" srcId="{584CD1D2-D2FE-4A1A-A265-F0B09CC19951}" destId="{0CD9BCD2-7272-43B3-9034-2FF061009A10}" srcOrd="0" destOrd="0" presId="urn:microsoft.com/office/officeart/2008/layout/PictureStrips"/>
    <dgm:cxn modelId="{1E51190D-F61C-43D0-9F9D-6A0DEDF7B621}" type="presOf" srcId="{B086691C-8550-4E86-B55B-6D4E52790345}" destId="{0B591786-8216-4DC1-A525-0BFFB247CAD8}" srcOrd="0" destOrd="0" presId="urn:microsoft.com/office/officeart/2008/layout/PictureStrips"/>
    <dgm:cxn modelId="{D2BCC4AA-95D7-4A67-B549-429AD1CC6B77}" srcId="{B086691C-8550-4E86-B55B-6D4E52790345}" destId="{584CD1D2-D2FE-4A1A-A265-F0B09CC19951}" srcOrd="1" destOrd="0" parTransId="{CEEB0375-F36E-41B9-B7D3-55CF7887342E}" sibTransId="{C08A44DC-30CF-44CF-960B-A6A695F1B498}"/>
    <dgm:cxn modelId="{201D720F-6162-4149-AD6B-F5D3B27A0392}" type="presOf" srcId="{81D394A5-DAD9-4022-8C8B-3B84B35AD6E7}" destId="{D9331BE1-3376-434F-8376-1976524FFD89}" srcOrd="0" destOrd="0" presId="urn:microsoft.com/office/officeart/2008/layout/PictureStrips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F1A7A3CE-44DD-4503-B4C0-BA4931B332DD}" srcId="{B086691C-8550-4E86-B55B-6D4E52790345}" destId="{81D394A5-DAD9-4022-8C8B-3B84B35AD6E7}" srcOrd="2" destOrd="0" parTransId="{9CD7BE6D-45C7-4549-9867-8777F76ABB0F}" sibTransId="{2814AF2A-2B76-4740-A283-C245AEAF1835}"/>
    <dgm:cxn modelId="{1FF17864-0844-4D5C-82A6-0DFDB1DD138E}" type="presParOf" srcId="{0B591786-8216-4DC1-A525-0BFFB247CAD8}" destId="{7D39A96E-295C-42B5-AEBA-9234BF635563}" srcOrd="0" destOrd="0" presId="urn:microsoft.com/office/officeart/2008/layout/PictureStrips"/>
    <dgm:cxn modelId="{4757FAFC-68DA-4286-9D48-0437B65A51B6}" type="presParOf" srcId="{7D39A96E-295C-42B5-AEBA-9234BF635563}" destId="{CC25194A-8314-4DBD-BAF4-313B9F676041}" srcOrd="0" destOrd="0" presId="urn:microsoft.com/office/officeart/2008/layout/PictureStrips"/>
    <dgm:cxn modelId="{A6067C00-ECFB-463E-B808-BEA56EE4B01E}" type="presParOf" srcId="{7D39A96E-295C-42B5-AEBA-9234BF635563}" destId="{91012112-61AF-4E5A-8B78-D4833EADD5C8}" srcOrd="1" destOrd="0" presId="urn:microsoft.com/office/officeart/2008/layout/PictureStrips"/>
    <dgm:cxn modelId="{B1221D0C-0D58-4E97-9967-1C48E77DC153}" type="presParOf" srcId="{0B591786-8216-4DC1-A525-0BFFB247CAD8}" destId="{9A983F84-CC5B-4BA5-935F-136050D75D02}" srcOrd="1" destOrd="0" presId="urn:microsoft.com/office/officeart/2008/layout/PictureStrips"/>
    <dgm:cxn modelId="{31E8EF94-FBAB-4369-B397-DD36BE21013C}" type="presParOf" srcId="{0B591786-8216-4DC1-A525-0BFFB247CAD8}" destId="{9558C6F3-0388-41E4-9D87-E47D6E393B9B}" srcOrd="2" destOrd="0" presId="urn:microsoft.com/office/officeart/2008/layout/PictureStrips"/>
    <dgm:cxn modelId="{48D18686-1D4A-452D-9D5E-5A6BAC688A83}" type="presParOf" srcId="{9558C6F3-0388-41E4-9D87-E47D6E393B9B}" destId="{0CD9BCD2-7272-43B3-9034-2FF061009A10}" srcOrd="0" destOrd="0" presId="urn:microsoft.com/office/officeart/2008/layout/PictureStrips"/>
    <dgm:cxn modelId="{B6BF51E8-0D54-45C9-8A7B-8443B270AF81}" type="presParOf" srcId="{9558C6F3-0388-41E4-9D87-E47D6E393B9B}" destId="{EE81EB62-EB57-40C3-9E2C-B6D87CC5F5E9}" srcOrd="1" destOrd="0" presId="urn:microsoft.com/office/officeart/2008/layout/PictureStrips"/>
    <dgm:cxn modelId="{8AD0F618-B98A-4C36-A83C-E35A6D760C47}" type="presParOf" srcId="{0B591786-8216-4DC1-A525-0BFFB247CAD8}" destId="{5B1378B7-93CF-4267-B89F-D805AC484CE8}" srcOrd="3" destOrd="0" presId="urn:microsoft.com/office/officeart/2008/layout/PictureStrips"/>
    <dgm:cxn modelId="{FFE45927-8E89-4090-913D-DC0F808A5F0C}" type="presParOf" srcId="{0B591786-8216-4DC1-A525-0BFFB247CAD8}" destId="{F28CFA6C-3A0A-4FC7-9346-DC52D8831E82}" srcOrd="4" destOrd="0" presId="urn:microsoft.com/office/officeart/2008/layout/PictureStrips"/>
    <dgm:cxn modelId="{8A8AA65B-CC3D-4A05-B8DB-D366D15EE478}" type="presParOf" srcId="{F28CFA6C-3A0A-4FC7-9346-DC52D8831E82}" destId="{D9331BE1-3376-434F-8376-1976524FFD89}" srcOrd="0" destOrd="0" presId="urn:microsoft.com/office/officeart/2008/layout/PictureStrips"/>
    <dgm:cxn modelId="{86F6F2E5-BCEE-4C2E-9C23-A98EBA1C0BD4}" type="presParOf" srcId="{F28CFA6C-3A0A-4FC7-9346-DC52D8831E82}" destId="{63BA0FC0-F81A-47F9-BEE9-3DBF837DCA1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86691C-8550-4E86-B55B-6D4E5279034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FC410-E082-4386-8EEA-EC5325AF5F75}">
      <dgm:prSet phldrT="[Text]" custT="1"/>
      <dgm:spPr/>
      <dgm:t>
        <a:bodyPr/>
        <a:lstStyle/>
        <a:p>
          <a:pPr algn="just"/>
          <a:r>
            <a:rPr lang="ka-GE" sz="1400" b="1" dirty="0" smtClean="0">
              <a:solidFill>
                <a:schemeClr val="tx2">
                  <a:lumMod val="75000"/>
                </a:schemeClr>
              </a:solidFill>
            </a:rPr>
            <a:t>პირველ ვიზიტზე იღებს სოფოსბუვირის 1 კოლოფს (28 ტაბლეტიანი), კოლოფი იხსნება და პირველ აბს იღებს სამედიცინო პერსონალის თანდასწრებით, ადგილზე, კამერის მეთვალყურეობის ქვეშ .  პაციენტს გადაეცემა კოლოფი, რომელშიც არის უკვე 27 ტაბლეტი სოფოსბუვირი. </a:t>
          </a:r>
          <a:endParaRPr lang="en-US" sz="1400" b="1" dirty="0">
            <a:solidFill>
              <a:schemeClr val="tx2">
                <a:lumMod val="75000"/>
              </a:schemeClr>
            </a:solidFill>
          </a:endParaRPr>
        </a:p>
      </dgm:t>
    </dgm:pt>
    <dgm:pt modelId="{D2EAC5F7-A971-47E3-81F5-B05FD18A1B30}" type="parTrans" cxnId="{378DA36E-46BA-43F1-97C1-97B7D41663B6}">
      <dgm:prSet/>
      <dgm:spPr/>
      <dgm:t>
        <a:bodyPr/>
        <a:lstStyle/>
        <a:p>
          <a:endParaRPr lang="en-US"/>
        </a:p>
      </dgm:t>
    </dgm:pt>
    <dgm:pt modelId="{9FD2D712-8E22-4CBE-8C38-65A889AB4716}" type="sibTrans" cxnId="{378DA36E-46BA-43F1-97C1-97B7D41663B6}">
      <dgm:prSet/>
      <dgm:spPr/>
      <dgm:t>
        <a:bodyPr/>
        <a:lstStyle/>
        <a:p>
          <a:endParaRPr lang="en-US"/>
        </a:p>
      </dgm:t>
    </dgm:pt>
    <dgm:pt modelId="{81D394A5-DAD9-4022-8C8B-3B84B35AD6E7}">
      <dgm:prSet custT="1"/>
      <dgm:spPr/>
      <dgm:t>
        <a:bodyPr/>
        <a:lstStyle/>
        <a:p>
          <a:pPr algn="just"/>
          <a:r>
            <a:rPr lang="ka-GE" sz="1400" b="1" dirty="0" smtClean="0">
              <a:solidFill>
                <a:schemeClr val="tx2">
                  <a:lumMod val="75000"/>
                </a:schemeClr>
              </a:solidFill>
            </a:rPr>
            <a:t>ბენეფიციარზე მედიკამენტის გაცემა ფიქსირდება ელექტრონულ პროგრამაში ავტომატურად, დაწესებულების თანამშრომლის მიერ, ბენეფიციარის პირადობის დამადასტურებელი მოწმობის ნომრის მითითებით.</a:t>
          </a:r>
          <a:endParaRPr lang="en-US" sz="1400" b="1" dirty="0">
            <a:solidFill>
              <a:schemeClr val="tx2">
                <a:lumMod val="75000"/>
              </a:schemeClr>
            </a:solidFill>
          </a:endParaRPr>
        </a:p>
      </dgm:t>
    </dgm:pt>
    <dgm:pt modelId="{9CD7BE6D-45C7-4549-9867-8777F76ABB0F}" type="parTrans" cxnId="{F1A7A3CE-44DD-4503-B4C0-BA4931B332DD}">
      <dgm:prSet/>
      <dgm:spPr/>
      <dgm:t>
        <a:bodyPr/>
        <a:lstStyle/>
        <a:p>
          <a:endParaRPr lang="en-US"/>
        </a:p>
      </dgm:t>
    </dgm:pt>
    <dgm:pt modelId="{2814AF2A-2B76-4740-A283-C245AEAF1835}" type="sibTrans" cxnId="{F1A7A3CE-44DD-4503-B4C0-BA4931B332DD}">
      <dgm:prSet/>
      <dgm:spPr/>
      <dgm:t>
        <a:bodyPr/>
        <a:lstStyle/>
        <a:p>
          <a:endParaRPr lang="en-US"/>
        </a:p>
      </dgm:t>
    </dgm:pt>
    <dgm:pt modelId="{584CD1D2-D2FE-4A1A-A265-F0B09CC19951}">
      <dgm:prSet custT="1"/>
      <dgm:spPr/>
      <dgm:t>
        <a:bodyPr/>
        <a:lstStyle/>
        <a:p>
          <a:pPr algn="just"/>
          <a:r>
            <a:rPr lang="ka-GE" sz="1400" b="1" dirty="0" smtClean="0">
              <a:solidFill>
                <a:schemeClr val="tx2">
                  <a:lumMod val="75000"/>
                </a:schemeClr>
              </a:solidFill>
            </a:rPr>
            <a:t>სავალდებულოა: მეორე კოლოფის მისაღებად ცარიელი პირველი ფლაკონის ჩაბარება</a:t>
          </a:r>
          <a:r>
            <a:rPr lang="ka-GE" sz="1400" dirty="0" smtClean="0"/>
            <a:t>.</a:t>
          </a:r>
          <a:endParaRPr lang="en-US" sz="1400" dirty="0"/>
        </a:p>
      </dgm:t>
    </dgm:pt>
    <dgm:pt modelId="{CEEB0375-F36E-41B9-B7D3-55CF7887342E}" type="parTrans" cxnId="{D2BCC4AA-95D7-4A67-B549-429AD1CC6B77}">
      <dgm:prSet/>
      <dgm:spPr/>
      <dgm:t>
        <a:bodyPr/>
        <a:lstStyle/>
        <a:p>
          <a:endParaRPr lang="en-US"/>
        </a:p>
      </dgm:t>
    </dgm:pt>
    <dgm:pt modelId="{C08A44DC-30CF-44CF-960B-A6A695F1B498}" type="sibTrans" cxnId="{D2BCC4AA-95D7-4A67-B549-429AD1CC6B77}">
      <dgm:prSet/>
      <dgm:spPr/>
      <dgm:t>
        <a:bodyPr/>
        <a:lstStyle/>
        <a:p>
          <a:endParaRPr lang="en-US"/>
        </a:p>
      </dgm:t>
    </dgm:pt>
    <dgm:pt modelId="{0B591786-8216-4DC1-A525-0BFFB247CAD8}" type="pres">
      <dgm:prSet presAssocID="{B086691C-8550-4E86-B55B-6D4E527903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39A96E-295C-42B5-AEBA-9234BF635563}" type="pres">
      <dgm:prSet presAssocID="{B5CFC410-E082-4386-8EEA-EC5325AF5F75}" presName="composite" presStyleCnt="0"/>
      <dgm:spPr/>
    </dgm:pt>
    <dgm:pt modelId="{CC25194A-8314-4DBD-BAF4-313B9F676041}" type="pres">
      <dgm:prSet presAssocID="{B5CFC410-E082-4386-8EEA-EC5325AF5F75}" presName="rect1" presStyleLbl="trAlignAcc1" presStyleIdx="0" presStyleCnt="3" custScaleX="185126" custScaleY="94991" custLinFactNeighborX="-1375" custLinFactNeighborY="-6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12112-61AF-4E5A-8B78-D4833EADD5C8}" type="pres">
      <dgm:prSet presAssocID="{B5CFC410-E082-4386-8EEA-EC5325AF5F75}" presName="rect2" presStyleLbl="fgImgPlace1" presStyleIdx="0" presStyleCnt="3" custLinFactX="-100000" custLinFactNeighborX="-1403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en-US"/>
        </a:p>
      </dgm:t>
    </dgm:pt>
    <dgm:pt modelId="{9A983F84-CC5B-4BA5-935F-136050D75D02}" type="pres">
      <dgm:prSet presAssocID="{9FD2D712-8E22-4CBE-8C38-65A889AB4716}" presName="sibTrans" presStyleCnt="0"/>
      <dgm:spPr/>
    </dgm:pt>
    <dgm:pt modelId="{9558C6F3-0388-41E4-9D87-E47D6E393B9B}" type="pres">
      <dgm:prSet presAssocID="{584CD1D2-D2FE-4A1A-A265-F0B09CC19951}" presName="composite" presStyleCnt="0"/>
      <dgm:spPr/>
    </dgm:pt>
    <dgm:pt modelId="{0CD9BCD2-7272-43B3-9034-2FF061009A10}" type="pres">
      <dgm:prSet presAssocID="{584CD1D2-D2FE-4A1A-A265-F0B09CC19951}" presName="rect1" presStyleLbl="trAlignAcc1" presStyleIdx="1" presStyleCnt="3" custScaleX="176663" custLinFactNeighborX="3013" custLinFactNeighborY="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1EB62-EB57-40C3-9E2C-B6D87CC5F5E9}" type="pres">
      <dgm:prSet presAssocID="{584CD1D2-D2FE-4A1A-A265-F0B09CC19951}" presName="rect2" presStyleLbl="fgImgPlace1" presStyleIdx="1" presStyleCnt="3" custScaleX="136421" custLinFactX="-100000" custLinFactNeighborX="-12217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</dgm:spPr>
      <dgm:t>
        <a:bodyPr/>
        <a:lstStyle/>
        <a:p>
          <a:endParaRPr lang="en-US"/>
        </a:p>
      </dgm:t>
    </dgm:pt>
    <dgm:pt modelId="{5B1378B7-93CF-4267-B89F-D805AC484CE8}" type="pres">
      <dgm:prSet presAssocID="{C08A44DC-30CF-44CF-960B-A6A695F1B498}" presName="sibTrans" presStyleCnt="0"/>
      <dgm:spPr/>
    </dgm:pt>
    <dgm:pt modelId="{F28CFA6C-3A0A-4FC7-9346-DC52D8831E82}" type="pres">
      <dgm:prSet presAssocID="{81D394A5-DAD9-4022-8C8B-3B84B35AD6E7}" presName="composite" presStyleCnt="0"/>
      <dgm:spPr/>
    </dgm:pt>
    <dgm:pt modelId="{D9331BE1-3376-434F-8376-1976524FFD89}" type="pres">
      <dgm:prSet presAssocID="{81D394A5-DAD9-4022-8C8B-3B84B35AD6E7}" presName="rect1" presStyleLbl="trAlignAcc1" presStyleIdx="2" presStyleCnt="3" custScaleX="178151" custLinFactNeighborX="4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A0FC0-F81A-47F9-BEE9-3DBF837DCA16}" type="pres">
      <dgm:prSet presAssocID="{81D394A5-DAD9-4022-8C8B-3B84B35AD6E7}" presName="rect2" presStyleLbl="fgImgPlace1" presStyleIdx="2" presStyleCnt="3" custScaleX="140247" custLinFactX="-100000" custLinFactNeighborX="-12970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</dgm:ptLst>
  <dgm:cxnLst>
    <dgm:cxn modelId="{72886A73-3169-4CFF-864A-03F2DB460EED}" type="presOf" srcId="{B086691C-8550-4E86-B55B-6D4E52790345}" destId="{0B591786-8216-4DC1-A525-0BFFB247CAD8}" srcOrd="0" destOrd="0" presId="urn:microsoft.com/office/officeart/2008/layout/PictureStrips"/>
    <dgm:cxn modelId="{D2BCC4AA-95D7-4A67-B549-429AD1CC6B77}" srcId="{B086691C-8550-4E86-B55B-6D4E52790345}" destId="{584CD1D2-D2FE-4A1A-A265-F0B09CC19951}" srcOrd="1" destOrd="0" parTransId="{CEEB0375-F36E-41B9-B7D3-55CF7887342E}" sibTransId="{C08A44DC-30CF-44CF-960B-A6A695F1B498}"/>
    <dgm:cxn modelId="{503DA671-F446-4330-9D5A-F4D4F4B65B9B}" type="presOf" srcId="{B5CFC410-E082-4386-8EEA-EC5325AF5F75}" destId="{CC25194A-8314-4DBD-BAF4-313B9F676041}" srcOrd="0" destOrd="0" presId="urn:microsoft.com/office/officeart/2008/layout/PictureStrips"/>
    <dgm:cxn modelId="{378DA36E-46BA-43F1-97C1-97B7D41663B6}" srcId="{B086691C-8550-4E86-B55B-6D4E52790345}" destId="{B5CFC410-E082-4386-8EEA-EC5325AF5F75}" srcOrd="0" destOrd="0" parTransId="{D2EAC5F7-A971-47E3-81F5-B05FD18A1B30}" sibTransId="{9FD2D712-8E22-4CBE-8C38-65A889AB4716}"/>
    <dgm:cxn modelId="{F1A7A3CE-44DD-4503-B4C0-BA4931B332DD}" srcId="{B086691C-8550-4E86-B55B-6D4E52790345}" destId="{81D394A5-DAD9-4022-8C8B-3B84B35AD6E7}" srcOrd="2" destOrd="0" parTransId="{9CD7BE6D-45C7-4549-9867-8777F76ABB0F}" sibTransId="{2814AF2A-2B76-4740-A283-C245AEAF1835}"/>
    <dgm:cxn modelId="{D31F2179-3584-4CFA-9427-6616B2A5C015}" type="presOf" srcId="{584CD1D2-D2FE-4A1A-A265-F0B09CC19951}" destId="{0CD9BCD2-7272-43B3-9034-2FF061009A10}" srcOrd="0" destOrd="0" presId="urn:microsoft.com/office/officeart/2008/layout/PictureStrips"/>
    <dgm:cxn modelId="{01E33872-F736-499A-93B6-8B411AEABB8E}" type="presOf" srcId="{81D394A5-DAD9-4022-8C8B-3B84B35AD6E7}" destId="{D9331BE1-3376-434F-8376-1976524FFD89}" srcOrd="0" destOrd="0" presId="urn:microsoft.com/office/officeart/2008/layout/PictureStrips"/>
    <dgm:cxn modelId="{8FB0A173-6965-4167-BCB9-1F5A950D527B}" type="presParOf" srcId="{0B591786-8216-4DC1-A525-0BFFB247CAD8}" destId="{7D39A96E-295C-42B5-AEBA-9234BF635563}" srcOrd="0" destOrd="0" presId="urn:microsoft.com/office/officeart/2008/layout/PictureStrips"/>
    <dgm:cxn modelId="{B6C7FBE8-2AC4-4E9A-A5FE-7593AA811122}" type="presParOf" srcId="{7D39A96E-295C-42B5-AEBA-9234BF635563}" destId="{CC25194A-8314-4DBD-BAF4-313B9F676041}" srcOrd="0" destOrd="0" presId="urn:microsoft.com/office/officeart/2008/layout/PictureStrips"/>
    <dgm:cxn modelId="{647B92DC-C3B2-4AE8-92E3-7F5DBD2C66EB}" type="presParOf" srcId="{7D39A96E-295C-42B5-AEBA-9234BF635563}" destId="{91012112-61AF-4E5A-8B78-D4833EADD5C8}" srcOrd="1" destOrd="0" presId="urn:microsoft.com/office/officeart/2008/layout/PictureStrips"/>
    <dgm:cxn modelId="{7E290A8C-DCDE-44C1-87ED-72370DCB6F94}" type="presParOf" srcId="{0B591786-8216-4DC1-A525-0BFFB247CAD8}" destId="{9A983F84-CC5B-4BA5-935F-136050D75D02}" srcOrd="1" destOrd="0" presId="urn:microsoft.com/office/officeart/2008/layout/PictureStrips"/>
    <dgm:cxn modelId="{DDD235B9-BB67-4927-80CD-197CACFFC71B}" type="presParOf" srcId="{0B591786-8216-4DC1-A525-0BFFB247CAD8}" destId="{9558C6F3-0388-41E4-9D87-E47D6E393B9B}" srcOrd="2" destOrd="0" presId="urn:microsoft.com/office/officeart/2008/layout/PictureStrips"/>
    <dgm:cxn modelId="{87E2AD1F-B238-4761-AD37-72B307F46A3E}" type="presParOf" srcId="{9558C6F3-0388-41E4-9D87-E47D6E393B9B}" destId="{0CD9BCD2-7272-43B3-9034-2FF061009A10}" srcOrd="0" destOrd="0" presId="urn:microsoft.com/office/officeart/2008/layout/PictureStrips"/>
    <dgm:cxn modelId="{2B4845C4-E810-43C2-AA28-CB01F3E87721}" type="presParOf" srcId="{9558C6F3-0388-41E4-9D87-E47D6E393B9B}" destId="{EE81EB62-EB57-40C3-9E2C-B6D87CC5F5E9}" srcOrd="1" destOrd="0" presId="urn:microsoft.com/office/officeart/2008/layout/PictureStrips"/>
    <dgm:cxn modelId="{793D7283-442B-4A6D-8651-BFB6015C05C3}" type="presParOf" srcId="{0B591786-8216-4DC1-A525-0BFFB247CAD8}" destId="{5B1378B7-93CF-4267-B89F-D805AC484CE8}" srcOrd="3" destOrd="0" presId="urn:microsoft.com/office/officeart/2008/layout/PictureStrips"/>
    <dgm:cxn modelId="{CBCA3730-7128-4504-9988-EDC7F795A0C4}" type="presParOf" srcId="{0B591786-8216-4DC1-A525-0BFFB247CAD8}" destId="{F28CFA6C-3A0A-4FC7-9346-DC52D8831E82}" srcOrd="4" destOrd="0" presId="urn:microsoft.com/office/officeart/2008/layout/PictureStrips"/>
    <dgm:cxn modelId="{B99F07C3-DA45-45C8-8627-984741E79DCA}" type="presParOf" srcId="{F28CFA6C-3A0A-4FC7-9346-DC52D8831E82}" destId="{D9331BE1-3376-434F-8376-1976524FFD89}" srcOrd="0" destOrd="0" presId="urn:microsoft.com/office/officeart/2008/layout/PictureStrips"/>
    <dgm:cxn modelId="{688D5B1D-3D3F-4178-898E-075787BD1598}" type="presParOf" srcId="{F28CFA6C-3A0A-4FC7-9346-DC52D8831E82}" destId="{63BA0FC0-F81A-47F9-BEE9-3DBF837DCA1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1350678" y="373233"/>
          <a:ext cx="5681862" cy="9347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106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>
              <a:solidFill>
                <a:schemeClr val="tx2">
                  <a:lumMod val="75000"/>
                </a:schemeClr>
              </a:solidFill>
            </a:rPr>
            <a:t>მედიკამენტი რეგისტრირებულია საქართველოში (5.02.2015წ)</a:t>
          </a:r>
          <a:endParaRPr lang="en-US" sz="17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350678" y="373233"/>
        <a:ext cx="5681862" cy="934703"/>
      </dsp:txXfrm>
    </dsp:sp>
    <dsp:sp modelId="{91012112-61AF-4E5A-8B78-D4833EADD5C8}">
      <dsp:nvSpPr>
        <dsp:cNvPr id="0" name=""/>
        <dsp:cNvSpPr/>
      </dsp:nvSpPr>
      <dsp:spPr>
        <a:xfrm>
          <a:off x="402425" y="55447"/>
          <a:ext cx="1420155" cy="13469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9F7BB-7082-4BFC-A45A-C895D32EF2C3}">
      <dsp:nvSpPr>
        <dsp:cNvPr id="0" name=""/>
        <dsp:cNvSpPr/>
      </dsp:nvSpPr>
      <dsp:spPr>
        <a:xfrm>
          <a:off x="1220837" y="1814927"/>
          <a:ext cx="5865752" cy="9347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106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>
              <a:solidFill>
                <a:schemeClr val="tx2">
                  <a:lumMod val="75000"/>
                </a:schemeClr>
              </a:solidFill>
            </a:rPr>
            <a:t>საქართველოში ჩამოტანა, აეროპორტში მიღება-განბაჟება - სსიპ სოციალური მომსახურების სააგენტო</a:t>
          </a:r>
          <a:endParaRPr lang="en-US" sz="17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20837" y="1814927"/>
        <a:ext cx="5865752" cy="934703"/>
      </dsp:txXfrm>
    </dsp:sp>
    <dsp:sp modelId="{F52F2DDE-DD36-4018-8FFB-F91261CA1E86}">
      <dsp:nvSpPr>
        <dsp:cNvPr id="0" name=""/>
        <dsp:cNvSpPr/>
      </dsp:nvSpPr>
      <dsp:spPr>
        <a:xfrm>
          <a:off x="425858" y="1509404"/>
          <a:ext cx="1402940" cy="1322459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F208A-3D53-4371-AA2A-117DAC550341}">
      <dsp:nvSpPr>
        <dsp:cNvPr id="0" name=""/>
        <dsp:cNvSpPr/>
      </dsp:nvSpPr>
      <dsp:spPr>
        <a:xfrm>
          <a:off x="1222362" y="3073848"/>
          <a:ext cx="5865752" cy="9347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106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>
              <a:solidFill>
                <a:schemeClr val="tx2">
                  <a:lumMod val="75000"/>
                </a:schemeClr>
              </a:solidFill>
            </a:rPr>
            <a:t>დასაწყობება შსს ცენტრალურ საწყობში</a:t>
          </a:r>
          <a:endParaRPr lang="en-US" sz="17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22362" y="3073848"/>
        <a:ext cx="5865752" cy="934703"/>
      </dsp:txXfrm>
    </dsp:sp>
    <dsp:sp modelId="{E793BFCD-CF52-4FF6-AA46-94AA9B729AC7}">
      <dsp:nvSpPr>
        <dsp:cNvPr id="0" name=""/>
        <dsp:cNvSpPr/>
      </dsp:nvSpPr>
      <dsp:spPr>
        <a:xfrm>
          <a:off x="366906" y="2977563"/>
          <a:ext cx="1385693" cy="9814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0" r="-7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488402" y="221092"/>
          <a:ext cx="6719395" cy="1066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373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chemeClr val="tx2">
                  <a:lumMod val="75000"/>
                </a:schemeClr>
              </a:solidFill>
            </a:rPr>
            <a:t>კომიტეტის გადაწყვეტილებების შესაბამისად, დადგენილი პერიოდულობით სააგენტოს თანამშრომელი განხორციელებს მედიკამენტის მარკირებას(ბარ-კოდის დაკვრას დაზიანებადი სტიკერით კოლოფსა და ყუთზე).</a:t>
          </a:r>
          <a:endParaRPr lang="en-US" sz="15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488402" y="221092"/>
        <a:ext cx="6719395" cy="1066494"/>
      </dsp:txXfrm>
    </dsp:sp>
    <dsp:sp modelId="{91012112-61AF-4E5A-8B78-D4833EADD5C8}">
      <dsp:nvSpPr>
        <dsp:cNvPr id="0" name=""/>
        <dsp:cNvSpPr/>
      </dsp:nvSpPr>
      <dsp:spPr>
        <a:xfrm>
          <a:off x="106367" y="67043"/>
          <a:ext cx="1036631" cy="11198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7000" r="-8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9BCD2-7272-43B3-9034-2FF061009A10}">
      <dsp:nvSpPr>
        <dsp:cNvPr id="0" name=""/>
        <dsp:cNvSpPr/>
      </dsp:nvSpPr>
      <dsp:spPr>
        <a:xfrm>
          <a:off x="1066783" y="1574798"/>
          <a:ext cx="6128676" cy="1066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373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chemeClr val="tx2">
                  <a:lumMod val="75000"/>
                </a:schemeClr>
              </a:solidFill>
            </a:rPr>
            <a:t>ბარ-კოდების ამოპრინტვა ხდება ცენტრალიზებულად სააგენტოში და მხოლოდ მექანიკური დაკვრის პროცედურა იქნება ჩასატარებელი საწყობში</a:t>
          </a:r>
          <a:r>
            <a:rPr lang="ka-GE" sz="1500" kern="1200" dirty="0" smtClean="0"/>
            <a:t>.</a:t>
          </a:r>
          <a:endParaRPr lang="en-US" sz="1500" kern="1200" dirty="0"/>
        </a:p>
      </dsp:txBody>
      <dsp:txXfrm>
        <a:off x="1066783" y="1574798"/>
        <a:ext cx="6128676" cy="1066494"/>
      </dsp:txXfrm>
    </dsp:sp>
    <dsp:sp modelId="{EE81EB62-EB57-40C3-9E2C-B6D87CC5F5E9}">
      <dsp:nvSpPr>
        <dsp:cNvPr id="0" name=""/>
        <dsp:cNvSpPr/>
      </dsp:nvSpPr>
      <dsp:spPr>
        <a:xfrm>
          <a:off x="141686" y="1409642"/>
          <a:ext cx="1229912" cy="116816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31BE1-3376-434F-8376-1976524FFD89}">
      <dsp:nvSpPr>
        <dsp:cNvPr id="0" name=""/>
        <dsp:cNvSpPr/>
      </dsp:nvSpPr>
      <dsp:spPr>
        <a:xfrm>
          <a:off x="1220085" y="2930461"/>
          <a:ext cx="6018921" cy="1066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373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chemeClr val="tx2">
                  <a:lumMod val="75000"/>
                </a:schemeClr>
              </a:solidFill>
            </a:rPr>
            <a:t>მარკირებული მედიკამენტი დალაგდება დაწესებულებების საჭიროების მიხედვით და ბადრაგის თანხლებით მოხდება ტრანსპორტირება სერვის-ცენტრებში</a:t>
          </a:r>
          <a:r>
            <a:rPr lang="ka-GE" sz="1500" kern="1200" dirty="0" smtClean="0"/>
            <a:t>.</a:t>
          </a:r>
          <a:endParaRPr lang="en-US" sz="1500" kern="1200" dirty="0"/>
        </a:p>
      </dsp:txBody>
      <dsp:txXfrm>
        <a:off x="1220085" y="2930461"/>
        <a:ext cx="6018921" cy="1066494"/>
      </dsp:txXfrm>
    </dsp:sp>
    <dsp:sp modelId="{63BA0FC0-F81A-47F9-BEE9-3DBF837DCA16}">
      <dsp:nvSpPr>
        <dsp:cNvPr id="0" name=""/>
        <dsp:cNvSpPr/>
      </dsp:nvSpPr>
      <dsp:spPr>
        <a:xfrm>
          <a:off x="0" y="2817184"/>
          <a:ext cx="1539445" cy="11198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5194A-8314-4DBD-BAF4-313B9F676041}">
      <dsp:nvSpPr>
        <dsp:cNvPr id="0" name=""/>
        <dsp:cNvSpPr/>
      </dsp:nvSpPr>
      <dsp:spPr>
        <a:xfrm>
          <a:off x="672196" y="182152"/>
          <a:ext cx="6409003" cy="102767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83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2">
                  <a:lumMod val="75000"/>
                </a:schemeClr>
              </a:solidFill>
            </a:rPr>
            <a:t>პირველ ვიზიტზე იღებს სოფოსბუვირის 1 კოლოფს (28 ტაბლეტიანი), კოლოფი იხსნება და პირველ აბს იღებს სამედიცინო პერსონალის თანდასწრებით, ადგილზე, კამერის მეთვალყურეობის ქვეშ .  პაციენტს გადაეცემა კოლოფი, რომელშიც არის უკვე 27 ტაბლეტი სოფოსბუვირი. </a:t>
          </a:r>
          <a:endParaRPr lang="en-US" sz="14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72196" y="182152"/>
        <a:ext cx="6409003" cy="1027674"/>
      </dsp:txXfrm>
    </dsp:sp>
    <dsp:sp modelId="{91012112-61AF-4E5A-8B78-D4833EADD5C8}">
      <dsp:nvSpPr>
        <dsp:cNvPr id="0" name=""/>
        <dsp:cNvSpPr/>
      </dsp:nvSpPr>
      <dsp:spPr>
        <a:xfrm>
          <a:off x="228602" y="64532"/>
          <a:ext cx="757305" cy="11359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9BCD2-7272-43B3-9034-2FF061009A10}">
      <dsp:nvSpPr>
        <dsp:cNvPr id="0" name=""/>
        <dsp:cNvSpPr/>
      </dsp:nvSpPr>
      <dsp:spPr>
        <a:xfrm>
          <a:off x="970600" y="1562578"/>
          <a:ext cx="6116017" cy="108186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83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2">
                  <a:lumMod val="75000"/>
                </a:schemeClr>
              </a:solidFill>
            </a:rPr>
            <a:t>სავალდებულოა: მეორე კოლოფის მისაღებად ცარიელი პირველი ფლაკონის ჩაბარება</a:t>
          </a:r>
          <a:r>
            <a:rPr lang="ka-GE" sz="1400" kern="1200" dirty="0" smtClean="0"/>
            <a:t>.</a:t>
          </a:r>
          <a:endParaRPr lang="en-US" sz="1400" kern="1200" dirty="0"/>
        </a:p>
      </dsp:txBody>
      <dsp:txXfrm>
        <a:off x="970600" y="1562578"/>
        <a:ext cx="6116017" cy="1081865"/>
      </dsp:txXfrm>
    </dsp:sp>
    <dsp:sp modelId="{EE81EB62-EB57-40C3-9E2C-B6D87CC5F5E9}">
      <dsp:nvSpPr>
        <dsp:cNvPr id="0" name=""/>
        <dsp:cNvSpPr/>
      </dsp:nvSpPr>
      <dsp:spPr>
        <a:xfrm>
          <a:off x="228599" y="1399385"/>
          <a:ext cx="1033123" cy="113595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31BE1-3376-434F-8376-1976524FFD89}">
      <dsp:nvSpPr>
        <dsp:cNvPr id="0" name=""/>
        <dsp:cNvSpPr/>
      </dsp:nvSpPr>
      <dsp:spPr>
        <a:xfrm>
          <a:off x="995284" y="2917602"/>
          <a:ext cx="6167531" cy="108186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83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2">
                  <a:lumMod val="75000"/>
                </a:schemeClr>
              </a:solidFill>
            </a:rPr>
            <a:t>ბენეფიციარზე მედიკამენტის გაცემა ფიქსირდება ელექტრონულ პროგრამაში ავტომატურად, დაწესებულების თანამშრომლის მიერ, ბენეფიციარის პირადობის დამადასტურებელი მოწმობის ნომრის მითითებით.</a:t>
          </a:r>
          <a:endParaRPr lang="en-US" sz="14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95284" y="2917602"/>
        <a:ext cx="6167531" cy="1081865"/>
      </dsp:txXfrm>
    </dsp:sp>
    <dsp:sp modelId="{63BA0FC0-F81A-47F9-BEE9-3DBF837DCA16}">
      <dsp:nvSpPr>
        <dsp:cNvPr id="0" name=""/>
        <dsp:cNvSpPr/>
      </dsp:nvSpPr>
      <dsp:spPr>
        <a:xfrm>
          <a:off x="157101" y="2761333"/>
          <a:ext cx="1062098" cy="11359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x-none" sz="2000" b="1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ელიმინაციის სახელმწიფო გეგმის გადაუდებელი/პირველი ეტაპის ღონისძიებები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2015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წელი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საქართველოს შრომის, ჯანმრთელობისა და სოციალური დაცვის სამინისტრო</a:t>
            </a: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rPr>
              <a:t>მედიკამენტის ლოჯისტიკა და უსაფრთხოების მექანიზმები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000" b="1" dirty="0" smtClean="0">
                <a:solidFill>
                  <a:srgbClr val="C00000"/>
                </a:solidFill>
              </a:rPr>
              <a:t>მედიკამენტის უსაფრთხო დისტრიბუციისა და გაცემისათვის </a:t>
            </a: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გამოყენებულ იქნება შემდეგი მექანიზმები:</a:t>
            </a:r>
          </a:p>
          <a:p>
            <a:pPr marL="685800" lvl="1" algn="just">
              <a:buFont typeface="Wingdings" panose="05000000000000000000" pitchFamily="2" charset="2"/>
              <a:buChar char="q"/>
            </a:pP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ძირითადი მარაგის </a:t>
            </a:r>
            <a:r>
              <a:rPr lang="ka-GE" b="1" dirty="0" smtClean="0">
                <a:solidFill>
                  <a:srgbClr val="C00000"/>
                </a:solidFill>
              </a:rPr>
              <a:t>დასაწყობება შსს ცენტრალურ საწყობში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და დადგენილი პერიოდულობით ტრანსპორტირება სერვის-ცენტრებამდე ბადრაგის თანხლებით.</a:t>
            </a:r>
          </a:p>
          <a:p>
            <a:pPr lvl="1" indent="-342900" algn="just">
              <a:buFont typeface="Wingdings" panose="05000000000000000000" pitchFamily="2" charset="2"/>
              <a:buChar char="q"/>
            </a:pP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მედიკამენტის </a:t>
            </a:r>
            <a:r>
              <a:rPr lang="ka-GE" b="1" dirty="0" smtClean="0">
                <a:solidFill>
                  <a:srgbClr val="C00000"/>
                </a:solidFill>
              </a:rPr>
              <a:t>კოლოფისა </a:t>
            </a:r>
            <a:r>
              <a:rPr lang="ka-GE" b="1" dirty="0" smtClean="0">
                <a:solidFill>
                  <a:srgbClr val="C00000"/>
                </a:solidFill>
              </a:rPr>
              <a:t>და </a:t>
            </a:r>
            <a:r>
              <a:rPr lang="ka-GE" b="1" dirty="0" smtClean="0">
                <a:solidFill>
                  <a:srgbClr val="C00000"/>
                </a:solidFill>
              </a:rPr>
              <a:t>ყუთის მარკირება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- პაციენტზე  და შესაბამის სერვის ცენტრზე (სადაც მიმაგრებულია პაციენტი პროგრამულად) მინიჭებული ბარ-კოდების დაკვრა წებოვანი დაზიანებადი სტიკერით.</a:t>
            </a:r>
          </a:p>
          <a:p>
            <a:pPr lvl="1" indent="-342900" algn="just">
              <a:buFont typeface="Wingdings" panose="05000000000000000000" pitchFamily="2" charset="2"/>
              <a:buChar char="q"/>
            </a:pPr>
            <a:r>
              <a:rPr lang="ka-GE" b="1" dirty="0" smtClean="0">
                <a:solidFill>
                  <a:srgbClr val="C00000"/>
                </a:solidFill>
              </a:rPr>
              <a:t>სერვის ცენტრებში დაცვის სპეციალური ზომების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გათვალისწინება - ვიდეოთვალი, დაცვა, ცეცხლგამძლე რკინის კარადა, სიგნალიზაცია.</a:t>
            </a:r>
          </a:p>
          <a:p>
            <a:pPr marL="8001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2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3048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მედიკამენტების  ლოჯისტიკა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79594621"/>
              </p:ext>
            </p:extLst>
          </p:nvPr>
        </p:nvGraphicFramePr>
        <p:xfrm>
          <a:off x="609600" y="1397000"/>
          <a:ext cx="7848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139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0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მედიკამენტების (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I)</a:t>
            </a: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 ლოჯისტიკა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71685888"/>
              </p:ext>
            </p:extLst>
          </p:nvPr>
        </p:nvGraphicFramePr>
        <p:xfrm>
          <a:off x="762000" y="139700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6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0"/>
            <a:ext cx="480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მედიკამენტების პაციენტზე გაცემის წესი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67744514"/>
              </p:ext>
            </p:extLst>
          </p:nvPr>
        </p:nvGraphicFramePr>
        <p:xfrm>
          <a:off x="762000" y="1397000"/>
          <a:ext cx="7848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285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b="1" dirty="0" smtClean="0"/>
          </a:p>
          <a:p>
            <a:pPr lvl="0"/>
            <a:endParaRPr lang="ka-GE" sz="1600" dirty="0" smtClean="0"/>
          </a:p>
          <a:p>
            <a:pPr lvl="0"/>
            <a:endParaRPr lang="ka-GE" sz="1600" dirty="0"/>
          </a:p>
          <a:p>
            <a:pPr lvl="0"/>
            <a:r>
              <a:rPr lang="ka-GE" sz="1600" b="1" dirty="0" smtClean="0">
                <a:solidFill>
                  <a:schemeClr val="tx2">
                    <a:lumMod val="75000"/>
                  </a:schemeClr>
                </a:solidFill>
              </a:rPr>
              <a:t>თვის </a:t>
            </a:r>
            <a:r>
              <a:rPr lang="ka-GE" sz="1600" b="1" dirty="0">
                <a:solidFill>
                  <a:schemeClr val="tx2">
                    <a:lumMod val="75000"/>
                  </a:schemeClr>
                </a:solidFill>
              </a:rPr>
              <a:t>ბოლოს, მედიკამენტის ნაშთის დარჩენის შემთხვევაში, რაოდენობა ავტომატურად არის ასახული ელექტრონულ პროგრამაში და შესაბამისად, სააგენტოს აქვს სრული სურათი კონკრეტულ დაწესებულებებში თვის ბოლოს არსებული ნაშთის შესახებ</a:t>
            </a:r>
            <a:r>
              <a:rPr lang="ka-GE" sz="16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lvl="0" indent="0">
              <a:buNone/>
            </a:pP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ka-GE" sz="1600" b="1" dirty="0">
                <a:solidFill>
                  <a:schemeClr val="tx2">
                    <a:lumMod val="75000"/>
                  </a:schemeClr>
                </a:solidFill>
              </a:rPr>
              <a:t>დაწესებულება ახორციელებს (პირადი პასუხისმგებლობით) მარაგის შენახვას (ცალკე სეიფში/მაცივარში). </a:t>
            </a:r>
            <a:endParaRPr lang="ka-GE" sz="1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ka-GE" sz="1600" b="1" dirty="0">
                <a:solidFill>
                  <a:schemeClr val="tx2">
                    <a:lumMod val="75000"/>
                  </a:schemeClr>
                </a:solidFill>
              </a:rPr>
              <a:t>სააგენტო (ელექტრონული პროგრამით) მომდევნო თვის საჭიროებას ითვლის არსებული ბენეფიციარების საჭიროებისა და წინა თვეს დარჩენილი ნაშთის მიხედვით (ნაშთი აკლდება მომდევნო თვის საჭიროებას).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ka-GE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657600" y="3048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მედიკამენტების (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I)</a:t>
            </a: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 ლოჯისტიკა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858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3390</TotalTime>
  <Words>283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1_Office Theme</vt:lpstr>
      <vt:lpstr>C ჰეპატიტის ელიმინაციის სახელმწიფო გეგმის გადაუდებელი/პირველი ეტაპის ღონისძიებები  2015 წელი</vt:lpstr>
      <vt:lpstr>მედიკამენტის ლოჯისტიკა და უსაფრთხოების მექანიზმები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user</cp:lastModifiedBy>
  <cp:revision>288</cp:revision>
  <dcterms:created xsi:type="dcterms:W3CDTF">2013-02-19T17:30:52Z</dcterms:created>
  <dcterms:modified xsi:type="dcterms:W3CDTF">2015-03-26T04:22:21Z</dcterms:modified>
</cp:coreProperties>
</file>