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handoutMasterIdLst>
    <p:handoutMasterId r:id="rId29"/>
  </p:handoutMasterIdLst>
  <p:sldIdLst>
    <p:sldId id="338" r:id="rId2"/>
    <p:sldId id="422" r:id="rId3"/>
    <p:sldId id="423" r:id="rId4"/>
    <p:sldId id="397" r:id="rId5"/>
    <p:sldId id="398" r:id="rId6"/>
    <p:sldId id="425" r:id="rId7"/>
    <p:sldId id="424" r:id="rId8"/>
    <p:sldId id="400" r:id="rId9"/>
    <p:sldId id="405" r:id="rId10"/>
    <p:sldId id="406" r:id="rId11"/>
    <p:sldId id="376" r:id="rId12"/>
    <p:sldId id="378" r:id="rId13"/>
    <p:sldId id="401" r:id="rId14"/>
    <p:sldId id="402" r:id="rId15"/>
    <p:sldId id="381" r:id="rId16"/>
    <p:sldId id="339" r:id="rId17"/>
    <p:sldId id="420" r:id="rId18"/>
    <p:sldId id="408" r:id="rId19"/>
    <p:sldId id="410" r:id="rId20"/>
    <p:sldId id="419" r:id="rId21"/>
    <p:sldId id="412" r:id="rId22"/>
    <p:sldId id="414" r:id="rId23"/>
    <p:sldId id="415" r:id="rId24"/>
    <p:sldId id="416" r:id="rId25"/>
    <p:sldId id="417" r:id="rId26"/>
    <p:sldId id="418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ina Darakhvelidze" initials="MD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5E34"/>
    <a:srgbClr val="35554D"/>
    <a:srgbClr val="1D5B61"/>
    <a:srgbClr val="1B97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5027" autoAdjust="0"/>
  </p:normalViewPr>
  <p:slideViewPr>
    <p:cSldViewPr>
      <p:cViewPr>
        <p:scale>
          <a:sx n="82" d="100"/>
          <a:sy n="82" d="100"/>
        </p:scale>
        <p:origin x="-1620" y="-2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2352"/>
    </p:cViewPr>
  </p:sorterViewPr>
  <p:notesViewPr>
    <p:cSldViewPr>
      <p:cViewPr varScale="1">
        <p:scale>
          <a:sx n="67" d="100"/>
          <a:sy n="67" d="100"/>
        </p:scale>
        <p:origin x="-2796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 lang="ka-GE" sz="1600" b="1" kern="1200" dirty="0">
              <a:solidFill>
                <a:schemeClr val="accent1">
                  <a:lumMod val="50000"/>
                </a:schemeClr>
              </a:solidFill>
              <a:latin typeface="Sylfaen" pitchFamily="18" charset="0"/>
              <a:ea typeface="+mj-ea"/>
              <a:cs typeface="+mj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36720800524934383"/>
          <c:y val="0.13593836273076029"/>
          <c:w val="0.37345180810731993"/>
          <c:h val="0.7520962942030237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რისკ ჯგუფებში C ჰეპატიტის % განაწილება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ნარკოტიკების ინექციური მომხმარებლები</c:v>
                </c:pt>
                <c:pt idx="1">
                  <c:v>პატიმრები</c:v>
                </c:pt>
                <c:pt idx="2">
                  <c:v>აივ/შიდსით დაავადებულებში</c:v>
                </c:pt>
                <c:pt idx="3">
                  <c:v>მსმ-ები</c:v>
                </c:pt>
                <c:pt idx="4">
                  <c:v>ჯანდაცვის მუშაკი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 formatCode="0.00%">
                  <c:v>0.73399999999999999</c:v>
                </c:pt>
                <c:pt idx="1">
                  <c:v>0.52</c:v>
                </c:pt>
                <c:pt idx="2" formatCode="0.00%">
                  <c:v>0.48599999999999999</c:v>
                </c:pt>
                <c:pt idx="3" formatCode="0.00%">
                  <c:v>0.17299999999999999</c:v>
                </c:pt>
                <c:pt idx="4">
                  <c:v>0.05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7112704"/>
        <c:axId val="88666880"/>
      </c:barChart>
      <c:catAx>
        <c:axId val="87112704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chemeClr val="tx2">
                    <a:lumMod val="75000"/>
                  </a:schemeClr>
                </a:solidFill>
              </a:defRPr>
            </a:pPr>
            <a:endParaRPr lang="en-US"/>
          </a:p>
        </c:txPr>
        <c:crossAx val="88666880"/>
        <c:crosses val="autoZero"/>
        <c:auto val="1"/>
        <c:lblAlgn val="ctr"/>
        <c:lblOffset val="100"/>
        <c:noMultiLvlLbl val="0"/>
      </c:catAx>
      <c:valAx>
        <c:axId val="88666880"/>
        <c:scaling>
          <c:orientation val="minMax"/>
        </c:scaling>
        <c:delete val="0"/>
        <c:axPos val="b"/>
        <c:numFmt formatCode="0.00%" sourceLinked="1"/>
        <c:majorTickMark val="out"/>
        <c:minorTickMark val="none"/>
        <c:tickLblPos val="nextTo"/>
        <c:crossAx val="871127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HCV 1</c:v>
                </c:pt>
              </c:strCache>
            </c:strRef>
          </c:tx>
          <c:spPr>
            <a:gradFill rotWithShape="1">
              <a:gsLst>
                <a:gs pos="24000">
                  <a:srgbClr val="2C94B0"/>
                </a:gs>
                <a:gs pos="41280">
                  <a:srgbClr val="2F9DBA"/>
                </a:gs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 w="9525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gradFill>
                <a:gsLst>
                  <a:gs pos="24000">
                    <a:srgbClr val="2C94B0"/>
                  </a:gs>
                  <a:gs pos="41280">
                    <a:srgbClr val="2F9DBA"/>
                  </a:gs>
                  <a:gs pos="0">
                    <a:schemeClr val="accent5">
                      <a:shade val="51000"/>
                      <a:satMod val="130000"/>
                    </a:schemeClr>
                  </a:gs>
                  <a:gs pos="80000">
                    <a:schemeClr val="accent5">
                      <a:shade val="93000"/>
                      <a:satMod val="130000"/>
                    </a:schemeClr>
                  </a:gs>
                  <a:gs pos="100000">
                    <a:schemeClr val="accent5">
                      <a:shade val="94000"/>
                      <a:satMod val="135000"/>
                    </a:schemeClr>
                  </a:gs>
                </a:gsLst>
              </a:gradFill>
              <a:ln w="9525" cap="flat" cmpd="sng" algn="ctr">
                <a:solidFill>
                  <a:schemeClr val="accent5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</c:dPt>
          <c:dLbls>
            <c:dLbl>
              <c:idx val="1"/>
              <c:spPr>
                <a:scene3d>
                  <a:camera prst="orthographicFront"/>
                  <a:lightRig rig="threePt" dir="t"/>
                </a:scene3d>
                <a:sp3d>
                  <a:bevelB prst="relaxedInset"/>
                </a:sp3d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cene3d>
                <a:camera prst="orthographicFront"/>
                <a:lightRig rig="threePt" dir="t"/>
              </a:scene3d>
              <a:sp3d>
                <a:bevelB w="152400" h="50800" prst="softRound"/>
              </a:sp3d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2002 წლის კვლევის მონაცემები</c:v>
                </c:pt>
                <c:pt idx="1">
                  <c:v>შიდსის ცენტრის 2003-2013 წლებში ჩატარებული კვლევა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62.5</c:v>
                </c:pt>
                <c:pt idx="1">
                  <c:v>43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HCV 2</c:v>
                </c:pt>
              </c:strCache>
            </c:strRef>
          </c:tx>
          <c:spPr>
            <a:gradFill rotWithShape="1">
              <a:gsLst>
                <a:gs pos="87920">
                  <a:srgbClr val="CC3C39"/>
                </a:gs>
                <a:gs pos="0">
                  <a:schemeClr val="accent2">
                    <a:lumMod val="60000"/>
                    <a:lumOff val="4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2002 წლის კვლევის მონაცემები</c:v>
                </c:pt>
                <c:pt idx="1">
                  <c:v>შიდსის ცენტრის 2003-2013 წლებში ჩატარებული კვლევა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10.199999999999999</c:v>
                </c:pt>
                <c:pt idx="1">
                  <c:v>24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HCV 3</c:v>
                </c:pt>
              </c:strCache>
            </c:strRef>
          </c:tx>
          <c:spPr>
            <a:gradFill rotWithShape="1">
              <a:gsLst>
                <a:gs pos="93750">
                  <a:srgbClr val="97BF46"/>
                </a:gs>
                <a:gs pos="87500">
                  <a:srgbClr val="91B746"/>
                </a:gs>
                <a:gs pos="75000">
                  <a:srgbClr val="85A645"/>
                </a:gs>
                <a:gs pos="50000">
                  <a:srgbClr val="6E8443"/>
                </a:gs>
                <a:gs pos="0">
                  <a:schemeClr val="tx1">
                    <a:lumMod val="75000"/>
                    <a:lumOff val="25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 prst="divot"/>
              <a:bevelB w="114300" prst="artDeco"/>
            </a:sp3d>
          </c:spPr>
          <c:invertIfNegative val="0"/>
          <c:dLbls>
            <c:spPr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2002 წლის კვლევის მონაცემები</c:v>
                </c:pt>
                <c:pt idx="1">
                  <c:v>შიდსის ცენტრის 2003-2013 წლებში ჩატარებული კვლევა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27.3</c:v>
                </c:pt>
                <c:pt idx="1">
                  <c:v>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6683648"/>
        <c:axId val="26705920"/>
      </c:barChart>
      <c:catAx>
        <c:axId val="26683648"/>
        <c:scaling>
          <c:orientation val="minMax"/>
        </c:scaling>
        <c:delete val="0"/>
        <c:axPos val="b"/>
        <c:majorTickMark val="out"/>
        <c:minorTickMark val="none"/>
        <c:tickLblPos val="nextTo"/>
        <c:crossAx val="26705920"/>
        <c:crosses val="autoZero"/>
        <c:auto val="1"/>
        <c:lblAlgn val="ctr"/>
        <c:lblOffset val="100"/>
        <c:noMultiLvlLbl val="0"/>
      </c:catAx>
      <c:valAx>
        <c:axId val="26705920"/>
        <c:scaling>
          <c:orientation val="minMax"/>
          <c:max val="1"/>
          <c:min val="0"/>
        </c:scaling>
        <c:delete val="0"/>
        <c:axPos val="l"/>
        <c:numFmt formatCode="0%" sourceLinked="1"/>
        <c:majorTickMark val="out"/>
        <c:minorTickMark val="none"/>
        <c:tickLblPos val="nextTo"/>
        <c:crossAx val="26683648"/>
        <c:crosses val="autoZero"/>
        <c:crossBetween val="between"/>
        <c:majorUnit val="0.2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6">
                      <a:tint val="50000"/>
                      <a:satMod val="300000"/>
                    </a:schemeClr>
                  </a:gs>
                  <a:gs pos="35000">
                    <a:schemeClr val="accent6">
                      <a:tint val="37000"/>
                      <a:satMod val="300000"/>
                    </a:schemeClr>
                  </a:gs>
                  <a:gs pos="100000">
                    <a:schemeClr val="accent6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6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tint val="50000"/>
                      <a:satMod val="300000"/>
                    </a:schemeClr>
                  </a:gs>
                  <a:gs pos="35000">
                    <a:schemeClr val="accent4">
                      <a:tint val="37000"/>
                      <a:satMod val="300000"/>
                    </a:schemeClr>
                  </a:gs>
                  <a:gs pos="100000">
                    <a:schemeClr val="accent4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4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200" b="1"/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ka-GE" sz="1200" b="1"/>
                      <a:t>იმერეთი</a:t>
                    </a:r>
                    <a:r>
                      <a:rPr lang="ka-GE" sz="1200"/>
                      <a:t>
15%</a:t>
                    </a:r>
                    <a:endParaRPr lang="ka-GE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Sheet1!$A$2:$A$12</c:f>
              <c:strCache>
                <c:ptCount val="11"/>
                <c:pt idx="0">
                  <c:v>თბილისი</c:v>
                </c:pt>
                <c:pt idx="1">
                  <c:v>აჭარა</c:v>
                </c:pt>
                <c:pt idx="2">
                  <c:v>გურია</c:v>
                </c:pt>
                <c:pt idx="3">
                  <c:v>იმერეთი</c:v>
                </c:pt>
                <c:pt idx="4">
                  <c:v>კახეთი</c:v>
                </c:pt>
                <c:pt idx="5">
                  <c:v>მცხეთა-მთიანეთი</c:v>
                </c:pt>
                <c:pt idx="6">
                  <c:v>რაჭა ლეჩხუმი</c:v>
                </c:pt>
                <c:pt idx="7">
                  <c:v>სამეგრელო ზემო სვანეთი</c:v>
                </c:pt>
                <c:pt idx="8">
                  <c:v>სამცხე-ჯავახეთი</c:v>
                </c:pt>
                <c:pt idx="9">
                  <c:v>ქვემო ქართლი</c:v>
                </c:pt>
                <c:pt idx="10">
                  <c:v>შიდა ქართლი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291</c:v>
                </c:pt>
                <c:pt idx="1">
                  <c:v>24</c:v>
                </c:pt>
                <c:pt idx="2">
                  <c:v>9</c:v>
                </c:pt>
                <c:pt idx="3">
                  <c:v>75</c:v>
                </c:pt>
                <c:pt idx="4">
                  <c:v>11</c:v>
                </c:pt>
                <c:pt idx="5">
                  <c:v>4</c:v>
                </c:pt>
                <c:pt idx="6">
                  <c:v>5</c:v>
                </c:pt>
                <c:pt idx="7">
                  <c:v>26</c:v>
                </c:pt>
                <c:pt idx="8">
                  <c:v>9</c:v>
                </c:pt>
                <c:pt idx="9">
                  <c:v>22</c:v>
                </c:pt>
                <c:pt idx="10">
                  <c:v>16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02-14T13:23:40.859" idx="1">
    <p:pos x="928" y="1408"/>
    <p:text>უკვე გაუქმებულზე რამდენად საჭიროა ამის მოხსენიება?</p:tex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E7DC9D-8F1C-423F-8539-B77D95FE6878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2B6367-7744-405E-9013-559A0380C8F8}">
      <dgm:prSet phldrT="[Text]" custT="1"/>
      <dgm:spPr/>
      <dgm:t>
        <a:bodyPr/>
        <a:lstStyle/>
        <a:p>
          <a:r>
            <a:rPr lang="ka-GE" sz="1600" dirty="0" smtClean="0"/>
            <a:t>დადებითი ანტი HCV</a:t>
          </a:r>
          <a:endParaRPr lang="en-US" sz="1600" dirty="0"/>
        </a:p>
      </dgm:t>
    </dgm:pt>
    <dgm:pt modelId="{D03A568D-4A26-4366-9F7D-ADCD87EE371C}" type="parTrans" cxnId="{ABC2C04A-C4F6-41F0-BADD-E211979384E0}">
      <dgm:prSet/>
      <dgm:spPr/>
      <dgm:t>
        <a:bodyPr/>
        <a:lstStyle/>
        <a:p>
          <a:endParaRPr lang="en-US"/>
        </a:p>
      </dgm:t>
    </dgm:pt>
    <dgm:pt modelId="{726BAC82-1216-4B85-B1DE-80E5CCD52A68}" type="sibTrans" cxnId="{ABC2C04A-C4F6-41F0-BADD-E211979384E0}">
      <dgm:prSet/>
      <dgm:spPr/>
      <dgm:t>
        <a:bodyPr/>
        <a:lstStyle/>
        <a:p>
          <a:endParaRPr lang="en-US"/>
        </a:p>
      </dgm:t>
    </dgm:pt>
    <dgm:pt modelId="{1D7C1E1B-0531-4ABB-A1EE-B198BAF54ABA}">
      <dgm:prSet phldrT="[Text]" custT="1"/>
      <dgm:spPr/>
      <dgm:t>
        <a:bodyPr/>
        <a:lstStyle/>
        <a:p>
          <a:r>
            <a:rPr lang="ka-GE" sz="1600" dirty="0" smtClean="0"/>
            <a:t>ფიბროზის </a:t>
          </a:r>
          <a:r>
            <a:rPr lang="en-US" sz="1600" dirty="0" smtClean="0"/>
            <a:t>F3, F3-F4 </a:t>
          </a:r>
          <a:r>
            <a:rPr lang="ka-GE" sz="1600" dirty="0" smtClean="0"/>
            <a:t>და </a:t>
          </a:r>
          <a:r>
            <a:rPr lang="en-US" sz="1600" dirty="0" smtClean="0"/>
            <a:t>F4 </a:t>
          </a:r>
          <a:r>
            <a:rPr lang="ka-GE" sz="1600" dirty="0" smtClean="0"/>
            <a:t>ხარისხი </a:t>
          </a:r>
          <a:endParaRPr lang="en-US" sz="1600" dirty="0"/>
        </a:p>
      </dgm:t>
    </dgm:pt>
    <dgm:pt modelId="{B598062D-8AFC-4E42-8EE0-CD357163BFDE}" type="parTrans" cxnId="{C57E0ADE-F1AE-4C4B-B291-9D2332EA26CF}">
      <dgm:prSet/>
      <dgm:spPr/>
      <dgm:t>
        <a:bodyPr/>
        <a:lstStyle/>
        <a:p>
          <a:endParaRPr lang="en-US"/>
        </a:p>
      </dgm:t>
    </dgm:pt>
    <dgm:pt modelId="{180A0F57-787B-45BB-BA65-57C305120B85}" type="sibTrans" cxnId="{C57E0ADE-F1AE-4C4B-B291-9D2332EA26CF}">
      <dgm:prSet/>
      <dgm:spPr/>
      <dgm:t>
        <a:bodyPr/>
        <a:lstStyle/>
        <a:p>
          <a:endParaRPr lang="en-US"/>
        </a:p>
      </dgm:t>
    </dgm:pt>
    <dgm:pt modelId="{41AD6A96-98EF-417B-8184-1D70E68FFF1E}">
      <dgm:prSet phldrT="[Text]" custT="1"/>
      <dgm:spPr/>
      <dgm:t>
        <a:bodyPr/>
        <a:lstStyle/>
        <a:p>
          <a:r>
            <a:rPr lang="ka-GE" sz="1600" dirty="0" smtClean="0"/>
            <a:t>HCV გენეტიკური ტიპი</a:t>
          </a:r>
        </a:p>
        <a:p>
          <a:r>
            <a:rPr lang="en-US" sz="1600" dirty="0" smtClean="0"/>
            <a:t>ALT, AST, </a:t>
          </a:r>
          <a:r>
            <a:rPr lang="ka-GE" sz="1600" dirty="0" smtClean="0"/>
            <a:t>ბილირუბინი, კრეატინინი,</a:t>
          </a:r>
          <a:endParaRPr lang="en-US" sz="1600" dirty="0" smtClean="0"/>
        </a:p>
        <a:p>
          <a:r>
            <a:rPr lang="ka-GE" sz="1600" dirty="0" smtClean="0"/>
            <a:t>სისხლის საერთო ანალიზი.</a:t>
          </a:r>
          <a:r>
            <a:rPr lang="en-US" sz="1600" dirty="0" smtClean="0"/>
            <a:t>  </a:t>
          </a:r>
          <a:r>
            <a:rPr lang="ka-GE" sz="1600" dirty="0" smtClean="0"/>
            <a:t> </a:t>
          </a:r>
          <a:endParaRPr lang="en-US" sz="1600" dirty="0"/>
        </a:p>
      </dgm:t>
    </dgm:pt>
    <dgm:pt modelId="{24FA1A22-CA55-488D-9459-AE2380AA8215}" type="parTrans" cxnId="{65117221-08BF-47CA-9897-8423EE5CE3EA}">
      <dgm:prSet/>
      <dgm:spPr/>
      <dgm:t>
        <a:bodyPr/>
        <a:lstStyle/>
        <a:p>
          <a:endParaRPr lang="en-US"/>
        </a:p>
      </dgm:t>
    </dgm:pt>
    <dgm:pt modelId="{C8188169-B3EC-4C28-997D-C23E9BA1A680}" type="sibTrans" cxnId="{65117221-08BF-47CA-9897-8423EE5CE3EA}">
      <dgm:prSet/>
      <dgm:spPr/>
      <dgm:t>
        <a:bodyPr/>
        <a:lstStyle/>
        <a:p>
          <a:endParaRPr lang="en-US"/>
        </a:p>
      </dgm:t>
    </dgm:pt>
    <dgm:pt modelId="{089BB21F-8926-4198-B738-1C3644D26E52}">
      <dgm:prSet custT="1"/>
      <dgm:spPr/>
      <dgm:t>
        <a:bodyPr/>
        <a:lstStyle/>
        <a:p>
          <a:r>
            <a:rPr lang="ka-GE" sz="1600" dirty="0" smtClean="0"/>
            <a:t>ღვიძლის ელასტოგრაფია</a:t>
          </a:r>
          <a:endParaRPr lang="en-US" sz="1600" dirty="0"/>
        </a:p>
      </dgm:t>
    </dgm:pt>
    <dgm:pt modelId="{D0E8B473-6A74-47CC-A659-7A20586A8E22}" type="parTrans" cxnId="{0DAB311A-31CD-4474-9349-E30C9F1E6900}">
      <dgm:prSet/>
      <dgm:spPr/>
      <dgm:t>
        <a:bodyPr/>
        <a:lstStyle/>
        <a:p>
          <a:endParaRPr lang="en-US"/>
        </a:p>
      </dgm:t>
    </dgm:pt>
    <dgm:pt modelId="{2436E769-1D98-4876-BE7A-07F5F0E24D10}" type="sibTrans" cxnId="{0DAB311A-31CD-4474-9349-E30C9F1E6900}">
      <dgm:prSet/>
      <dgm:spPr/>
      <dgm:t>
        <a:bodyPr/>
        <a:lstStyle/>
        <a:p>
          <a:endParaRPr lang="en-US"/>
        </a:p>
      </dgm:t>
    </dgm:pt>
    <dgm:pt modelId="{C1C0E82C-6C32-47C8-BF94-9DBC583EA459}">
      <dgm:prSet custT="1"/>
      <dgm:spPr/>
      <dgm:t>
        <a:bodyPr/>
        <a:lstStyle/>
        <a:p>
          <a:r>
            <a:rPr lang="ka-GE" sz="1600" dirty="0" smtClean="0"/>
            <a:t>ექიმის კონსულტაცია  +  HCV რნმ-ის რაოდენობრივი კვლევა </a:t>
          </a:r>
          <a:endParaRPr lang="en-US" sz="1600" dirty="0"/>
        </a:p>
      </dgm:t>
    </dgm:pt>
    <dgm:pt modelId="{DF97F658-3492-4A35-887B-430840AE78DC}" type="parTrans" cxnId="{6CE97016-BF2F-45A1-B6E8-C8EFA2747032}">
      <dgm:prSet/>
      <dgm:spPr/>
      <dgm:t>
        <a:bodyPr/>
        <a:lstStyle/>
        <a:p>
          <a:endParaRPr lang="en-US"/>
        </a:p>
      </dgm:t>
    </dgm:pt>
    <dgm:pt modelId="{6E039F43-27A3-4224-B98D-F3BA28549906}" type="sibTrans" cxnId="{6CE97016-BF2F-45A1-B6E8-C8EFA2747032}">
      <dgm:prSet/>
      <dgm:spPr/>
      <dgm:t>
        <a:bodyPr/>
        <a:lstStyle/>
        <a:p>
          <a:endParaRPr lang="en-US"/>
        </a:p>
      </dgm:t>
    </dgm:pt>
    <dgm:pt modelId="{AC80EDED-10CD-42A5-8D7D-7C5456979709}" type="pres">
      <dgm:prSet presAssocID="{0FE7DC9D-8F1C-423F-8539-B77D95FE6878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D3D51659-A190-4E9F-B065-3850077F8CBA}" type="pres">
      <dgm:prSet presAssocID="{FA2B6367-7744-405E-9013-559A0380C8F8}" presName="composite" presStyleCnt="0"/>
      <dgm:spPr/>
    </dgm:pt>
    <dgm:pt modelId="{307741F3-52C2-4868-B723-CF3D0E47FAD3}" type="pres">
      <dgm:prSet presAssocID="{FA2B6367-7744-405E-9013-559A0380C8F8}" presName="bentUpArrow1" presStyleLbl="alignImgPlace1" presStyleIdx="0" presStyleCnt="4" custScaleX="255144" custScaleY="221749" custLinFactX="-57420" custLinFactNeighborX="-100000" custLinFactNeighborY="9768"/>
      <dgm:spPr/>
    </dgm:pt>
    <dgm:pt modelId="{6C02B38D-C6C9-4736-8CCB-1248E9BB92A3}" type="pres">
      <dgm:prSet presAssocID="{FA2B6367-7744-405E-9013-559A0380C8F8}" presName="ParentText" presStyleLbl="node1" presStyleIdx="0" presStyleCnt="5" custScaleX="429333" custLinFactY="-40315" custLinFactNeighborX="-47" custLinFactNeighborY="-10000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FB6072-8442-4C2C-8DD8-85393C5D8134}" type="pres">
      <dgm:prSet presAssocID="{FA2B6367-7744-405E-9013-559A0380C8F8}" presName="ChildText" presStyleLbl="revTx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A79244-B81C-42E5-A3A4-F420D99B025B}" type="pres">
      <dgm:prSet presAssocID="{726BAC82-1216-4B85-B1DE-80E5CCD52A68}" presName="sibTrans" presStyleCnt="0"/>
      <dgm:spPr/>
    </dgm:pt>
    <dgm:pt modelId="{723E4918-7C39-47CC-8801-04C28931F6F7}" type="pres">
      <dgm:prSet presAssocID="{C1C0E82C-6C32-47C8-BF94-9DBC583EA459}" presName="composite" presStyleCnt="0"/>
      <dgm:spPr/>
    </dgm:pt>
    <dgm:pt modelId="{CDFE559D-DA79-4608-A23F-F6A65FA74F30}" type="pres">
      <dgm:prSet presAssocID="{C1C0E82C-6C32-47C8-BF94-9DBC583EA459}" presName="bentUpArrow1" presStyleLbl="alignImgPlace1" presStyleIdx="1" presStyleCnt="4" custScaleX="275065" custScaleY="230725" custLinFactX="-100000" custLinFactNeighborX="-104537" custLinFactNeighborY="48814"/>
      <dgm:spPr/>
    </dgm:pt>
    <dgm:pt modelId="{9431BCC5-E091-40E3-BB44-5A6A4A79090F}" type="pres">
      <dgm:prSet presAssocID="{C1C0E82C-6C32-47C8-BF94-9DBC583EA459}" presName="ParentText" presStyleLbl="node1" presStyleIdx="1" presStyleCnt="5" custScaleX="456497" custScaleY="242796" custLinFactNeighborX="-31651" custLinFactNeighborY="-5577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F52DC0-6883-405C-A4B5-038324FC1697}" type="pres">
      <dgm:prSet presAssocID="{C1C0E82C-6C32-47C8-BF94-9DBC583EA459}" presName="ChildText" presStyleLbl="revTx" presStyleIdx="1" presStyleCnt="4">
        <dgm:presLayoutVars>
          <dgm:chMax val="0"/>
          <dgm:chPref val="0"/>
          <dgm:bulletEnabled val="1"/>
        </dgm:presLayoutVars>
      </dgm:prSet>
      <dgm:spPr/>
    </dgm:pt>
    <dgm:pt modelId="{20B214E5-F154-426A-84A5-15FE90562B40}" type="pres">
      <dgm:prSet presAssocID="{6E039F43-27A3-4224-B98D-F3BA28549906}" presName="sibTrans" presStyleCnt="0"/>
      <dgm:spPr/>
    </dgm:pt>
    <dgm:pt modelId="{5F87DB3F-E3C8-46E4-BBCD-ABF637A739D7}" type="pres">
      <dgm:prSet presAssocID="{089BB21F-8926-4198-B738-1C3644D26E52}" presName="composite" presStyleCnt="0"/>
      <dgm:spPr/>
    </dgm:pt>
    <dgm:pt modelId="{FE734740-20F7-4BE6-88F8-2F10BAF0D33D}" type="pres">
      <dgm:prSet presAssocID="{089BB21F-8926-4198-B738-1C3644D26E52}" presName="bentUpArrow1" presStyleLbl="alignImgPlace1" presStyleIdx="2" presStyleCnt="4" custScaleX="196119" custScaleY="211727" custLinFactX="-76940" custLinFactNeighborX="-100000" custLinFactNeighborY="45332"/>
      <dgm:spPr/>
    </dgm:pt>
    <dgm:pt modelId="{01822535-7B10-4085-A9C2-B53548F0DEF5}" type="pres">
      <dgm:prSet presAssocID="{089BB21F-8926-4198-B738-1C3644D26E52}" presName="ParentText" presStyleLbl="node1" presStyleIdx="2" presStyleCnt="5" custScaleX="379478" custScaleY="185856" custLinFactNeighborX="-45705" custLinFactNeighborY="-3503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B85830-276D-4840-A14A-35559CC497E4}" type="pres">
      <dgm:prSet presAssocID="{089BB21F-8926-4198-B738-1C3644D26E52}" presName="ChildText" presStyleLbl="revTx" presStyleIdx="2" presStyleCnt="4">
        <dgm:presLayoutVars>
          <dgm:chMax val="0"/>
          <dgm:chPref val="0"/>
          <dgm:bulletEnabled val="1"/>
        </dgm:presLayoutVars>
      </dgm:prSet>
      <dgm:spPr/>
    </dgm:pt>
    <dgm:pt modelId="{E4618219-8325-49B9-9839-EA0EA63201BE}" type="pres">
      <dgm:prSet presAssocID="{2436E769-1D98-4876-BE7A-07F5F0E24D10}" presName="sibTrans" presStyleCnt="0"/>
      <dgm:spPr/>
    </dgm:pt>
    <dgm:pt modelId="{29596932-862D-41FB-B659-40EA7C1A3C3D}" type="pres">
      <dgm:prSet presAssocID="{1D7C1E1B-0531-4ABB-A1EE-B198BAF54ABA}" presName="composite" presStyleCnt="0"/>
      <dgm:spPr/>
    </dgm:pt>
    <dgm:pt modelId="{B204C5F9-A121-4DF2-92EA-C227BE13F8D2}" type="pres">
      <dgm:prSet presAssocID="{1D7C1E1B-0531-4ABB-A1EE-B198BAF54ABA}" presName="bentUpArrow1" presStyleLbl="alignImgPlace1" presStyleIdx="3" presStyleCnt="4" custScaleX="281400" custScaleY="241876" custLinFactX="-92769" custLinFactNeighborX="-100000" custLinFactNeighborY="42444"/>
      <dgm:spPr/>
    </dgm:pt>
    <dgm:pt modelId="{289B8A64-4C6F-4E2A-8D4D-3DD695021EC7}" type="pres">
      <dgm:prSet presAssocID="{1D7C1E1B-0531-4ABB-A1EE-B198BAF54ABA}" presName="ParentText" presStyleLbl="node1" presStyleIdx="3" presStyleCnt="5" custScaleX="413978" custScaleY="159261" custLinFactNeighborX="-79260" custLinFactNeighborY="-5404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99452E-D0C3-4E2A-9013-DA79048D2444}" type="pres">
      <dgm:prSet presAssocID="{1D7C1E1B-0531-4ABB-A1EE-B198BAF54ABA}" presName="ChildText" presStyleLbl="revTx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F194B7-66CD-4578-AB05-2BFA855D2C6C}" type="pres">
      <dgm:prSet presAssocID="{180A0F57-787B-45BB-BA65-57C305120B85}" presName="sibTrans" presStyleCnt="0"/>
      <dgm:spPr/>
    </dgm:pt>
    <dgm:pt modelId="{5690455B-5902-4FC6-AA33-BC57C93E36AF}" type="pres">
      <dgm:prSet presAssocID="{41AD6A96-98EF-417B-8184-1D70E68FFF1E}" presName="composite" presStyleCnt="0"/>
      <dgm:spPr/>
    </dgm:pt>
    <dgm:pt modelId="{E4312EBC-4931-4B61-A32B-B20F5CFD01C0}" type="pres">
      <dgm:prSet presAssocID="{41AD6A96-98EF-417B-8184-1D70E68FFF1E}" presName="ParentText" presStyleLbl="node1" presStyleIdx="4" presStyleCnt="5" custScaleX="581380" custScaleY="268544" custLinFactNeighborX="-51573" custLinFactNeighborY="-8741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BC2C04A-C4F6-41F0-BADD-E211979384E0}" srcId="{0FE7DC9D-8F1C-423F-8539-B77D95FE6878}" destId="{FA2B6367-7744-405E-9013-559A0380C8F8}" srcOrd="0" destOrd="0" parTransId="{D03A568D-4A26-4366-9F7D-ADCD87EE371C}" sibTransId="{726BAC82-1216-4B85-B1DE-80E5CCD52A68}"/>
    <dgm:cxn modelId="{18DA07C9-4994-4BA7-899D-A738CED1E96C}" type="presOf" srcId="{0FE7DC9D-8F1C-423F-8539-B77D95FE6878}" destId="{AC80EDED-10CD-42A5-8D7D-7C5456979709}" srcOrd="0" destOrd="0" presId="urn:microsoft.com/office/officeart/2005/8/layout/StepDownProcess"/>
    <dgm:cxn modelId="{65117221-08BF-47CA-9897-8423EE5CE3EA}" srcId="{0FE7DC9D-8F1C-423F-8539-B77D95FE6878}" destId="{41AD6A96-98EF-417B-8184-1D70E68FFF1E}" srcOrd="4" destOrd="0" parTransId="{24FA1A22-CA55-488D-9459-AE2380AA8215}" sibTransId="{C8188169-B3EC-4C28-997D-C23E9BA1A680}"/>
    <dgm:cxn modelId="{EC9E8069-5688-4E0E-999D-88F0A9E4F402}" type="presOf" srcId="{089BB21F-8926-4198-B738-1C3644D26E52}" destId="{01822535-7B10-4085-A9C2-B53548F0DEF5}" srcOrd="0" destOrd="0" presId="urn:microsoft.com/office/officeart/2005/8/layout/StepDownProcess"/>
    <dgm:cxn modelId="{FFE3926E-3BE6-4385-A6F6-22E80CBB328C}" type="presOf" srcId="{41AD6A96-98EF-417B-8184-1D70E68FFF1E}" destId="{E4312EBC-4931-4B61-A32B-B20F5CFD01C0}" srcOrd="0" destOrd="0" presId="urn:microsoft.com/office/officeart/2005/8/layout/StepDownProcess"/>
    <dgm:cxn modelId="{D1E73C72-36B4-4CA5-AB17-4DB6C136F563}" type="presOf" srcId="{1D7C1E1B-0531-4ABB-A1EE-B198BAF54ABA}" destId="{289B8A64-4C6F-4E2A-8D4D-3DD695021EC7}" srcOrd="0" destOrd="0" presId="urn:microsoft.com/office/officeart/2005/8/layout/StepDownProcess"/>
    <dgm:cxn modelId="{4CC957DA-C1D4-4601-B865-C1607C5D7EB5}" type="presOf" srcId="{FA2B6367-7744-405E-9013-559A0380C8F8}" destId="{6C02B38D-C6C9-4736-8CCB-1248E9BB92A3}" srcOrd="0" destOrd="0" presId="urn:microsoft.com/office/officeart/2005/8/layout/StepDownProcess"/>
    <dgm:cxn modelId="{843D278D-2EE0-4963-B184-99A2638ABA99}" type="presOf" srcId="{C1C0E82C-6C32-47C8-BF94-9DBC583EA459}" destId="{9431BCC5-E091-40E3-BB44-5A6A4A79090F}" srcOrd="0" destOrd="0" presId="urn:microsoft.com/office/officeart/2005/8/layout/StepDownProcess"/>
    <dgm:cxn modelId="{C57E0ADE-F1AE-4C4B-B291-9D2332EA26CF}" srcId="{0FE7DC9D-8F1C-423F-8539-B77D95FE6878}" destId="{1D7C1E1B-0531-4ABB-A1EE-B198BAF54ABA}" srcOrd="3" destOrd="0" parTransId="{B598062D-8AFC-4E42-8EE0-CD357163BFDE}" sibTransId="{180A0F57-787B-45BB-BA65-57C305120B85}"/>
    <dgm:cxn modelId="{0DAB311A-31CD-4474-9349-E30C9F1E6900}" srcId="{0FE7DC9D-8F1C-423F-8539-B77D95FE6878}" destId="{089BB21F-8926-4198-B738-1C3644D26E52}" srcOrd="2" destOrd="0" parTransId="{D0E8B473-6A74-47CC-A659-7A20586A8E22}" sibTransId="{2436E769-1D98-4876-BE7A-07F5F0E24D10}"/>
    <dgm:cxn modelId="{6CE97016-BF2F-45A1-B6E8-C8EFA2747032}" srcId="{0FE7DC9D-8F1C-423F-8539-B77D95FE6878}" destId="{C1C0E82C-6C32-47C8-BF94-9DBC583EA459}" srcOrd="1" destOrd="0" parTransId="{DF97F658-3492-4A35-887B-430840AE78DC}" sibTransId="{6E039F43-27A3-4224-B98D-F3BA28549906}"/>
    <dgm:cxn modelId="{768886D4-B8EB-4F07-BDFE-DA7CAA24F208}" type="presParOf" srcId="{AC80EDED-10CD-42A5-8D7D-7C5456979709}" destId="{D3D51659-A190-4E9F-B065-3850077F8CBA}" srcOrd="0" destOrd="0" presId="urn:microsoft.com/office/officeart/2005/8/layout/StepDownProcess"/>
    <dgm:cxn modelId="{B03FF3F5-3276-4560-A4DB-E1C3050D5ED3}" type="presParOf" srcId="{D3D51659-A190-4E9F-B065-3850077F8CBA}" destId="{307741F3-52C2-4868-B723-CF3D0E47FAD3}" srcOrd="0" destOrd="0" presId="urn:microsoft.com/office/officeart/2005/8/layout/StepDownProcess"/>
    <dgm:cxn modelId="{20A5E037-020C-43FB-9B0B-F016B743C603}" type="presParOf" srcId="{D3D51659-A190-4E9F-B065-3850077F8CBA}" destId="{6C02B38D-C6C9-4736-8CCB-1248E9BB92A3}" srcOrd="1" destOrd="0" presId="urn:microsoft.com/office/officeart/2005/8/layout/StepDownProcess"/>
    <dgm:cxn modelId="{AEDB6E17-1EB1-431B-8AC9-03E95BA977F1}" type="presParOf" srcId="{D3D51659-A190-4E9F-B065-3850077F8CBA}" destId="{2BFB6072-8442-4C2C-8DD8-85393C5D8134}" srcOrd="2" destOrd="0" presId="urn:microsoft.com/office/officeart/2005/8/layout/StepDownProcess"/>
    <dgm:cxn modelId="{5DA67887-FACE-4B8F-8363-3838FEC554B5}" type="presParOf" srcId="{AC80EDED-10CD-42A5-8D7D-7C5456979709}" destId="{7CA79244-B81C-42E5-A3A4-F420D99B025B}" srcOrd="1" destOrd="0" presId="urn:microsoft.com/office/officeart/2005/8/layout/StepDownProcess"/>
    <dgm:cxn modelId="{061FFAAB-0CF8-4AF1-BCA1-678081827F1E}" type="presParOf" srcId="{AC80EDED-10CD-42A5-8D7D-7C5456979709}" destId="{723E4918-7C39-47CC-8801-04C28931F6F7}" srcOrd="2" destOrd="0" presId="urn:microsoft.com/office/officeart/2005/8/layout/StepDownProcess"/>
    <dgm:cxn modelId="{E7A3845F-7AB4-45C7-88D1-6E3A9DE2B2C9}" type="presParOf" srcId="{723E4918-7C39-47CC-8801-04C28931F6F7}" destId="{CDFE559D-DA79-4608-A23F-F6A65FA74F30}" srcOrd="0" destOrd="0" presId="urn:microsoft.com/office/officeart/2005/8/layout/StepDownProcess"/>
    <dgm:cxn modelId="{9FBB43B9-9296-412C-BB1B-75965916ACC6}" type="presParOf" srcId="{723E4918-7C39-47CC-8801-04C28931F6F7}" destId="{9431BCC5-E091-40E3-BB44-5A6A4A79090F}" srcOrd="1" destOrd="0" presId="urn:microsoft.com/office/officeart/2005/8/layout/StepDownProcess"/>
    <dgm:cxn modelId="{73120A36-24F7-4100-B588-E115922F1AAE}" type="presParOf" srcId="{723E4918-7C39-47CC-8801-04C28931F6F7}" destId="{A3F52DC0-6883-405C-A4B5-038324FC1697}" srcOrd="2" destOrd="0" presId="urn:microsoft.com/office/officeart/2005/8/layout/StepDownProcess"/>
    <dgm:cxn modelId="{70FD0403-9AFC-45E1-BA3B-3349BA8B77AD}" type="presParOf" srcId="{AC80EDED-10CD-42A5-8D7D-7C5456979709}" destId="{20B214E5-F154-426A-84A5-15FE90562B40}" srcOrd="3" destOrd="0" presId="urn:microsoft.com/office/officeart/2005/8/layout/StepDownProcess"/>
    <dgm:cxn modelId="{8215C835-BCB0-4AB4-9318-C94FA4A08EC6}" type="presParOf" srcId="{AC80EDED-10CD-42A5-8D7D-7C5456979709}" destId="{5F87DB3F-E3C8-46E4-BBCD-ABF637A739D7}" srcOrd="4" destOrd="0" presId="urn:microsoft.com/office/officeart/2005/8/layout/StepDownProcess"/>
    <dgm:cxn modelId="{B53772FA-6C3A-4E72-A5B9-9C8B2D6FD8F3}" type="presParOf" srcId="{5F87DB3F-E3C8-46E4-BBCD-ABF637A739D7}" destId="{FE734740-20F7-4BE6-88F8-2F10BAF0D33D}" srcOrd="0" destOrd="0" presId="urn:microsoft.com/office/officeart/2005/8/layout/StepDownProcess"/>
    <dgm:cxn modelId="{B40E9F60-35CE-46F2-8AEA-993B2C0786D2}" type="presParOf" srcId="{5F87DB3F-E3C8-46E4-BBCD-ABF637A739D7}" destId="{01822535-7B10-4085-A9C2-B53548F0DEF5}" srcOrd="1" destOrd="0" presId="urn:microsoft.com/office/officeart/2005/8/layout/StepDownProcess"/>
    <dgm:cxn modelId="{820304B0-0238-4AFF-BC8A-39DE71A2267F}" type="presParOf" srcId="{5F87DB3F-E3C8-46E4-BBCD-ABF637A739D7}" destId="{30B85830-276D-4840-A14A-35559CC497E4}" srcOrd="2" destOrd="0" presId="urn:microsoft.com/office/officeart/2005/8/layout/StepDownProcess"/>
    <dgm:cxn modelId="{461F43C8-5651-4E11-867F-318900CBB377}" type="presParOf" srcId="{AC80EDED-10CD-42A5-8D7D-7C5456979709}" destId="{E4618219-8325-49B9-9839-EA0EA63201BE}" srcOrd="5" destOrd="0" presId="urn:microsoft.com/office/officeart/2005/8/layout/StepDownProcess"/>
    <dgm:cxn modelId="{24AB624B-FB01-4FB0-BCFD-8C095095A6F4}" type="presParOf" srcId="{AC80EDED-10CD-42A5-8D7D-7C5456979709}" destId="{29596932-862D-41FB-B659-40EA7C1A3C3D}" srcOrd="6" destOrd="0" presId="urn:microsoft.com/office/officeart/2005/8/layout/StepDownProcess"/>
    <dgm:cxn modelId="{C4AAD4F3-D72E-4B63-B789-16222A112363}" type="presParOf" srcId="{29596932-862D-41FB-B659-40EA7C1A3C3D}" destId="{B204C5F9-A121-4DF2-92EA-C227BE13F8D2}" srcOrd="0" destOrd="0" presId="urn:microsoft.com/office/officeart/2005/8/layout/StepDownProcess"/>
    <dgm:cxn modelId="{A4322660-02B2-4630-BDE4-60B92C2CF871}" type="presParOf" srcId="{29596932-862D-41FB-B659-40EA7C1A3C3D}" destId="{289B8A64-4C6F-4E2A-8D4D-3DD695021EC7}" srcOrd="1" destOrd="0" presId="urn:microsoft.com/office/officeart/2005/8/layout/StepDownProcess"/>
    <dgm:cxn modelId="{2A37F824-5D17-4320-B470-107FCA09A127}" type="presParOf" srcId="{29596932-862D-41FB-B659-40EA7C1A3C3D}" destId="{6499452E-D0C3-4E2A-9013-DA79048D2444}" srcOrd="2" destOrd="0" presId="urn:microsoft.com/office/officeart/2005/8/layout/StepDownProcess"/>
    <dgm:cxn modelId="{BE56E38F-6355-47A1-8B42-C7002FD11F62}" type="presParOf" srcId="{AC80EDED-10CD-42A5-8D7D-7C5456979709}" destId="{96F194B7-66CD-4578-AB05-2BFA855D2C6C}" srcOrd="7" destOrd="0" presId="urn:microsoft.com/office/officeart/2005/8/layout/StepDownProcess"/>
    <dgm:cxn modelId="{D3FF0839-52FC-4AB3-A3B1-BCE52FFA23DF}" type="presParOf" srcId="{AC80EDED-10CD-42A5-8D7D-7C5456979709}" destId="{5690455B-5902-4FC6-AA33-BC57C93E36AF}" srcOrd="8" destOrd="0" presId="urn:microsoft.com/office/officeart/2005/8/layout/StepDownProcess"/>
    <dgm:cxn modelId="{8F74E941-88AD-441F-8042-18105B8A57FB}" type="presParOf" srcId="{5690455B-5902-4FC6-AA33-BC57C93E36AF}" destId="{E4312EBC-4931-4B61-A32B-B20F5CFD01C0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7741F3-52C2-4868-B723-CF3D0E47FAD3}">
      <dsp:nvSpPr>
        <dsp:cNvPr id="0" name=""/>
        <dsp:cNvSpPr/>
      </dsp:nvSpPr>
      <dsp:spPr>
        <a:xfrm rot="5400000">
          <a:off x="241375" y="129185"/>
          <a:ext cx="789825" cy="1034604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02B38D-C6C9-4736-8CCB-1248E9BB92A3}">
      <dsp:nvSpPr>
        <dsp:cNvPr id="0" name=""/>
        <dsp:cNvSpPr/>
      </dsp:nvSpPr>
      <dsp:spPr>
        <a:xfrm>
          <a:off x="14550" y="0"/>
          <a:ext cx="2574269" cy="419698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დადებითი ანტი HCV</a:t>
          </a:r>
          <a:endParaRPr lang="en-US" sz="1600" kern="1200" dirty="0"/>
        </a:p>
      </dsp:txBody>
      <dsp:txXfrm>
        <a:off x="35042" y="20492"/>
        <a:ext cx="2533285" cy="378714"/>
      </dsp:txXfrm>
    </dsp:sp>
    <dsp:sp modelId="{2BFB6072-8442-4C2C-8DD8-85393C5D8134}">
      <dsp:nvSpPr>
        <dsp:cNvPr id="0" name=""/>
        <dsp:cNvSpPr/>
      </dsp:nvSpPr>
      <dsp:spPr>
        <a:xfrm>
          <a:off x="1601765" y="54141"/>
          <a:ext cx="436089" cy="339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FE559D-DA79-4608-A23F-F6A65FA74F30}">
      <dsp:nvSpPr>
        <dsp:cNvPr id="0" name=""/>
        <dsp:cNvSpPr/>
      </dsp:nvSpPr>
      <dsp:spPr>
        <a:xfrm rot="5400000">
          <a:off x="1351418" y="1215808"/>
          <a:ext cx="821796" cy="111538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31BCC5-E091-40E3-BB44-5A6A4A79090F}">
      <dsp:nvSpPr>
        <dsp:cNvPr id="0" name=""/>
        <dsp:cNvSpPr/>
      </dsp:nvSpPr>
      <dsp:spPr>
        <a:xfrm>
          <a:off x="1060702" y="468309"/>
          <a:ext cx="2737143" cy="1019011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ექიმის კონსულტაცია  +  HCV რნმ-ის რაოდენობრივი კვლევა </a:t>
          </a:r>
          <a:endParaRPr lang="en-US" sz="1600" kern="1200" dirty="0"/>
        </a:p>
      </dsp:txBody>
      <dsp:txXfrm>
        <a:off x="1110455" y="518062"/>
        <a:ext cx="2637637" cy="919505"/>
      </dsp:txXfrm>
    </dsp:sp>
    <dsp:sp modelId="{A3F52DC0-6883-405C-A4B5-038324FC1697}">
      <dsp:nvSpPr>
        <dsp:cNvPr id="0" name=""/>
        <dsp:cNvSpPr/>
      </dsp:nvSpPr>
      <dsp:spPr>
        <a:xfrm>
          <a:off x="2918851" y="1042081"/>
          <a:ext cx="436089" cy="339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734740-20F7-4BE6-88F8-2F10BAF0D33D}">
      <dsp:nvSpPr>
        <dsp:cNvPr id="0" name=""/>
        <dsp:cNvSpPr/>
      </dsp:nvSpPr>
      <dsp:spPr>
        <a:xfrm rot="5400000">
          <a:off x="2501904" y="2247905"/>
          <a:ext cx="754129" cy="79525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822535-7B10-4085-A9C2-B53548F0DEF5}">
      <dsp:nvSpPr>
        <dsp:cNvPr id="0" name=""/>
        <dsp:cNvSpPr/>
      </dsp:nvSpPr>
      <dsp:spPr>
        <a:xfrm>
          <a:off x="2212084" y="1559280"/>
          <a:ext cx="2275339" cy="780035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ღვიძლის ელასტოგრაფია</a:t>
          </a:r>
          <a:endParaRPr lang="en-US" sz="1600" kern="1200" dirty="0"/>
        </a:p>
      </dsp:txBody>
      <dsp:txXfrm>
        <a:off x="2250169" y="1597365"/>
        <a:ext cx="2199169" cy="703865"/>
      </dsp:txXfrm>
    </dsp:sp>
    <dsp:sp modelId="{30B85830-276D-4840-A14A-35559CC497E4}">
      <dsp:nvSpPr>
        <dsp:cNvPr id="0" name=""/>
        <dsp:cNvSpPr/>
      </dsp:nvSpPr>
      <dsp:spPr>
        <a:xfrm>
          <a:off x="3923599" y="1926517"/>
          <a:ext cx="436089" cy="339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04C5F9-A121-4DF2-92EA-C227BE13F8D2}">
      <dsp:nvSpPr>
        <dsp:cNvPr id="0" name=""/>
        <dsp:cNvSpPr/>
      </dsp:nvSpPr>
      <dsp:spPr>
        <a:xfrm rot="5400000">
          <a:off x="3723105" y="2859505"/>
          <a:ext cx="861513" cy="1141072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9B8A64-4C6F-4E2A-8D4D-3DD695021EC7}">
      <dsp:nvSpPr>
        <dsp:cNvPr id="0" name=""/>
        <dsp:cNvSpPr/>
      </dsp:nvSpPr>
      <dsp:spPr>
        <a:xfrm>
          <a:off x="3246538" y="2330094"/>
          <a:ext cx="2482201" cy="668416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ფიბროზის </a:t>
          </a:r>
          <a:r>
            <a:rPr lang="en-US" sz="1600" kern="1200" dirty="0" smtClean="0"/>
            <a:t>F3, F3-F4 </a:t>
          </a:r>
          <a:r>
            <a:rPr lang="ka-GE" sz="1600" kern="1200" dirty="0" smtClean="0"/>
            <a:t>და </a:t>
          </a:r>
          <a:r>
            <a:rPr lang="en-US" sz="1600" kern="1200" dirty="0" smtClean="0"/>
            <a:t>F4 </a:t>
          </a:r>
          <a:r>
            <a:rPr lang="ka-GE" sz="1600" kern="1200" dirty="0" smtClean="0"/>
            <a:t>ხარისხი </a:t>
          </a:r>
          <a:endParaRPr lang="en-US" sz="1600" kern="1200" dirty="0"/>
        </a:p>
      </dsp:txBody>
      <dsp:txXfrm>
        <a:off x="3279173" y="2362729"/>
        <a:ext cx="2416931" cy="603146"/>
      </dsp:txXfrm>
    </dsp:sp>
    <dsp:sp modelId="{6499452E-D0C3-4E2A-9013-DA79048D2444}">
      <dsp:nvSpPr>
        <dsp:cNvPr id="0" name=""/>
        <dsp:cNvSpPr/>
      </dsp:nvSpPr>
      <dsp:spPr>
        <a:xfrm>
          <a:off x="5262678" y="2721311"/>
          <a:ext cx="436089" cy="339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312EBC-4931-4B61-A32B-B20F5CFD01C0}">
      <dsp:nvSpPr>
        <dsp:cNvPr id="0" name=""/>
        <dsp:cNvSpPr/>
      </dsp:nvSpPr>
      <dsp:spPr>
        <a:xfrm>
          <a:off x="4648198" y="3038526"/>
          <a:ext cx="3485938" cy="1127075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HCV გენეტიკური ტიპი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ALT, AST, </a:t>
          </a:r>
          <a:r>
            <a:rPr lang="ka-GE" sz="1600" kern="1200" dirty="0" smtClean="0"/>
            <a:t>ბილირუბინი, კრეატინინი,</a:t>
          </a:r>
          <a:endParaRPr lang="en-US" sz="1600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სისხლის საერთო ანალიზი.</a:t>
          </a:r>
          <a:r>
            <a:rPr lang="en-US" sz="1600" kern="1200" dirty="0" smtClean="0"/>
            <a:t>  </a:t>
          </a:r>
          <a:r>
            <a:rPr lang="ka-GE" sz="1600" kern="1200" dirty="0" smtClean="0"/>
            <a:t> </a:t>
          </a:r>
          <a:endParaRPr lang="en-US" sz="1600" kern="1200" dirty="0"/>
        </a:p>
      </dsp:txBody>
      <dsp:txXfrm>
        <a:off x="4703227" y="3093555"/>
        <a:ext cx="3375880" cy="10170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C270D2-7B9A-431D-8B02-C15427283A2D}" type="datetimeFigureOut">
              <a:rPr lang="en-US" smtClean="0"/>
              <a:pPr/>
              <a:t>16-Apr-15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08D42B-03BA-4ABD-B668-8794985EDE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5103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3D090B-769C-4386-AB62-B2B094DF1A2C}" type="datetimeFigureOut">
              <a:rPr lang="en-US" smtClean="0"/>
              <a:pPr/>
              <a:t>16-Apr-15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7D8E83-1DE5-4097-AD58-5BB144A460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228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7D8E83-1DE5-4097-AD58-5BB144A460F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786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16-Apr-15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251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16-Apr-15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313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16-Apr-15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499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609600"/>
            <a:ext cx="5943600" cy="808038"/>
          </a:xfrm>
        </p:spPr>
        <p:txBody>
          <a:bodyPr>
            <a:noAutofit/>
          </a:bodyPr>
          <a:lstStyle>
            <a:lvl1pPr>
              <a:defRPr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16-Apr-15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156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16-Apr-15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170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16-Apr-15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98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16-Apr-15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86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16-Apr-15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498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16-Apr-15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324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16-Apr-15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760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16-Apr-15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35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1D9A4-1701-4946-A9E8-73669FB14868}" type="datetimeFigureOut">
              <a:rPr lang="en-US" smtClean="0"/>
              <a:pPr/>
              <a:t>16-Apr-15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MOH ppt-02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071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524000"/>
            <a:ext cx="7543800" cy="3200400"/>
          </a:xfrm>
        </p:spPr>
        <p:txBody>
          <a:bodyPr>
            <a:normAutofit/>
          </a:bodyPr>
          <a:lstStyle/>
          <a:p>
            <a:r>
              <a:rPr lang="x-none" sz="2000" b="1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C </a:t>
            </a:r>
            <a:r>
              <a:rPr lang="ka-GE" sz="2000" b="1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ჰეპატიტის ელიმინაციის სახელმწიფო გეგმის გადაუდებელი/პირველი ეტაპის ღონისძიებები</a:t>
            </a: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/>
            </a:r>
            <a:br>
              <a:rPr lang="en-US" sz="2000" b="1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/>
            </a:r>
            <a:br>
              <a:rPr lang="en-US" sz="2000" b="1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b="1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2015 </a:t>
            </a:r>
            <a:r>
              <a:rPr lang="ka-GE" sz="2000" b="1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წელი</a:t>
            </a:r>
            <a:endParaRPr lang="en-US" sz="2000" b="1" dirty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4293654"/>
            <a:ext cx="8382000" cy="17790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1600" b="1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საქართველოს შრომის, ჯანმრთელობისა და სოციალური დაცვის სამინისტრო</a:t>
            </a:r>
          </a:p>
        </p:txBody>
      </p:sp>
    </p:spTree>
    <p:extLst>
      <p:ext uri="{BB962C8B-B14F-4D97-AF65-F5344CB8AC3E}">
        <p14:creationId xmlns:p14="http://schemas.microsoft.com/office/powerpoint/2010/main" val="1239498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C ჰეპატიტის ელიმინაცია</a:t>
            </a:r>
            <a:b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/>
            </a:r>
            <a:b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პროგრამის მოსარგებლეები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ka-GE" dirty="0" smtClean="0"/>
          </a:p>
          <a:p>
            <a:pPr algn="just"/>
            <a:endParaRPr lang="ka-GE" dirty="0"/>
          </a:p>
          <a:p>
            <a:pPr algn="just"/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C </a:t>
            </a:r>
            <a:r>
              <a:rPr lang="ka-GE" sz="2000" dirty="0">
                <a:solidFill>
                  <a:schemeClr val="tx2">
                    <a:lumMod val="75000"/>
                  </a:schemeClr>
                </a:solidFill>
              </a:rPr>
              <a:t>ჰეპატიტის ელიმინაციის სახელმწიფო გეგმის გადაუდებელი/პირველი ეტაპის ღონისძიებების მოსარგებლეები არიან საქართველოს მოქალაქეები.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პროგრამების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მიზნებისათვის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საქართველოს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მოქალაქეში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იგულისხმება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საქართველოს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მოქალაქეობის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დამადასტურებელი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დოკუმენტის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პირადობის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ნეიტრალური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მოწმობის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ნეიტრალური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სამგზავრო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დოკუმენტის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მქონე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პირები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საქართველოში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სტატუსის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მქონე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მოქალაქეობის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არმქონე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პირები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საქართველოში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თავშესაფრის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მაძიებელი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პირები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ლტოლვილის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</a:rPr>
              <a:t>ან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ჰუმანიტარული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სტატუსის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მქონე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</a:rPr>
              <a:t>პირები</a:t>
            </a:r>
            <a:r>
              <a:rPr lang="ka-GE" sz="2000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en-US" sz="2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9878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533400"/>
            <a:ext cx="6934200" cy="1143000"/>
          </a:xfrm>
        </p:spPr>
        <p:txBody>
          <a:bodyPr/>
          <a:lstStyle/>
          <a:p>
            <a:r>
              <a:rPr lang="ka-GE" sz="24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C ჰეპატიტის ელიმინაცია</a:t>
            </a:r>
            <a:br>
              <a:rPr lang="ka-GE" sz="24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4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/>
            </a:r>
            <a:br>
              <a:rPr lang="ka-GE" sz="24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4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პროგრამის </a:t>
            </a:r>
            <a:r>
              <a:rPr lang="ka-GE" sz="24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ძირითადი ღონისძიებები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8610600" cy="42211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ka-GE" sz="1600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Font typeface="Wingdings" pitchFamily="2" charset="2"/>
              <a:buChar char="§"/>
            </a:pPr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დიაგნოსტიკის კომპონენტი</a:t>
            </a:r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pPr marL="0" indent="0" algn="just">
              <a:buNone/>
            </a:pPr>
            <a:endParaRPr lang="ka-GE" dirty="0">
              <a:solidFill>
                <a:schemeClr val="accent1">
                  <a:lumMod val="50000"/>
                </a:schemeClr>
              </a:solidFill>
            </a:endParaRPr>
          </a:p>
          <a:p>
            <a:pPr lvl="1" algn="just"/>
            <a:r>
              <a:rPr lang="ka-GE" sz="1600" dirty="0" smtClean="0">
                <a:solidFill>
                  <a:schemeClr val="accent1">
                    <a:lumMod val="50000"/>
                  </a:schemeClr>
                </a:solidFill>
              </a:rPr>
              <a:t>დიაგნოსტიკური კვლევები მკურნალობაში ჩართვამდე;</a:t>
            </a:r>
          </a:p>
          <a:p>
            <a:pPr marL="457200" lvl="1" indent="0" algn="just">
              <a:buNone/>
            </a:pPr>
            <a:endParaRPr lang="ka-GE" sz="16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 algn="just"/>
            <a:r>
              <a:rPr lang="ka-GE" sz="1600" dirty="0">
                <a:solidFill>
                  <a:schemeClr val="accent1">
                    <a:lumMod val="50000"/>
                  </a:schemeClr>
                </a:solidFill>
              </a:rPr>
              <a:t>დიაგნოსტიკური კვლევები მკურნალობის </a:t>
            </a:r>
            <a:r>
              <a:rPr lang="ka-GE" sz="1600" dirty="0" smtClean="0">
                <a:solidFill>
                  <a:schemeClr val="accent1">
                    <a:lumMod val="50000"/>
                  </a:schemeClr>
                </a:solidFill>
              </a:rPr>
              <a:t>მონიტორინგის პროცესში</a:t>
            </a:r>
          </a:p>
          <a:p>
            <a:pPr lvl="1" algn="just"/>
            <a:endParaRPr lang="ka-GE" sz="1600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Font typeface="Wingdings" pitchFamily="2" charset="2"/>
              <a:buChar char="§"/>
            </a:pPr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მკურნალობის კომპონენტი:</a:t>
            </a:r>
          </a:p>
          <a:p>
            <a:pPr marL="0" indent="0" algn="just">
              <a:buNone/>
            </a:pPr>
            <a:endParaRPr lang="ka-GE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 algn="just"/>
            <a:r>
              <a:rPr lang="ka-GE" sz="1600" dirty="0">
                <a:solidFill>
                  <a:schemeClr val="accent1">
                    <a:lumMod val="50000"/>
                  </a:schemeClr>
                </a:solidFill>
              </a:rPr>
              <a:t>პირველ ეტაპზე სოფოსბუვირი, ინტერფერონი, რიბავირინი</a:t>
            </a:r>
            <a:r>
              <a:rPr lang="ka-GE" sz="1600" dirty="0" smtClean="0">
                <a:solidFill>
                  <a:schemeClr val="accent1">
                    <a:lumMod val="50000"/>
                  </a:schemeClr>
                </a:solidFill>
              </a:rPr>
              <a:t>;</a:t>
            </a:r>
          </a:p>
          <a:p>
            <a:pPr marL="457200" lvl="1" indent="0" algn="just">
              <a:buNone/>
            </a:pPr>
            <a:endParaRPr lang="ka-GE" sz="1600" dirty="0">
              <a:solidFill>
                <a:schemeClr val="accent1">
                  <a:lumMod val="50000"/>
                </a:schemeClr>
              </a:solidFill>
            </a:endParaRPr>
          </a:p>
          <a:p>
            <a:pPr lvl="1" algn="just"/>
            <a:r>
              <a:rPr lang="ka-GE" sz="1600" dirty="0">
                <a:solidFill>
                  <a:schemeClr val="accent1">
                    <a:lumMod val="50000"/>
                  </a:schemeClr>
                </a:solidFill>
              </a:rPr>
              <a:t>მეორე ეტაპზე ჰარვონი, სოფოსბუვირი, ინტერფერონი, რიბავირინი</a:t>
            </a:r>
            <a:endParaRPr lang="en-US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3908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457200"/>
            <a:ext cx="7162800" cy="1143000"/>
          </a:xfrm>
        </p:spPr>
        <p:txBody>
          <a:bodyPr/>
          <a:lstStyle/>
          <a:p>
            <a:pPr lvl="0"/>
            <a: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C ჰეპატიტის ელიმინაცია</a:t>
            </a:r>
            <a:b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/>
            </a:r>
            <a:b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დიაგნოსტიკა მკურნალობაში ჩართვამდე</a:t>
            </a:r>
            <a:endParaRPr lang="en-US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52600"/>
            <a:ext cx="8915400" cy="4373563"/>
          </a:xfrm>
        </p:spPr>
        <p:txBody>
          <a:bodyPr>
            <a:normAutofit/>
          </a:bodyPr>
          <a:lstStyle/>
          <a:p>
            <a:pPr marL="457200" lvl="1" indent="0" algn="just">
              <a:buNone/>
            </a:pPr>
            <a:endParaRPr lang="ka-GE" sz="16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endParaRPr lang="ka-GE" sz="16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endParaRPr lang="ka-GE" sz="16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endParaRPr lang="en-US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679419254"/>
              </p:ext>
            </p:extLst>
          </p:nvPr>
        </p:nvGraphicFramePr>
        <p:xfrm>
          <a:off x="533400" y="1549400"/>
          <a:ext cx="8458200" cy="4546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5437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609600"/>
            <a:ext cx="6553200" cy="808038"/>
          </a:xfrm>
        </p:spPr>
        <p:txBody>
          <a:bodyPr/>
          <a:lstStyle/>
          <a:p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/>
            </a:r>
            <a:b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/>
            </a:r>
            <a:b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C </a:t>
            </a:r>
            <a: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ჰეპატიტის </a:t>
            </a:r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ელიმინაცია</a:t>
            </a:r>
            <a:b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/>
            </a:r>
            <a:b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დიაგნოსტიკა მკურნალობის მონიტორინგის პროცესში</a:t>
            </a:r>
            <a:b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/>
            <a:endParaRPr lang="ka-GE" sz="1200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21422004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24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C ჰეპატიტის </a:t>
            </a:r>
            <a:r>
              <a:rPr lang="ka-GE" sz="24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ელიმინაცია</a:t>
            </a:r>
            <a:br>
              <a:rPr lang="ka-GE" sz="24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4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/>
            </a:r>
            <a:br>
              <a:rPr lang="ka-GE" sz="24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4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მკურნალობის კომპონენტი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ka-G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4029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120" y="457200"/>
            <a:ext cx="7015480" cy="1066800"/>
          </a:xfrm>
        </p:spPr>
        <p:txBody>
          <a:bodyPr/>
          <a:lstStyle/>
          <a:p>
            <a:pPr marL="0" lvl="1" indent="0" algn="ctr"/>
            <a:r>
              <a:rPr lang="ka-GE" sz="2400" b="1" kern="12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  <a:ea typeface="+mj-ea"/>
                <a:cs typeface="+mj-cs"/>
              </a:rPr>
              <a:t>C ჰეპატიტის ელიმინაცია</a:t>
            </a:r>
            <a:br>
              <a:rPr lang="ka-GE" sz="2400" b="1" kern="12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  <a:ea typeface="+mj-ea"/>
                <a:cs typeface="+mj-cs"/>
              </a:rPr>
            </a:br>
            <a:r>
              <a:rPr lang="ka-GE" sz="2400" b="1" kern="1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  <a:ea typeface="+mj-ea"/>
                <a:cs typeface="+mj-cs"/>
              </a:rPr>
              <a:t/>
            </a:r>
            <a:br>
              <a:rPr lang="ka-GE" sz="2400" b="1" kern="1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  <a:ea typeface="+mj-ea"/>
                <a:cs typeface="+mj-cs"/>
              </a:rPr>
            </a:br>
            <a:r>
              <a:rPr lang="ka-GE" sz="2400" b="1" kern="1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  <a:ea typeface="+mj-ea"/>
                <a:cs typeface="+mj-cs"/>
              </a:rPr>
              <a:t>პაციენტთა </a:t>
            </a:r>
            <a:r>
              <a:rPr lang="ka-GE" sz="2400" b="1" kern="12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  <a:ea typeface="+mj-ea"/>
                <a:cs typeface="+mj-cs"/>
              </a:rPr>
              <a:t>ჩართვის კრიტერიუმები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1"/>
            <a:ext cx="8763000" cy="4191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US" sz="1800" dirty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endParaRPr lang="en-US" sz="1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9135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457200"/>
            <a:ext cx="6553200" cy="914400"/>
          </a:xfrm>
        </p:spPr>
        <p:txBody>
          <a:bodyPr>
            <a:noAutofit/>
          </a:bodyPr>
          <a:lstStyle/>
          <a:p>
            <a:pPr lvl="0"/>
            <a: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C ჰეპატიტის </a:t>
            </a:r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ელიმინაცია</a:t>
            </a:r>
            <a:b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/>
            </a:r>
            <a:b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პაციენტთა რეგისტრაციის წესი</a:t>
            </a:r>
            <a:endParaRPr lang="en-US" sz="2000" dirty="0">
              <a:solidFill>
                <a:schemeClr val="accent1">
                  <a:lumMod val="50000"/>
                </a:schemeClr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0"/>
            <a:ext cx="8763000" cy="4267200"/>
          </a:xfrm>
        </p:spPr>
        <p:txBody>
          <a:bodyPr>
            <a:noAutofit/>
          </a:bodyPr>
          <a:lstStyle/>
          <a:p>
            <a:pPr algn="just"/>
            <a:endParaRPr lang="ka-GE" sz="16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r>
              <a:rPr lang="ka-GE" sz="1600" dirty="0"/>
              <a:t>პირის მოსარგებლედ ცნობა/პაციენტთა რეგისტრაცია ხორციელდება ცენტრალიზებულად, სსიპ სოციალური მომსახურების </a:t>
            </a:r>
            <a:r>
              <a:rPr lang="ka-GE" sz="1600" dirty="0" smtClean="0"/>
              <a:t>სააგენტოში</a:t>
            </a:r>
          </a:p>
          <a:p>
            <a:pPr algn="just"/>
            <a:r>
              <a:rPr lang="ka-GE" sz="1600"/>
              <a:t>პირის მოსარგებლედ ცნობისთვის/რეგისტრაციისათვის საჭიროა, ინდივიდმა ან მისმა კანონიერმა წარმომადგენელმა სააგენტოში (ან მის ფილიალებში ქვეყნის მასშტაბით) წარადგინოს ჯანმრთელობის მდგომარეობის შესახებ ცნობა – ფორმა NIV-100/ა, პირადობის დამადასტურებელი დოკუმენტის ასლი და შეავსოს შესაბამისი ფორმის განაცხადი.</a:t>
            </a:r>
            <a:endParaRPr lang="ka-GE" sz="16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5334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a-GE" dirty="0" smtClean="0"/>
          </a:p>
          <a:p>
            <a:endParaRPr lang="ka-GE" dirty="0"/>
          </a:p>
          <a:p>
            <a:endParaRPr lang="ka-GE" dirty="0" smtClean="0"/>
          </a:p>
          <a:p>
            <a:endParaRPr lang="ka-GE" dirty="0"/>
          </a:p>
          <a:p>
            <a:pPr marL="0" indent="0">
              <a:buNone/>
            </a:pPr>
            <a:r>
              <a:rPr lang="ka-GE" dirty="0" smtClean="0"/>
              <a:t>                       </a:t>
            </a:r>
            <a:r>
              <a:rPr lang="ka-GE" sz="2800" dirty="0" smtClean="0">
                <a:solidFill>
                  <a:srgbClr val="002060"/>
                </a:solidFill>
              </a:rPr>
              <a:t>ფინანსური რესურსები</a:t>
            </a:r>
            <a:endParaRPr lang="en-US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80633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686800" cy="53641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ka-GE" sz="1500" dirty="0" smtClean="0">
                <a:solidFill>
                  <a:schemeClr val="tx2">
                    <a:lumMod val="75000"/>
                  </a:schemeClr>
                </a:solidFill>
              </a:rPr>
              <a:t>ფარმაცევტულ ბაზარზე პირველ ჯგუფს მიკუთვნებული ფარმაცევტული პროდუქტის ლეგალურ ბრუნვაზე ზედამხედველობა</a:t>
            </a:r>
          </a:p>
          <a:p>
            <a:pPr algn="just"/>
            <a:r>
              <a:rPr lang="ka-GE" sz="1500" dirty="0" smtClean="0">
                <a:solidFill>
                  <a:schemeClr val="tx2">
                    <a:lumMod val="75000"/>
                  </a:schemeClr>
                </a:solidFill>
              </a:rPr>
              <a:t>,,ფხიზელ“ ცხოვრებაზე ორიენტირებული მკურნალობა-რეაბილიტაციის სერვისების უზრუნველყოფა, ოპიოიდებზე დამოკიდებულ პირთა ჩანაცვლებითი თერაპიის ფინანსური და გეოგრაფიული ხელმისაწვდომობის გაზრდა (მ.შ. ჩამანაცვლებელი ფარმაცევტული პროდუქტის შესყიდვა)</a:t>
            </a:r>
          </a:p>
          <a:p>
            <a:pPr algn="just"/>
            <a:r>
              <a:rPr lang="ka-GE" sz="1500" dirty="0" smtClean="0">
                <a:solidFill>
                  <a:schemeClr val="tx2">
                    <a:lumMod val="75000"/>
                  </a:schemeClr>
                </a:solidFill>
              </a:rPr>
              <a:t>ძირითადი ინტოქსიკაციური ფსიქოზების გზამკვლევებისა და პროტოკოლების შემუშავება</a:t>
            </a:r>
          </a:p>
          <a:p>
            <a:r>
              <a:rPr lang="ka-GE" sz="1500" dirty="0" smtClean="0">
                <a:solidFill>
                  <a:schemeClr val="tx2">
                    <a:lumMod val="75000"/>
                  </a:schemeClr>
                </a:solidFill>
              </a:rPr>
              <a:t>ნარკოტიკებსა და ფსიქოტროპულ ნივთიერებებზე   დამოკიდებული ქალების მკურნალობა-რეაბილიტაცია</a:t>
            </a:r>
          </a:p>
          <a:p>
            <a:pPr algn="just"/>
            <a:r>
              <a:rPr lang="ka-GE" sz="1500" dirty="0" smtClean="0">
                <a:solidFill>
                  <a:schemeClr val="tx2">
                    <a:lumMod val="75000"/>
                  </a:schemeClr>
                </a:solidFill>
              </a:rPr>
              <a:t>პრევენციული ღონისძიებები, მათ შორის პირველადი ჯანდაცვის მუშაკების განათლება ნარკოტიკებისა და ფსიქოტროპული ნივთიერებების  ავადმოხმარებასთან დაკავშირებულ რისკებსა და ადრეულ გამოვლენაზე</a:t>
            </a:r>
            <a:r>
              <a:rPr lang="en-US" sz="1500" dirty="0" smtClean="0">
                <a:solidFill>
                  <a:schemeClr val="tx2">
                    <a:lumMod val="75000"/>
                  </a:schemeClr>
                </a:solidFill>
              </a:rPr>
              <a:t>;</a:t>
            </a:r>
            <a:r>
              <a:rPr lang="ka-GE" sz="1500" dirty="0" smtClean="0">
                <a:solidFill>
                  <a:schemeClr val="tx2">
                    <a:lumMod val="75000"/>
                  </a:schemeClr>
                </a:solidFill>
              </a:rPr>
              <a:t> სამეცნიერო მტკიცებულებაზე დაფუძნებული სათემო-საგანმანათლებლო აქტივობები; მოსახლეობის განსაკუთრებით მოწყვლად ფენებში პრევენციული პროგრამების შემუშავება და იმპლემენტაცია</a:t>
            </a:r>
          </a:p>
          <a:p>
            <a:r>
              <a:rPr lang="ka-GE" sz="1500" dirty="0" smtClean="0">
                <a:solidFill>
                  <a:schemeClr val="tx2">
                    <a:lumMod val="75000"/>
                  </a:schemeClr>
                </a:solidFill>
              </a:rPr>
              <a:t>საეკლესიო კერებთან არსებული სარეაბილიტაციო ცენტრების ხელმისაწვდომობის გაუმჯობესება</a:t>
            </a:r>
          </a:p>
          <a:p>
            <a:pPr marL="0" indent="0" algn="ctr">
              <a:buNone/>
            </a:pPr>
            <a:r>
              <a:rPr lang="ka-GE" sz="1700" b="1" dirty="0" smtClean="0">
                <a:solidFill>
                  <a:srgbClr val="C00000"/>
                </a:solidFill>
              </a:rPr>
              <a:t>              ზემოაღნიშნული მიმართულებებით განხორციელებულ ღონისძიებების მიმდინარეობის უზრუნველსაყოფად სშჯსდ სამინისტროს  ბიუჯეტიდან 2014-2015წწ  განსაზღვრულია  დაახლოებით 9 500 000 ლარი</a:t>
            </a:r>
          </a:p>
          <a:p>
            <a:pPr marL="0" indent="0" algn="just">
              <a:buNone/>
            </a:pPr>
            <a:endParaRPr lang="ka-GE" sz="1700" b="1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ka-GE" sz="1900" dirty="0" smtClean="0">
                <a:solidFill>
                  <a:schemeClr val="accent1">
                    <a:lumMod val="50000"/>
                  </a:schemeClr>
                </a:solidFill>
              </a:rPr>
              <a:t>ამასთან, პრევენციული ღონისძიებების </a:t>
            </a:r>
            <a:r>
              <a:rPr lang="ka-GE" sz="1900" dirty="0">
                <a:solidFill>
                  <a:schemeClr val="accent1">
                    <a:lumMod val="50000"/>
                  </a:schemeClr>
                </a:solidFill>
              </a:rPr>
              <a:t>შემუშავებასა </a:t>
            </a:r>
            <a:r>
              <a:rPr lang="ka-GE" sz="1900" dirty="0" smtClean="0">
                <a:solidFill>
                  <a:schemeClr val="accent1">
                    <a:lumMod val="50000"/>
                  </a:schemeClr>
                </a:solidFill>
              </a:rPr>
              <a:t>და იმპლემენტაციაში, მკურნალობა- რეაბილიტაციის სერვისებში აქტურადაა </a:t>
            </a:r>
            <a:r>
              <a:rPr lang="ka-GE" sz="1900" dirty="0">
                <a:solidFill>
                  <a:schemeClr val="accent1">
                    <a:lumMod val="50000"/>
                  </a:schemeClr>
                </a:solidFill>
              </a:rPr>
              <a:t>ჩართული </a:t>
            </a:r>
            <a:r>
              <a:rPr lang="ka-GE" sz="1900" b="1" dirty="0" smtClean="0">
                <a:solidFill>
                  <a:schemeClr val="accent1">
                    <a:lumMod val="50000"/>
                  </a:schemeClr>
                </a:solidFill>
              </a:rPr>
              <a:t>ფსიქიკური </a:t>
            </a:r>
            <a:r>
              <a:rPr lang="ka-GE" sz="1900" b="1" dirty="0">
                <a:solidFill>
                  <a:schemeClr val="accent1">
                    <a:lumMod val="50000"/>
                  </a:schemeClr>
                </a:solidFill>
              </a:rPr>
              <a:t>ჯანმრთელობისა და ნარკომანიის  პრევენციის ცენტრი</a:t>
            </a:r>
            <a:r>
              <a:rPr lang="ka-GE" sz="1900" dirty="0">
                <a:solidFill>
                  <a:schemeClr val="accent1">
                    <a:lumMod val="50000"/>
                  </a:schemeClr>
                </a:solidFill>
              </a:rPr>
              <a:t>, რომლის ბიუჯეტი შეადგენს </a:t>
            </a:r>
            <a:r>
              <a:rPr lang="ka-GE" sz="1900" b="1" dirty="0" smtClean="0">
                <a:solidFill>
                  <a:srgbClr val="C00000"/>
                </a:solidFill>
              </a:rPr>
              <a:t>7,5 მილიონ ლარს</a:t>
            </a:r>
            <a:endParaRPr lang="ka-GE" sz="19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ka-GE" sz="1600" b="1" dirty="0" smtClean="0"/>
          </a:p>
          <a:p>
            <a:pPr marL="0" indent="0">
              <a:buNone/>
            </a:pPr>
            <a:endParaRPr lang="ka-GE" sz="1600" b="1" dirty="0"/>
          </a:p>
        </p:txBody>
      </p:sp>
    </p:spTree>
    <p:extLst>
      <p:ext uri="{BB962C8B-B14F-4D97-AF65-F5344CB8AC3E}">
        <p14:creationId xmlns:p14="http://schemas.microsoft.com/office/powerpoint/2010/main" val="3276209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382000" cy="49530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ka-GE" sz="2000" b="1" dirty="0" smtClean="0">
              <a:solidFill>
                <a:srgbClr val="C00000"/>
              </a:solidFill>
            </a:endParaRPr>
          </a:p>
          <a:p>
            <a:pPr algn="just"/>
            <a:r>
              <a:rPr lang="ka-GE" sz="1800" dirty="0" smtClean="0">
                <a:solidFill>
                  <a:schemeClr val="tx2">
                    <a:lumMod val="75000"/>
                  </a:schemeClr>
                </a:solidFill>
              </a:rPr>
              <a:t>სპეციალიზებული </a:t>
            </a:r>
            <a:r>
              <a:rPr lang="ka-GE" sz="1800" dirty="0">
                <a:solidFill>
                  <a:schemeClr val="tx2">
                    <a:lumMod val="75000"/>
                  </a:schemeClr>
                </a:solidFill>
              </a:rPr>
              <a:t>დღის სარეაბილიტაციო ცენტრების ფუნქციონირების </a:t>
            </a:r>
            <a:r>
              <a:rPr lang="ka-GE" sz="1800" dirty="0" smtClean="0">
                <a:solidFill>
                  <a:schemeClr val="tx2">
                    <a:lumMod val="75000"/>
                  </a:schemeClr>
                </a:solidFill>
              </a:rPr>
              <a:t>უზრუნველყოფა</a:t>
            </a:r>
          </a:p>
          <a:p>
            <a:pPr algn="just"/>
            <a:r>
              <a:rPr lang="ka-GE" sz="1800" dirty="0" smtClean="0">
                <a:solidFill>
                  <a:schemeClr val="tx2">
                    <a:lumMod val="75000"/>
                  </a:schemeClr>
                </a:solidFill>
              </a:rPr>
              <a:t>ზოგად </a:t>
            </a:r>
            <a:r>
              <a:rPr lang="ka-GE" sz="1800" dirty="0">
                <a:solidFill>
                  <a:schemeClr val="tx2">
                    <a:lumMod val="75000"/>
                  </a:schemeClr>
                </a:solidFill>
              </a:rPr>
              <a:t>პოპულაციაში არსებული სტიგმისა და საზოგადოების მხრიდან დისკრიმინაციული დამოკიდებულების გადალახვაზე მიმართული საგანმანათლებლო </a:t>
            </a:r>
            <a:r>
              <a:rPr lang="ka-GE" sz="1800" dirty="0" smtClean="0">
                <a:solidFill>
                  <a:schemeClr val="tx2">
                    <a:lumMod val="75000"/>
                  </a:schemeClr>
                </a:solidFill>
              </a:rPr>
              <a:t>მუშაობა</a:t>
            </a:r>
          </a:p>
          <a:p>
            <a:pPr algn="just"/>
            <a:r>
              <a:rPr lang="ka-GE" sz="1800" dirty="0" smtClean="0">
                <a:solidFill>
                  <a:schemeClr val="tx2">
                    <a:lumMod val="75000"/>
                  </a:schemeClr>
                </a:solidFill>
              </a:rPr>
              <a:t>მკურნალობა-რეაბილიტაციის </a:t>
            </a:r>
            <a:r>
              <a:rPr lang="ka-GE" sz="1800" dirty="0">
                <a:solidFill>
                  <a:schemeClr val="tx2">
                    <a:lumMod val="75000"/>
                  </a:schemeClr>
                </a:solidFill>
              </a:rPr>
              <a:t>სერვისების უზრუნველყოფა, ოპიოიდებზე დამოკიდებულ პირთა ჩანაცვლებითი თერაპიის ფინანსური და გეოგრაფიული ხელმისაწვდომობის </a:t>
            </a:r>
            <a:r>
              <a:rPr lang="ka-GE" sz="1800" dirty="0" smtClean="0">
                <a:solidFill>
                  <a:schemeClr val="tx2">
                    <a:lumMod val="75000"/>
                  </a:schemeClr>
                </a:solidFill>
              </a:rPr>
              <a:t>გაზრდა და ზიანის შემცირების ღონისძიებები (მათ შორის თავისუფლების აღკვეთის დაწესებულებებში)</a:t>
            </a:r>
          </a:p>
          <a:p>
            <a:pPr algn="just"/>
            <a:r>
              <a:rPr lang="ka-GE" sz="1800" dirty="0" smtClean="0">
                <a:solidFill>
                  <a:schemeClr val="tx2">
                    <a:lumMod val="75000"/>
                  </a:schemeClr>
                </a:solidFill>
              </a:rPr>
              <a:t>ინფორმაციის შეგროვება და კვლევების (</a:t>
            </a:r>
            <a:r>
              <a:rPr lang="ka-GE" sz="1800" dirty="0">
                <a:solidFill>
                  <a:schemeClr val="tx2">
                    <a:lumMod val="75000"/>
                  </a:schemeClr>
                </a:solidFill>
              </a:rPr>
              <a:t>ქცევის ზედამხედველობის კვლევა (BSS) ინექციური ნარკოტიკის მომხმარებელთა შორის და აღნიშნული პოპულაციის ზომის შეფასების </a:t>
            </a:r>
            <a:r>
              <a:rPr lang="ka-GE" sz="1800" dirty="0" smtClean="0">
                <a:solidFill>
                  <a:schemeClr val="tx2">
                    <a:lumMod val="75000"/>
                  </a:schemeClr>
                </a:solidFill>
              </a:rPr>
              <a:t>კვლევა, </a:t>
            </a:r>
            <a:r>
              <a:rPr lang="ka-GE" sz="1800" dirty="0">
                <a:solidFill>
                  <a:schemeClr val="tx2">
                    <a:lumMod val="75000"/>
                  </a:schemeClr>
                </a:solidFill>
              </a:rPr>
              <a:t>ახალგაზრდული გამოკითხვის (ESPAD მეთოდოლოგიით) </a:t>
            </a:r>
            <a:r>
              <a:rPr lang="ka-GE" sz="1800" dirty="0" smtClean="0">
                <a:solidFill>
                  <a:schemeClr val="tx2">
                    <a:lumMod val="75000"/>
                  </a:schemeClr>
                </a:solidFill>
              </a:rPr>
              <a:t>ჩატარება</a:t>
            </a:r>
            <a:endParaRPr lang="ka-GE" sz="1800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ka-GE" sz="2000" b="1" dirty="0" smtClean="0">
                <a:solidFill>
                  <a:schemeClr val="accent1">
                    <a:lumMod val="50000"/>
                  </a:schemeClr>
                </a:solidFill>
              </a:rPr>
              <a:t>       </a:t>
            </a:r>
            <a:endParaRPr lang="en-US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ka-GE" sz="2000" b="1" dirty="0">
                <a:solidFill>
                  <a:srgbClr val="C00000"/>
                </a:solidFill>
              </a:rPr>
              <a:t>ზემოაღნიშნული მიმართულებებით განხორციელებულ ღონისძიებების მიმდინარეობის უზრუნველსაყოფად </a:t>
            </a:r>
            <a:r>
              <a:rPr lang="ka-GE" sz="2000" b="1" dirty="0" smtClean="0">
                <a:solidFill>
                  <a:srgbClr val="C00000"/>
                </a:solidFill>
              </a:rPr>
              <a:t>გლობალური ფონდის ბიუჯეტიდან </a:t>
            </a:r>
            <a:r>
              <a:rPr lang="ka-GE" sz="2000" b="1" dirty="0">
                <a:solidFill>
                  <a:srgbClr val="C00000"/>
                </a:solidFill>
              </a:rPr>
              <a:t>2014-2015წწ  განსაზღვრულია  დაახლოებით </a:t>
            </a:r>
            <a:r>
              <a:rPr lang="ka-GE" sz="2000" b="1" dirty="0" smtClean="0">
                <a:solidFill>
                  <a:srgbClr val="C00000"/>
                </a:solidFill>
              </a:rPr>
              <a:t>11 480 </a:t>
            </a:r>
            <a:r>
              <a:rPr lang="ka-GE" sz="2000" b="1" dirty="0">
                <a:solidFill>
                  <a:srgbClr val="C00000"/>
                </a:solidFill>
              </a:rPr>
              <a:t>000 ლარი</a:t>
            </a:r>
          </a:p>
          <a:p>
            <a:pPr marL="0" indent="0" algn="just">
              <a:buNone/>
            </a:pPr>
            <a:endParaRPr lang="ka-GE" sz="2000" b="1" dirty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endParaRPr lang="ka-GE" sz="19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ka-GE" sz="1900" b="1" dirty="0" smtClean="0">
              <a:solidFill>
                <a:srgbClr val="125E34"/>
              </a:solidFill>
            </a:endParaRPr>
          </a:p>
          <a:p>
            <a:pPr marL="0" indent="0">
              <a:buNone/>
            </a:pPr>
            <a:endParaRPr lang="ka-GE" sz="1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92163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0708669"/>
              </p:ext>
            </p:extLst>
          </p:nvPr>
        </p:nvGraphicFramePr>
        <p:xfrm>
          <a:off x="76200" y="2532222"/>
          <a:ext cx="8382000" cy="348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/>
          <p:cNvSpPr/>
          <p:nvPr/>
        </p:nvSpPr>
        <p:spPr>
          <a:xfrm>
            <a:off x="228600" y="1701225"/>
            <a:ext cx="8686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WHO </a:t>
            </a:r>
            <a:r>
              <a:rPr lang="ka-GE" sz="1600" b="1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მონაცემებით საქართველო </a:t>
            </a:r>
            <a:r>
              <a:rPr lang="ka-GE" sz="1600" b="1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მაღალი პრევალენტობის ქვეყნებს </a:t>
            </a:r>
            <a:r>
              <a:rPr lang="ka-GE" sz="1600" b="1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მიეკუთვება. </a:t>
            </a:r>
            <a:r>
              <a:rPr lang="ka-GE" sz="1600" b="1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  <a:ea typeface="+mj-ea"/>
                <a:cs typeface="+mj-cs"/>
              </a:rPr>
              <a:t>2002 </a:t>
            </a:r>
            <a:r>
              <a:rPr lang="ka-GE" sz="1600" b="1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  <a:ea typeface="+mj-ea"/>
                <a:cs typeface="+mj-cs"/>
              </a:rPr>
              <a:t>წლის კვლევის </a:t>
            </a:r>
            <a:r>
              <a:rPr lang="ka-GE" sz="1600" b="1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  <a:ea typeface="+mj-ea"/>
                <a:cs typeface="+mj-cs"/>
              </a:rPr>
              <a:t>შედეგებით ქ</a:t>
            </a:r>
            <a:r>
              <a:rPr lang="ka-GE" sz="1600" b="1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  <a:ea typeface="+mj-ea"/>
                <a:cs typeface="+mj-cs"/>
              </a:rPr>
              <a:t>. თბილისში C ჰეპატიტის პრევალენტობა მოზრდილ მოსახლეობაში 6,7</a:t>
            </a:r>
            <a:r>
              <a:rPr lang="ka-GE" sz="1600" b="1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  <a:ea typeface="+mj-ea"/>
                <a:cs typeface="+mj-cs"/>
              </a:rPr>
              <a:t>% შეადგენს.</a:t>
            </a:r>
            <a:endParaRPr lang="en-US" sz="1600" b="1" dirty="0">
              <a:solidFill>
                <a:schemeClr val="accent1">
                  <a:lumMod val="50000"/>
                </a:schemeClr>
              </a:solidFill>
              <a:latin typeface="Sylfaen" pitchFamily="18" charset="0"/>
              <a:ea typeface="+mj-ea"/>
              <a:cs typeface="+mj-cs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C </a:t>
            </a:r>
            <a: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ჰეპატიტის გავრცელება საქართველოში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2800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a-GE" dirty="0" smtClean="0"/>
          </a:p>
          <a:p>
            <a:endParaRPr lang="ka-GE" dirty="0"/>
          </a:p>
          <a:p>
            <a:pPr marL="0" indent="0" algn="ctr">
              <a:buNone/>
            </a:pPr>
            <a:r>
              <a:rPr lang="ka-GE" sz="4000" b="1" dirty="0"/>
              <a:t> </a:t>
            </a:r>
            <a:r>
              <a:rPr lang="ka-GE" sz="4000" b="1" dirty="0" smtClean="0">
                <a:solidFill>
                  <a:schemeClr val="tx2"/>
                </a:solidFill>
              </a:rPr>
              <a:t>სტრუქტურა  და    ადამიანური რესურსები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6087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57200"/>
            <a:ext cx="8686800" cy="566896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 </a:t>
            </a:r>
            <a:r>
              <a:rPr lang="ka-GE" dirty="0" smtClean="0"/>
              <a:t>                             </a:t>
            </a:r>
            <a:r>
              <a:rPr lang="ka-GE" sz="1800" b="1" dirty="0" smtClean="0">
                <a:solidFill>
                  <a:schemeClr val="accent1">
                    <a:lumMod val="50000"/>
                  </a:schemeClr>
                </a:solidFill>
              </a:rPr>
              <a:t>სამინისტროს სტრუქტურული ერთეულები  და  მასთან დაკავშირებული   დონორი  </a:t>
            </a:r>
          </a:p>
          <a:p>
            <a:pPr marL="0" indent="0" algn="ctr">
              <a:buNone/>
            </a:pPr>
            <a:r>
              <a:rPr lang="ka-GE" sz="1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ka-GE" sz="1800" b="1" dirty="0" smtClean="0">
                <a:solidFill>
                  <a:schemeClr val="accent1">
                    <a:lumMod val="50000"/>
                  </a:schemeClr>
                </a:solidFill>
              </a:rPr>
              <a:t>                                      ორგანიზაციები, რომლებიც ჩართულნი  არიან  პროცესში</a:t>
            </a:r>
          </a:p>
          <a:p>
            <a:endParaRPr lang="ka-GE" dirty="0"/>
          </a:p>
          <a:p>
            <a:endParaRPr lang="ka-GE" dirty="0" smtClean="0"/>
          </a:p>
          <a:p>
            <a:endParaRPr lang="ka-GE" dirty="0"/>
          </a:p>
          <a:p>
            <a:endParaRPr lang="ka-GE" dirty="0" smtClean="0"/>
          </a:p>
          <a:p>
            <a:endParaRPr lang="ka-GE" dirty="0"/>
          </a:p>
          <a:p>
            <a:endParaRPr lang="ka-GE" dirty="0" smtClean="0"/>
          </a:p>
          <a:p>
            <a:endParaRPr lang="ka-GE" dirty="0"/>
          </a:p>
          <a:p>
            <a:endParaRPr lang="ka-GE" dirty="0" smtClean="0"/>
          </a:p>
        </p:txBody>
      </p:sp>
      <p:sp>
        <p:nvSpPr>
          <p:cNvPr id="5" name="Rectangle 4"/>
          <p:cNvSpPr/>
          <p:nvPr/>
        </p:nvSpPr>
        <p:spPr>
          <a:xfrm>
            <a:off x="1046478" y="1676400"/>
            <a:ext cx="7162800" cy="10668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 smtClean="0">
                <a:solidFill>
                  <a:schemeClr val="accent1">
                    <a:lumMod val="50000"/>
                  </a:schemeClr>
                </a:solidFill>
              </a:rPr>
              <a:t> შრომის, ჯანმრთელობისა და სოციალური დაცვის</a:t>
            </a:r>
          </a:p>
          <a:p>
            <a:pPr algn="ctr"/>
            <a:r>
              <a:rPr lang="ka-GE" sz="14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ka-GE" sz="2400" b="1" dirty="0" smtClean="0">
                <a:solidFill>
                  <a:schemeClr val="accent1">
                    <a:lumMod val="50000"/>
                  </a:schemeClr>
                </a:solidFill>
              </a:rPr>
              <a:t>ს ა მ ი ნ ი ს ტ რ ო</a:t>
            </a:r>
            <a:endParaRPr lang="en-US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28600" y="3657600"/>
            <a:ext cx="1524000" cy="233172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600" b="1" dirty="0">
                <a:solidFill>
                  <a:schemeClr val="accent1">
                    <a:lumMod val="50000"/>
                  </a:schemeClr>
                </a:solidFill>
              </a:rPr>
              <a:t>ჯანდაცვის </a:t>
            </a:r>
            <a:r>
              <a:rPr lang="ka-GE" sz="1600" b="1" dirty="0" smtClean="0">
                <a:solidFill>
                  <a:schemeClr val="accent1">
                    <a:lumMod val="50000"/>
                  </a:schemeClr>
                </a:solidFill>
              </a:rPr>
              <a:t>დეპარტამენტი</a:t>
            </a:r>
            <a:endParaRPr lang="en-US" sz="1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752600" y="3657600"/>
            <a:ext cx="1600201" cy="23164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400" b="1" dirty="0" smtClean="0">
                <a:solidFill>
                  <a:schemeClr val="accent1">
                    <a:lumMod val="50000"/>
                  </a:schemeClr>
                </a:solidFill>
              </a:rPr>
              <a:t>სსიპ სამედიცინო საქმიანობის სახელმწიფო რეგულირების საგენტო</a:t>
            </a:r>
            <a:endParaRPr lang="en-US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181600" y="3642360"/>
            <a:ext cx="1828800" cy="233172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400" b="1" dirty="0" smtClean="0">
                <a:solidFill>
                  <a:schemeClr val="accent1">
                    <a:lumMod val="50000"/>
                  </a:schemeClr>
                </a:solidFill>
              </a:rPr>
              <a:t>ფსიქიკური </a:t>
            </a:r>
            <a:r>
              <a:rPr lang="ka-GE" sz="1400" b="1" dirty="0">
                <a:solidFill>
                  <a:schemeClr val="accent1">
                    <a:lumMod val="50000"/>
                  </a:schemeClr>
                </a:solidFill>
              </a:rPr>
              <a:t>ჯანმრთელობისა  და ნარკომანიის პრევენციის ცენტრი</a:t>
            </a:r>
            <a:endParaRPr lang="en-US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7086600" y="3657600"/>
            <a:ext cx="1676400" cy="233172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600" b="1" dirty="0" smtClean="0">
                <a:solidFill>
                  <a:schemeClr val="accent1">
                    <a:lumMod val="50000"/>
                  </a:schemeClr>
                </a:solidFill>
              </a:rPr>
              <a:t>სსიპ დაავადებათა კონტროლის ეროვნული ცენტრი -გლობალური</a:t>
            </a:r>
            <a:endParaRPr lang="ka-G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ka-GE" sz="1600" b="1" dirty="0">
                <a:solidFill>
                  <a:schemeClr val="accent1">
                    <a:lumMod val="50000"/>
                  </a:schemeClr>
                </a:solidFill>
              </a:rPr>
              <a:t>ფონდ</a:t>
            </a:r>
            <a:r>
              <a:rPr lang="ka-GE" b="1" dirty="0">
                <a:solidFill>
                  <a:schemeClr val="accent1">
                    <a:lumMod val="50000"/>
                  </a:schemeClr>
                </a:solidFill>
              </a:rPr>
              <a:t>ი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2667000" y="1828800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5" idx="2"/>
            <a:endCxn id="5" idx="2"/>
          </p:cNvCxnSpPr>
          <p:nvPr/>
        </p:nvCxnSpPr>
        <p:spPr>
          <a:xfrm>
            <a:off x="4627878" y="2743200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Down Arrow 9"/>
          <p:cNvSpPr/>
          <p:nvPr/>
        </p:nvSpPr>
        <p:spPr>
          <a:xfrm flipH="1">
            <a:off x="1069337" y="2819400"/>
            <a:ext cx="45719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25E34"/>
              </a:solidFill>
            </a:endParaRPr>
          </a:p>
        </p:txBody>
      </p:sp>
      <p:sp>
        <p:nvSpPr>
          <p:cNvPr id="11" name="Down Arrow 10"/>
          <p:cNvSpPr/>
          <p:nvPr/>
        </p:nvSpPr>
        <p:spPr>
          <a:xfrm>
            <a:off x="2438400" y="2819400"/>
            <a:ext cx="45719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own Arrow 11"/>
          <p:cNvSpPr/>
          <p:nvPr/>
        </p:nvSpPr>
        <p:spPr>
          <a:xfrm>
            <a:off x="6050281" y="2854960"/>
            <a:ext cx="45719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own Arrow 13"/>
          <p:cNvSpPr/>
          <p:nvPr/>
        </p:nvSpPr>
        <p:spPr>
          <a:xfrm>
            <a:off x="7924800" y="2814320"/>
            <a:ext cx="45719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3505200" y="3657600"/>
            <a:ext cx="1676400" cy="23164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400" b="1" dirty="0" smtClean="0">
                <a:solidFill>
                  <a:srgbClr val="002060"/>
                </a:solidFill>
              </a:rPr>
              <a:t>სსიპ სოციალური მომსახურების სააგენტო</a:t>
            </a:r>
            <a:endParaRPr lang="en-US" sz="1400" b="1" dirty="0">
              <a:solidFill>
                <a:srgbClr val="002060"/>
              </a:solidFill>
            </a:endParaRPr>
          </a:p>
        </p:txBody>
      </p:sp>
      <p:sp>
        <p:nvSpPr>
          <p:cNvPr id="20" name="Down Arrow 19"/>
          <p:cNvSpPr/>
          <p:nvPr/>
        </p:nvSpPr>
        <p:spPr>
          <a:xfrm>
            <a:off x="4305300" y="2824480"/>
            <a:ext cx="45719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585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457200"/>
            <a:ext cx="4724400" cy="808038"/>
          </a:xfrm>
        </p:spPr>
        <p:txBody>
          <a:bodyPr/>
          <a:lstStyle/>
          <a:p>
            <a:r>
              <a:rPr lang="ka-GE" sz="1800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საქართველოს შრომის, ჯანმრთელობისა და სოცილური დაცვის სმინისტრო</a:t>
            </a:r>
            <a:endParaRPr lang="en-US" sz="1800" dirty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0603" y="1295400"/>
            <a:ext cx="8746238" cy="4830763"/>
          </a:xfrm>
        </p:spPr>
        <p:txBody>
          <a:bodyPr/>
          <a:lstStyle/>
          <a:p>
            <a:pPr marL="0" indent="0" algn="ctr">
              <a:buNone/>
            </a:pPr>
            <a:endParaRPr lang="ka-GE" sz="1400" dirty="0" smtClean="0"/>
          </a:p>
          <a:p>
            <a:pPr marL="0" indent="0" algn="ctr">
              <a:buNone/>
            </a:pPr>
            <a:endParaRPr lang="ka-GE" dirty="0" smtClean="0"/>
          </a:p>
          <a:p>
            <a:pPr marL="0" indent="0" algn="ctr">
              <a:buNone/>
            </a:pPr>
            <a:endParaRPr lang="ka-GE" dirty="0"/>
          </a:p>
          <a:p>
            <a:pPr marL="0" indent="0" algn="ctr">
              <a:buNone/>
            </a:pPr>
            <a:endParaRPr lang="ka-GE" dirty="0" smtClean="0"/>
          </a:p>
          <a:p>
            <a:pPr marL="0" indent="0" algn="ctr">
              <a:buNone/>
            </a:pPr>
            <a:endParaRPr lang="ka-GE" dirty="0"/>
          </a:p>
          <a:p>
            <a:pPr marL="0" indent="0" algn="ctr">
              <a:buNone/>
            </a:pPr>
            <a:endParaRPr lang="ka-GE" dirty="0" smtClean="0"/>
          </a:p>
          <a:p>
            <a:pPr marL="0" indent="0" algn="ctr">
              <a:buNone/>
            </a:pPr>
            <a:endParaRPr lang="ka-GE" dirty="0"/>
          </a:p>
          <a:p>
            <a:pPr marL="0" indent="0" algn="ctr">
              <a:buNone/>
            </a:pPr>
            <a:endParaRPr lang="ka-GE" dirty="0" smtClean="0"/>
          </a:p>
          <a:p>
            <a:pPr marL="0" indent="0" algn="ctr">
              <a:buNone/>
            </a:pPr>
            <a:endParaRPr lang="ka-GE" dirty="0"/>
          </a:p>
        </p:txBody>
      </p:sp>
      <p:sp>
        <p:nvSpPr>
          <p:cNvPr id="6" name="Rectangle 5"/>
          <p:cNvSpPr/>
          <p:nvPr/>
        </p:nvSpPr>
        <p:spPr>
          <a:xfrm>
            <a:off x="762000" y="4191000"/>
            <a:ext cx="2514600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 smtClean="0">
                <a:solidFill>
                  <a:schemeClr val="accent1">
                    <a:lumMod val="50000"/>
                  </a:schemeClr>
                </a:solidFill>
              </a:rPr>
              <a:t>პოლიტიკის სამმართველო</a:t>
            </a:r>
          </a:p>
          <a:p>
            <a:pPr algn="ctr"/>
            <a:r>
              <a:rPr lang="ka-GE" b="1" dirty="0" smtClean="0">
                <a:solidFill>
                  <a:schemeClr val="accent1">
                    <a:lumMod val="50000"/>
                  </a:schemeClr>
                </a:solidFill>
              </a:rPr>
              <a:t>1 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26510" y="4191000"/>
            <a:ext cx="2228850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 smtClean="0">
                <a:solidFill>
                  <a:schemeClr val="accent1">
                    <a:lumMod val="50000"/>
                  </a:schemeClr>
                </a:solidFill>
              </a:rPr>
              <a:t>რეგულირების სამმართველო</a:t>
            </a:r>
          </a:p>
          <a:p>
            <a:pPr algn="ctr"/>
            <a:r>
              <a:rPr lang="ka-GE" b="1" dirty="0">
                <a:solidFill>
                  <a:schemeClr val="accent1">
                    <a:lumMod val="50000"/>
                  </a:schemeClr>
                </a:solidFill>
              </a:rPr>
              <a:t>2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388100" y="4191000"/>
            <a:ext cx="2186940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 smtClean="0">
                <a:solidFill>
                  <a:schemeClr val="accent1">
                    <a:lumMod val="50000"/>
                  </a:schemeClr>
                </a:solidFill>
              </a:rPr>
              <a:t>პროგრამების სამმართველო</a:t>
            </a:r>
          </a:p>
          <a:p>
            <a:pPr algn="ctr"/>
            <a:r>
              <a:rPr lang="ka-GE" b="1" dirty="0">
                <a:solidFill>
                  <a:schemeClr val="accent1">
                    <a:lumMod val="50000"/>
                  </a:schemeClr>
                </a:solidFill>
              </a:rPr>
              <a:t>2</a:t>
            </a:r>
            <a:endParaRPr lang="ka-GE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362201" y="1412240"/>
            <a:ext cx="4876800" cy="838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 smtClean="0">
                <a:solidFill>
                  <a:schemeClr val="accent1">
                    <a:lumMod val="50000"/>
                  </a:schemeClr>
                </a:solidFill>
              </a:rPr>
              <a:t>მინისტრი </a:t>
            </a:r>
          </a:p>
          <a:p>
            <a:pPr algn="ctr"/>
            <a:endParaRPr lang="ka-GE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ka-GE" b="1" dirty="0" smtClean="0">
                <a:solidFill>
                  <a:schemeClr val="accent1">
                    <a:lumMod val="50000"/>
                  </a:schemeClr>
                </a:solidFill>
              </a:rPr>
              <a:t>  კურატორი მინისტრის მოადგილე 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2514600" y="2362200"/>
            <a:ext cx="4267200" cy="12192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 smtClean="0">
                <a:solidFill>
                  <a:schemeClr val="accent1">
                    <a:lumMod val="50000"/>
                  </a:schemeClr>
                </a:solidFill>
              </a:rPr>
              <a:t>ჯანდაცვის დეპარტამენტი</a:t>
            </a:r>
          </a:p>
          <a:p>
            <a:pPr algn="ctr"/>
            <a:endParaRPr lang="ka-GE" sz="14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ka-GE" sz="1400" dirty="0" smtClean="0">
                <a:solidFill>
                  <a:schemeClr val="accent1">
                    <a:lumMod val="50000"/>
                  </a:schemeClr>
                </a:solidFill>
              </a:rPr>
              <a:t>დეპარტამენტის უფროსი</a:t>
            </a:r>
            <a:endParaRPr 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 bwMode="hidden">
          <a:xfrm flipH="1">
            <a:off x="2209800" y="3429000"/>
            <a:ext cx="98044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6388100" y="3429000"/>
            <a:ext cx="12319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5" idx="4"/>
          </p:cNvCxnSpPr>
          <p:nvPr/>
        </p:nvCxnSpPr>
        <p:spPr>
          <a:xfrm>
            <a:off x="4648200" y="3581400"/>
            <a:ext cx="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Down Arrow 25"/>
          <p:cNvSpPr/>
          <p:nvPr/>
        </p:nvSpPr>
        <p:spPr>
          <a:xfrm>
            <a:off x="4648200" y="2250440"/>
            <a:ext cx="45719" cy="1117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Left Arrow 10"/>
          <p:cNvSpPr/>
          <p:nvPr/>
        </p:nvSpPr>
        <p:spPr>
          <a:xfrm>
            <a:off x="1775968" y="1833880"/>
            <a:ext cx="486664" cy="1193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60602" y="1541780"/>
            <a:ext cx="1447800" cy="15824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 smtClean="0"/>
              <a:t>მინისტრის მრჩეველი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7178041" y="2326640"/>
            <a:ext cx="1828800" cy="122428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400" dirty="0" smtClean="0"/>
              <a:t>ნარკომანიის ზედამხედველობის საბჭო</a:t>
            </a:r>
            <a:endParaRPr lang="en-US" sz="1400" dirty="0"/>
          </a:p>
        </p:txBody>
      </p:sp>
      <p:cxnSp>
        <p:nvCxnSpPr>
          <p:cNvPr id="18" name="Straight Arrow Connector 17"/>
          <p:cNvCxnSpPr>
            <a:endCxn id="13" idx="1"/>
          </p:cNvCxnSpPr>
          <p:nvPr/>
        </p:nvCxnSpPr>
        <p:spPr>
          <a:xfrm>
            <a:off x="7239001" y="2250440"/>
            <a:ext cx="206862" cy="2554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6812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458200" cy="5745163"/>
          </a:xfrm>
        </p:spPr>
        <p:txBody>
          <a:bodyPr/>
          <a:lstStyle/>
          <a:p>
            <a:pPr marL="0" indent="0" algn="ctr">
              <a:buNone/>
            </a:pPr>
            <a:r>
              <a:rPr lang="ka-GE" dirty="0"/>
              <a:t> </a:t>
            </a:r>
            <a:r>
              <a:rPr lang="ka-GE" dirty="0" smtClean="0"/>
              <a:t>                        </a:t>
            </a:r>
            <a:r>
              <a:rPr lang="ka-GE" sz="1800" b="1" dirty="0" smtClean="0">
                <a:solidFill>
                  <a:schemeClr val="accent1">
                    <a:lumMod val="50000"/>
                  </a:schemeClr>
                </a:solidFill>
              </a:rPr>
              <a:t>სსიპ სამედიცინო საქმიანობის სახელმწიფო რეგულირების    </a:t>
            </a:r>
          </a:p>
          <a:p>
            <a:pPr marL="0" indent="0" algn="ctr">
              <a:buNone/>
            </a:pPr>
            <a:r>
              <a:rPr lang="ka-GE" sz="1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ka-GE" sz="1800" b="1" dirty="0" smtClean="0">
                <a:solidFill>
                  <a:schemeClr val="accent1">
                    <a:lumMod val="50000"/>
                  </a:schemeClr>
                </a:solidFill>
              </a:rPr>
              <a:t>                სააგენტო</a:t>
            </a:r>
            <a:endParaRPr lang="en-US" sz="1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56840" y="1229360"/>
            <a:ext cx="3429000" cy="113284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 smtClean="0">
                <a:solidFill>
                  <a:schemeClr val="accent1">
                    <a:lumMod val="50000"/>
                  </a:schemeClr>
                </a:solidFill>
              </a:rPr>
              <a:t>სააგენტოს უფროსი </a:t>
            </a:r>
          </a:p>
          <a:p>
            <a:pPr algn="ctr"/>
            <a:endParaRPr lang="ka-GE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ka-GE" sz="1400" b="1" dirty="0" smtClean="0">
                <a:solidFill>
                  <a:schemeClr val="accent1">
                    <a:lumMod val="50000"/>
                  </a:schemeClr>
                </a:solidFill>
              </a:rPr>
              <a:t>სააგენტოს უფროსის კურატორი მოადგილეები (2)</a:t>
            </a:r>
            <a:endParaRPr lang="en-US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595880" y="2824480"/>
            <a:ext cx="3505200" cy="10668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ფარმაცევტული საქმიანობის დეპარტამენტი</a:t>
            </a:r>
          </a:p>
          <a:p>
            <a:pPr algn="ctr"/>
            <a:r>
              <a:rPr lang="ka-GE" sz="1400" dirty="0" smtClean="0">
                <a:solidFill>
                  <a:schemeClr val="accent1">
                    <a:lumMod val="50000"/>
                  </a:schemeClr>
                </a:solidFill>
              </a:rPr>
              <a:t>დეპარტამენტის უფროსი და მოადგილე</a:t>
            </a:r>
            <a:endParaRPr 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33400" y="4267200"/>
            <a:ext cx="2743200" cy="12192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ნარკოტიკების ლეგალური ბრუნვის სამმართველო</a:t>
            </a:r>
          </a:p>
          <a:p>
            <a:pPr algn="ctr"/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7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586480" y="4269740"/>
            <a:ext cx="2514600" cy="11811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ინსპექტირების სამმართველო</a:t>
            </a:r>
          </a:p>
          <a:p>
            <a:pPr algn="ctr"/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13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324600" y="4267200"/>
            <a:ext cx="2209800" cy="11430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ნებართვების სამმართველო</a:t>
            </a:r>
          </a:p>
          <a:p>
            <a:pPr algn="ctr"/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2 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2438400" y="3891280"/>
            <a:ext cx="381000" cy="3759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6019800" y="3891280"/>
            <a:ext cx="685800" cy="2997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4572000" y="3891280"/>
            <a:ext cx="0" cy="3784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Down Arrow 14"/>
          <p:cNvSpPr/>
          <p:nvPr/>
        </p:nvSpPr>
        <p:spPr>
          <a:xfrm>
            <a:off x="4315460" y="2362200"/>
            <a:ext cx="45719" cy="330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>
            <a:stCxn id="4" idx="3"/>
          </p:cNvCxnSpPr>
          <p:nvPr/>
        </p:nvCxnSpPr>
        <p:spPr>
          <a:xfrm>
            <a:off x="6085840" y="1795780"/>
            <a:ext cx="929640" cy="8051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7086600" y="2164080"/>
            <a:ext cx="1828800" cy="14173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 smtClean="0"/>
              <a:t>სამედიცინო საქმიანობის კონტროლის დეპარტამენტი30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442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382000" cy="5791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a-GE" sz="1800" b="1" dirty="0" smtClean="0">
                <a:solidFill>
                  <a:srgbClr val="125E34"/>
                </a:solidFill>
              </a:rPr>
              <a:t>                            </a:t>
            </a:r>
            <a:r>
              <a:rPr lang="ka-GE" sz="1800" b="1" dirty="0" smtClean="0">
                <a:solidFill>
                  <a:schemeClr val="accent1">
                    <a:lumMod val="50000"/>
                  </a:schemeClr>
                </a:solidFill>
              </a:rPr>
              <a:t>ფსიქიკური ჯანმრთელობისა და ნარკომანიის </a:t>
            </a:r>
          </a:p>
          <a:p>
            <a:pPr marL="0" indent="0" algn="ctr">
              <a:buNone/>
            </a:pPr>
            <a:r>
              <a:rPr lang="ka-GE" sz="1800" b="1" dirty="0" smtClean="0">
                <a:solidFill>
                  <a:schemeClr val="accent1">
                    <a:lumMod val="50000"/>
                  </a:schemeClr>
                </a:solidFill>
              </a:rPr>
              <a:t>              პრევენციის ცენტრი  (დასაქმებულია  523 პირი)</a:t>
            </a:r>
            <a:endParaRPr lang="en-US" sz="1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43200" y="1295400"/>
            <a:ext cx="3505200" cy="762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 smtClean="0">
                <a:solidFill>
                  <a:schemeClr val="accent1">
                    <a:lumMod val="50000"/>
                  </a:schemeClr>
                </a:solidFill>
              </a:rPr>
              <a:t>გენერალური დირექტორი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95600" y="2321560"/>
            <a:ext cx="3276600" cy="6858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400" b="1" dirty="0" smtClean="0">
                <a:solidFill>
                  <a:schemeClr val="accent1">
                    <a:lumMod val="50000"/>
                  </a:schemeClr>
                </a:solidFill>
              </a:rPr>
              <a:t>ადმინისტრაციული დირექტორი</a:t>
            </a:r>
            <a:endParaRPr lang="en-US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895600" y="3276600"/>
            <a:ext cx="3276600" cy="8382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600" b="1" dirty="0" smtClean="0">
                <a:solidFill>
                  <a:schemeClr val="accent1">
                    <a:lumMod val="50000"/>
                  </a:schemeClr>
                </a:solidFill>
              </a:rPr>
              <a:t>ნარკომანიის მიმართულების ადმინისტრაცია</a:t>
            </a:r>
            <a:endParaRPr lang="en-US" sz="1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26260" y="4648200"/>
            <a:ext cx="2438400" cy="1295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600" b="1" dirty="0" smtClean="0">
                <a:solidFill>
                  <a:schemeClr val="accent1">
                    <a:lumMod val="50000"/>
                  </a:schemeClr>
                </a:solidFill>
              </a:rPr>
              <a:t>ამბულატორიული განყოფილება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276600" y="4648200"/>
            <a:ext cx="2514600" cy="1295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600" b="1" dirty="0" smtClean="0">
                <a:solidFill>
                  <a:schemeClr val="accent1">
                    <a:lumMod val="50000"/>
                  </a:schemeClr>
                </a:solidFill>
              </a:rPr>
              <a:t>სტაციონარული განყოფილება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943600" y="4648200"/>
            <a:ext cx="2590800" cy="1295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600" b="1" dirty="0" smtClean="0">
                <a:solidFill>
                  <a:schemeClr val="accent1">
                    <a:lumMod val="50000"/>
                  </a:schemeClr>
                </a:solidFill>
              </a:rPr>
              <a:t>ჩანაცვლებითი თერაპიის განყოფილება</a:t>
            </a:r>
          </a:p>
          <a:p>
            <a:pPr algn="ctr"/>
            <a:r>
              <a:rPr lang="ka-GE" sz="1600" b="1" dirty="0" smtClean="0">
                <a:solidFill>
                  <a:schemeClr val="accent1">
                    <a:lumMod val="50000"/>
                  </a:schemeClr>
                </a:solidFill>
              </a:rPr>
              <a:t>15 (მათ შორის, რეგიონებში 7)</a:t>
            </a:r>
          </a:p>
        </p:txBody>
      </p:sp>
      <p:sp>
        <p:nvSpPr>
          <p:cNvPr id="10" name="Down Arrow 9"/>
          <p:cNvSpPr/>
          <p:nvPr/>
        </p:nvSpPr>
        <p:spPr>
          <a:xfrm>
            <a:off x="4335779" y="2092960"/>
            <a:ext cx="762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own Arrow 10"/>
          <p:cNvSpPr/>
          <p:nvPr/>
        </p:nvSpPr>
        <p:spPr>
          <a:xfrm>
            <a:off x="4373881" y="3007360"/>
            <a:ext cx="45719" cy="2692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>
            <a:stCxn id="6" idx="3"/>
          </p:cNvCxnSpPr>
          <p:nvPr/>
        </p:nvCxnSpPr>
        <p:spPr>
          <a:xfrm flipH="1">
            <a:off x="1524000" y="3992048"/>
            <a:ext cx="1851447" cy="6561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6" idx="4"/>
            <a:endCxn id="8" idx="0"/>
          </p:cNvCxnSpPr>
          <p:nvPr/>
        </p:nvCxnSpPr>
        <p:spPr>
          <a:xfrm>
            <a:off x="4533900" y="41148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6" idx="5"/>
            <a:endCxn id="9" idx="0"/>
          </p:cNvCxnSpPr>
          <p:nvPr/>
        </p:nvCxnSpPr>
        <p:spPr>
          <a:xfrm>
            <a:off x="5692353" y="3992048"/>
            <a:ext cx="1546647" cy="6561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6934200" y="1487804"/>
            <a:ext cx="1752600" cy="990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400" dirty="0" smtClean="0">
                <a:solidFill>
                  <a:schemeClr val="accent1">
                    <a:lumMod val="50000"/>
                  </a:schemeClr>
                </a:solidFill>
              </a:rPr>
              <a:t>მრჩეველთა ჯგუფი</a:t>
            </a:r>
            <a:endParaRPr 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360680" y="1467484"/>
            <a:ext cx="1863399" cy="990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400" dirty="0" smtClean="0">
                <a:solidFill>
                  <a:schemeClr val="accent1">
                    <a:lumMod val="50000"/>
                  </a:schemeClr>
                </a:solidFill>
              </a:rPr>
              <a:t>კლინიკური დირექტორი</a:t>
            </a:r>
            <a:endParaRPr 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339195" y="3408680"/>
            <a:ext cx="2023005" cy="990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200" dirty="0" smtClean="0">
                <a:solidFill>
                  <a:schemeClr val="accent1">
                    <a:lumMod val="50000"/>
                  </a:schemeClr>
                </a:solidFill>
              </a:rPr>
              <a:t>სოციალური რეაბილიტაციის განყოფილება</a:t>
            </a:r>
            <a:endParaRPr lang="en-US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22601" y="2545080"/>
            <a:ext cx="1863399" cy="685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200" dirty="0" smtClean="0">
                <a:solidFill>
                  <a:schemeClr val="accent1">
                    <a:lumMod val="50000"/>
                  </a:schemeClr>
                </a:solidFill>
              </a:rPr>
              <a:t>სამეცნიერო ექსპერტთა საბჭო</a:t>
            </a:r>
            <a:endParaRPr lang="en-US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5" name="Right Arrow 34"/>
          <p:cNvSpPr/>
          <p:nvPr/>
        </p:nvSpPr>
        <p:spPr>
          <a:xfrm>
            <a:off x="6248400" y="1943100"/>
            <a:ext cx="685800" cy="800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Left Arrow 36"/>
          <p:cNvSpPr/>
          <p:nvPr/>
        </p:nvSpPr>
        <p:spPr>
          <a:xfrm>
            <a:off x="2244399" y="2000250"/>
            <a:ext cx="498801" cy="4571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Down Arrow 38"/>
          <p:cNvSpPr/>
          <p:nvPr/>
        </p:nvSpPr>
        <p:spPr>
          <a:xfrm>
            <a:off x="1312699" y="2438400"/>
            <a:ext cx="45719" cy="1066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Down Arrow 39"/>
          <p:cNvSpPr/>
          <p:nvPr/>
        </p:nvSpPr>
        <p:spPr>
          <a:xfrm>
            <a:off x="1358418" y="3230880"/>
            <a:ext cx="45719" cy="177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159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a-GE" sz="1800" b="1" dirty="0" smtClean="0">
                <a:solidFill>
                  <a:srgbClr val="125E34"/>
                </a:solidFill>
              </a:rPr>
              <a:t>                   </a:t>
            </a:r>
            <a:r>
              <a:rPr lang="ka-GE" sz="1800" b="1" dirty="0" smtClean="0">
                <a:solidFill>
                  <a:schemeClr val="accent1">
                    <a:lumMod val="50000"/>
                  </a:schemeClr>
                </a:solidFill>
              </a:rPr>
              <a:t>სსიპ-სოციალური მომსახურების სააგენტო</a:t>
            </a:r>
            <a:endParaRPr lang="en-US" sz="1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743200" y="914400"/>
            <a:ext cx="3733800" cy="6477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დირექტორი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9600" y="2171700"/>
            <a:ext cx="3886200" cy="685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600" dirty="0">
                <a:solidFill>
                  <a:schemeClr val="accent1">
                    <a:lumMod val="50000"/>
                  </a:schemeClr>
                </a:solidFill>
              </a:rPr>
              <a:t>საყოველთაო ჯანმრთელობის დაცვის მართვის დეპარტამენტის უფროსი</a:t>
            </a:r>
            <a:endParaRPr lang="en-US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410200" y="2171700"/>
            <a:ext cx="3429000" cy="685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400" dirty="0">
                <a:solidFill>
                  <a:schemeClr val="accent1">
                    <a:lumMod val="50000"/>
                  </a:schemeClr>
                </a:solidFill>
              </a:rPr>
              <a:t>ჯანმრთელობის დაცვის პროგრამების დეპარტამენტის უფროსი</a:t>
            </a:r>
            <a:endParaRPr 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533400" y="3616960"/>
            <a:ext cx="1866900" cy="23622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200" dirty="0">
                <a:solidFill>
                  <a:schemeClr val="accent1">
                    <a:lumMod val="50000"/>
                  </a:schemeClr>
                </a:solidFill>
              </a:rPr>
              <a:t>საყოველთაო ჯანმრთელობის დაცვის პროგრამების მონიტორინგის </a:t>
            </a:r>
            <a:r>
              <a:rPr lang="ka-GE" sz="1200" dirty="0" smtClean="0">
                <a:solidFill>
                  <a:schemeClr val="accent1">
                    <a:lumMod val="50000"/>
                  </a:schemeClr>
                </a:solidFill>
              </a:rPr>
              <a:t>სამმართველო</a:t>
            </a:r>
          </a:p>
          <a:p>
            <a:pPr algn="ctr"/>
            <a:endParaRPr lang="ka-GE" sz="12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2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667000" y="3616960"/>
            <a:ext cx="2133600" cy="23622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200" dirty="0">
                <a:solidFill>
                  <a:schemeClr val="accent1">
                    <a:lumMod val="50000"/>
                  </a:schemeClr>
                </a:solidFill>
              </a:rPr>
              <a:t>საყოველთაო </a:t>
            </a:r>
            <a:r>
              <a:rPr lang="ka-GE" sz="1200" dirty="0" smtClean="0">
                <a:solidFill>
                  <a:schemeClr val="accent1">
                    <a:lumMod val="50000"/>
                  </a:schemeClr>
                </a:solidFill>
              </a:rPr>
              <a:t>ჯანმრთელობის დაცვის პროგრამების ორგანიზაციული უზრუნველყოფის  სამმართველო</a:t>
            </a:r>
          </a:p>
          <a:p>
            <a:pPr algn="ctr"/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2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58000" y="3068320"/>
            <a:ext cx="1981200" cy="2438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200" dirty="0">
                <a:solidFill>
                  <a:schemeClr val="accent1">
                    <a:lumMod val="50000"/>
                  </a:schemeClr>
                </a:solidFill>
              </a:rPr>
              <a:t>ჯანმრთელობის დაცვის პროგრამების </a:t>
            </a:r>
            <a:r>
              <a:rPr lang="ka-GE" sz="1200" dirty="0" smtClean="0">
                <a:solidFill>
                  <a:schemeClr val="accent1">
                    <a:lumMod val="50000"/>
                  </a:schemeClr>
                </a:solidFill>
              </a:rPr>
              <a:t>სამმართველო</a:t>
            </a:r>
          </a:p>
          <a:p>
            <a:pPr algn="ctr"/>
            <a:r>
              <a:rPr lang="ka-GE" sz="1200" dirty="0">
                <a:solidFill>
                  <a:schemeClr val="accent1">
                    <a:lumMod val="50000"/>
                  </a:schemeClr>
                </a:solidFill>
              </a:rPr>
              <a:t>1</a:t>
            </a:r>
            <a:endParaRPr lang="en-US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3" name="Straight Arrow Connector 12"/>
          <p:cNvCxnSpPr>
            <a:stCxn id="4" idx="2"/>
          </p:cNvCxnSpPr>
          <p:nvPr/>
        </p:nvCxnSpPr>
        <p:spPr>
          <a:xfrm flipH="1">
            <a:off x="2400300" y="1562100"/>
            <a:ext cx="22098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4" idx="2"/>
            <a:endCxn id="7" idx="0"/>
          </p:cNvCxnSpPr>
          <p:nvPr/>
        </p:nvCxnSpPr>
        <p:spPr>
          <a:xfrm>
            <a:off x="4610100" y="1562100"/>
            <a:ext cx="25146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6" idx="2"/>
            <a:endCxn id="8" idx="0"/>
          </p:cNvCxnSpPr>
          <p:nvPr/>
        </p:nvCxnSpPr>
        <p:spPr>
          <a:xfrm flipH="1">
            <a:off x="1466850" y="2857500"/>
            <a:ext cx="1085850" cy="7594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6" idx="2"/>
            <a:endCxn id="9" idx="0"/>
          </p:cNvCxnSpPr>
          <p:nvPr/>
        </p:nvCxnSpPr>
        <p:spPr>
          <a:xfrm>
            <a:off x="2552700" y="2857500"/>
            <a:ext cx="1181100" cy="7594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7" idx="2"/>
          </p:cNvCxnSpPr>
          <p:nvPr/>
        </p:nvCxnSpPr>
        <p:spPr>
          <a:xfrm>
            <a:off x="7124700" y="2857500"/>
            <a:ext cx="571500" cy="2108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9304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marL="0" indent="0" algn="ctr">
              <a:buNone/>
            </a:pPr>
            <a:r>
              <a:rPr lang="ka-GE" sz="1800" b="1" dirty="0" smtClean="0">
                <a:solidFill>
                  <a:srgbClr val="125E34"/>
                </a:solidFill>
              </a:rPr>
              <a:t>                                 </a:t>
            </a:r>
            <a:r>
              <a:rPr lang="ka-GE" sz="1800" b="1" dirty="0" smtClean="0">
                <a:solidFill>
                  <a:schemeClr val="accent1">
                    <a:lumMod val="50000"/>
                  </a:schemeClr>
                </a:solidFill>
              </a:rPr>
              <a:t>სსიპ-დაავადებათა კონტროლისა  და საზოგადოებრივი  </a:t>
            </a:r>
          </a:p>
          <a:p>
            <a:pPr marL="0" indent="0" algn="ctr">
              <a:buNone/>
            </a:pPr>
            <a:r>
              <a:rPr lang="ka-GE" sz="1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ka-GE" sz="1800" b="1" dirty="0" smtClean="0">
                <a:solidFill>
                  <a:schemeClr val="accent1">
                    <a:lumMod val="50000"/>
                  </a:schemeClr>
                </a:solidFill>
              </a:rPr>
              <a:t>                               ჯანმრთელობის   ეროვნული ცენტრი</a:t>
            </a:r>
            <a:r>
              <a:rPr lang="ka-GE" sz="1800" dirty="0" smtClean="0">
                <a:solidFill>
                  <a:schemeClr val="accent1">
                    <a:lumMod val="50000"/>
                  </a:schemeClr>
                </a:solidFill>
              </a:rPr>
              <a:t>                 </a:t>
            </a:r>
          </a:p>
          <a:p>
            <a:pPr marL="0" indent="0" algn="just">
              <a:buNone/>
            </a:pPr>
            <a:r>
              <a:rPr lang="ka-GE" dirty="0" smtClean="0">
                <a:solidFill>
                  <a:srgbClr val="125E34"/>
                </a:solidFill>
              </a:rPr>
              <a:t>   </a:t>
            </a:r>
            <a:endParaRPr lang="en-US" dirty="0">
              <a:solidFill>
                <a:srgbClr val="125E34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743200" y="1295400"/>
            <a:ext cx="3505200" cy="7620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2000" b="1" dirty="0" smtClean="0">
                <a:solidFill>
                  <a:schemeClr val="accent1">
                    <a:lumMod val="50000"/>
                  </a:schemeClr>
                </a:solidFill>
              </a:rPr>
              <a:t>გენერალური დირექტორი</a:t>
            </a:r>
            <a:endParaRPr lang="en-US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2468880" y="2153920"/>
            <a:ext cx="4419600" cy="1371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დირექტორის მოადგილე-გლობალური ფონდის მიერ დაფინანსებული პროგრამის დირექტორი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" y="4343400"/>
            <a:ext cx="3352800" cy="9448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400" dirty="0" smtClean="0">
                <a:solidFill>
                  <a:schemeClr val="accent1">
                    <a:lumMod val="50000"/>
                  </a:schemeClr>
                </a:solidFill>
              </a:rPr>
              <a:t>გლობალური </a:t>
            </a:r>
            <a:r>
              <a:rPr lang="ka-GE" sz="1400" dirty="0">
                <a:solidFill>
                  <a:schemeClr val="accent1">
                    <a:lumMod val="50000"/>
                  </a:schemeClr>
                </a:solidFill>
              </a:rPr>
              <a:t>ფონდის მიერ დაფინანსებული </a:t>
            </a:r>
            <a:r>
              <a:rPr lang="ka-GE" sz="1400" dirty="0" smtClean="0">
                <a:solidFill>
                  <a:schemeClr val="accent1">
                    <a:lumMod val="50000"/>
                  </a:schemeClr>
                </a:solidFill>
              </a:rPr>
              <a:t>პროგრამის მართვის ჯგუფი </a:t>
            </a:r>
          </a:p>
          <a:p>
            <a:pPr algn="ctr"/>
            <a:r>
              <a:rPr lang="ka-GE" sz="1400" dirty="0"/>
              <a:t>4</a:t>
            </a:r>
            <a:r>
              <a:rPr lang="ka-GE" sz="1400" dirty="0" smtClean="0"/>
              <a:t> </a:t>
            </a:r>
            <a:endParaRPr lang="en-US" sz="1400" dirty="0"/>
          </a:p>
        </p:txBody>
      </p:sp>
      <p:sp>
        <p:nvSpPr>
          <p:cNvPr id="10" name="Rectangle 9"/>
          <p:cNvSpPr/>
          <p:nvPr/>
        </p:nvSpPr>
        <p:spPr>
          <a:xfrm>
            <a:off x="6019800" y="3733800"/>
            <a:ext cx="2819400" cy="838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400" dirty="0" smtClean="0">
                <a:solidFill>
                  <a:schemeClr val="accent1">
                    <a:lumMod val="50000"/>
                  </a:schemeClr>
                </a:solidFill>
              </a:rPr>
              <a:t>არაგადამდებ დაავადებათა დეპარტამენტის უფროსი</a:t>
            </a:r>
            <a:endParaRPr 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516120" y="5029200"/>
            <a:ext cx="2819400" cy="838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400" dirty="0" smtClean="0">
                <a:solidFill>
                  <a:schemeClr val="accent1">
                    <a:lumMod val="50000"/>
                  </a:schemeClr>
                </a:solidFill>
              </a:rPr>
              <a:t>ჯანმრთელობის ხელშეწყობის სამმართველო</a:t>
            </a:r>
          </a:p>
          <a:p>
            <a:pPr algn="ctr"/>
            <a:r>
              <a:rPr lang="ka-GE" sz="1400" dirty="0">
                <a:solidFill>
                  <a:schemeClr val="accent1">
                    <a:lumMod val="50000"/>
                  </a:schemeClr>
                </a:solidFill>
              </a:rPr>
              <a:t>3</a:t>
            </a:r>
            <a:endParaRPr 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3" name="Straight Arrow Connector 12"/>
          <p:cNvCxnSpPr>
            <a:stCxn id="5" idx="3"/>
          </p:cNvCxnSpPr>
          <p:nvPr/>
        </p:nvCxnSpPr>
        <p:spPr>
          <a:xfrm flipH="1">
            <a:off x="1676400" y="3324654"/>
            <a:ext cx="1439715" cy="10187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6629400" y="3124200"/>
            <a:ext cx="9144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0" idx="2"/>
          </p:cNvCxnSpPr>
          <p:nvPr/>
        </p:nvCxnSpPr>
        <p:spPr>
          <a:xfrm flipH="1">
            <a:off x="6629400" y="4572000"/>
            <a:ext cx="8001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8982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332480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С ჰეპატიტის გენეტიკური ტიპების გავრცელება საქართველოში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4206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685800"/>
            <a:ext cx="5943600" cy="808038"/>
          </a:xfrm>
        </p:spPr>
        <p:txBody>
          <a:bodyPr/>
          <a:lstStyle/>
          <a:p>
            <a: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არსებული სიტუაცია</a:t>
            </a:r>
            <a:b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/>
            </a:r>
            <a:b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მოქმედი პროგრამები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ka-GE" sz="2000" dirty="0">
              <a:solidFill>
                <a:schemeClr val="tx2"/>
              </a:solidFill>
            </a:endParaRPr>
          </a:p>
          <a:p>
            <a:pPr algn="just"/>
            <a:r>
              <a:rPr lang="ka-GE" sz="2000" dirty="0"/>
              <a:t>2011 </a:t>
            </a:r>
            <a:r>
              <a:rPr lang="ka-GE" sz="2000" dirty="0" smtClean="0"/>
              <a:t>წელი - გლობალური </a:t>
            </a:r>
            <a:r>
              <a:rPr lang="ka-GE" sz="2000" dirty="0"/>
              <a:t>ფონდის დაფინანსებით </a:t>
            </a:r>
            <a:r>
              <a:rPr lang="ka-GE" sz="2000" dirty="0" smtClean="0"/>
              <a:t>აივ </a:t>
            </a:r>
            <a:r>
              <a:rPr lang="ka-GE" sz="2000" dirty="0"/>
              <a:t>ინფექციითა და C ჰეპატიტით კოინფიცირებული პაციენტების მკურნალობა, </a:t>
            </a:r>
            <a:r>
              <a:rPr lang="ka-GE" sz="2000" dirty="0" smtClean="0"/>
              <a:t>სულ ჩართული </a:t>
            </a:r>
            <a:r>
              <a:rPr lang="ka-GE" sz="2000" dirty="0"/>
              <a:t>იქნა </a:t>
            </a:r>
            <a:r>
              <a:rPr lang="ka-GE" sz="2000" dirty="0" smtClean="0"/>
              <a:t>422 </a:t>
            </a:r>
            <a:r>
              <a:rPr lang="ka-GE" sz="2000" dirty="0"/>
              <a:t>პაციენტი. </a:t>
            </a:r>
            <a:endParaRPr lang="ka-GE" sz="2000" dirty="0" smtClean="0"/>
          </a:p>
          <a:p>
            <a:pPr marL="0" indent="0" algn="just">
              <a:buNone/>
            </a:pPr>
            <a:endParaRPr lang="ka-GE" sz="2000" dirty="0" smtClean="0"/>
          </a:p>
          <a:p>
            <a:pPr algn="just"/>
            <a:r>
              <a:rPr lang="ka-GE" sz="2000" dirty="0"/>
              <a:t>2013 </a:t>
            </a:r>
            <a:r>
              <a:rPr lang="ka-GE" sz="2000" dirty="0" smtClean="0"/>
              <a:t>წელი - სასჯელაღსრულების </a:t>
            </a:r>
            <a:r>
              <a:rPr lang="ka-GE" sz="2000" dirty="0"/>
              <a:t>სისტემაში C ჰეპატიტით </a:t>
            </a:r>
            <a:r>
              <a:rPr lang="ka-GE" sz="2000" dirty="0" smtClean="0"/>
              <a:t> დაავადებული მსჯავრდებულები </a:t>
            </a:r>
            <a:r>
              <a:rPr lang="ka-GE" sz="2000" dirty="0"/>
              <a:t>უზრუნველყოფილი არიან დიაგნოსტიკითა და მკურნალობით </a:t>
            </a:r>
            <a:r>
              <a:rPr lang="ka-GE" sz="2000" dirty="0" smtClean="0"/>
              <a:t>(ინტერფერონი+რიბავირინი) სრულად</a:t>
            </a:r>
            <a:r>
              <a:rPr lang="ka-GE" sz="2000" dirty="0"/>
              <a:t>, </a:t>
            </a:r>
            <a:r>
              <a:rPr lang="ka-GE" sz="2000" dirty="0" smtClean="0"/>
              <a:t>უფასოდ.</a:t>
            </a:r>
          </a:p>
          <a:p>
            <a:pPr marL="0" indent="0" algn="just">
              <a:buNone/>
            </a:pPr>
            <a:endParaRPr lang="ka-GE" sz="2000" dirty="0" smtClean="0"/>
          </a:p>
          <a:p>
            <a:pPr algn="just"/>
            <a:r>
              <a:rPr lang="ka-GE" sz="2000" dirty="0"/>
              <a:t>2013 წელი - სამოქალაქო სექტორში პაციენტებს შეეთავაზათ C ჰეპატიტის სამკურნალო </a:t>
            </a:r>
            <a:r>
              <a:rPr lang="ka-GE" sz="2000" dirty="0" smtClean="0"/>
              <a:t>მედიკამენტებზე (ინტერფერონი + რიბავირნი)  </a:t>
            </a:r>
            <a:r>
              <a:rPr lang="ka-GE" sz="2000" dirty="0"/>
              <a:t>60%-იანი ფასდაკლება.</a:t>
            </a:r>
          </a:p>
          <a:p>
            <a:pPr algn="just"/>
            <a:endParaRPr lang="en-US" sz="2000" dirty="0"/>
          </a:p>
          <a:p>
            <a:pPr algn="just"/>
            <a:endParaRPr 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72911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არსებული სიტუაცია</a:t>
            </a:r>
            <a:b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/>
            </a:r>
            <a:b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რესურსები (1)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ka-GE" sz="1800" dirty="0"/>
              <a:t>ქვეყანაში </a:t>
            </a:r>
            <a:r>
              <a:rPr lang="ka-GE" sz="1800" dirty="0" smtClean="0"/>
              <a:t>არსებობს C </a:t>
            </a:r>
            <a:r>
              <a:rPr lang="ka-GE" sz="1800" dirty="0"/>
              <a:t>ჰეპატიტის მართვისთვის საჭირო </a:t>
            </a:r>
            <a:r>
              <a:rPr lang="ka-GE" sz="1800" dirty="0" smtClean="0"/>
              <a:t>ინფრასტრუქტურული</a:t>
            </a:r>
            <a:r>
              <a:rPr lang="ka-GE" sz="1800" dirty="0"/>
              <a:t>, მატერიალურ-ტექნიკური და ადამიანური რესურსები. </a:t>
            </a:r>
            <a:endParaRPr lang="ka-GE" sz="1800" dirty="0" smtClean="0"/>
          </a:p>
          <a:p>
            <a:pPr marL="0" indent="0" algn="just">
              <a:buNone/>
            </a:pPr>
            <a:endParaRPr lang="en-US" sz="1800" dirty="0"/>
          </a:p>
          <a:p>
            <a:r>
              <a:rPr lang="ka-GE" sz="1800" dirty="0"/>
              <a:t>დანერგილია პრაქტიკულად ყველა, საერთაშორისო სტანდარტებზე დაფუძნებული სადიაგნოსტიკო </a:t>
            </a:r>
            <a:r>
              <a:rPr lang="ka-GE" sz="1800" dirty="0" smtClean="0"/>
              <a:t>მეთოდი </a:t>
            </a:r>
            <a:r>
              <a:rPr lang="ka-GE" sz="1800" dirty="0"/>
              <a:t>მაღალტექნოლოგიური მოლეკულური დიაგნოსტიკის მეთოდების ჩათვლით, როგორიცაა: თვისობრივი და რაოდენობრივი პოლიმერაზული ჯაჭვური რეაქციის მეთოდი </a:t>
            </a:r>
            <a:r>
              <a:rPr lang="ka-GE" sz="1800" dirty="0" smtClean="0"/>
              <a:t>HCV </a:t>
            </a:r>
            <a:r>
              <a:rPr lang="ka-GE" sz="1800" dirty="0"/>
              <a:t>გენოტიპირებისა და სხვ</a:t>
            </a:r>
            <a:r>
              <a:rPr lang="ka-GE" sz="1800" dirty="0" smtClean="0"/>
              <a:t>.</a:t>
            </a:r>
          </a:p>
          <a:p>
            <a:pPr marL="0" indent="0">
              <a:buNone/>
            </a:pPr>
            <a:endParaRPr lang="ka-GE" sz="1800" dirty="0" smtClean="0"/>
          </a:p>
          <a:p>
            <a:pPr algn="just"/>
            <a:r>
              <a:rPr lang="ka-GE" sz="1800" dirty="0" smtClean="0"/>
              <a:t>დანერგილია </a:t>
            </a:r>
            <a:r>
              <a:rPr lang="ka-GE" sz="1800" dirty="0"/>
              <a:t>ღვიძლის ფიბროზის ხარისხის/ციროზის შესაფასებელი არაინვაზიური მეთოდები, მათ შორის ღვიძლის ელასტოფრაფია.</a:t>
            </a:r>
            <a:endParaRPr lang="en-US" sz="1800" dirty="0"/>
          </a:p>
          <a:p>
            <a:pPr algn="just"/>
            <a:endParaRPr lang="en-US" sz="1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471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ka-GE" dirty="0"/>
              <a:t>C ჰეპატიტის ეროვნული პროგრამის განხორციელებას და ინიციატივებს კიდევ უფრო აძლიერებს მრავალსექტორული კომისიებისა და სამუშაო ჯგუფების არსებობა, კერძოდ მიერ მინისტრის განკარგულების შესაბამისი:</a:t>
            </a:r>
            <a:endParaRPr lang="en-US" dirty="0"/>
          </a:p>
          <a:p>
            <a:pPr lvl="0"/>
            <a:r>
              <a:rPr lang="en-US" dirty="0"/>
              <a:t>C </a:t>
            </a:r>
            <a:r>
              <a:rPr lang="ka-GE" dirty="0"/>
              <a:t>ჰეპატიტის სამკურნალოდ შეღავათიან ფასში უზრუნველყოფის მიზნით შექმნილი კომისია (ბრძანება # 01-14/o, 24 იანვარი, 2014)</a:t>
            </a:r>
            <a:endParaRPr lang="en-US" dirty="0"/>
          </a:p>
          <a:p>
            <a:pPr marL="0" indent="0">
              <a:buNone/>
            </a:pPr>
            <a:r>
              <a:rPr lang="ka-GE" dirty="0"/>
              <a:t> </a:t>
            </a:r>
            <a:endParaRPr lang="en-US" dirty="0"/>
          </a:p>
          <a:p>
            <a:pPr lvl="0"/>
            <a:r>
              <a:rPr lang="en-US" dirty="0"/>
              <a:t>C </a:t>
            </a:r>
            <a:r>
              <a:rPr lang="ka-GE" dirty="0"/>
              <a:t>ჰეპატიტის ელიმინაციის სტრატეგიული გეგმის შემუშავებისა და განხორციელების მიზნით შექმნილი სამუშაო ჯგუფის (ბრძანება #</a:t>
            </a:r>
            <a:r>
              <a:rPr lang="en-US" dirty="0"/>
              <a:t>01-112/o</a:t>
            </a:r>
            <a:r>
              <a:rPr lang="ka-GE" dirty="0"/>
              <a:t> 15 მაისი, 2014)</a:t>
            </a:r>
            <a:endParaRPr lang="en-US" dirty="0"/>
          </a:p>
          <a:p>
            <a:r>
              <a:rPr lang="ka-GE" dirty="0"/>
              <a:t> 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94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0455859"/>
              </p:ext>
            </p:extLst>
          </p:nvPr>
        </p:nvGraphicFramePr>
        <p:xfrm>
          <a:off x="152400" y="1600200"/>
          <a:ext cx="87630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381000"/>
            <a:ext cx="5943600" cy="1036638"/>
          </a:xfrm>
        </p:spPr>
        <p:txBody>
          <a:bodyPr/>
          <a:lstStyle/>
          <a:p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/>
            </a:r>
            <a:b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არსებული </a:t>
            </a:r>
            <a: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სიტუაცია</a:t>
            </a:r>
            <a:b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/>
            </a:r>
            <a:b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რესურსები </a:t>
            </a:r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(2) - </a:t>
            </a:r>
            <a:r>
              <a:rPr lang="ka-GE" sz="14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სერთიფიცირებულ ექიმთა რაოდენობა</a:t>
            </a:r>
            <a:endParaRPr lang="en-US" sz="1400" dirty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017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533400"/>
            <a:ext cx="5943600" cy="808038"/>
          </a:xfrm>
        </p:spPr>
        <p:txBody>
          <a:bodyPr/>
          <a:lstStyle/>
          <a:p>
            <a: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C ჰეპატიტის ელიმინაცია</a:t>
            </a:r>
            <a:b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/>
            </a:r>
            <a:b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პროგრამის მიზანია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ka-GE" dirty="0" smtClean="0"/>
          </a:p>
          <a:p>
            <a:pPr algn="just"/>
            <a:endParaRPr lang="ka-GE" dirty="0"/>
          </a:p>
          <a:p>
            <a:pPr algn="just"/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საქართველოში </a:t>
            </a:r>
            <a:r>
              <a:rPr lang="ka-GE" dirty="0">
                <a:solidFill>
                  <a:schemeClr val="tx2">
                    <a:lumMod val="75000"/>
                  </a:schemeClr>
                </a:solidFill>
              </a:rPr>
              <a:t>C ჰეპატიტით გამოწვეული ავადობის, სიკვდილიანობისა და ინფექციის გავრცელების შემცირება დაავადების პრევენციაზე, დიაგნოსტიკასა და მკურნალობაზე მოსახლეობის ხელმისაწვდომობის ეტაპობრივი უზრუნველყოფით</a:t>
            </a:r>
            <a:r>
              <a:rPr lang="ka-GE" dirty="0"/>
              <a:t>.  </a:t>
            </a:r>
            <a:endParaRPr lang="en-US" dirty="0"/>
          </a:p>
          <a:p>
            <a:pPr algn="just"/>
            <a:endParaRPr lang="en-US" dirty="0">
              <a:solidFill>
                <a:schemeClr val="tx2"/>
              </a:solidFill>
            </a:endParaRPr>
          </a:p>
          <a:p>
            <a:pPr algn="just"/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10251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C ჰეპატიტის ელიმინაცია</a:t>
            </a:r>
            <a:b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/>
            </a:r>
            <a:b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პროგრამის ამოცანებია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 algn="just"/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C </a:t>
            </a:r>
            <a:r>
              <a:rPr lang="ka-GE" dirty="0">
                <a:solidFill>
                  <a:schemeClr val="tx2">
                    <a:lumMod val="75000"/>
                  </a:schemeClr>
                </a:solidFill>
              </a:rPr>
              <a:t>ჰეპატიტის ელიმინაციის სახელმწიფო გეგმის გადაუდებელი/პირველი ეტაპის ღონისძიებების შემუშავება;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lvl="0" algn="just"/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ანტი-HCV </a:t>
            </a:r>
            <a:r>
              <a:rPr lang="ka-GE" dirty="0">
                <a:solidFill>
                  <a:schemeClr val="tx2">
                    <a:lumMod val="75000"/>
                  </a:schemeClr>
                </a:solidFill>
              </a:rPr>
              <a:t>დადებით პაციენტებში შესაბამისი კლინიკურ-ლაბორატორიული გამოკვლევების უზრუნველყოფა; 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lvl="0" algn="just"/>
            <a:r>
              <a:rPr lang="ka-GE" dirty="0">
                <a:solidFill>
                  <a:schemeClr val="tx2">
                    <a:lumMod val="75000"/>
                  </a:schemeClr>
                </a:solidFill>
              </a:rPr>
              <a:t>წინასწარ დადგენილი კრიტერიუმების საფუძველზე შერჩეული HCV ინფექციის მქონე ბენეფიციართა მკურნალობა, C ჰეპატიტის კლინიკური მართვის პროტოკოლების საფუძველზე;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lvl="0" algn="just"/>
            <a:r>
              <a:rPr lang="ka-GE" dirty="0">
                <a:solidFill>
                  <a:schemeClr val="tx2">
                    <a:lumMod val="75000"/>
                  </a:schemeClr>
                </a:solidFill>
              </a:rPr>
              <a:t>C ჰეპატიტის პრევენციის ღონისძიებების შემუშავება;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lvl="0" algn="just"/>
            <a:r>
              <a:rPr lang="ka-GE" dirty="0">
                <a:solidFill>
                  <a:schemeClr val="tx2">
                    <a:lumMod val="75000"/>
                  </a:schemeClr>
                </a:solidFill>
              </a:rPr>
              <a:t>C ჰეპატიტის ზედამხედველობის სისტემის გაძლიერება;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lvl="0" algn="just"/>
            <a:r>
              <a:rPr lang="ka-GE" dirty="0">
                <a:solidFill>
                  <a:schemeClr val="tx2">
                    <a:lumMod val="75000"/>
                  </a:schemeClr>
                </a:solidFill>
              </a:rPr>
              <a:t>დაავადების მკურნალობის პროტოკოლების შემუშავება;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lvl="0" algn="just"/>
            <a:r>
              <a:rPr lang="ka-GE" dirty="0">
                <a:solidFill>
                  <a:schemeClr val="tx2">
                    <a:lumMod val="75000"/>
                  </a:schemeClr>
                </a:solidFill>
              </a:rPr>
              <a:t>C ჰეპატიტის პრევენციისა და დაავადების მართვის ერთიანი ელექტრონული მოდულის შემუშავება და დანერგვა;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lvl="0" algn="just"/>
            <a:r>
              <a:rPr lang="ka-GE" dirty="0">
                <a:solidFill>
                  <a:schemeClr val="tx2">
                    <a:lumMod val="75000"/>
                  </a:schemeClr>
                </a:solidFill>
              </a:rPr>
              <a:t>C ჰეპატიტის სამკურნალო მედიკამენტების ლოჯისტიკის (მიღება, შენახვა, ტრანსპორტირება, განაწილება, გაცემა) სქემის შემუშავება და დანერგვა;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lvl="0" algn="just"/>
            <a:r>
              <a:rPr lang="ka-GE" dirty="0">
                <a:solidFill>
                  <a:schemeClr val="tx2">
                    <a:lumMod val="75000"/>
                  </a:schemeClr>
                </a:solidFill>
              </a:rPr>
              <a:t>საინფორმაციო-საგანმანათლებლო მხარდაჭერის უზრუნველყოფა.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42930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2839</TotalTime>
  <Words>1007</Words>
  <Application>Microsoft Office PowerPoint</Application>
  <PresentationFormat>On-screen Show (4:3)</PresentationFormat>
  <Paragraphs>190</Paragraphs>
  <Slides>26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1_Office Theme</vt:lpstr>
      <vt:lpstr>C ჰეპატიტის ელიმინაციის სახელმწიფო გეგმის გადაუდებელი/პირველი ეტაპის ღონისძიებები  2015 წელი</vt:lpstr>
      <vt:lpstr>C ჰეპატიტის გავრცელება საქართველოში</vt:lpstr>
      <vt:lpstr>С ჰეპატიტის გენეტიკური ტიპების გავრცელება საქართველოში</vt:lpstr>
      <vt:lpstr>არსებული სიტუაცია  მოქმედი პროგრამები</vt:lpstr>
      <vt:lpstr>არსებული სიტუაცია  რესურსები (1)</vt:lpstr>
      <vt:lpstr>PowerPoint Presentation</vt:lpstr>
      <vt:lpstr> არსებული სიტუაცია  რესურსები (2) - სერთიფიცირებულ ექიმთა რაოდენობა</vt:lpstr>
      <vt:lpstr>C ჰეპატიტის ელიმინაცია  პროგრამის მიზანია</vt:lpstr>
      <vt:lpstr>C ჰეპატიტის ელიმინაცია  პროგრამის ამოცანებია</vt:lpstr>
      <vt:lpstr>C ჰეპატიტის ელიმინაცია  პროგრამის მოსარგებლეები</vt:lpstr>
      <vt:lpstr>C ჰეპატიტის ელიმინაცია  პროგრამის ძირითადი ღონისძიებები</vt:lpstr>
      <vt:lpstr>C ჰეპატიტის ელიმინაცია  დიაგნოსტიკა მკურნალობაში ჩართვამდე</vt:lpstr>
      <vt:lpstr>  C ჰეპატიტის ელიმინაცია  დიაგნოსტიკა მკურნალობის მონიტორინგის პროცესში </vt:lpstr>
      <vt:lpstr>C ჰეპატიტის ელიმინაცია  მკურნალობის კომპონენტი</vt:lpstr>
      <vt:lpstr>C ჰეპატიტის ელიმინაცია  პაციენტთა ჩართვის კრიტერიუმები</vt:lpstr>
      <vt:lpstr>C ჰეპატიტის ელიმინაცია  პაციენტთა რეგისტრაციის წესი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საქართველოს შრომის, ჯანმრთელობისა და სოცილური დაცვის სმინისტრო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ტუბერკულოზოს კონტროლი საქართველოში</dc:title>
  <dc:creator>LS</dc:creator>
  <cp:lastModifiedBy>Irina Tskhomelidze</cp:lastModifiedBy>
  <cp:revision>260</cp:revision>
  <dcterms:created xsi:type="dcterms:W3CDTF">2013-02-19T17:30:52Z</dcterms:created>
  <dcterms:modified xsi:type="dcterms:W3CDTF">2015-04-16T10:39:55Z</dcterms:modified>
</cp:coreProperties>
</file>