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338" r:id="rId2"/>
    <p:sldId id="376" r:id="rId3"/>
    <p:sldId id="378" r:id="rId4"/>
    <p:sldId id="434" r:id="rId5"/>
    <p:sldId id="435" r:id="rId6"/>
    <p:sldId id="405" r:id="rId7"/>
    <p:sldId id="406" r:id="rId8"/>
    <p:sldId id="438" r:id="rId9"/>
    <p:sldId id="439" r:id="rId10"/>
    <p:sldId id="440" r:id="rId11"/>
    <p:sldId id="441" r:id="rId12"/>
    <p:sldId id="44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ina Darakhvelidze" initials="MD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25E34"/>
    <a:srgbClr val="35554D"/>
    <a:srgbClr val="1D5B61"/>
    <a:srgbClr val="1B971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5027" autoAdjust="0"/>
  </p:normalViewPr>
  <p:slideViewPr>
    <p:cSldViewPr>
      <p:cViewPr>
        <p:scale>
          <a:sx n="75" d="100"/>
          <a:sy n="75" d="100"/>
        </p:scale>
        <p:origin x="-2028" y="-7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2352"/>
    </p:cViewPr>
  </p:sorterViewPr>
  <p:notesViewPr>
    <p:cSldViewPr>
      <p:cViewPr varScale="1">
        <p:scale>
          <a:sx n="67" d="100"/>
          <a:sy n="67" d="100"/>
        </p:scale>
        <p:origin x="-2796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E7DC9D-8F1C-423F-8539-B77D95FE6878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2B6367-7744-405E-9013-559A0380C8F8}">
      <dgm:prSet phldrT="[Text]" custT="1"/>
      <dgm:spPr/>
      <dgm:t>
        <a:bodyPr/>
        <a:lstStyle/>
        <a:p>
          <a:r>
            <a:rPr lang="en-US" sz="1600" dirty="0" smtClean="0"/>
            <a:t>Positive </a:t>
          </a:r>
          <a:r>
            <a:rPr lang="ka-GE" sz="1600" dirty="0" smtClean="0"/>
            <a:t>HCV</a:t>
          </a:r>
          <a:endParaRPr lang="en-US" sz="1600" dirty="0"/>
        </a:p>
      </dgm:t>
    </dgm:pt>
    <dgm:pt modelId="{D03A568D-4A26-4366-9F7D-ADCD87EE371C}" type="parTrans" cxnId="{ABC2C04A-C4F6-41F0-BADD-E211979384E0}">
      <dgm:prSet/>
      <dgm:spPr/>
      <dgm:t>
        <a:bodyPr/>
        <a:lstStyle/>
        <a:p>
          <a:endParaRPr lang="en-US"/>
        </a:p>
      </dgm:t>
    </dgm:pt>
    <dgm:pt modelId="{726BAC82-1216-4B85-B1DE-80E5CCD52A68}" type="sibTrans" cxnId="{ABC2C04A-C4F6-41F0-BADD-E211979384E0}">
      <dgm:prSet/>
      <dgm:spPr/>
      <dgm:t>
        <a:bodyPr/>
        <a:lstStyle/>
        <a:p>
          <a:endParaRPr lang="en-US"/>
        </a:p>
      </dgm:t>
    </dgm:pt>
    <dgm:pt modelId="{1D7C1E1B-0531-4ABB-A1EE-B198BAF54ABA}">
      <dgm:prSet phldrT="[Text]" custT="1"/>
      <dgm:spPr/>
      <dgm:t>
        <a:bodyPr/>
        <a:lstStyle/>
        <a:p>
          <a:r>
            <a:rPr lang="en-US" sz="1600" dirty="0" err="1" smtClean="0"/>
            <a:t>Firbrosis</a:t>
          </a:r>
          <a:r>
            <a:rPr lang="ka-GE" sz="1600" dirty="0" smtClean="0"/>
            <a:t> </a:t>
          </a:r>
          <a:r>
            <a:rPr lang="en-US" sz="1600" dirty="0" smtClean="0"/>
            <a:t>F3, F3-F4 and F4</a:t>
          </a:r>
          <a:endParaRPr lang="en-US" sz="1600" dirty="0"/>
        </a:p>
      </dgm:t>
    </dgm:pt>
    <dgm:pt modelId="{B598062D-8AFC-4E42-8EE0-CD357163BFDE}" type="parTrans" cxnId="{C57E0ADE-F1AE-4C4B-B291-9D2332EA26CF}">
      <dgm:prSet/>
      <dgm:spPr/>
      <dgm:t>
        <a:bodyPr/>
        <a:lstStyle/>
        <a:p>
          <a:endParaRPr lang="en-US"/>
        </a:p>
      </dgm:t>
    </dgm:pt>
    <dgm:pt modelId="{180A0F57-787B-45BB-BA65-57C305120B85}" type="sibTrans" cxnId="{C57E0ADE-F1AE-4C4B-B291-9D2332EA26CF}">
      <dgm:prSet/>
      <dgm:spPr/>
      <dgm:t>
        <a:bodyPr/>
        <a:lstStyle/>
        <a:p>
          <a:endParaRPr lang="en-US"/>
        </a:p>
      </dgm:t>
    </dgm:pt>
    <dgm:pt modelId="{41AD6A96-98EF-417B-8184-1D70E68FFF1E}">
      <dgm:prSet phldrT="[Text]" custT="1"/>
      <dgm:spPr/>
      <dgm:t>
        <a:bodyPr/>
        <a:lstStyle/>
        <a:p>
          <a:r>
            <a:rPr lang="ka-GE" sz="1600" dirty="0" smtClean="0"/>
            <a:t>HCV </a:t>
          </a:r>
          <a:r>
            <a:rPr lang="en-US" sz="1600" dirty="0" smtClean="0"/>
            <a:t>Genotype</a:t>
          </a:r>
          <a:endParaRPr lang="ka-GE" sz="1600" dirty="0" smtClean="0"/>
        </a:p>
        <a:p>
          <a:r>
            <a:rPr lang="en-US" sz="1600" dirty="0" smtClean="0"/>
            <a:t>ALT, AST, Bilirubin</a:t>
          </a:r>
          <a:r>
            <a:rPr lang="ka-GE" sz="1600" dirty="0" smtClean="0"/>
            <a:t>, </a:t>
          </a:r>
          <a:r>
            <a:rPr lang="en-US" sz="1600" dirty="0" smtClean="0"/>
            <a:t>creatinine level</a:t>
          </a:r>
          <a:r>
            <a:rPr lang="ka-GE" sz="1600" dirty="0" smtClean="0"/>
            <a:t>,</a:t>
          </a:r>
          <a:endParaRPr lang="en-US" sz="1600" dirty="0" smtClean="0"/>
        </a:p>
        <a:p>
          <a:r>
            <a:rPr lang="en-US" sz="1600" dirty="0" smtClean="0"/>
            <a:t>CBC</a:t>
          </a:r>
          <a:r>
            <a:rPr lang="ka-GE" sz="1600" dirty="0" smtClean="0"/>
            <a:t>.</a:t>
          </a:r>
          <a:r>
            <a:rPr lang="en-US" sz="1600" dirty="0" smtClean="0"/>
            <a:t>  </a:t>
          </a:r>
          <a:r>
            <a:rPr lang="ka-GE" sz="1600" dirty="0" smtClean="0"/>
            <a:t> </a:t>
          </a:r>
          <a:endParaRPr lang="en-US" sz="1600" dirty="0"/>
        </a:p>
      </dgm:t>
    </dgm:pt>
    <dgm:pt modelId="{24FA1A22-CA55-488D-9459-AE2380AA8215}" type="parTrans" cxnId="{65117221-08BF-47CA-9897-8423EE5CE3EA}">
      <dgm:prSet/>
      <dgm:spPr/>
      <dgm:t>
        <a:bodyPr/>
        <a:lstStyle/>
        <a:p>
          <a:endParaRPr lang="en-US"/>
        </a:p>
      </dgm:t>
    </dgm:pt>
    <dgm:pt modelId="{C8188169-B3EC-4C28-997D-C23E9BA1A680}" type="sibTrans" cxnId="{65117221-08BF-47CA-9897-8423EE5CE3EA}">
      <dgm:prSet/>
      <dgm:spPr/>
      <dgm:t>
        <a:bodyPr/>
        <a:lstStyle/>
        <a:p>
          <a:endParaRPr lang="en-US"/>
        </a:p>
      </dgm:t>
    </dgm:pt>
    <dgm:pt modelId="{089BB21F-8926-4198-B738-1C3644D26E52}">
      <dgm:prSet custT="1"/>
      <dgm:spPr/>
      <dgm:t>
        <a:bodyPr/>
        <a:lstStyle/>
        <a:p>
          <a:r>
            <a:rPr lang="en-US" sz="1600" dirty="0" smtClean="0"/>
            <a:t>Liver </a:t>
          </a:r>
          <a:r>
            <a:rPr lang="en-US" sz="1600" dirty="0" err="1" smtClean="0"/>
            <a:t>Elastography</a:t>
          </a:r>
          <a:endParaRPr lang="en-US" sz="1600" dirty="0"/>
        </a:p>
      </dgm:t>
    </dgm:pt>
    <dgm:pt modelId="{D0E8B473-6A74-47CC-A659-7A20586A8E22}" type="parTrans" cxnId="{0DAB311A-31CD-4474-9349-E30C9F1E6900}">
      <dgm:prSet/>
      <dgm:spPr/>
      <dgm:t>
        <a:bodyPr/>
        <a:lstStyle/>
        <a:p>
          <a:endParaRPr lang="en-US"/>
        </a:p>
      </dgm:t>
    </dgm:pt>
    <dgm:pt modelId="{2436E769-1D98-4876-BE7A-07F5F0E24D10}" type="sibTrans" cxnId="{0DAB311A-31CD-4474-9349-E30C9F1E6900}">
      <dgm:prSet/>
      <dgm:spPr/>
      <dgm:t>
        <a:bodyPr/>
        <a:lstStyle/>
        <a:p>
          <a:endParaRPr lang="en-US"/>
        </a:p>
      </dgm:t>
    </dgm:pt>
    <dgm:pt modelId="{C1C0E82C-6C32-47C8-BF94-9DBC583EA459}">
      <dgm:prSet custT="1"/>
      <dgm:spPr/>
      <dgm:t>
        <a:bodyPr/>
        <a:lstStyle/>
        <a:p>
          <a:r>
            <a:rPr lang="en-US" sz="1600" dirty="0" smtClean="0"/>
            <a:t>Doctor consultation</a:t>
          </a:r>
          <a:r>
            <a:rPr lang="ka-GE" sz="1600" dirty="0" smtClean="0"/>
            <a:t>+  HCV </a:t>
          </a:r>
          <a:r>
            <a:rPr lang="en-US" sz="1600" dirty="0" smtClean="0"/>
            <a:t>RNA quantitative</a:t>
          </a:r>
          <a:endParaRPr lang="en-US" sz="1600" dirty="0"/>
        </a:p>
      </dgm:t>
    </dgm:pt>
    <dgm:pt modelId="{DF97F658-3492-4A35-887B-430840AE78DC}" type="parTrans" cxnId="{6CE97016-BF2F-45A1-B6E8-C8EFA2747032}">
      <dgm:prSet/>
      <dgm:spPr/>
      <dgm:t>
        <a:bodyPr/>
        <a:lstStyle/>
        <a:p>
          <a:endParaRPr lang="en-US"/>
        </a:p>
      </dgm:t>
    </dgm:pt>
    <dgm:pt modelId="{6E039F43-27A3-4224-B98D-F3BA28549906}" type="sibTrans" cxnId="{6CE97016-BF2F-45A1-B6E8-C8EFA2747032}">
      <dgm:prSet/>
      <dgm:spPr/>
      <dgm:t>
        <a:bodyPr/>
        <a:lstStyle/>
        <a:p>
          <a:endParaRPr lang="en-US"/>
        </a:p>
      </dgm:t>
    </dgm:pt>
    <dgm:pt modelId="{AC80EDED-10CD-42A5-8D7D-7C5456979709}" type="pres">
      <dgm:prSet presAssocID="{0FE7DC9D-8F1C-423F-8539-B77D95FE6878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D3D51659-A190-4E9F-B065-3850077F8CBA}" type="pres">
      <dgm:prSet presAssocID="{FA2B6367-7744-405E-9013-559A0380C8F8}" presName="composite" presStyleCnt="0"/>
      <dgm:spPr/>
    </dgm:pt>
    <dgm:pt modelId="{307741F3-52C2-4868-B723-CF3D0E47FAD3}" type="pres">
      <dgm:prSet presAssocID="{FA2B6367-7744-405E-9013-559A0380C8F8}" presName="bentUpArrow1" presStyleLbl="alignImgPlace1" presStyleIdx="0" presStyleCnt="4" custScaleX="255144" custScaleY="221749" custLinFactX="-57420" custLinFactNeighborX="-100000" custLinFactNeighborY="9768"/>
      <dgm:spPr/>
    </dgm:pt>
    <dgm:pt modelId="{6C02B38D-C6C9-4736-8CCB-1248E9BB92A3}" type="pres">
      <dgm:prSet presAssocID="{FA2B6367-7744-405E-9013-559A0380C8F8}" presName="ParentText" presStyleLbl="node1" presStyleIdx="0" presStyleCnt="5" custScaleX="429333" custLinFactY="-40315" custLinFactNeighborX="-47" custLinFactNeighborY="-10000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FB6072-8442-4C2C-8DD8-85393C5D8134}" type="pres">
      <dgm:prSet presAssocID="{FA2B6367-7744-405E-9013-559A0380C8F8}" presName="ChildText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A79244-B81C-42E5-A3A4-F420D99B025B}" type="pres">
      <dgm:prSet presAssocID="{726BAC82-1216-4B85-B1DE-80E5CCD52A68}" presName="sibTrans" presStyleCnt="0"/>
      <dgm:spPr/>
    </dgm:pt>
    <dgm:pt modelId="{723E4918-7C39-47CC-8801-04C28931F6F7}" type="pres">
      <dgm:prSet presAssocID="{C1C0E82C-6C32-47C8-BF94-9DBC583EA459}" presName="composite" presStyleCnt="0"/>
      <dgm:spPr/>
    </dgm:pt>
    <dgm:pt modelId="{CDFE559D-DA79-4608-A23F-F6A65FA74F30}" type="pres">
      <dgm:prSet presAssocID="{C1C0E82C-6C32-47C8-BF94-9DBC583EA459}" presName="bentUpArrow1" presStyleLbl="alignImgPlace1" presStyleIdx="1" presStyleCnt="4" custScaleX="275065" custScaleY="230725" custLinFactX="-100000" custLinFactNeighborX="-104537" custLinFactNeighborY="48814"/>
      <dgm:spPr/>
    </dgm:pt>
    <dgm:pt modelId="{9431BCC5-E091-40E3-BB44-5A6A4A79090F}" type="pres">
      <dgm:prSet presAssocID="{C1C0E82C-6C32-47C8-BF94-9DBC583EA459}" presName="ParentText" presStyleLbl="node1" presStyleIdx="1" presStyleCnt="5" custScaleX="456497" custScaleY="242796" custLinFactNeighborX="-31651" custLinFactNeighborY="-5577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F52DC0-6883-405C-A4B5-038324FC1697}" type="pres">
      <dgm:prSet presAssocID="{C1C0E82C-6C32-47C8-BF94-9DBC583EA459}" presName="ChildText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20B214E5-F154-426A-84A5-15FE90562B40}" type="pres">
      <dgm:prSet presAssocID="{6E039F43-27A3-4224-B98D-F3BA28549906}" presName="sibTrans" presStyleCnt="0"/>
      <dgm:spPr/>
    </dgm:pt>
    <dgm:pt modelId="{5F87DB3F-E3C8-46E4-BBCD-ABF637A739D7}" type="pres">
      <dgm:prSet presAssocID="{089BB21F-8926-4198-B738-1C3644D26E52}" presName="composite" presStyleCnt="0"/>
      <dgm:spPr/>
    </dgm:pt>
    <dgm:pt modelId="{FE734740-20F7-4BE6-88F8-2F10BAF0D33D}" type="pres">
      <dgm:prSet presAssocID="{089BB21F-8926-4198-B738-1C3644D26E52}" presName="bentUpArrow1" presStyleLbl="alignImgPlace1" presStyleIdx="2" presStyleCnt="4" custScaleX="196119" custScaleY="211727" custLinFactX="-76940" custLinFactNeighborX="-100000" custLinFactNeighborY="45332"/>
      <dgm:spPr/>
    </dgm:pt>
    <dgm:pt modelId="{01822535-7B10-4085-A9C2-B53548F0DEF5}" type="pres">
      <dgm:prSet presAssocID="{089BB21F-8926-4198-B738-1C3644D26E52}" presName="ParentText" presStyleLbl="node1" presStyleIdx="2" presStyleCnt="5" custScaleX="379478" custScaleY="185856" custLinFactNeighborX="-45705" custLinFactNeighborY="-3503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B85830-276D-4840-A14A-35559CC497E4}" type="pres">
      <dgm:prSet presAssocID="{089BB21F-8926-4198-B738-1C3644D26E52}" presName="ChildText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E4618219-8325-49B9-9839-EA0EA63201BE}" type="pres">
      <dgm:prSet presAssocID="{2436E769-1D98-4876-BE7A-07F5F0E24D10}" presName="sibTrans" presStyleCnt="0"/>
      <dgm:spPr/>
    </dgm:pt>
    <dgm:pt modelId="{29596932-862D-41FB-B659-40EA7C1A3C3D}" type="pres">
      <dgm:prSet presAssocID="{1D7C1E1B-0531-4ABB-A1EE-B198BAF54ABA}" presName="composite" presStyleCnt="0"/>
      <dgm:spPr/>
    </dgm:pt>
    <dgm:pt modelId="{B204C5F9-A121-4DF2-92EA-C227BE13F8D2}" type="pres">
      <dgm:prSet presAssocID="{1D7C1E1B-0531-4ABB-A1EE-B198BAF54ABA}" presName="bentUpArrow1" presStyleLbl="alignImgPlace1" presStyleIdx="3" presStyleCnt="4" custScaleX="281400" custScaleY="241876" custLinFactX="-92769" custLinFactNeighborX="-100000" custLinFactNeighborY="42444"/>
      <dgm:spPr/>
    </dgm:pt>
    <dgm:pt modelId="{289B8A64-4C6F-4E2A-8D4D-3DD695021EC7}" type="pres">
      <dgm:prSet presAssocID="{1D7C1E1B-0531-4ABB-A1EE-B198BAF54ABA}" presName="ParentText" presStyleLbl="node1" presStyleIdx="3" presStyleCnt="5" custScaleX="413978" custScaleY="159261" custLinFactNeighborX="-79260" custLinFactNeighborY="-5404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9452E-D0C3-4E2A-9013-DA79048D2444}" type="pres">
      <dgm:prSet presAssocID="{1D7C1E1B-0531-4ABB-A1EE-B198BAF54ABA}" presName="ChildText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F194B7-66CD-4578-AB05-2BFA855D2C6C}" type="pres">
      <dgm:prSet presAssocID="{180A0F57-787B-45BB-BA65-57C305120B85}" presName="sibTrans" presStyleCnt="0"/>
      <dgm:spPr/>
    </dgm:pt>
    <dgm:pt modelId="{5690455B-5902-4FC6-AA33-BC57C93E36AF}" type="pres">
      <dgm:prSet presAssocID="{41AD6A96-98EF-417B-8184-1D70E68FFF1E}" presName="composite" presStyleCnt="0"/>
      <dgm:spPr/>
    </dgm:pt>
    <dgm:pt modelId="{E4312EBC-4931-4B61-A32B-B20F5CFD01C0}" type="pres">
      <dgm:prSet presAssocID="{41AD6A96-98EF-417B-8184-1D70E68FFF1E}" presName="ParentText" presStyleLbl="node1" presStyleIdx="4" presStyleCnt="5" custScaleX="581380" custScaleY="268544" custLinFactNeighborX="-51573" custLinFactNeighborY="-8741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57E0ADE-F1AE-4C4B-B291-9D2332EA26CF}" srcId="{0FE7DC9D-8F1C-423F-8539-B77D95FE6878}" destId="{1D7C1E1B-0531-4ABB-A1EE-B198BAF54ABA}" srcOrd="3" destOrd="0" parTransId="{B598062D-8AFC-4E42-8EE0-CD357163BFDE}" sibTransId="{180A0F57-787B-45BB-BA65-57C305120B85}"/>
    <dgm:cxn modelId="{CBF27582-4892-4E51-8D23-977220FF83A6}" type="presOf" srcId="{FA2B6367-7744-405E-9013-559A0380C8F8}" destId="{6C02B38D-C6C9-4736-8CCB-1248E9BB92A3}" srcOrd="0" destOrd="0" presId="urn:microsoft.com/office/officeart/2005/8/layout/StepDownProcess"/>
    <dgm:cxn modelId="{6CE97016-BF2F-45A1-B6E8-C8EFA2747032}" srcId="{0FE7DC9D-8F1C-423F-8539-B77D95FE6878}" destId="{C1C0E82C-6C32-47C8-BF94-9DBC583EA459}" srcOrd="1" destOrd="0" parTransId="{DF97F658-3492-4A35-887B-430840AE78DC}" sibTransId="{6E039F43-27A3-4224-B98D-F3BA28549906}"/>
    <dgm:cxn modelId="{FD291DE1-1597-41F0-8C48-F824476CA5E0}" type="presOf" srcId="{1D7C1E1B-0531-4ABB-A1EE-B198BAF54ABA}" destId="{289B8A64-4C6F-4E2A-8D4D-3DD695021EC7}" srcOrd="0" destOrd="0" presId="urn:microsoft.com/office/officeart/2005/8/layout/StepDownProcess"/>
    <dgm:cxn modelId="{1A7190B8-8D52-4E41-BAB5-A260E98A3D64}" type="presOf" srcId="{0FE7DC9D-8F1C-423F-8539-B77D95FE6878}" destId="{AC80EDED-10CD-42A5-8D7D-7C5456979709}" srcOrd="0" destOrd="0" presId="urn:microsoft.com/office/officeart/2005/8/layout/StepDownProcess"/>
    <dgm:cxn modelId="{65117221-08BF-47CA-9897-8423EE5CE3EA}" srcId="{0FE7DC9D-8F1C-423F-8539-B77D95FE6878}" destId="{41AD6A96-98EF-417B-8184-1D70E68FFF1E}" srcOrd="4" destOrd="0" parTransId="{24FA1A22-CA55-488D-9459-AE2380AA8215}" sibTransId="{C8188169-B3EC-4C28-997D-C23E9BA1A680}"/>
    <dgm:cxn modelId="{ABC2C04A-C4F6-41F0-BADD-E211979384E0}" srcId="{0FE7DC9D-8F1C-423F-8539-B77D95FE6878}" destId="{FA2B6367-7744-405E-9013-559A0380C8F8}" srcOrd="0" destOrd="0" parTransId="{D03A568D-4A26-4366-9F7D-ADCD87EE371C}" sibTransId="{726BAC82-1216-4B85-B1DE-80E5CCD52A68}"/>
    <dgm:cxn modelId="{0DAB311A-31CD-4474-9349-E30C9F1E6900}" srcId="{0FE7DC9D-8F1C-423F-8539-B77D95FE6878}" destId="{089BB21F-8926-4198-B738-1C3644D26E52}" srcOrd="2" destOrd="0" parTransId="{D0E8B473-6A74-47CC-A659-7A20586A8E22}" sibTransId="{2436E769-1D98-4876-BE7A-07F5F0E24D10}"/>
    <dgm:cxn modelId="{CCF05FBC-BB9C-40FF-8EF7-C37291714C1F}" type="presOf" srcId="{41AD6A96-98EF-417B-8184-1D70E68FFF1E}" destId="{E4312EBC-4931-4B61-A32B-B20F5CFD01C0}" srcOrd="0" destOrd="0" presId="urn:microsoft.com/office/officeart/2005/8/layout/StepDownProcess"/>
    <dgm:cxn modelId="{A3B774E3-445B-44F3-A0E1-A4C38436F680}" type="presOf" srcId="{C1C0E82C-6C32-47C8-BF94-9DBC583EA459}" destId="{9431BCC5-E091-40E3-BB44-5A6A4A79090F}" srcOrd="0" destOrd="0" presId="urn:microsoft.com/office/officeart/2005/8/layout/StepDownProcess"/>
    <dgm:cxn modelId="{900CB892-EBF3-4D2E-A86A-8F6F036F4E7A}" type="presOf" srcId="{089BB21F-8926-4198-B738-1C3644D26E52}" destId="{01822535-7B10-4085-A9C2-B53548F0DEF5}" srcOrd="0" destOrd="0" presId="urn:microsoft.com/office/officeart/2005/8/layout/StepDownProcess"/>
    <dgm:cxn modelId="{AD363104-3756-4DAD-9F8B-FF0BBB36E6E9}" type="presParOf" srcId="{AC80EDED-10CD-42A5-8D7D-7C5456979709}" destId="{D3D51659-A190-4E9F-B065-3850077F8CBA}" srcOrd="0" destOrd="0" presId="urn:microsoft.com/office/officeart/2005/8/layout/StepDownProcess"/>
    <dgm:cxn modelId="{D4CE939F-A8A9-4C26-A720-A0C7B67079E7}" type="presParOf" srcId="{D3D51659-A190-4E9F-B065-3850077F8CBA}" destId="{307741F3-52C2-4868-B723-CF3D0E47FAD3}" srcOrd="0" destOrd="0" presId="urn:microsoft.com/office/officeart/2005/8/layout/StepDownProcess"/>
    <dgm:cxn modelId="{59162144-7E4E-48A9-A536-77B4C8B2555E}" type="presParOf" srcId="{D3D51659-A190-4E9F-B065-3850077F8CBA}" destId="{6C02B38D-C6C9-4736-8CCB-1248E9BB92A3}" srcOrd="1" destOrd="0" presId="urn:microsoft.com/office/officeart/2005/8/layout/StepDownProcess"/>
    <dgm:cxn modelId="{39241769-6793-4094-8B94-7FD321F3058C}" type="presParOf" srcId="{D3D51659-A190-4E9F-B065-3850077F8CBA}" destId="{2BFB6072-8442-4C2C-8DD8-85393C5D8134}" srcOrd="2" destOrd="0" presId="urn:microsoft.com/office/officeart/2005/8/layout/StepDownProcess"/>
    <dgm:cxn modelId="{3ED1FA75-0709-4282-88DF-CB68835FE76B}" type="presParOf" srcId="{AC80EDED-10CD-42A5-8D7D-7C5456979709}" destId="{7CA79244-B81C-42E5-A3A4-F420D99B025B}" srcOrd="1" destOrd="0" presId="urn:microsoft.com/office/officeart/2005/8/layout/StepDownProcess"/>
    <dgm:cxn modelId="{8389E165-45C9-4B7C-AAB2-7585ABC362EE}" type="presParOf" srcId="{AC80EDED-10CD-42A5-8D7D-7C5456979709}" destId="{723E4918-7C39-47CC-8801-04C28931F6F7}" srcOrd="2" destOrd="0" presId="urn:microsoft.com/office/officeart/2005/8/layout/StepDownProcess"/>
    <dgm:cxn modelId="{03FB9380-574D-4275-851D-F1F495DF54F7}" type="presParOf" srcId="{723E4918-7C39-47CC-8801-04C28931F6F7}" destId="{CDFE559D-DA79-4608-A23F-F6A65FA74F30}" srcOrd="0" destOrd="0" presId="urn:microsoft.com/office/officeart/2005/8/layout/StepDownProcess"/>
    <dgm:cxn modelId="{A55468B5-824A-4D4D-9CD6-1C397E52DB7B}" type="presParOf" srcId="{723E4918-7C39-47CC-8801-04C28931F6F7}" destId="{9431BCC5-E091-40E3-BB44-5A6A4A79090F}" srcOrd="1" destOrd="0" presId="urn:microsoft.com/office/officeart/2005/8/layout/StepDownProcess"/>
    <dgm:cxn modelId="{48DE0008-7543-4A42-AD13-9778FDE8BD49}" type="presParOf" srcId="{723E4918-7C39-47CC-8801-04C28931F6F7}" destId="{A3F52DC0-6883-405C-A4B5-038324FC1697}" srcOrd="2" destOrd="0" presId="urn:microsoft.com/office/officeart/2005/8/layout/StepDownProcess"/>
    <dgm:cxn modelId="{17F264CA-28E9-4AB7-BE09-6B0601418FE9}" type="presParOf" srcId="{AC80EDED-10CD-42A5-8D7D-7C5456979709}" destId="{20B214E5-F154-426A-84A5-15FE90562B40}" srcOrd="3" destOrd="0" presId="urn:microsoft.com/office/officeart/2005/8/layout/StepDownProcess"/>
    <dgm:cxn modelId="{5E664280-2C30-49A3-A877-D7941FABBC2B}" type="presParOf" srcId="{AC80EDED-10CD-42A5-8D7D-7C5456979709}" destId="{5F87DB3F-E3C8-46E4-BBCD-ABF637A739D7}" srcOrd="4" destOrd="0" presId="urn:microsoft.com/office/officeart/2005/8/layout/StepDownProcess"/>
    <dgm:cxn modelId="{59922078-8F11-48ED-B559-CBDD57B14C6A}" type="presParOf" srcId="{5F87DB3F-E3C8-46E4-BBCD-ABF637A739D7}" destId="{FE734740-20F7-4BE6-88F8-2F10BAF0D33D}" srcOrd="0" destOrd="0" presId="urn:microsoft.com/office/officeart/2005/8/layout/StepDownProcess"/>
    <dgm:cxn modelId="{E96022CB-4D44-4756-983F-51A454EBEC6E}" type="presParOf" srcId="{5F87DB3F-E3C8-46E4-BBCD-ABF637A739D7}" destId="{01822535-7B10-4085-A9C2-B53548F0DEF5}" srcOrd="1" destOrd="0" presId="urn:microsoft.com/office/officeart/2005/8/layout/StepDownProcess"/>
    <dgm:cxn modelId="{72BDD6F5-2685-4AB4-B0C6-9C75491D6139}" type="presParOf" srcId="{5F87DB3F-E3C8-46E4-BBCD-ABF637A739D7}" destId="{30B85830-276D-4840-A14A-35559CC497E4}" srcOrd="2" destOrd="0" presId="urn:microsoft.com/office/officeart/2005/8/layout/StepDownProcess"/>
    <dgm:cxn modelId="{E97ACACE-4BDE-4266-8C89-6F4323EDCD44}" type="presParOf" srcId="{AC80EDED-10CD-42A5-8D7D-7C5456979709}" destId="{E4618219-8325-49B9-9839-EA0EA63201BE}" srcOrd="5" destOrd="0" presId="urn:microsoft.com/office/officeart/2005/8/layout/StepDownProcess"/>
    <dgm:cxn modelId="{E585FBD5-2F17-40A0-8B19-85AE9951A813}" type="presParOf" srcId="{AC80EDED-10CD-42A5-8D7D-7C5456979709}" destId="{29596932-862D-41FB-B659-40EA7C1A3C3D}" srcOrd="6" destOrd="0" presId="urn:microsoft.com/office/officeart/2005/8/layout/StepDownProcess"/>
    <dgm:cxn modelId="{F70E40E8-532D-4D29-84F5-237719B84BB3}" type="presParOf" srcId="{29596932-862D-41FB-B659-40EA7C1A3C3D}" destId="{B204C5F9-A121-4DF2-92EA-C227BE13F8D2}" srcOrd="0" destOrd="0" presId="urn:microsoft.com/office/officeart/2005/8/layout/StepDownProcess"/>
    <dgm:cxn modelId="{5C00C50D-3EF6-42CA-A444-58F049DB0C39}" type="presParOf" srcId="{29596932-862D-41FB-B659-40EA7C1A3C3D}" destId="{289B8A64-4C6F-4E2A-8D4D-3DD695021EC7}" srcOrd="1" destOrd="0" presId="urn:microsoft.com/office/officeart/2005/8/layout/StepDownProcess"/>
    <dgm:cxn modelId="{24614DFA-0C57-48DA-BD84-E7B009E2D3A4}" type="presParOf" srcId="{29596932-862D-41FB-B659-40EA7C1A3C3D}" destId="{6499452E-D0C3-4E2A-9013-DA79048D2444}" srcOrd="2" destOrd="0" presId="urn:microsoft.com/office/officeart/2005/8/layout/StepDownProcess"/>
    <dgm:cxn modelId="{7E9BA5A4-113E-4DF8-9793-92422327C8BB}" type="presParOf" srcId="{AC80EDED-10CD-42A5-8D7D-7C5456979709}" destId="{96F194B7-66CD-4578-AB05-2BFA855D2C6C}" srcOrd="7" destOrd="0" presId="urn:microsoft.com/office/officeart/2005/8/layout/StepDownProcess"/>
    <dgm:cxn modelId="{C65AD68D-4075-493A-8B79-1E8DDB63E5F2}" type="presParOf" srcId="{AC80EDED-10CD-42A5-8D7D-7C5456979709}" destId="{5690455B-5902-4FC6-AA33-BC57C93E36AF}" srcOrd="8" destOrd="0" presId="urn:microsoft.com/office/officeart/2005/8/layout/StepDownProcess"/>
    <dgm:cxn modelId="{2DA856DF-E45F-484C-B684-D135A95E32B9}" type="presParOf" srcId="{5690455B-5902-4FC6-AA33-BC57C93E36AF}" destId="{E4312EBC-4931-4B61-A32B-B20F5CFD01C0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07741F3-52C2-4868-B723-CF3D0E47FAD3}">
      <dsp:nvSpPr>
        <dsp:cNvPr id="0" name=""/>
        <dsp:cNvSpPr/>
      </dsp:nvSpPr>
      <dsp:spPr>
        <a:xfrm rot="5400000">
          <a:off x="241375" y="129185"/>
          <a:ext cx="789825" cy="103460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02B38D-C6C9-4736-8CCB-1248E9BB92A3}">
      <dsp:nvSpPr>
        <dsp:cNvPr id="0" name=""/>
        <dsp:cNvSpPr/>
      </dsp:nvSpPr>
      <dsp:spPr>
        <a:xfrm>
          <a:off x="14550" y="0"/>
          <a:ext cx="2574269" cy="41969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Positive </a:t>
          </a:r>
          <a:r>
            <a:rPr lang="ka-GE" sz="1600" kern="1200" dirty="0" smtClean="0"/>
            <a:t>HCV</a:t>
          </a:r>
          <a:endParaRPr lang="en-US" sz="1600" kern="1200" dirty="0"/>
        </a:p>
      </dsp:txBody>
      <dsp:txXfrm>
        <a:off x="14550" y="0"/>
        <a:ext cx="2574269" cy="419698"/>
      </dsp:txXfrm>
    </dsp:sp>
    <dsp:sp modelId="{2BFB6072-8442-4C2C-8DD8-85393C5D8134}">
      <dsp:nvSpPr>
        <dsp:cNvPr id="0" name=""/>
        <dsp:cNvSpPr/>
      </dsp:nvSpPr>
      <dsp:spPr>
        <a:xfrm>
          <a:off x="1601765" y="54141"/>
          <a:ext cx="436089" cy="339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FE559D-DA79-4608-A23F-F6A65FA74F30}">
      <dsp:nvSpPr>
        <dsp:cNvPr id="0" name=""/>
        <dsp:cNvSpPr/>
      </dsp:nvSpPr>
      <dsp:spPr>
        <a:xfrm rot="5400000">
          <a:off x="1351418" y="1215808"/>
          <a:ext cx="821796" cy="111538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31BCC5-E091-40E3-BB44-5A6A4A79090F}">
      <dsp:nvSpPr>
        <dsp:cNvPr id="0" name=""/>
        <dsp:cNvSpPr/>
      </dsp:nvSpPr>
      <dsp:spPr>
        <a:xfrm>
          <a:off x="1060702" y="468309"/>
          <a:ext cx="2737143" cy="101901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Doctor consultation</a:t>
          </a:r>
          <a:r>
            <a:rPr lang="ka-GE" sz="1600" kern="1200" dirty="0" smtClean="0"/>
            <a:t>+  HCV </a:t>
          </a:r>
          <a:r>
            <a:rPr lang="en-US" sz="1600" kern="1200" dirty="0" smtClean="0"/>
            <a:t>RNA quantitative</a:t>
          </a:r>
          <a:endParaRPr lang="en-US" sz="1600" kern="1200" dirty="0"/>
        </a:p>
      </dsp:txBody>
      <dsp:txXfrm>
        <a:off x="1060702" y="468309"/>
        <a:ext cx="2737143" cy="1019011"/>
      </dsp:txXfrm>
    </dsp:sp>
    <dsp:sp modelId="{A3F52DC0-6883-405C-A4B5-038324FC1697}">
      <dsp:nvSpPr>
        <dsp:cNvPr id="0" name=""/>
        <dsp:cNvSpPr/>
      </dsp:nvSpPr>
      <dsp:spPr>
        <a:xfrm>
          <a:off x="2918851" y="1042081"/>
          <a:ext cx="436089" cy="339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734740-20F7-4BE6-88F8-2F10BAF0D33D}">
      <dsp:nvSpPr>
        <dsp:cNvPr id="0" name=""/>
        <dsp:cNvSpPr/>
      </dsp:nvSpPr>
      <dsp:spPr>
        <a:xfrm rot="5400000">
          <a:off x="2501904" y="2247905"/>
          <a:ext cx="754129" cy="79525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822535-7B10-4085-A9C2-B53548F0DEF5}">
      <dsp:nvSpPr>
        <dsp:cNvPr id="0" name=""/>
        <dsp:cNvSpPr/>
      </dsp:nvSpPr>
      <dsp:spPr>
        <a:xfrm>
          <a:off x="2212084" y="1559280"/>
          <a:ext cx="2275339" cy="780035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Liver </a:t>
          </a:r>
          <a:r>
            <a:rPr lang="en-US" sz="1600" kern="1200" dirty="0" err="1" smtClean="0"/>
            <a:t>Elastography</a:t>
          </a:r>
          <a:endParaRPr lang="en-US" sz="1600" kern="1200" dirty="0"/>
        </a:p>
      </dsp:txBody>
      <dsp:txXfrm>
        <a:off x="2212084" y="1559280"/>
        <a:ext cx="2275339" cy="780035"/>
      </dsp:txXfrm>
    </dsp:sp>
    <dsp:sp modelId="{30B85830-276D-4840-A14A-35559CC497E4}">
      <dsp:nvSpPr>
        <dsp:cNvPr id="0" name=""/>
        <dsp:cNvSpPr/>
      </dsp:nvSpPr>
      <dsp:spPr>
        <a:xfrm>
          <a:off x="3923599" y="1926517"/>
          <a:ext cx="436089" cy="339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04C5F9-A121-4DF2-92EA-C227BE13F8D2}">
      <dsp:nvSpPr>
        <dsp:cNvPr id="0" name=""/>
        <dsp:cNvSpPr/>
      </dsp:nvSpPr>
      <dsp:spPr>
        <a:xfrm rot="5400000">
          <a:off x="3723105" y="2859505"/>
          <a:ext cx="861513" cy="1141072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9B8A64-4C6F-4E2A-8D4D-3DD695021EC7}">
      <dsp:nvSpPr>
        <dsp:cNvPr id="0" name=""/>
        <dsp:cNvSpPr/>
      </dsp:nvSpPr>
      <dsp:spPr>
        <a:xfrm>
          <a:off x="3246538" y="2330094"/>
          <a:ext cx="2482201" cy="668416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Firbrosis</a:t>
          </a:r>
          <a:r>
            <a:rPr lang="ka-GE" sz="1600" kern="1200" dirty="0" smtClean="0"/>
            <a:t> </a:t>
          </a:r>
          <a:r>
            <a:rPr lang="en-US" sz="1600" kern="1200" dirty="0" smtClean="0"/>
            <a:t>F3, F3-F4 and F4</a:t>
          </a:r>
          <a:endParaRPr lang="en-US" sz="1600" kern="1200" dirty="0"/>
        </a:p>
      </dsp:txBody>
      <dsp:txXfrm>
        <a:off x="3246538" y="2330094"/>
        <a:ext cx="2482201" cy="668416"/>
      </dsp:txXfrm>
    </dsp:sp>
    <dsp:sp modelId="{6499452E-D0C3-4E2A-9013-DA79048D2444}">
      <dsp:nvSpPr>
        <dsp:cNvPr id="0" name=""/>
        <dsp:cNvSpPr/>
      </dsp:nvSpPr>
      <dsp:spPr>
        <a:xfrm>
          <a:off x="5262678" y="2721311"/>
          <a:ext cx="436089" cy="339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312EBC-4931-4B61-A32B-B20F5CFD01C0}">
      <dsp:nvSpPr>
        <dsp:cNvPr id="0" name=""/>
        <dsp:cNvSpPr/>
      </dsp:nvSpPr>
      <dsp:spPr>
        <a:xfrm>
          <a:off x="4648198" y="3038526"/>
          <a:ext cx="3485938" cy="1127075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HCV </a:t>
          </a:r>
          <a:r>
            <a:rPr lang="en-US" sz="1600" kern="1200" dirty="0" smtClean="0"/>
            <a:t>Genotype</a:t>
          </a:r>
          <a:endParaRPr lang="ka-GE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ALT, AST, Bilirubin</a:t>
          </a:r>
          <a:r>
            <a:rPr lang="ka-GE" sz="1600" kern="1200" dirty="0" smtClean="0"/>
            <a:t>, </a:t>
          </a:r>
          <a:r>
            <a:rPr lang="en-US" sz="1600" kern="1200" dirty="0" smtClean="0"/>
            <a:t>creatinine level</a:t>
          </a:r>
          <a:r>
            <a:rPr lang="ka-GE" sz="1600" kern="1200" dirty="0" smtClean="0"/>
            <a:t>,</a:t>
          </a:r>
          <a:endParaRPr lang="en-US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CBC</a:t>
          </a:r>
          <a:r>
            <a:rPr lang="ka-GE" sz="1600" kern="1200" dirty="0" smtClean="0"/>
            <a:t>.</a:t>
          </a:r>
          <a:r>
            <a:rPr lang="en-US" sz="1600" kern="1200" dirty="0" smtClean="0"/>
            <a:t>  </a:t>
          </a:r>
          <a:r>
            <a:rPr lang="ka-GE" sz="1600" kern="1200" dirty="0" smtClean="0"/>
            <a:t> </a:t>
          </a:r>
          <a:endParaRPr lang="en-US" sz="1600" kern="1200" dirty="0"/>
        </a:p>
      </dsp:txBody>
      <dsp:txXfrm>
        <a:off x="4648198" y="3038526"/>
        <a:ext cx="3485938" cy="11270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C270D2-7B9A-431D-8B02-C15427283A2D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08D42B-03BA-4ABD-B668-8794985EDE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95103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3D090B-769C-4386-AB62-B2B094DF1A2C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7D8E83-1DE5-4097-AD58-5BB144A460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56228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7D8E83-1DE5-4097-AD58-5BB144A460F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57863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7D8E83-1DE5-4097-AD58-5BB144A460F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57863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7D8E83-1DE5-4097-AD58-5BB144A460F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57863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7D8E83-1DE5-4097-AD58-5BB144A460F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57863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7D8E83-1DE5-4097-AD58-5BB144A460F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57863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7D8E83-1DE5-4097-AD58-5BB144A460F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5786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5251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9313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32499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609600"/>
            <a:ext cx="5943600" cy="808038"/>
          </a:xfrm>
        </p:spPr>
        <p:txBody>
          <a:bodyPr>
            <a:noAutofit/>
          </a:bodyPr>
          <a:lstStyle>
            <a:lvl1pPr>
              <a:defRPr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54156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1170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6598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228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7498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78324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59760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835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MOH ppt-02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0907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Standard_operating_procedur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524000"/>
            <a:ext cx="7543800" cy="3200400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Short term/urgent measures of Hepatitis C elimination</a:t>
            </a:r>
            <a:br>
              <a:rPr lang="en-US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Action Plan for Georgia</a:t>
            </a:r>
            <a:br>
              <a:rPr lang="en-US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2015 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4293654"/>
            <a:ext cx="8382000" cy="1779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Ministry Of </a:t>
            </a:r>
            <a:r>
              <a:rPr lang="en-US" sz="16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Labour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, Health and Social Affairs of Georgia</a:t>
            </a:r>
            <a:endParaRPr lang="ka-GE" sz="16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949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609600"/>
            <a:ext cx="6096000" cy="808038"/>
          </a:xfrm>
        </p:spPr>
        <p:txBody>
          <a:bodyPr/>
          <a:lstStyle/>
          <a:p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Selection of Service providers</a:t>
            </a:r>
            <a:b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Terms of services</a:t>
            </a:r>
            <a:b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(Diagnostics (1))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2021681"/>
            <a:ext cx="81534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Minimum requirements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for HCV diagnostics providers are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pPr lvl="0"/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Internal control system of laboratory quality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standard operating procedure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(SOP) and monitoring system for evaluation of performance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pPr lvl="0">
              <a:buFont typeface="Wingdings" pitchFamily="2" charset="2"/>
              <a:buChar char="ü"/>
            </a:pP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Material-technical base for lab test performance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pPr lvl="0">
              <a:buFont typeface="Wingdings" pitchFamily="2" charset="2"/>
              <a:buChar char="ü"/>
            </a:pP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Qualified personnel in accordance with national regulations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pPr lvl="0">
              <a:buFont typeface="Wingdings" pitchFamily="2" charset="2"/>
              <a:buChar char="ü"/>
            </a:pP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Providing services maximum in 5 working days after appeal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pPr lvl="0">
              <a:buFont typeface="Wingdings" pitchFamily="2" charset="2"/>
              <a:buChar char="ü"/>
            </a:pP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Opportunity and experience of all studies defined by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program.</a:t>
            </a: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endParaRPr lang="ka-GE" cap="small" dirty="0">
              <a:solidFill>
                <a:schemeClr val="tx2">
                  <a:lumMod val="75000"/>
                </a:schemeClr>
              </a:solidFill>
            </a:endParaRPr>
          </a:p>
          <a:p>
            <a:pPr lvl="0" algn="just"/>
            <a:r>
              <a:rPr lang="ka-GE" cap="small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8833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609600"/>
            <a:ext cx="6096000" cy="808038"/>
          </a:xfrm>
        </p:spPr>
        <p:txBody>
          <a:bodyPr/>
          <a:lstStyle/>
          <a:p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Selection of Service providers</a:t>
            </a:r>
            <a:b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Terms of services</a:t>
            </a:r>
            <a:b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(Diagnostics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(2))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2021681"/>
            <a:ext cx="81534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Compulsory requirements for HCV diagnostics providers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are: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/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HCV RNA quantitative, real-time PCR method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pPr lvl="0">
              <a:buFont typeface="Wingdings" pitchFamily="2" charset="2"/>
              <a:buChar char="ü"/>
            </a:pP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HCV genotyping, with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linearhybridizationorreal-timePCR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pPr lvl="0">
              <a:buFont typeface="Wingdings" pitchFamily="2" charset="2"/>
              <a:buChar char="ü"/>
            </a:pP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On tests which are conducted by sub-contractor facilities providers should provide signed contract and minimum requirements and conditions from the sub-contractors documentation.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 algn="just"/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419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609600"/>
            <a:ext cx="6096000" cy="808038"/>
          </a:xfrm>
        </p:spPr>
        <p:txBody>
          <a:bodyPr/>
          <a:lstStyle/>
          <a:p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Selection of Service providers </a:t>
            </a: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Additional information</a:t>
            </a: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endParaRPr lang="en-US" sz="2000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2021681"/>
            <a:ext cx="8153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itchFamily="2" charset="2"/>
              <a:buChar char="§"/>
            </a:pPr>
            <a:endParaRPr lang="ka-GE" cap="small" dirty="0"/>
          </a:p>
          <a:p>
            <a:pPr lvl="0" algn="just"/>
            <a:r>
              <a:rPr lang="ka-GE" cap="small" dirty="0" smtClean="0"/>
              <a:t>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" y="1905000"/>
            <a:ext cx="8382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endParaRPr lang="ka-GE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lvl="0" indent="-285750" algn="just"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Service will be selected on the competition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basis;</a:t>
            </a:r>
          </a:p>
          <a:p>
            <a:pPr marL="285750" lvl="0" indent="-285750" algn="just">
              <a:buFont typeface="Wingdings" pitchFamily="2" charset="2"/>
              <a:buChar char="§"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lvl="0" indent="-285750" algn="just">
              <a:buFont typeface="Wingdings" pitchFamily="2" charset="2"/>
              <a:buChar char="§"/>
            </a:pPr>
            <a:endParaRPr lang="ka-GE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lvl="0" indent="-285750" algn="just"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Considering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geographical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accessibility;</a:t>
            </a:r>
          </a:p>
          <a:p>
            <a:pPr marL="285750" lvl="0" indent="-285750" algn="just">
              <a:buFont typeface="Wingdings" pitchFamily="2" charset="2"/>
              <a:buChar char="§"/>
            </a:pPr>
            <a:endParaRPr lang="ka-GE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lvl="0" indent="-285750" algn="just">
              <a:buFont typeface="Wingdings" pitchFamily="2" charset="2"/>
              <a:buChar char="§"/>
            </a:pPr>
            <a:endParaRPr lang="ka-GE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In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regions, 5 providers additionally will temporally receive specialized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Elastographs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, which were purchased by the Ministry of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Labour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, Health and Social Affairs of Georgia.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346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533400"/>
            <a:ext cx="6934200" cy="1143000"/>
          </a:xfrm>
        </p:spPr>
        <p:txBody>
          <a:bodyPr/>
          <a:lstStyle/>
          <a:p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Sylfaen" pitchFamily="18" charset="0"/>
              </a:rPr>
              <a:t>Elimination of Hepatitis C</a:t>
            </a:r>
            <a:r>
              <a:rPr lang="ka-GE" sz="2400" dirty="0" smtClean="0">
                <a:solidFill>
                  <a:schemeClr val="tx2">
                    <a:lumMod val="75000"/>
                  </a:schemeClr>
                </a:solidFill>
                <a:latin typeface="Sylfaen" pitchFamily="18" charset="0"/>
              </a:rPr>
              <a:t/>
            </a:r>
            <a:br>
              <a:rPr lang="ka-GE" sz="2400" dirty="0" smtClean="0">
                <a:solidFill>
                  <a:schemeClr val="tx2">
                    <a:lumMod val="75000"/>
                  </a:schemeClr>
                </a:solidFill>
                <a:latin typeface="Sylfaen" pitchFamily="18" charset="0"/>
              </a:rPr>
            </a:br>
            <a:r>
              <a:rPr lang="ka-GE" sz="2400" dirty="0" smtClean="0">
                <a:solidFill>
                  <a:schemeClr val="tx2">
                    <a:lumMod val="75000"/>
                  </a:schemeClr>
                </a:solidFill>
                <a:latin typeface="Sylfaen" pitchFamily="18" charset="0"/>
              </a:rPr>
              <a:t/>
            </a:r>
            <a:br>
              <a:rPr lang="ka-GE" sz="2400" dirty="0" smtClean="0">
                <a:solidFill>
                  <a:schemeClr val="tx2">
                    <a:lumMod val="75000"/>
                  </a:schemeClr>
                </a:solidFill>
                <a:latin typeface="Sylfaen" pitchFamily="18" charset="0"/>
              </a:rPr>
            </a:b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Main Activities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610600" cy="42211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ka-GE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endParaRPr lang="ka-GE" sz="16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Diagnostic component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pPr marL="0" indent="0" algn="just">
              <a:buNone/>
            </a:pPr>
            <a:endParaRPr lang="ka-GE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 algn="just"/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</a:rPr>
              <a:t>Diagnostics before the treatment</a:t>
            </a:r>
            <a:r>
              <a:rPr lang="ka-GE" sz="1600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pPr marL="457200" lvl="1" indent="0" algn="just">
              <a:buNone/>
            </a:pPr>
            <a:endParaRPr lang="ka-GE" sz="16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 algn="just"/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</a:rPr>
              <a:t>Diagnostics for treatment monitoring </a:t>
            </a:r>
          </a:p>
          <a:p>
            <a:pPr marL="457200" lvl="1" indent="0" algn="just">
              <a:buNone/>
            </a:pPr>
            <a:endParaRPr lang="ka-GE" sz="16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Treatment component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buFont typeface="Wingdings" pitchFamily="2" charset="2"/>
              <a:buChar char="§"/>
            </a:pPr>
            <a:endParaRPr lang="ka-GE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 algn="just"/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</a:rPr>
              <a:t>Treatment with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</a:rPr>
              <a:t>Sofosbuvir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</a:rPr>
              <a:t>, Interferon and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</a:rPr>
              <a:t>Ribavirin</a:t>
            </a:r>
            <a:endParaRPr lang="ka-GE" sz="16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457200" lvl="1" indent="0" algn="just">
              <a:buNone/>
            </a:pPr>
            <a:endParaRPr lang="ka-GE" sz="16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 algn="just">
              <a:buNone/>
            </a:pPr>
            <a:endParaRPr lang="en-US" sz="16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390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57200"/>
            <a:ext cx="7162800" cy="1143000"/>
          </a:xfrm>
        </p:spPr>
        <p:txBody>
          <a:bodyPr/>
          <a:lstStyle/>
          <a:p>
            <a:pPr lvl="0"/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Sylfaen" pitchFamily="18" charset="0"/>
              </a:rPr>
              <a:t>Elimination of Hepatitis C</a:t>
            </a:r>
            <a:r>
              <a:rPr lang="ka-GE" sz="2000" dirty="0" smtClean="0">
                <a:solidFill>
                  <a:schemeClr val="tx2">
                    <a:lumMod val="75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 smtClean="0">
                <a:solidFill>
                  <a:schemeClr val="tx2">
                    <a:lumMod val="75000"/>
                  </a:schemeClr>
                </a:solidFill>
                <a:latin typeface="Sylfaen" pitchFamily="18" charset="0"/>
              </a:rPr>
            </a:b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Sylfaen" pitchFamily="18" charset="0"/>
              </a:rPr>
              <a:t/>
            </a:r>
            <a:b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Sylfaen" pitchFamily="18" charset="0"/>
              </a:rPr>
            </a:b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Diagnostics before the treatment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8915400" cy="4373563"/>
          </a:xfrm>
        </p:spPr>
        <p:txBody>
          <a:bodyPr>
            <a:normAutofit/>
          </a:bodyPr>
          <a:lstStyle/>
          <a:p>
            <a:pPr marL="457200" lvl="1" indent="0" algn="just">
              <a:buNone/>
            </a:pPr>
            <a:endParaRPr lang="ka-GE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ka-GE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ka-GE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en-US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="" xmlns:p14="http://schemas.microsoft.com/office/powerpoint/2010/main" val="4099279164"/>
              </p:ext>
            </p:extLst>
          </p:nvPr>
        </p:nvGraphicFramePr>
        <p:xfrm>
          <a:off x="457200" y="1752600"/>
          <a:ext cx="8458200" cy="4546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45437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დიაგნოსტიკა მკურნალობის მონიტორინგის პროცესში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ka-GE" dirty="0" smtClean="0"/>
          </a:p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03345294"/>
              </p:ext>
            </p:extLst>
          </p:nvPr>
        </p:nvGraphicFramePr>
        <p:xfrm>
          <a:off x="1066800" y="1981200"/>
          <a:ext cx="6781799" cy="35813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34287"/>
                <a:gridCol w="445092"/>
                <a:gridCol w="445092"/>
                <a:gridCol w="331868"/>
                <a:gridCol w="445092"/>
                <a:gridCol w="445092"/>
                <a:gridCol w="445092"/>
                <a:gridCol w="445092"/>
                <a:gridCol w="445092"/>
              </a:tblGrid>
              <a:tr h="986990">
                <a:tc rowSpan="2">
                  <a:txBody>
                    <a:bodyPr/>
                    <a:lstStyle/>
                    <a:p>
                      <a:pPr marL="449580" indent="-44958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 smtClean="0">
                          <a:effectLst/>
                        </a:rPr>
                        <a:t>Diagnostics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Treatment periods</a:t>
                      </a:r>
                      <a:endParaRPr lang="en-US" sz="14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 smtClean="0">
                          <a:effectLst/>
                        </a:rPr>
                        <a:t>(</a:t>
                      </a:r>
                      <a:r>
                        <a:rPr lang="en-US" sz="1400" dirty="0" smtClean="0">
                          <a:effectLst/>
                        </a:rPr>
                        <a:t>week</a:t>
                      </a:r>
                      <a:r>
                        <a:rPr lang="ka-GE" sz="1400" dirty="0" smtClean="0">
                          <a:effectLst/>
                        </a:rPr>
                        <a:t>)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25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2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4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8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>
                          <a:effectLst/>
                        </a:rPr>
                        <a:t>12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16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20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24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53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 smtClean="0">
                          <a:effectLst/>
                        </a:rPr>
                        <a:t>CBC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>
                          <a:effectLst/>
                        </a:rPr>
                        <a:t>X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741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>
                          <a:effectLst/>
                        </a:rPr>
                        <a:t>ALT, AST, </a:t>
                      </a:r>
                      <a:r>
                        <a:rPr lang="en-US" sz="1400" dirty="0" err="1" smtClean="0">
                          <a:effectLst/>
                        </a:rPr>
                        <a:t>Bilirubin</a:t>
                      </a:r>
                      <a:r>
                        <a:rPr lang="ka-GE" sz="1400" dirty="0" smtClean="0">
                          <a:effectLst/>
                        </a:rPr>
                        <a:t>, </a:t>
                      </a:r>
                      <a:r>
                        <a:rPr lang="en-US" sz="1400" dirty="0" err="1" smtClean="0">
                          <a:effectLst/>
                        </a:rPr>
                        <a:t>creatinine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>
                          <a:effectLst/>
                        </a:rPr>
                        <a:t>X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53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>
                          <a:effectLst/>
                        </a:rPr>
                        <a:t>HCV RNA </a:t>
                      </a:r>
                      <a:r>
                        <a:rPr lang="en-US" sz="1400" dirty="0" smtClean="0">
                          <a:effectLst/>
                        </a:rPr>
                        <a:t>quantitative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>
                          <a:effectLst/>
                        </a:rPr>
                        <a:t>X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378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TSH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2636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457200"/>
            <a:ext cx="6553200" cy="914400"/>
          </a:xfrm>
        </p:spPr>
        <p:txBody>
          <a:bodyPr>
            <a:noAutofit/>
          </a:bodyPr>
          <a:lstStyle/>
          <a:p>
            <a:pPr lvl="0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Treatment component</a:t>
            </a:r>
            <a:endParaRPr lang="en-US" sz="2000" dirty="0">
              <a:solidFill>
                <a:schemeClr val="accent1">
                  <a:lumMod val="50000"/>
                </a:schemeClr>
              </a:soli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1997839"/>
            <a:ext cx="7620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a-GE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Ensuring drugs for patient</a:t>
            </a:r>
            <a:endParaRPr lang="ka-GE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ka-GE" dirty="0">
              <a:solidFill>
                <a:schemeClr val="tx2">
                  <a:lumMod val="75000"/>
                </a:schemeClr>
              </a:solidFill>
            </a:endParaRPr>
          </a:p>
          <a:p>
            <a:pPr marL="742950" lvl="1" indent="-285750">
              <a:buFont typeface="Wingdings" pitchFamily="2" charset="2"/>
              <a:buChar char="ü"/>
            </a:pP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Sofosbuvir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–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Security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arrangements 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camera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signalization 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და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etc.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ka-GE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742950" lvl="1" indent="-285750">
              <a:buFont typeface="Wingdings" pitchFamily="2" charset="2"/>
              <a:buChar char="ü"/>
            </a:pPr>
            <a:endParaRPr lang="ka-GE" dirty="0">
              <a:solidFill>
                <a:schemeClr val="tx2">
                  <a:lumMod val="75000"/>
                </a:schemeClr>
              </a:solidFill>
            </a:endParaRPr>
          </a:p>
          <a:p>
            <a:pPr marL="742950" lvl="1" indent="-285750">
              <a:buFont typeface="Wingdings" pitchFamily="2" charset="2"/>
              <a:buChar char="ü"/>
            </a:pP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Peginterferon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alfa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2a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-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Drug delivery considering clinic regimen 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Ensuring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supply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no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more than for 1 month 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ka-GE" dirty="0">
              <a:solidFill>
                <a:schemeClr val="tx2">
                  <a:lumMod val="75000"/>
                </a:schemeClr>
              </a:solidFill>
            </a:endParaRPr>
          </a:p>
          <a:p>
            <a:pPr marL="742950" lvl="1" indent="-285750">
              <a:buFont typeface="Wingdings" pitchFamily="2" charset="2"/>
              <a:buChar char="ü"/>
            </a:pPr>
            <a:endParaRPr lang="ka-GE" dirty="0">
              <a:solidFill>
                <a:schemeClr val="tx2">
                  <a:lumMod val="75000"/>
                </a:schemeClr>
              </a:solidFill>
            </a:endParaRPr>
          </a:p>
          <a:p>
            <a:pPr marL="742950" lvl="1" indent="-285750">
              <a:buFont typeface="Wingdings" pitchFamily="2" charset="2"/>
              <a:buChar char="ü"/>
            </a:pP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Ribavirin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248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Selection of Service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providers</a:t>
            </a:r>
            <a:endParaRPr lang="ru-RU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n-US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Within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Service providers’ patient should have access to the diagnostic services,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treatment, monitoring, treatment, monitoring.</a:t>
            </a:r>
            <a:endParaRPr lang="ru-RU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 algn="just"/>
            <a:endParaRPr lang="ka-GE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 algn="just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Service providers are required to have:</a:t>
            </a:r>
            <a:endParaRPr lang="ka-GE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 algn="just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Terms of services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 algn="just"/>
            <a:endParaRPr lang="ka-GE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 algn="just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Ensure storage,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distribution, cold chain;</a:t>
            </a:r>
          </a:p>
          <a:p>
            <a:pPr lvl="1" algn="just">
              <a:buNone/>
            </a:pP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 algn="just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Ensuring safety of personal information</a:t>
            </a:r>
            <a:endParaRPr lang="ka-GE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 algn="just"/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2642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Selection of Service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providers</a:t>
            </a:r>
            <a:br>
              <a:rPr lang="en-US" sz="2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Terms of services</a:t>
            </a:r>
            <a:br>
              <a:rPr lang="en-US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 (Equipment)</a:t>
            </a:r>
            <a:endParaRPr lang="en-US" sz="20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1793081"/>
            <a:ext cx="8153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Room with space 10-15 sq. meters </a:t>
            </a:r>
            <a:endParaRPr lang="ka-GE" dirty="0">
              <a:solidFill>
                <a:schemeClr val="tx2">
                  <a:lumMod val="75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Cameras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Office equipment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Proper security and alarm system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Fire-proof closet-safe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Inventory for cold chain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lvl="0" indent="-285750" algn="just">
              <a:buFont typeface="Wingdings" pitchFamily="2" charset="2"/>
              <a:buChar char="§"/>
            </a:pPr>
            <a:endParaRPr lang="ka-GE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lvl="0" indent="-285750" algn="just"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Ensure storage, registration, preparation, issuance and realization based on rules established by the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ministry.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98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Selection of Service providers</a:t>
            </a:r>
            <a:b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Terms of services</a:t>
            </a:r>
            <a:b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Sylfaen" pitchFamily="18" charset="0"/>
              </a:rPr>
              <a:t>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Sylfaen" pitchFamily="18" charset="0"/>
              </a:rPr>
              <a:t>(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Registration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Sylfaen" pitchFamily="18" charset="0"/>
              </a:rPr>
              <a:t>)</a:t>
            </a:r>
            <a:endParaRPr lang="en-US" sz="2000" dirty="0">
              <a:solidFill>
                <a:schemeClr val="tx2">
                  <a:lumMod val="75000"/>
                </a:schemeClr>
              </a:solidFill>
              <a:latin typeface="Sylfae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2021681"/>
            <a:ext cx="81534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Selection of a person responsible for drug storage, registration and handing to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patient</a:t>
            </a:r>
          </a:p>
          <a:p>
            <a:pPr marL="285750" lvl="0" indent="-285750">
              <a:buFont typeface="Wingdings" pitchFamily="2" charset="2"/>
              <a:buChar char="§"/>
            </a:pPr>
            <a:endParaRPr lang="ka-GE" cap="small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lvl="0" indent="-285750"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Enrollment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of patient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with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written consent to get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treatment, registering them in database</a:t>
            </a:r>
            <a:r>
              <a:rPr lang="ka-GE" cap="small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  <a:endParaRPr lang="ka-GE" cap="small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285750" lvl="0" indent="-285750"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Providing information to providers about supply according to predetermined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rules</a:t>
            </a:r>
          </a:p>
          <a:p>
            <a:pPr marL="285750" lvl="0" indent="-285750">
              <a:buFont typeface="Wingdings" pitchFamily="2" charset="2"/>
              <a:buChar char="§"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lvl="0" indent="-285750"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Management and storage of document.</a:t>
            </a:r>
            <a:endParaRPr lang="ka-GE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 algn="just"/>
            <a:r>
              <a:rPr lang="ka-GE" cap="small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29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Selection of Service providers</a:t>
            </a:r>
            <a:b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Terms of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services</a:t>
            </a:r>
            <a:b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(safety)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2021681"/>
            <a:ext cx="8153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I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ntroducing data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security and confidentiality requirements and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procedures to the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the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responsible persons</a:t>
            </a:r>
            <a:endParaRPr lang="en-US" cap="small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en-US" cap="small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/>
            <a:endParaRPr lang="en-US" cap="small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The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area/space,  where the data are  stored as paper forms or (registration logs, message/report forms) and electronic format (computer databases) should be placed in a safe room, which is locked and access is limited. The work space should be allocated for the person who is responsible to work on data. 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Ensuring personal/ confidential data protection.</a:t>
            </a:r>
            <a:endParaRPr lang="ka-GE" cap="small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r>
              <a:rPr lang="ka-GE" cap="small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ka-GE" cap="small" dirty="0">
              <a:solidFill>
                <a:schemeClr val="tx2">
                  <a:lumMod val="75000"/>
                </a:schemeClr>
              </a:solidFill>
            </a:endParaRPr>
          </a:p>
          <a:p>
            <a:pPr lvl="0" algn="just"/>
            <a:r>
              <a:rPr lang="ka-GE" cap="small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857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3484</TotalTime>
  <Words>554</Words>
  <Application>Microsoft Office PowerPoint</Application>
  <PresentationFormat>On-screen Show (4:3)</PresentationFormat>
  <Paragraphs>160</Paragraphs>
  <Slides>12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1_Office Theme</vt:lpstr>
      <vt:lpstr>Short term/urgent measures of Hepatitis C elimination Action Plan for Georgia 2015 </vt:lpstr>
      <vt:lpstr>Elimination of Hepatitis C  Main Activities</vt:lpstr>
      <vt:lpstr>Elimination of Hepatitis C  Diagnostics before the treatment</vt:lpstr>
      <vt:lpstr>დიაგნოსტიკა მკურნალობის მონიტორინგის პროცესში</vt:lpstr>
      <vt:lpstr>Treatment component</vt:lpstr>
      <vt:lpstr>Selection of Service providers</vt:lpstr>
      <vt:lpstr>Selection of Service providers Terms of services  (Equipment)</vt:lpstr>
      <vt:lpstr>Selection of Service providers Terms of services  (Registration)</vt:lpstr>
      <vt:lpstr>Selection of Service providers Terms of services (safety)</vt:lpstr>
      <vt:lpstr>Selection of Service providers Terms of services (Diagnostics (1))</vt:lpstr>
      <vt:lpstr>Selection of Service providers Terms of services (Diagnostics (2))</vt:lpstr>
      <vt:lpstr>   Selection of Service providers   Additional information 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ტუბერკულოზოს კონტროლი საქართველოში</dc:title>
  <dc:creator>LS</dc:creator>
  <cp:lastModifiedBy>GURAM</cp:lastModifiedBy>
  <cp:revision>303</cp:revision>
  <dcterms:created xsi:type="dcterms:W3CDTF">2013-02-19T17:30:52Z</dcterms:created>
  <dcterms:modified xsi:type="dcterms:W3CDTF">2015-03-26T04:25:07Z</dcterms:modified>
</cp:coreProperties>
</file>