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38" r:id="rId2"/>
    <p:sldId id="434" r:id="rId3"/>
    <p:sldId id="435" r:id="rId4"/>
    <p:sldId id="436" r:id="rId5"/>
    <p:sldId id="437" r:id="rId6"/>
    <p:sldId id="43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027" autoAdjust="0"/>
  </p:normalViewPr>
  <p:slideViewPr>
    <p:cSldViewPr>
      <p:cViewPr>
        <p:scale>
          <a:sx n="82" d="100"/>
          <a:sy n="82" d="100"/>
        </p:scale>
        <p:origin x="-1818" y="-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6691C-8550-4E86-B55B-6D4E5279034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FC410-E082-4386-8EEA-EC5325AF5F75}">
      <dgm:prSet phldrT="[Text]" custT="1"/>
      <dgm:spPr/>
      <dgm:t>
        <a:bodyPr/>
        <a:lstStyle/>
        <a:p>
          <a:r>
            <a:rPr lang="en-US" sz="1600" dirty="0" smtClean="0"/>
            <a:t>Registration of Drug (</a:t>
          </a:r>
          <a:r>
            <a:rPr lang="en-US" sz="1600" dirty="0" err="1" smtClean="0"/>
            <a:t>Sovaldi</a:t>
          </a:r>
          <a:r>
            <a:rPr lang="en-US" sz="1600" dirty="0" smtClean="0"/>
            <a:t>) in Georgia (5.02.2015)</a:t>
          </a:r>
          <a:endParaRPr lang="en-US" sz="1600" dirty="0"/>
        </a:p>
      </dgm:t>
    </dgm:pt>
    <dgm:pt modelId="{D2EAC5F7-A971-47E3-81F5-B05FD18A1B30}" type="parTrans" cxnId="{378DA36E-46BA-43F1-97C1-97B7D41663B6}">
      <dgm:prSet/>
      <dgm:spPr/>
      <dgm:t>
        <a:bodyPr/>
        <a:lstStyle/>
        <a:p>
          <a:endParaRPr lang="en-US"/>
        </a:p>
      </dgm:t>
    </dgm:pt>
    <dgm:pt modelId="{9FD2D712-8E22-4CBE-8C38-65A889AB4716}" type="sibTrans" cxnId="{378DA36E-46BA-43F1-97C1-97B7D41663B6}">
      <dgm:prSet/>
      <dgm:spPr/>
      <dgm:t>
        <a:bodyPr/>
        <a:lstStyle/>
        <a:p>
          <a:endParaRPr lang="en-US"/>
        </a:p>
      </dgm:t>
    </dgm:pt>
    <dgm:pt modelId="{DE938B49-6DCD-49EA-8F6A-ADBB6218EF05}">
      <dgm:prSet phldrT="[Text]" custT="1"/>
      <dgm:spPr/>
      <dgm:t>
        <a:bodyPr/>
        <a:lstStyle/>
        <a:p>
          <a:r>
            <a:rPr lang="en-US" sz="1600" dirty="0" smtClean="0"/>
            <a:t>Arrival in airport, levy, - Social Agency</a:t>
          </a:r>
          <a:endParaRPr lang="en-US" sz="1600" dirty="0"/>
        </a:p>
      </dgm:t>
    </dgm:pt>
    <dgm:pt modelId="{343321FD-A60D-4BFE-8DF6-269672C2F870}" type="parTrans" cxnId="{A8B570B6-A096-4AE2-A47F-16B3088CCA5F}">
      <dgm:prSet/>
      <dgm:spPr/>
      <dgm:t>
        <a:bodyPr/>
        <a:lstStyle/>
        <a:p>
          <a:endParaRPr lang="en-US"/>
        </a:p>
      </dgm:t>
    </dgm:pt>
    <dgm:pt modelId="{C8D2DC56-5D9B-4392-ABB0-6355B0B1FC02}" type="sibTrans" cxnId="{A8B570B6-A096-4AE2-A47F-16B3088CCA5F}">
      <dgm:prSet/>
      <dgm:spPr/>
      <dgm:t>
        <a:bodyPr/>
        <a:lstStyle/>
        <a:p>
          <a:endParaRPr lang="en-US"/>
        </a:p>
      </dgm:t>
    </dgm:pt>
    <dgm:pt modelId="{A22A0E1D-76BB-41C0-AB06-22A361DC9508}">
      <dgm:prSet phldrT="[Text]" custT="1"/>
      <dgm:spPr/>
      <dgm:t>
        <a:bodyPr/>
        <a:lstStyle/>
        <a:p>
          <a:r>
            <a:rPr lang="en-US" sz="1600" dirty="0" smtClean="0"/>
            <a:t>Warehousing in Central warehouse of  Ministry of internal affairs  </a:t>
          </a:r>
          <a:endParaRPr lang="en-US" sz="1600" dirty="0"/>
        </a:p>
      </dgm:t>
    </dgm:pt>
    <dgm:pt modelId="{C085C2AC-CE11-4912-8A61-159C3C969ED1}" type="parTrans" cxnId="{03091572-E90D-434D-B1C0-C102A37239C8}">
      <dgm:prSet/>
      <dgm:spPr/>
      <dgm:t>
        <a:bodyPr/>
        <a:lstStyle/>
        <a:p>
          <a:endParaRPr lang="en-US"/>
        </a:p>
      </dgm:t>
    </dgm:pt>
    <dgm:pt modelId="{6CAFBC8C-2499-4876-A5A4-BF43088B56F1}" type="sibTrans" cxnId="{03091572-E90D-434D-B1C0-C102A37239C8}">
      <dgm:prSet/>
      <dgm:spPr/>
      <dgm:t>
        <a:bodyPr/>
        <a:lstStyle/>
        <a:p>
          <a:endParaRPr lang="en-US"/>
        </a:p>
      </dgm:t>
    </dgm:pt>
    <dgm:pt modelId="{0B591786-8216-4DC1-A525-0BFFB247CAD8}" type="pres">
      <dgm:prSet presAssocID="{B086691C-8550-4E86-B55B-6D4E527903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39A96E-295C-42B5-AEBA-9234BF635563}" type="pres">
      <dgm:prSet presAssocID="{B5CFC410-E082-4386-8EEA-EC5325AF5F75}" presName="composite" presStyleCnt="0"/>
      <dgm:spPr/>
    </dgm:pt>
    <dgm:pt modelId="{CC25194A-8314-4DBD-BAF4-313B9F676041}" type="pres">
      <dgm:prSet presAssocID="{B5CFC410-E082-4386-8EEA-EC5325AF5F75}" presName="rect1" presStyleLbl="trAlignAcc1" presStyleIdx="0" presStyleCnt="3" custScaleX="161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12112-61AF-4E5A-8B78-D4833EADD5C8}" type="pres">
      <dgm:prSet presAssocID="{B5CFC410-E082-4386-8EEA-EC5325AF5F75}" presName="rect2" presStyleLbl="fgImgPlace1" presStyleIdx="0" presStyleCnt="3" custLinFactX="-33219" custLinFactNeighborX="-100000"/>
      <dgm:spPr/>
    </dgm:pt>
    <dgm:pt modelId="{9A983F84-CC5B-4BA5-935F-136050D75D02}" type="pres">
      <dgm:prSet presAssocID="{9FD2D712-8E22-4CBE-8C38-65A889AB4716}" presName="sibTrans" presStyleCnt="0"/>
      <dgm:spPr/>
    </dgm:pt>
    <dgm:pt modelId="{C55F10C4-08CF-4218-B476-4086E7014FF0}" type="pres">
      <dgm:prSet presAssocID="{DE938B49-6DCD-49EA-8F6A-ADBB6218EF05}" presName="composite" presStyleCnt="0"/>
      <dgm:spPr/>
    </dgm:pt>
    <dgm:pt modelId="{1169F7BB-7082-4BFC-A45A-C895D32EF2C3}" type="pres">
      <dgm:prSet presAssocID="{DE938B49-6DCD-49EA-8F6A-ADBB6218EF05}" presName="rect1" presStyleLbl="trAlignAcc1" presStyleIdx="1" presStyleCnt="3" custScaleX="1597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F2DDE-DD36-4018-8FFB-F91261CA1E86}" type="pres">
      <dgm:prSet presAssocID="{DE938B49-6DCD-49EA-8F6A-ADBB6218EF05}" presName="rect2" presStyleLbl="fgImgPlace1" presStyleIdx="1" presStyleCnt="3" custLinFactX="-33219" custLinFactNeighborX="-100000"/>
      <dgm:spPr/>
    </dgm:pt>
    <dgm:pt modelId="{E424F907-F695-4D2B-96DC-3CA95C72E15E}" type="pres">
      <dgm:prSet presAssocID="{C8D2DC56-5D9B-4392-ABB0-6355B0B1FC02}" presName="sibTrans" presStyleCnt="0"/>
      <dgm:spPr/>
    </dgm:pt>
    <dgm:pt modelId="{49EE8BB5-79AC-4AE0-B482-B3BE08A61CE8}" type="pres">
      <dgm:prSet presAssocID="{A22A0E1D-76BB-41C0-AB06-22A361DC9508}" presName="composite" presStyleCnt="0"/>
      <dgm:spPr/>
    </dgm:pt>
    <dgm:pt modelId="{1B2F208A-3D53-4371-AA2A-117DAC550341}" type="pres">
      <dgm:prSet presAssocID="{A22A0E1D-76BB-41C0-AB06-22A361DC9508}" presName="rect1" presStyleLbl="trAlignAcc1" presStyleIdx="2" presStyleCnt="3" custScaleX="164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3BFCD-CF52-4FF6-AA46-94AA9B729AC7}" type="pres">
      <dgm:prSet presAssocID="{A22A0E1D-76BB-41C0-AB06-22A361DC9508}" presName="rect2" presStyleLbl="fgImgPlace1" presStyleIdx="2" presStyleCnt="3" custLinFactX="-33219" custLinFactNeighborX="-100000" custLinFactNeighborY="3946"/>
      <dgm:spPr/>
    </dgm:pt>
  </dgm:ptLst>
  <dgm:cxnLst>
    <dgm:cxn modelId="{A5BECF89-30A8-4DED-9DB3-D4FEA76ABB25}" type="presOf" srcId="{B5CFC410-E082-4386-8EEA-EC5325AF5F75}" destId="{CC25194A-8314-4DBD-BAF4-313B9F676041}" srcOrd="0" destOrd="0" presId="urn:microsoft.com/office/officeart/2008/layout/PictureStrips"/>
    <dgm:cxn modelId="{27B2293C-E963-4E24-BB71-9824F267621B}" type="presOf" srcId="{DE938B49-6DCD-49EA-8F6A-ADBB6218EF05}" destId="{1169F7BB-7082-4BFC-A45A-C895D32EF2C3}" srcOrd="0" destOrd="0" presId="urn:microsoft.com/office/officeart/2008/layout/PictureStrips"/>
    <dgm:cxn modelId="{A8B570B6-A096-4AE2-A47F-16B3088CCA5F}" srcId="{B086691C-8550-4E86-B55B-6D4E52790345}" destId="{DE938B49-6DCD-49EA-8F6A-ADBB6218EF05}" srcOrd="1" destOrd="0" parTransId="{343321FD-A60D-4BFE-8DF6-269672C2F870}" sibTransId="{C8D2DC56-5D9B-4392-ABB0-6355B0B1FC02}"/>
    <dgm:cxn modelId="{2AB45BFE-7745-4C7E-B6BF-88F2551AD106}" type="presOf" srcId="{B086691C-8550-4E86-B55B-6D4E52790345}" destId="{0B591786-8216-4DC1-A525-0BFFB247CAD8}" srcOrd="0" destOrd="0" presId="urn:microsoft.com/office/officeart/2008/layout/PictureStrips"/>
    <dgm:cxn modelId="{03091572-E90D-434D-B1C0-C102A37239C8}" srcId="{B086691C-8550-4E86-B55B-6D4E52790345}" destId="{A22A0E1D-76BB-41C0-AB06-22A361DC9508}" srcOrd="2" destOrd="0" parTransId="{C085C2AC-CE11-4912-8A61-159C3C969ED1}" sibTransId="{6CAFBC8C-2499-4876-A5A4-BF43088B56F1}"/>
    <dgm:cxn modelId="{7A906B78-B949-459D-B58C-8F3F622393DE}" type="presOf" srcId="{A22A0E1D-76BB-41C0-AB06-22A361DC9508}" destId="{1B2F208A-3D53-4371-AA2A-117DAC550341}" srcOrd="0" destOrd="0" presId="urn:microsoft.com/office/officeart/2008/layout/PictureStrips"/>
    <dgm:cxn modelId="{378DA36E-46BA-43F1-97C1-97B7D41663B6}" srcId="{B086691C-8550-4E86-B55B-6D4E52790345}" destId="{B5CFC410-E082-4386-8EEA-EC5325AF5F75}" srcOrd="0" destOrd="0" parTransId="{D2EAC5F7-A971-47E3-81F5-B05FD18A1B30}" sibTransId="{9FD2D712-8E22-4CBE-8C38-65A889AB4716}"/>
    <dgm:cxn modelId="{F6D315EC-6AF5-402C-81F4-78D822F3CC1C}" type="presParOf" srcId="{0B591786-8216-4DC1-A525-0BFFB247CAD8}" destId="{7D39A96E-295C-42B5-AEBA-9234BF635563}" srcOrd="0" destOrd="0" presId="urn:microsoft.com/office/officeart/2008/layout/PictureStrips"/>
    <dgm:cxn modelId="{EA607F41-8854-4307-9BF5-7D4AA314480A}" type="presParOf" srcId="{7D39A96E-295C-42B5-AEBA-9234BF635563}" destId="{CC25194A-8314-4DBD-BAF4-313B9F676041}" srcOrd="0" destOrd="0" presId="urn:microsoft.com/office/officeart/2008/layout/PictureStrips"/>
    <dgm:cxn modelId="{60257077-A164-45D7-90DB-A9946CA20156}" type="presParOf" srcId="{7D39A96E-295C-42B5-AEBA-9234BF635563}" destId="{91012112-61AF-4E5A-8B78-D4833EADD5C8}" srcOrd="1" destOrd="0" presId="urn:microsoft.com/office/officeart/2008/layout/PictureStrips"/>
    <dgm:cxn modelId="{6479B228-B858-4B82-AA15-180CAEBA752D}" type="presParOf" srcId="{0B591786-8216-4DC1-A525-0BFFB247CAD8}" destId="{9A983F84-CC5B-4BA5-935F-136050D75D02}" srcOrd="1" destOrd="0" presId="urn:microsoft.com/office/officeart/2008/layout/PictureStrips"/>
    <dgm:cxn modelId="{D1932E4F-4730-4447-B1B8-1A18864E7560}" type="presParOf" srcId="{0B591786-8216-4DC1-A525-0BFFB247CAD8}" destId="{C55F10C4-08CF-4218-B476-4086E7014FF0}" srcOrd="2" destOrd="0" presId="urn:microsoft.com/office/officeart/2008/layout/PictureStrips"/>
    <dgm:cxn modelId="{59F336B8-34C9-4E33-B7C7-B7BB0EF0B806}" type="presParOf" srcId="{C55F10C4-08CF-4218-B476-4086E7014FF0}" destId="{1169F7BB-7082-4BFC-A45A-C895D32EF2C3}" srcOrd="0" destOrd="0" presId="urn:microsoft.com/office/officeart/2008/layout/PictureStrips"/>
    <dgm:cxn modelId="{48F7459D-ADD5-49BD-9402-58B6DBB4D69E}" type="presParOf" srcId="{C55F10C4-08CF-4218-B476-4086E7014FF0}" destId="{F52F2DDE-DD36-4018-8FFB-F91261CA1E86}" srcOrd="1" destOrd="0" presId="urn:microsoft.com/office/officeart/2008/layout/PictureStrips"/>
    <dgm:cxn modelId="{5688C6EE-AA4E-4B89-883D-FDB72F0A44FA}" type="presParOf" srcId="{0B591786-8216-4DC1-A525-0BFFB247CAD8}" destId="{E424F907-F695-4D2B-96DC-3CA95C72E15E}" srcOrd="3" destOrd="0" presId="urn:microsoft.com/office/officeart/2008/layout/PictureStrips"/>
    <dgm:cxn modelId="{FA8FA9C4-73CA-4973-B3E7-7F03A854C1A7}" type="presParOf" srcId="{0B591786-8216-4DC1-A525-0BFFB247CAD8}" destId="{49EE8BB5-79AC-4AE0-B482-B3BE08A61CE8}" srcOrd="4" destOrd="0" presId="urn:microsoft.com/office/officeart/2008/layout/PictureStrips"/>
    <dgm:cxn modelId="{D772C75A-FFFF-43E7-ACAE-B2A371CF5252}" type="presParOf" srcId="{49EE8BB5-79AC-4AE0-B482-B3BE08A61CE8}" destId="{1B2F208A-3D53-4371-AA2A-117DAC550341}" srcOrd="0" destOrd="0" presId="urn:microsoft.com/office/officeart/2008/layout/PictureStrips"/>
    <dgm:cxn modelId="{B5A6DBC7-4C29-4866-A7BD-56AF2147EFBE}" type="presParOf" srcId="{49EE8BB5-79AC-4AE0-B482-B3BE08A61CE8}" destId="{E793BFCD-CF52-4FF6-AA46-94AA9B729AC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86691C-8550-4E86-B55B-6D4E5279034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FC410-E082-4386-8EEA-EC5325AF5F75}">
      <dgm:prSet phldrT="[Text]"/>
      <dgm:spPr/>
      <dgm:t>
        <a:bodyPr/>
        <a:lstStyle/>
        <a:p>
          <a:r>
            <a:rPr lang="en-US" dirty="0" smtClean="0"/>
            <a:t>Marking Drug boxes and cartons</a:t>
          </a:r>
          <a:r>
            <a:rPr lang="ka-GE" dirty="0" smtClean="0"/>
            <a:t> </a:t>
          </a:r>
          <a:r>
            <a:rPr lang="en-US" dirty="0" smtClean="0"/>
            <a:t>will be conducted considering committee decision,  periodically by the employee of social agency(sticking granted bar-code (adhesive sticker).</a:t>
          </a:r>
          <a:endParaRPr lang="en-US" dirty="0"/>
        </a:p>
      </dgm:t>
    </dgm:pt>
    <dgm:pt modelId="{D2EAC5F7-A971-47E3-81F5-B05FD18A1B30}" type="parTrans" cxnId="{378DA36E-46BA-43F1-97C1-97B7D41663B6}">
      <dgm:prSet/>
      <dgm:spPr/>
      <dgm:t>
        <a:bodyPr/>
        <a:lstStyle/>
        <a:p>
          <a:endParaRPr lang="en-US"/>
        </a:p>
      </dgm:t>
    </dgm:pt>
    <dgm:pt modelId="{9FD2D712-8E22-4CBE-8C38-65A889AB4716}" type="sibTrans" cxnId="{378DA36E-46BA-43F1-97C1-97B7D41663B6}">
      <dgm:prSet/>
      <dgm:spPr/>
      <dgm:t>
        <a:bodyPr/>
        <a:lstStyle/>
        <a:p>
          <a:endParaRPr lang="en-US"/>
        </a:p>
      </dgm:t>
    </dgm:pt>
    <dgm:pt modelId="{81D394A5-DAD9-4022-8C8B-3B84B35AD6E7}">
      <dgm:prSet/>
      <dgm:spPr/>
      <dgm:t>
        <a:bodyPr/>
        <a:lstStyle/>
        <a:p>
          <a:r>
            <a:rPr lang="en-US" dirty="0" smtClean="0"/>
            <a:t>Marked drugs will be arranged according to the needs of service providers and will be transported under escort to the service providers.</a:t>
          </a:r>
        </a:p>
      </dgm:t>
    </dgm:pt>
    <dgm:pt modelId="{9CD7BE6D-45C7-4549-9867-8777F76ABB0F}" type="parTrans" cxnId="{F1A7A3CE-44DD-4503-B4C0-BA4931B332DD}">
      <dgm:prSet/>
      <dgm:spPr/>
      <dgm:t>
        <a:bodyPr/>
        <a:lstStyle/>
        <a:p>
          <a:endParaRPr lang="en-US"/>
        </a:p>
      </dgm:t>
    </dgm:pt>
    <dgm:pt modelId="{2814AF2A-2B76-4740-A283-C245AEAF1835}" type="sibTrans" cxnId="{F1A7A3CE-44DD-4503-B4C0-BA4931B332DD}">
      <dgm:prSet/>
      <dgm:spPr/>
      <dgm:t>
        <a:bodyPr/>
        <a:lstStyle/>
        <a:p>
          <a:endParaRPr lang="en-US"/>
        </a:p>
      </dgm:t>
    </dgm:pt>
    <dgm:pt modelId="{584CD1D2-D2FE-4A1A-A265-F0B09CC19951}">
      <dgm:prSet/>
      <dgm:spPr/>
      <dgm:t>
        <a:bodyPr/>
        <a:lstStyle/>
        <a:p>
          <a:r>
            <a:rPr lang="en-US" dirty="0" smtClean="0"/>
            <a:t>Printing of bar-codes is centralized (printed in the agency), and only mechanical playback procedure will be done in the warehouse.</a:t>
          </a:r>
          <a:endParaRPr lang="en-US" dirty="0"/>
        </a:p>
      </dgm:t>
    </dgm:pt>
    <dgm:pt modelId="{CEEB0375-F36E-41B9-B7D3-55CF7887342E}" type="parTrans" cxnId="{D2BCC4AA-95D7-4A67-B549-429AD1CC6B77}">
      <dgm:prSet/>
      <dgm:spPr/>
      <dgm:t>
        <a:bodyPr/>
        <a:lstStyle/>
        <a:p>
          <a:endParaRPr lang="en-US"/>
        </a:p>
      </dgm:t>
    </dgm:pt>
    <dgm:pt modelId="{C08A44DC-30CF-44CF-960B-A6A695F1B498}" type="sibTrans" cxnId="{D2BCC4AA-95D7-4A67-B549-429AD1CC6B77}">
      <dgm:prSet/>
      <dgm:spPr/>
      <dgm:t>
        <a:bodyPr/>
        <a:lstStyle/>
        <a:p>
          <a:endParaRPr lang="en-US"/>
        </a:p>
      </dgm:t>
    </dgm:pt>
    <dgm:pt modelId="{0B591786-8216-4DC1-A525-0BFFB247CAD8}" type="pres">
      <dgm:prSet presAssocID="{B086691C-8550-4E86-B55B-6D4E527903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39A96E-295C-42B5-AEBA-9234BF635563}" type="pres">
      <dgm:prSet presAssocID="{B5CFC410-E082-4386-8EEA-EC5325AF5F75}" presName="composite" presStyleCnt="0"/>
      <dgm:spPr/>
    </dgm:pt>
    <dgm:pt modelId="{CC25194A-8314-4DBD-BAF4-313B9F676041}" type="pres">
      <dgm:prSet presAssocID="{B5CFC410-E082-4386-8EEA-EC5325AF5F75}" presName="rect1" presStyleLbl="trAlignAcc1" presStyleIdx="0" presStyleCnt="3" custScaleX="1610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12112-61AF-4E5A-8B78-D4833EADD5C8}" type="pres">
      <dgm:prSet presAssocID="{B5CFC410-E082-4386-8EEA-EC5325AF5F75}" presName="rect2" presStyleLbl="fgImgPlace1" presStyleIdx="0" presStyleCnt="3" custLinFactX="-33219" custLinFactNeighborX="-100000"/>
      <dgm:spPr/>
    </dgm:pt>
    <dgm:pt modelId="{9A983F84-CC5B-4BA5-935F-136050D75D02}" type="pres">
      <dgm:prSet presAssocID="{9FD2D712-8E22-4CBE-8C38-65A889AB4716}" presName="sibTrans" presStyleCnt="0"/>
      <dgm:spPr/>
    </dgm:pt>
    <dgm:pt modelId="{9558C6F3-0388-41E4-9D87-E47D6E393B9B}" type="pres">
      <dgm:prSet presAssocID="{584CD1D2-D2FE-4A1A-A265-F0B09CC19951}" presName="composite" presStyleCnt="0"/>
      <dgm:spPr/>
    </dgm:pt>
    <dgm:pt modelId="{0CD9BCD2-7272-43B3-9034-2FF061009A10}" type="pres">
      <dgm:prSet presAssocID="{584CD1D2-D2FE-4A1A-A265-F0B09CC19951}" presName="rect1" presStyleLbl="trAlignAcc1" presStyleIdx="1" presStyleCnt="3" custScaleX="155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1EB62-EB57-40C3-9E2C-B6D87CC5F5E9}" type="pres">
      <dgm:prSet presAssocID="{584CD1D2-D2FE-4A1A-A265-F0B09CC19951}" presName="rect2" presStyleLbl="fgImgPlace1" presStyleIdx="1" presStyleCnt="3" custLinFactX="-37234" custLinFactNeighborX="-100000"/>
      <dgm:spPr/>
    </dgm:pt>
    <dgm:pt modelId="{5B1378B7-93CF-4267-B89F-D805AC484CE8}" type="pres">
      <dgm:prSet presAssocID="{C08A44DC-30CF-44CF-960B-A6A695F1B498}" presName="sibTrans" presStyleCnt="0"/>
      <dgm:spPr/>
    </dgm:pt>
    <dgm:pt modelId="{F28CFA6C-3A0A-4FC7-9346-DC52D8831E82}" type="pres">
      <dgm:prSet presAssocID="{81D394A5-DAD9-4022-8C8B-3B84B35AD6E7}" presName="composite" presStyleCnt="0"/>
      <dgm:spPr/>
    </dgm:pt>
    <dgm:pt modelId="{D9331BE1-3376-434F-8376-1976524FFD89}" type="pres">
      <dgm:prSet presAssocID="{81D394A5-DAD9-4022-8C8B-3B84B35AD6E7}" presName="rect1" presStyleLbl="trAlignAcc1" presStyleIdx="2" presStyleCnt="3" custScaleX="155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BA0FC0-F81A-47F9-BEE9-3DBF837DCA16}" type="pres">
      <dgm:prSet presAssocID="{81D394A5-DAD9-4022-8C8B-3B84B35AD6E7}" presName="rect2" presStyleLbl="fgImgPlace1" presStyleIdx="2" presStyleCnt="3" custLinFactX="-25955" custLinFactNeighborX="-100000"/>
      <dgm:spPr/>
    </dgm:pt>
  </dgm:ptLst>
  <dgm:cxnLst>
    <dgm:cxn modelId="{D2BCC4AA-95D7-4A67-B549-429AD1CC6B77}" srcId="{B086691C-8550-4E86-B55B-6D4E52790345}" destId="{584CD1D2-D2FE-4A1A-A265-F0B09CC19951}" srcOrd="1" destOrd="0" parTransId="{CEEB0375-F36E-41B9-B7D3-55CF7887342E}" sibTransId="{C08A44DC-30CF-44CF-960B-A6A695F1B498}"/>
    <dgm:cxn modelId="{D0F4E720-79F9-4E6D-920C-8D50F70AE142}" type="presOf" srcId="{B5CFC410-E082-4386-8EEA-EC5325AF5F75}" destId="{CC25194A-8314-4DBD-BAF4-313B9F676041}" srcOrd="0" destOrd="0" presId="urn:microsoft.com/office/officeart/2008/layout/PictureStrips"/>
    <dgm:cxn modelId="{201D720F-6162-4149-AD6B-F5D3B27A0392}" type="presOf" srcId="{81D394A5-DAD9-4022-8C8B-3B84B35AD6E7}" destId="{D9331BE1-3376-434F-8376-1976524FFD89}" srcOrd="0" destOrd="0" presId="urn:microsoft.com/office/officeart/2008/layout/PictureStrips"/>
    <dgm:cxn modelId="{F1A7A3CE-44DD-4503-B4C0-BA4931B332DD}" srcId="{B086691C-8550-4E86-B55B-6D4E52790345}" destId="{81D394A5-DAD9-4022-8C8B-3B84B35AD6E7}" srcOrd="2" destOrd="0" parTransId="{9CD7BE6D-45C7-4549-9867-8777F76ABB0F}" sibTransId="{2814AF2A-2B76-4740-A283-C245AEAF1835}"/>
    <dgm:cxn modelId="{1E51190D-F61C-43D0-9F9D-6A0DEDF7B621}" type="presOf" srcId="{B086691C-8550-4E86-B55B-6D4E52790345}" destId="{0B591786-8216-4DC1-A525-0BFFB247CAD8}" srcOrd="0" destOrd="0" presId="urn:microsoft.com/office/officeart/2008/layout/PictureStrips"/>
    <dgm:cxn modelId="{378DA36E-46BA-43F1-97C1-97B7D41663B6}" srcId="{B086691C-8550-4E86-B55B-6D4E52790345}" destId="{B5CFC410-E082-4386-8EEA-EC5325AF5F75}" srcOrd="0" destOrd="0" parTransId="{D2EAC5F7-A971-47E3-81F5-B05FD18A1B30}" sibTransId="{9FD2D712-8E22-4CBE-8C38-65A889AB4716}"/>
    <dgm:cxn modelId="{1EAD3F3F-2C9F-4AE3-AE30-9C5CCDCA9691}" type="presOf" srcId="{584CD1D2-D2FE-4A1A-A265-F0B09CC19951}" destId="{0CD9BCD2-7272-43B3-9034-2FF061009A10}" srcOrd="0" destOrd="0" presId="urn:microsoft.com/office/officeart/2008/layout/PictureStrips"/>
    <dgm:cxn modelId="{1FF17864-0844-4D5C-82A6-0DFDB1DD138E}" type="presParOf" srcId="{0B591786-8216-4DC1-A525-0BFFB247CAD8}" destId="{7D39A96E-295C-42B5-AEBA-9234BF635563}" srcOrd="0" destOrd="0" presId="urn:microsoft.com/office/officeart/2008/layout/PictureStrips"/>
    <dgm:cxn modelId="{4757FAFC-68DA-4286-9D48-0437B65A51B6}" type="presParOf" srcId="{7D39A96E-295C-42B5-AEBA-9234BF635563}" destId="{CC25194A-8314-4DBD-BAF4-313B9F676041}" srcOrd="0" destOrd="0" presId="urn:microsoft.com/office/officeart/2008/layout/PictureStrips"/>
    <dgm:cxn modelId="{A6067C00-ECFB-463E-B808-BEA56EE4B01E}" type="presParOf" srcId="{7D39A96E-295C-42B5-AEBA-9234BF635563}" destId="{91012112-61AF-4E5A-8B78-D4833EADD5C8}" srcOrd="1" destOrd="0" presId="urn:microsoft.com/office/officeart/2008/layout/PictureStrips"/>
    <dgm:cxn modelId="{B1221D0C-0D58-4E97-9967-1C48E77DC153}" type="presParOf" srcId="{0B591786-8216-4DC1-A525-0BFFB247CAD8}" destId="{9A983F84-CC5B-4BA5-935F-136050D75D02}" srcOrd="1" destOrd="0" presId="urn:microsoft.com/office/officeart/2008/layout/PictureStrips"/>
    <dgm:cxn modelId="{31E8EF94-FBAB-4369-B397-DD36BE21013C}" type="presParOf" srcId="{0B591786-8216-4DC1-A525-0BFFB247CAD8}" destId="{9558C6F3-0388-41E4-9D87-E47D6E393B9B}" srcOrd="2" destOrd="0" presId="urn:microsoft.com/office/officeart/2008/layout/PictureStrips"/>
    <dgm:cxn modelId="{48D18686-1D4A-452D-9D5E-5A6BAC688A83}" type="presParOf" srcId="{9558C6F3-0388-41E4-9D87-E47D6E393B9B}" destId="{0CD9BCD2-7272-43B3-9034-2FF061009A10}" srcOrd="0" destOrd="0" presId="urn:microsoft.com/office/officeart/2008/layout/PictureStrips"/>
    <dgm:cxn modelId="{B6BF51E8-0D54-45C9-8A7B-8443B270AF81}" type="presParOf" srcId="{9558C6F3-0388-41E4-9D87-E47D6E393B9B}" destId="{EE81EB62-EB57-40C3-9E2C-B6D87CC5F5E9}" srcOrd="1" destOrd="0" presId="urn:microsoft.com/office/officeart/2008/layout/PictureStrips"/>
    <dgm:cxn modelId="{8AD0F618-B98A-4C36-A83C-E35A6D760C47}" type="presParOf" srcId="{0B591786-8216-4DC1-A525-0BFFB247CAD8}" destId="{5B1378B7-93CF-4267-B89F-D805AC484CE8}" srcOrd="3" destOrd="0" presId="urn:microsoft.com/office/officeart/2008/layout/PictureStrips"/>
    <dgm:cxn modelId="{FFE45927-8E89-4090-913D-DC0F808A5F0C}" type="presParOf" srcId="{0B591786-8216-4DC1-A525-0BFFB247CAD8}" destId="{F28CFA6C-3A0A-4FC7-9346-DC52D8831E82}" srcOrd="4" destOrd="0" presId="urn:microsoft.com/office/officeart/2008/layout/PictureStrips"/>
    <dgm:cxn modelId="{8A8AA65B-CC3D-4A05-B8DB-D366D15EE478}" type="presParOf" srcId="{F28CFA6C-3A0A-4FC7-9346-DC52D8831E82}" destId="{D9331BE1-3376-434F-8376-1976524FFD89}" srcOrd="0" destOrd="0" presId="urn:microsoft.com/office/officeart/2008/layout/PictureStrips"/>
    <dgm:cxn modelId="{86F6F2E5-BCEE-4C2E-9C23-A98EBA1C0BD4}" type="presParOf" srcId="{F28CFA6C-3A0A-4FC7-9346-DC52D8831E82}" destId="{63BA0FC0-F81A-47F9-BEE9-3DBF837DCA1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86691C-8550-4E86-B55B-6D4E5279034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FC410-E082-4386-8EEA-EC5325AF5F75}">
      <dgm:prSet phldrT="[Text]" custT="1"/>
      <dgm:spPr/>
      <dgm:t>
        <a:bodyPr/>
        <a:lstStyle/>
        <a:p>
          <a:pPr algn="just"/>
          <a:r>
            <a:rPr lang="en-US" sz="1200" dirty="0" smtClean="0"/>
            <a:t>First visit patient gets the </a:t>
          </a:r>
          <a:r>
            <a:rPr lang="en-US" sz="1200" dirty="0" err="1" smtClean="0"/>
            <a:t>soposbuviris</a:t>
          </a:r>
          <a:r>
            <a:rPr lang="en-US" sz="1200" dirty="0" smtClean="0"/>
            <a:t> 1 pack (28 pill), patient takes first pill in the presence of medical personnel, under the supervision of the camera. Patient gets pack , in which there is already 27 </a:t>
          </a:r>
          <a:r>
            <a:rPr lang="en-US" sz="1200" dirty="0" err="1" smtClean="0"/>
            <a:t>soposbuvir</a:t>
          </a:r>
          <a:r>
            <a:rPr lang="en-US" sz="1200" dirty="0" smtClean="0"/>
            <a:t> pills.</a:t>
          </a:r>
        </a:p>
      </dgm:t>
    </dgm:pt>
    <dgm:pt modelId="{D2EAC5F7-A971-47E3-81F5-B05FD18A1B30}" type="parTrans" cxnId="{378DA36E-46BA-43F1-97C1-97B7D41663B6}">
      <dgm:prSet/>
      <dgm:spPr/>
      <dgm:t>
        <a:bodyPr/>
        <a:lstStyle/>
        <a:p>
          <a:endParaRPr lang="en-US"/>
        </a:p>
      </dgm:t>
    </dgm:pt>
    <dgm:pt modelId="{9FD2D712-8E22-4CBE-8C38-65A889AB4716}" type="sibTrans" cxnId="{378DA36E-46BA-43F1-97C1-97B7D41663B6}">
      <dgm:prSet/>
      <dgm:spPr/>
      <dgm:t>
        <a:bodyPr/>
        <a:lstStyle/>
        <a:p>
          <a:endParaRPr lang="en-US"/>
        </a:p>
      </dgm:t>
    </dgm:pt>
    <dgm:pt modelId="{81D394A5-DAD9-4022-8C8B-3B84B35AD6E7}">
      <dgm:prSet custT="1"/>
      <dgm:spPr/>
      <dgm:t>
        <a:bodyPr/>
        <a:lstStyle/>
        <a:p>
          <a:pPr algn="just"/>
          <a:r>
            <a:rPr lang="en-US" sz="1400" dirty="0" smtClean="0"/>
            <a:t>Distribution of drug to the beneficiaries is automatically recorded in the electronic system, by institution staff, on the basis of ID number.</a:t>
          </a:r>
        </a:p>
      </dgm:t>
    </dgm:pt>
    <dgm:pt modelId="{9CD7BE6D-45C7-4549-9867-8777F76ABB0F}" type="parTrans" cxnId="{F1A7A3CE-44DD-4503-B4C0-BA4931B332DD}">
      <dgm:prSet/>
      <dgm:spPr/>
      <dgm:t>
        <a:bodyPr/>
        <a:lstStyle/>
        <a:p>
          <a:endParaRPr lang="en-US"/>
        </a:p>
      </dgm:t>
    </dgm:pt>
    <dgm:pt modelId="{2814AF2A-2B76-4740-A283-C245AEAF1835}" type="sibTrans" cxnId="{F1A7A3CE-44DD-4503-B4C0-BA4931B332DD}">
      <dgm:prSet/>
      <dgm:spPr/>
      <dgm:t>
        <a:bodyPr/>
        <a:lstStyle/>
        <a:p>
          <a:endParaRPr lang="en-US"/>
        </a:p>
      </dgm:t>
    </dgm:pt>
    <dgm:pt modelId="{584CD1D2-D2FE-4A1A-A265-F0B09CC19951}">
      <dgm:prSet custT="1"/>
      <dgm:spPr/>
      <dgm:t>
        <a:bodyPr/>
        <a:lstStyle/>
        <a:p>
          <a:pPr algn="just"/>
          <a:r>
            <a:rPr lang="en-US" sz="1400" b="0" i="0" dirty="0" smtClean="0"/>
            <a:t>It is Compulsory</a:t>
          </a:r>
          <a:r>
            <a:rPr lang="ka-GE" sz="1400" dirty="0" smtClean="0"/>
            <a:t>: </a:t>
          </a:r>
          <a:r>
            <a:rPr lang="en-US" sz="1400" dirty="0" smtClean="0"/>
            <a:t>to bring empty box to get next</a:t>
          </a:r>
          <a:endParaRPr lang="en-US" sz="1400" dirty="0"/>
        </a:p>
      </dgm:t>
    </dgm:pt>
    <dgm:pt modelId="{CEEB0375-F36E-41B9-B7D3-55CF7887342E}" type="parTrans" cxnId="{D2BCC4AA-95D7-4A67-B549-429AD1CC6B77}">
      <dgm:prSet/>
      <dgm:spPr/>
      <dgm:t>
        <a:bodyPr/>
        <a:lstStyle/>
        <a:p>
          <a:endParaRPr lang="en-US"/>
        </a:p>
      </dgm:t>
    </dgm:pt>
    <dgm:pt modelId="{C08A44DC-30CF-44CF-960B-A6A695F1B498}" type="sibTrans" cxnId="{D2BCC4AA-95D7-4A67-B549-429AD1CC6B77}">
      <dgm:prSet/>
      <dgm:spPr/>
      <dgm:t>
        <a:bodyPr/>
        <a:lstStyle/>
        <a:p>
          <a:endParaRPr lang="en-US"/>
        </a:p>
      </dgm:t>
    </dgm:pt>
    <dgm:pt modelId="{0B591786-8216-4DC1-A525-0BFFB247CAD8}" type="pres">
      <dgm:prSet presAssocID="{B086691C-8550-4E86-B55B-6D4E527903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39A96E-295C-42B5-AEBA-9234BF635563}" type="pres">
      <dgm:prSet presAssocID="{B5CFC410-E082-4386-8EEA-EC5325AF5F75}" presName="composite" presStyleCnt="0"/>
      <dgm:spPr/>
    </dgm:pt>
    <dgm:pt modelId="{CC25194A-8314-4DBD-BAF4-313B9F676041}" type="pres">
      <dgm:prSet presAssocID="{B5CFC410-E082-4386-8EEA-EC5325AF5F75}" presName="rect1" presStyleLbl="trAlignAcc1" presStyleIdx="0" presStyleCnt="3" custScaleX="156945" custScaleY="94991" custLinFactNeighborX="-1375" custLinFactNeighborY="-60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12112-61AF-4E5A-8B78-D4833EADD5C8}" type="pres">
      <dgm:prSet presAssocID="{B5CFC410-E082-4386-8EEA-EC5325AF5F75}" presName="rect2" presStyleLbl="fgImgPlace1" presStyleIdx="0" presStyleCnt="3" custLinFactX="-33219" custLinFactNeighborX="-100000"/>
      <dgm:spPr/>
    </dgm:pt>
    <dgm:pt modelId="{9A983F84-CC5B-4BA5-935F-136050D75D02}" type="pres">
      <dgm:prSet presAssocID="{9FD2D712-8E22-4CBE-8C38-65A889AB4716}" presName="sibTrans" presStyleCnt="0"/>
      <dgm:spPr/>
    </dgm:pt>
    <dgm:pt modelId="{9558C6F3-0388-41E4-9D87-E47D6E393B9B}" type="pres">
      <dgm:prSet presAssocID="{584CD1D2-D2FE-4A1A-A265-F0B09CC19951}" presName="composite" presStyleCnt="0"/>
      <dgm:spPr/>
    </dgm:pt>
    <dgm:pt modelId="{0CD9BCD2-7272-43B3-9034-2FF061009A10}" type="pres">
      <dgm:prSet presAssocID="{584CD1D2-D2FE-4A1A-A265-F0B09CC19951}" presName="rect1" presStyleLbl="trAlignAcc1" presStyleIdx="1" presStyleCnt="3" custScaleX="155317" custLinFactNeighborX="-1438" custLinFactNeighborY="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1EB62-EB57-40C3-9E2C-B6D87CC5F5E9}" type="pres">
      <dgm:prSet presAssocID="{584CD1D2-D2FE-4A1A-A265-F0B09CC19951}" presName="rect2" presStyleLbl="fgImgPlace1" presStyleIdx="1" presStyleCnt="3" custLinFactX="-37234" custLinFactNeighborX="-100000"/>
      <dgm:spPr/>
    </dgm:pt>
    <dgm:pt modelId="{5B1378B7-93CF-4267-B89F-D805AC484CE8}" type="pres">
      <dgm:prSet presAssocID="{C08A44DC-30CF-44CF-960B-A6A695F1B498}" presName="sibTrans" presStyleCnt="0"/>
      <dgm:spPr/>
    </dgm:pt>
    <dgm:pt modelId="{F28CFA6C-3A0A-4FC7-9346-DC52D8831E82}" type="pres">
      <dgm:prSet presAssocID="{81D394A5-DAD9-4022-8C8B-3B84B35AD6E7}" presName="composite" presStyleCnt="0"/>
      <dgm:spPr/>
    </dgm:pt>
    <dgm:pt modelId="{D9331BE1-3376-434F-8376-1976524FFD89}" type="pres">
      <dgm:prSet presAssocID="{81D394A5-DAD9-4022-8C8B-3B84B35AD6E7}" presName="rect1" presStyleLbl="trAlignAcc1" presStyleIdx="2" presStyleCnt="3" custScaleX="155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A0FC0-F81A-47F9-BEE9-3DBF837DCA16}" type="pres">
      <dgm:prSet presAssocID="{81D394A5-DAD9-4022-8C8B-3B84B35AD6E7}" presName="rect2" presStyleLbl="fgImgPlace1" presStyleIdx="2" presStyleCnt="3" custLinFactX="-25955" custLinFactNeighborX="-100000"/>
      <dgm:spPr/>
    </dgm:pt>
  </dgm:ptLst>
  <dgm:cxnLst>
    <dgm:cxn modelId="{D2BCC4AA-95D7-4A67-B549-429AD1CC6B77}" srcId="{B086691C-8550-4E86-B55B-6D4E52790345}" destId="{584CD1D2-D2FE-4A1A-A265-F0B09CC19951}" srcOrd="1" destOrd="0" parTransId="{CEEB0375-F36E-41B9-B7D3-55CF7887342E}" sibTransId="{C08A44DC-30CF-44CF-960B-A6A695F1B498}"/>
    <dgm:cxn modelId="{01E33872-F736-499A-93B6-8B411AEABB8E}" type="presOf" srcId="{81D394A5-DAD9-4022-8C8B-3B84B35AD6E7}" destId="{D9331BE1-3376-434F-8376-1976524FFD89}" srcOrd="0" destOrd="0" presId="urn:microsoft.com/office/officeart/2008/layout/PictureStrips"/>
    <dgm:cxn modelId="{503DA671-F446-4330-9D5A-F4D4F4B65B9B}" type="presOf" srcId="{B5CFC410-E082-4386-8EEA-EC5325AF5F75}" destId="{CC25194A-8314-4DBD-BAF4-313B9F676041}" srcOrd="0" destOrd="0" presId="urn:microsoft.com/office/officeart/2008/layout/PictureStrips"/>
    <dgm:cxn modelId="{D31F2179-3584-4CFA-9427-6616B2A5C015}" type="presOf" srcId="{584CD1D2-D2FE-4A1A-A265-F0B09CC19951}" destId="{0CD9BCD2-7272-43B3-9034-2FF061009A10}" srcOrd="0" destOrd="0" presId="urn:microsoft.com/office/officeart/2008/layout/PictureStrips"/>
    <dgm:cxn modelId="{F1A7A3CE-44DD-4503-B4C0-BA4931B332DD}" srcId="{B086691C-8550-4E86-B55B-6D4E52790345}" destId="{81D394A5-DAD9-4022-8C8B-3B84B35AD6E7}" srcOrd="2" destOrd="0" parTransId="{9CD7BE6D-45C7-4549-9867-8777F76ABB0F}" sibTransId="{2814AF2A-2B76-4740-A283-C245AEAF1835}"/>
    <dgm:cxn modelId="{378DA36E-46BA-43F1-97C1-97B7D41663B6}" srcId="{B086691C-8550-4E86-B55B-6D4E52790345}" destId="{B5CFC410-E082-4386-8EEA-EC5325AF5F75}" srcOrd="0" destOrd="0" parTransId="{D2EAC5F7-A971-47E3-81F5-B05FD18A1B30}" sibTransId="{9FD2D712-8E22-4CBE-8C38-65A889AB4716}"/>
    <dgm:cxn modelId="{72886A73-3169-4CFF-864A-03F2DB460EED}" type="presOf" srcId="{B086691C-8550-4E86-B55B-6D4E52790345}" destId="{0B591786-8216-4DC1-A525-0BFFB247CAD8}" srcOrd="0" destOrd="0" presId="urn:microsoft.com/office/officeart/2008/layout/PictureStrips"/>
    <dgm:cxn modelId="{8FB0A173-6965-4167-BCB9-1F5A950D527B}" type="presParOf" srcId="{0B591786-8216-4DC1-A525-0BFFB247CAD8}" destId="{7D39A96E-295C-42B5-AEBA-9234BF635563}" srcOrd="0" destOrd="0" presId="urn:microsoft.com/office/officeart/2008/layout/PictureStrips"/>
    <dgm:cxn modelId="{B6C7FBE8-2AC4-4E9A-A5FE-7593AA811122}" type="presParOf" srcId="{7D39A96E-295C-42B5-AEBA-9234BF635563}" destId="{CC25194A-8314-4DBD-BAF4-313B9F676041}" srcOrd="0" destOrd="0" presId="urn:microsoft.com/office/officeart/2008/layout/PictureStrips"/>
    <dgm:cxn modelId="{647B92DC-C3B2-4AE8-92E3-7F5DBD2C66EB}" type="presParOf" srcId="{7D39A96E-295C-42B5-AEBA-9234BF635563}" destId="{91012112-61AF-4E5A-8B78-D4833EADD5C8}" srcOrd="1" destOrd="0" presId="urn:microsoft.com/office/officeart/2008/layout/PictureStrips"/>
    <dgm:cxn modelId="{7E290A8C-DCDE-44C1-87ED-72370DCB6F94}" type="presParOf" srcId="{0B591786-8216-4DC1-A525-0BFFB247CAD8}" destId="{9A983F84-CC5B-4BA5-935F-136050D75D02}" srcOrd="1" destOrd="0" presId="urn:microsoft.com/office/officeart/2008/layout/PictureStrips"/>
    <dgm:cxn modelId="{DDD235B9-BB67-4927-80CD-197CACFFC71B}" type="presParOf" srcId="{0B591786-8216-4DC1-A525-0BFFB247CAD8}" destId="{9558C6F3-0388-41E4-9D87-E47D6E393B9B}" srcOrd="2" destOrd="0" presId="urn:microsoft.com/office/officeart/2008/layout/PictureStrips"/>
    <dgm:cxn modelId="{87E2AD1F-B238-4761-AD37-72B307F46A3E}" type="presParOf" srcId="{9558C6F3-0388-41E4-9D87-E47D6E393B9B}" destId="{0CD9BCD2-7272-43B3-9034-2FF061009A10}" srcOrd="0" destOrd="0" presId="urn:microsoft.com/office/officeart/2008/layout/PictureStrips"/>
    <dgm:cxn modelId="{2B4845C4-E810-43C2-AA28-CB01F3E87721}" type="presParOf" srcId="{9558C6F3-0388-41E4-9D87-E47D6E393B9B}" destId="{EE81EB62-EB57-40C3-9E2C-B6D87CC5F5E9}" srcOrd="1" destOrd="0" presId="urn:microsoft.com/office/officeart/2008/layout/PictureStrips"/>
    <dgm:cxn modelId="{793D7283-442B-4A6D-8651-BFB6015C05C3}" type="presParOf" srcId="{0B591786-8216-4DC1-A525-0BFFB247CAD8}" destId="{5B1378B7-93CF-4267-B89F-D805AC484CE8}" srcOrd="3" destOrd="0" presId="urn:microsoft.com/office/officeart/2008/layout/PictureStrips"/>
    <dgm:cxn modelId="{CBCA3730-7128-4504-9988-EDC7F795A0C4}" type="presParOf" srcId="{0B591786-8216-4DC1-A525-0BFFB247CAD8}" destId="{F28CFA6C-3A0A-4FC7-9346-DC52D8831E82}" srcOrd="4" destOrd="0" presId="urn:microsoft.com/office/officeart/2008/layout/PictureStrips"/>
    <dgm:cxn modelId="{B99F07C3-DA45-45C8-8627-984741E79DCA}" type="presParOf" srcId="{F28CFA6C-3A0A-4FC7-9346-DC52D8831E82}" destId="{D9331BE1-3376-434F-8376-1976524FFD89}" srcOrd="0" destOrd="0" presId="urn:microsoft.com/office/officeart/2008/layout/PictureStrips"/>
    <dgm:cxn modelId="{688D5B1D-3D3F-4178-898E-075787BD1598}" type="presParOf" srcId="{F28CFA6C-3A0A-4FC7-9346-DC52D8831E82}" destId="{63BA0FC0-F81A-47F9-BEE9-3DBF837DCA1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25194A-8314-4DBD-BAF4-313B9F676041}">
      <dsp:nvSpPr>
        <dsp:cNvPr id="0" name=""/>
        <dsp:cNvSpPr/>
      </dsp:nvSpPr>
      <dsp:spPr>
        <a:xfrm>
          <a:off x="350840" y="266803"/>
          <a:ext cx="5394318" cy="104655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87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Registration of Drug (</a:t>
          </a:r>
          <a:r>
            <a:rPr lang="en-US" sz="1600" kern="1200" dirty="0" err="1" smtClean="0"/>
            <a:t>Sovaldi</a:t>
          </a:r>
          <a:r>
            <a:rPr lang="en-US" sz="1600" kern="1200" dirty="0" smtClean="0"/>
            <a:t>) in Georgia (5.02.2015)</a:t>
          </a:r>
          <a:endParaRPr lang="en-US" sz="1600" kern="1200" dirty="0"/>
        </a:p>
      </dsp:txBody>
      <dsp:txXfrm>
        <a:off x="350840" y="266803"/>
        <a:ext cx="5394318" cy="1046559"/>
      </dsp:txXfrm>
    </dsp:sp>
    <dsp:sp modelId="{91012112-61AF-4E5A-8B78-D4833EADD5C8}">
      <dsp:nvSpPr>
        <dsp:cNvPr id="0" name=""/>
        <dsp:cNvSpPr/>
      </dsp:nvSpPr>
      <dsp:spPr>
        <a:xfrm>
          <a:off x="258012" y="115633"/>
          <a:ext cx="732591" cy="109888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69F7BB-7082-4BFC-A45A-C895D32EF2C3}">
      <dsp:nvSpPr>
        <dsp:cNvPr id="0" name=""/>
        <dsp:cNvSpPr/>
      </dsp:nvSpPr>
      <dsp:spPr>
        <a:xfrm>
          <a:off x="372927" y="1584305"/>
          <a:ext cx="5350145" cy="104655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87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Arrival in airport, levy, - Social Agency</a:t>
          </a:r>
          <a:endParaRPr lang="en-US" sz="1600" kern="1200" dirty="0"/>
        </a:p>
      </dsp:txBody>
      <dsp:txXfrm>
        <a:off x="372927" y="1584305"/>
        <a:ext cx="5350145" cy="1046559"/>
      </dsp:txXfrm>
    </dsp:sp>
    <dsp:sp modelId="{F52F2DDE-DD36-4018-8FFB-F91261CA1E86}">
      <dsp:nvSpPr>
        <dsp:cNvPr id="0" name=""/>
        <dsp:cNvSpPr/>
      </dsp:nvSpPr>
      <dsp:spPr>
        <a:xfrm>
          <a:off x="258012" y="1433135"/>
          <a:ext cx="732591" cy="109888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F208A-3D53-4371-AA2A-117DAC550341}">
      <dsp:nvSpPr>
        <dsp:cNvPr id="0" name=""/>
        <dsp:cNvSpPr/>
      </dsp:nvSpPr>
      <dsp:spPr>
        <a:xfrm>
          <a:off x="298613" y="2901807"/>
          <a:ext cx="5498773" cy="104655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87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Warehousing in Central warehouse of  Ministry of internal affairs  </a:t>
          </a:r>
          <a:endParaRPr lang="en-US" sz="1600" kern="1200" dirty="0"/>
        </a:p>
      </dsp:txBody>
      <dsp:txXfrm>
        <a:off x="298613" y="2901807"/>
        <a:ext cx="5498773" cy="1046559"/>
      </dsp:txXfrm>
    </dsp:sp>
    <dsp:sp modelId="{E793BFCD-CF52-4FF6-AA46-94AA9B729AC7}">
      <dsp:nvSpPr>
        <dsp:cNvPr id="0" name=""/>
        <dsp:cNvSpPr/>
      </dsp:nvSpPr>
      <dsp:spPr>
        <a:xfrm>
          <a:off x="258012" y="2793999"/>
          <a:ext cx="732591" cy="109888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25194A-8314-4DBD-BAF4-313B9F676041}">
      <dsp:nvSpPr>
        <dsp:cNvPr id="0" name=""/>
        <dsp:cNvSpPr/>
      </dsp:nvSpPr>
      <dsp:spPr>
        <a:xfrm>
          <a:off x="350840" y="266803"/>
          <a:ext cx="5394318" cy="104655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87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Marking Drug boxes and cartons</a:t>
          </a:r>
          <a:r>
            <a:rPr lang="ka-GE" sz="1600" kern="1200" dirty="0" smtClean="0"/>
            <a:t> </a:t>
          </a:r>
          <a:r>
            <a:rPr lang="en-US" sz="1600" kern="1200" dirty="0" smtClean="0"/>
            <a:t>will be conducted considering committee decision,  periodically by the employee of social agency(sticking granted bar-code (adhesive sticker).</a:t>
          </a:r>
          <a:endParaRPr lang="en-US" sz="1600" kern="1200" dirty="0"/>
        </a:p>
      </dsp:txBody>
      <dsp:txXfrm>
        <a:off x="350840" y="266803"/>
        <a:ext cx="5394318" cy="1046559"/>
      </dsp:txXfrm>
    </dsp:sp>
    <dsp:sp modelId="{91012112-61AF-4E5A-8B78-D4833EADD5C8}">
      <dsp:nvSpPr>
        <dsp:cNvPr id="0" name=""/>
        <dsp:cNvSpPr/>
      </dsp:nvSpPr>
      <dsp:spPr>
        <a:xfrm>
          <a:off x="258012" y="115633"/>
          <a:ext cx="732591" cy="109888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9BCD2-7272-43B3-9034-2FF061009A10}">
      <dsp:nvSpPr>
        <dsp:cNvPr id="0" name=""/>
        <dsp:cNvSpPr/>
      </dsp:nvSpPr>
      <dsp:spPr>
        <a:xfrm>
          <a:off x="447224" y="1584305"/>
          <a:ext cx="5201550" cy="104655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87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Printing of bar-codes is centralized (printed in the agency), and only mechanical playback procedure will be done in the warehouse.</a:t>
          </a:r>
          <a:endParaRPr lang="en-US" sz="1600" kern="1200" dirty="0"/>
        </a:p>
      </dsp:txBody>
      <dsp:txXfrm>
        <a:off x="447224" y="1584305"/>
        <a:ext cx="5201550" cy="1046559"/>
      </dsp:txXfrm>
    </dsp:sp>
    <dsp:sp modelId="{EE81EB62-EB57-40C3-9E2C-B6D87CC5F5E9}">
      <dsp:nvSpPr>
        <dsp:cNvPr id="0" name=""/>
        <dsp:cNvSpPr/>
      </dsp:nvSpPr>
      <dsp:spPr>
        <a:xfrm>
          <a:off x="228599" y="1433135"/>
          <a:ext cx="732591" cy="109888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31BE1-3376-434F-8376-1976524FFD89}">
      <dsp:nvSpPr>
        <dsp:cNvPr id="0" name=""/>
        <dsp:cNvSpPr/>
      </dsp:nvSpPr>
      <dsp:spPr>
        <a:xfrm>
          <a:off x="447224" y="2901807"/>
          <a:ext cx="5201550" cy="104655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87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Marked drugs will be arranged according to the needs of service providers and will be transported under escort to the service providers.</a:t>
          </a:r>
        </a:p>
      </dsp:txBody>
      <dsp:txXfrm>
        <a:off x="447224" y="2901807"/>
        <a:ext cx="5201550" cy="1046559"/>
      </dsp:txXfrm>
    </dsp:sp>
    <dsp:sp modelId="{63BA0FC0-F81A-47F9-BEE9-3DBF837DCA16}">
      <dsp:nvSpPr>
        <dsp:cNvPr id="0" name=""/>
        <dsp:cNvSpPr/>
      </dsp:nvSpPr>
      <dsp:spPr>
        <a:xfrm>
          <a:off x="311228" y="2750637"/>
          <a:ext cx="732591" cy="109888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25194A-8314-4DBD-BAF4-313B9F676041}">
      <dsp:nvSpPr>
        <dsp:cNvPr id="0" name=""/>
        <dsp:cNvSpPr/>
      </dsp:nvSpPr>
      <dsp:spPr>
        <a:xfrm>
          <a:off x="355662" y="230305"/>
          <a:ext cx="5291949" cy="100092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708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First visit patient gets the </a:t>
          </a:r>
          <a:r>
            <a:rPr lang="en-US" sz="1200" kern="1200" dirty="0" err="1" smtClean="0"/>
            <a:t>soposbuviris</a:t>
          </a:r>
          <a:r>
            <a:rPr lang="en-US" sz="1200" kern="1200" dirty="0" smtClean="0"/>
            <a:t> 1 pack (28 pill), patient takes first pill in the presence of medical personnel, under the supervision of the camera. Patient gets pack , in which there is already 27 </a:t>
          </a:r>
          <a:r>
            <a:rPr lang="en-US" sz="1200" kern="1200" dirty="0" err="1" smtClean="0"/>
            <a:t>soposbuvir</a:t>
          </a:r>
          <a:r>
            <a:rPr lang="en-US" sz="1200" kern="1200" dirty="0" smtClean="0"/>
            <a:t> pills.</a:t>
          </a:r>
        </a:p>
      </dsp:txBody>
      <dsp:txXfrm>
        <a:off x="355662" y="230305"/>
        <a:ext cx="5291949" cy="1000923"/>
      </dsp:txXfrm>
    </dsp:sp>
    <dsp:sp modelId="{91012112-61AF-4E5A-8B78-D4833EADD5C8}">
      <dsp:nvSpPr>
        <dsp:cNvPr id="0" name=""/>
        <dsp:cNvSpPr/>
      </dsp:nvSpPr>
      <dsp:spPr>
        <a:xfrm>
          <a:off x="238968" y="115747"/>
          <a:ext cx="737592" cy="110638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9BCD2-7272-43B3-9034-2FF061009A10}">
      <dsp:nvSpPr>
        <dsp:cNvPr id="0" name=""/>
        <dsp:cNvSpPr/>
      </dsp:nvSpPr>
      <dsp:spPr>
        <a:xfrm>
          <a:off x="380984" y="1574797"/>
          <a:ext cx="5237056" cy="10537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708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smtClean="0"/>
            <a:t>It is Compulsory</a:t>
          </a:r>
          <a:r>
            <a:rPr lang="ka-GE" sz="1400" kern="1200" dirty="0" smtClean="0"/>
            <a:t>: </a:t>
          </a:r>
          <a:r>
            <a:rPr lang="en-US" sz="1400" kern="1200" dirty="0" smtClean="0"/>
            <a:t>to bring empty box to get next</a:t>
          </a:r>
          <a:endParaRPr lang="en-US" sz="1400" kern="1200" dirty="0"/>
        </a:p>
      </dsp:txBody>
      <dsp:txXfrm>
        <a:off x="380984" y="1574797"/>
        <a:ext cx="5237056" cy="1053703"/>
      </dsp:txXfrm>
    </dsp:sp>
    <dsp:sp modelId="{EE81EB62-EB57-40C3-9E2C-B6D87CC5F5E9}">
      <dsp:nvSpPr>
        <dsp:cNvPr id="0" name=""/>
        <dsp:cNvSpPr/>
      </dsp:nvSpPr>
      <dsp:spPr>
        <a:xfrm>
          <a:off x="209353" y="1415852"/>
          <a:ext cx="737592" cy="110638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31BE1-3376-434F-8376-1976524FFD89}">
      <dsp:nvSpPr>
        <dsp:cNvPr id="0" name=""/>
        <dsp:cNvSpPr/>
      </dsp:nvSpPr>
      <dsp:spPr>
        <a:xfrm>
          <a:off x="429471" y="2894549"/>
          <a:ext cx="5237056" cy="10537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708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Distribution of drug to the beneficiaries is automatically recorded in the electronic system, by institution staff, on the basis of ID number.</a:t>
          </a:r>
        </a:p>
      </dsp:txBody>
      <dsp:txXfrm>
        <a:off x="429471" y="2894549"/>
        <a:ext cx="5237056" cy="1053703"/>
      </dsp:txXfrm>
    </dsp:sp>
    <dsp:sp modelId="{63BA0FC0-F81A-47F9-BEE9-3DBF837DCA16}">
      <dsp:nvSpPr>
        <dsp:cNvPr id="0" name=""/>
        <dsp:cNvSpPr/>
      </dsp:nvSpPr>
      <dsp:spPr>
        <a:xfrm>
          <a:off x="292547" y="2742347"/>
          <a:ext cx="737592" cy="110638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term/urgent measures of Hepatitis C elimination</a:t>
            </a:r>
            <a:b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Plan for Georgia</a:t>
            </a:r>
            <a:b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Ministry Of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Labour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, Health and Social Affairs of Georgia</a:t>
            </a:r>
            <a:endParaRPr lang="ka-GE" sz="16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rPr>
              <a:t>Drug Logistics and safety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 storage and transportation of drugs will be </a:t>
            </a:r>
            <a:r>
              <a:rPr lang="en-US" dirty="0" smtClean="0"/>
              <a:t>conducted:</a:t>
            </a:r>
          </a:p>
          <a:p>
            <a:r>
              <a:rPr lang="en-US" dirty="0" smtClean="0"/>
              <a:t>Storage of main supply in central warehouse of the ministry of internal affairs </a:t>
            </a:r>
            <a:r>
              <a:rPr lang="en-US" dirty="0" smtClean="0"/>
              <a:t>and </a:t>
            </a:r>
            <a:r>
              <a:rPr lang="en-US" dirty="0" smtClean="0"/>
              <a:t>regular transportation to the </a:t>
            </a:r>
            <a:r>
              <a:rPr lang="en-US" dirty="0" smtClean="0"/>
              <a:t>service </a:t>
            </a:r>
            <a:r>
              <a:rPr lang="en-US" dirty="0" smtClean="0"/>
              <a:t>provider under escort.</a:t>
            </a:r>
          </a:p>
          <a:p>
            <a:endParaRPr lang="ka-GE" dirty="0" smtClean="0"/>
          </a:p>
          <a:p>
            <a:pPr lvl="1" indent="-342900" algn="just">
              <a:buFont typeface="Wingdings" panose="05000000000000000000" pitchFamily="2" charset="2"/>
              <a:buChar char="q"/>
            </a:pPr>
            <a:r>
              <a:rPr lang="en-US" dirty="0" smtClean="0"/>
              <a:t>Marking Drug boxes and cartons</a:t>
            </a:r>
            <a:r>
              <a:rPr lang="ka-GE" dirty="0" smtClean="0"/>
              <a:t> – </a:t>
            </a:r>
            <a:r>
              <a:rPr lang="en-US" dirty="0" smtClean="0"/>
              <a:t>For patients and appropriate service providers (where patient </a:t>
            </a:r>
            <a:r>
              <a:rPr lang="en-US" dirty="0" smtClean="0"/>
              <a:t>is p</a:t>
            </a:r>
            <a:r>
              <a:rPr lang="en-US" dirty="0" smtClean="0"/>
              <a:t>rogrammatically attached) sticking granted bar-code (adhesive sticker).</a:t>
            </a:r>
            <a:endParaRPr lang="ka-GE" dirty="0" smtClean="0"/>
          </a:p>
          <a:p>
            <a:pPr lvl="1" indent="-342900" algn="just">
              <a:buFont typeface="Wingdings" panose="05000000000000000000" pitchFamily="2" charset="2"/>
              <a:buChar char="q"/>
            </a:pPr>
            <a:r>
              <a:rPr lang="en-US" dirty="0" smtClean="0"/>
              <a:t>Ensuring special security measures in Service </a:t>
            </a:r>
            <a:r>
              <a:rPr lang="en-US" dirty="0" smtClean="0"/>
              <a:t>providers </a:t>
            </a:r>
            <a:r>
              <a:rPr lang="en-US" dirty="0" smtClean="0"/>
              <a:t>– Cameras, </a:t>
            </a:r>
            <a:r>
              <a:rPr lang="en-US" dirty="0" smtClean="0"/>
              <a:t>Proper security and alarm </a:t>
            </a:r>
            <a:r>
              <a:rPr lang="en-US" dirty="0" smtClean="0"/>
              <a:t>system, </a:t>
            </a:r>
            <a:r>
              <a:rPr lang="en-US" dirty="0" smtClean="0"/>
              <a:t>Fire-proof </a:t>
            </a:r>
            <a:r>
              <a:rPr lang="en-US" dirty="0" smtClean="0"/>
              <a:t>closet-safe.</a:t>
            </a:r>
            <a:endParaRPr lang="ru-RU" dirty="0" smtClean="0"/>
          </a:p>
          <a:p>
            <a:pPr lvl="1" indent="-342900" algn="just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lvl="1" indent="-342900" algn="just">
              <a:buFont typeface="Wingdings" panose="05000000000000000000" pitchFamily="2" charset="2"/>
              <a:buChar char="q"/>
            </a:pPr>
            <a:endParaRPr lang="ka-GE" dirty="0" smtClean="0"/>
          </a:p>
          <a:p>
            <a:pPr marL="8001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622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657600" y="3048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Drug Logistics (I)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6378578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9139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505200" y="3810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/>
            </a:r>
            <a:b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Drug Logistics (I)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04675463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1266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657600" y="0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Providing drugs to the patients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7512979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8285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lvl="0"/>
            <a:endParaRPr lang="ka-GE" sz="1600" dirty="0" smtClean="0"/>
          </a:p>
          <a:p>
            <a:pPr lvl="0"/>
            <a:r>
              <a:rPr lang="en-US" sz="1600" dirty="0" smtClean="0"/>
              <a:t>In case if </a:t>
            </a:r>
            <a:r>
              <a:rPr lang="en-US" sz="1600" dirty="0" smtClean="0"/>
              <a:t>the drug remains </a:t>
            </a:r>
            <a:r>
              <a:rPr lang="en-US" sz="1600" dirty="0" smtClean="0"/>
              <a:t>in the end of a month, </a:t>
            </a:r>
            <a:r>
              <a:rPr lang="en-US" sz="1600" dirty="0" smtClean="0"/>
              <a:t>the number is automatically reflected in the electronic system and, therefore, the agency has a complete picture </a:t>
            </a:r>
            <a:r>
              <a:rPr lang="en-US" sz="1600" dirty="0" smtClean="0"/>
              <a:t>of </a:t>
            </a:r>
            <a:r>
              <a:rPr lang="en-US" sz="1600" dirty="0" smtClean="0"/>
              <a:t>the </a:t>
            </a:r>
            <a:r>
              <a:rPr lang="en-US" sz="1600" dirty="0" smtClean="0"/>
              <a:t>supply in the </a:t>
            </a:r>
            <a:r>
              <a:rPr lang="en-US" sz="1600" dirty="0" smtClean="0"/>
              <a:t>institutions.</a:t>
            </a:r>
            <a:endParaRPr lang="ka-GE" sz="1600" dirty="0"/>
          </a:p>
          <a:p>
            <a:pPr marL="0" lvl="0" indent="0">
              <a:buNone/>
            </a:pPr>
            <a:endParaRPr lang="en-US" sz="1600" dirty="0"/>
          </a:p>
          <a:p>
            <a:pPr lvl="0"/>
            <a:endParaRPr lang="en-US" sz="1600" dirty="0" smtClean="0"/>
          </a:p>
          <a:p>
            <a:pPr lvl="0"/>
            <a:r>
              <a:rPr lang="en-US" sz="1600" dirty="0" smtClean="0"/>
              <a:t>Facility </a:t>
            </a:r>
            <a:r>
              <a:rPr lang="en-US" sz="1600" dirty="0" smtClean="0"/>
              <a:t>is responsible (personal </a:t>
            </a:r>
            <a:r>
              <a:rPr lang="en-US" sz="1600" dirty="0" smtClean="0"/>
              <a:t>responsibility) </a:t>
            </a:r>
            <a:r>
              <a:rPr lang="en-US" sz="1600" dirty="0" smtClean="0"/>
              <a:t>for maintenance </a:t>
            </a:r>
            <a:r>
              <a:rPr lang="en-US" sz="1600" dirty="0" smtClean="0"/>
              <a:t>of a stock (a safe / refrigerator</a:t>
            </a:r>
            <a:r>
              <a:rPr lang="en-US" sz="1600" dirty="0" smtClean="0"/>
              <a:t>).</a:t>
            </a:r>
            <a:r>
              <a:rPr lang="ka-GE" sz="1600" dirty="0" smtClean="0"/>
              <a:t> </a:t>
            </a:r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r>
              <a:rPr lang="en-US" sz="1600" dirty="0" smtClean="0"/>
              <a:t>Agency  counts (with the help of electronic </a:t>
            </a:r>
            <a:r>
              <a:rPr lang="en-US" sz="1600" dirty="0" smtClean="0"/>
              <a:t>program) </a:t>
            </a:r>
            <a:r>
              <a:rPr lang="en-US" sz="1600" dirty="0" smtClean="0"/>
              <a:t>the </a:t>
            </a:r>
            <a:r>
              <a:rPr lang="en-US" sz="1600" dirty="0" smtClean="0"/>
              <a:t>need for the </a:t>
            </a:r>
            <a:r>
              <a:rPr lang="en-US" sz="1600" dirty="0" smtClean="0"/>
              <a:t>next month  based on needs of beneficiaries </a:t>
            </a:r>
            <a:r>
              <a:rPr lang="en-US" sz="1600" dirty="0" smtClean="0"/>
              <a:t>and </a:t>
            </a:r>
            <a:r>
              <a:rPr lang="en-US" sz="1600" dirty="0" smtClean="0"/>
              <a:t>supply of </a:t>
            </a:r>
            <a:r>
              <a:rPr lang="en-US" sz="1600" dirty="0" smtClean="0"/>
              <a:t>the </a:t>
            </a:r>
            <a:r>
              <a:rPr lang="en-US" sz="1600" smtClean="0"/>
              <a:t>previous </a:t>
            </a:r>
            <a:r>
              <a:rPr lang="en-US" sz="1600" smtClean="0"/>
              <a:t>month.</a:t>
            </a: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581400" y="228600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/>
            </a:r>
            <a:b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Drug Logistics (I)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858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3365</TotalTime>
  <Words>363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1_Office Theme</vt:lpstr>
      <vt:lpstr>Short term/urgent measures of Hepatitis C elimination Action Plan for Georgia 2015 </vt:lpstr>
      <vt:lpstr>Drug Logistics and safety</vt:lpstr>
      <vt:lpstr>Slide 3</vt:lpstr>
      <vt:lpstr>Slide 4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GURAM</cp:lastModifiedBy>
  <cp:revision>288</cp:revision>
  <dcterms:created xsi:type="dcterms:W3CDTF">2013-02-19T17:30:52Z</dcterms:created>
  <dcterms:modified xsi:type="dcterms:W3CDTF">2015-03-25T21:32:50Z</dcterms:modified>
</cp:coreProperties>
</file>