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7" r:id="rId2"/>
    <p:sldId id="279" r:id="rId3"/>
    <p:sldId id="276" r:id="rId4"/>
    <p:sldId id="280" r:id="rId5"/>
    <p:sldId id="281" r:id="rId6"/>
    <p:sldId id="282" r:id="rId7"/>
    <p:sldId id="283" r:id="rId8"/>
    <p:sldId id="277" r:id="rId9"/>
    <p:sldId id="267"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263"/>
    <a:srgbClr val="634221"/>
    <a:srgbClr val="C00000"/>
    <a:srgbClr val="458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91335" autoAdjust="0"/>
  </p:normalViewPr>
  <p:slideViewPr>
    <p:cSldViewPr>
      <p:cViewPr varScale="1">
        <p:scale>
          <a:sx n="101" d="100"/>
          <a:sy n="101" d="100"/>
        </p:scale>
        <p:origin x="1638" y="10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2198A-4CAA-4FDD-B368-A2260B60684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AC43A86-B529-4A79-9DE7-DE1B5816343C}">
      <dgm:prSet phldrT="[Text]" custT="1"/>
      <dgm:spPr/>
      <dgm:t>
        <a:bodyPr/>
        <a:lstStyle/>
        <a:p>
          <a:r>
            <a:rPr lang="en-US" sz="2000" b="0" dirty="0"/>
            <a:t>Results of Population-based seroprevalence survey of hepatitis B and C</a:t>
          </a:r>
        </a:p>
      </dgm:t>
    </dgm:pt>
    <dgm:pt modelId="{58CA34DE-C735-4CA3-A17A-6756004B74AD}" type="parTrans" cxnId="{24239AFC-402A-49B1-B333-5980C8DD344D}">
      <dgm:prSet/>
      <dgm:spPr/>
      <dgm:t>
        <a:bodyPr/>
        <a:lstStyle/>
        <a:p>
          <a:endParaRPr lang="en-US" sz="1600" b="0"/>
        </a:p>
      </dgm:t>
    </dgm:pt>
    <dgm:pt modelId="{09BF0F74-45D0-4286-A6A8-4CD228B59134}" type="sibTrans" cxnId="{24239AFC-402A-49B1-B333-5980C8DD344D}">
      <dgm:prSet/>
      <dgm:spPr/>
      <dgm:t>
        <a:bodyPr/>
        <a:lstStyle/>
        <a:p>
          <a:endParaRPr lang="en-US" sz="1600" b="0"/>
        </a:p>
      </dgm:t>
    </dgm:pt>
    <dgm:pt modelId="{BD3439D3-CADC-482A-8B83-3DEB14DC03DF}">
      <dgm:prSet phldrT="[Text]" custT="1"/>
      <dgm:spPr/>
      <dgm:t>
        <a:bodyPr/>
        <a:lstStyle/>
        <a:p>
          <a:r>
            <a:rPr lang="en-US" sz="2000" b="0" dirty="0"/>
            <a:t>Phase 1 of hepatitis C elimination program</a:t>
          </a:r>
        </a:p>
      </dgm:t>
    </dgm:pt>
    <dgm:pt modelId="{422EFBA8-4F42-4DE4-9A95-CC12D84EF278}" type="parTrans" cxnId="{0CBD6FAD-2B96-4F0D-9500-D6F3028804FB}">
      <dgm:prSet/>
      <dgm:spPr/>
      <dgm:t>
        <a:bodyPr/>
        <a:lstStyle/>
        <a:p>
          <a:endParaRPr lang="en-US" sz="1600" b="0"/>
        </a:p>
      </dgm:t>
    </dgm:pt>
    <dgm:pt modelId="{0BC4DBB3-42EF-475C-89CB-B45025D5C23E}" type="sibTrans" cxnId="{0CBD6FAD-2B96-4F0D-9500-D6F3028804FB}">
      <dgm:prSet/>
      <dgm:spPr/>
      <dgm:t>
        <a:bodyPr/>
        <a:lstStyle/>
        <a:p>
          <a:endParaRPr lang="en-US" sz="1600" b="0"/>
        </a:p>
      </dgm:t>
    </dgm:pt>
    <dgm:pt modelId="{9DF25956-6700-42CE-B890-B7A7757375E2}">
      <dgm:prSet phldrT="[Text]" custT="1"/>
      <dgm:spPr/>
      <dgm:t>
        <a:bodyPr/>
        <a:lstStyle/>
        <a:p>
          <a:r>
            <a:rPr lang="en-US" sz="2000" b="0" dirty="0"/>
            <a:t>Hepatitis C elimination strategy, 2016-2020</a:t>
          </a:r>
        </a:p>
      </dgm:t>
    </dgm:pt>
    <dgm:pt modelId="{B5B6BA2E-9D85-4464-81F0-79B462C10F9D}" type="sibTrans" cxnId="{C2CC42FC-5D1E-4B28-9C1F-6984706BBB16}">
      <dgm:prSet/>
      <dgm:spPr/>
      <dgm:t>
        <a:bodyPr/>
        <a:lstStyle/>
        <a:p>
          <a:endParaRPr lang="en-US" sz="1600" b="0"/>
        </a:p>
      </dgm:t>
    </dgm:pt>
    <dgm:pt modelId="{4AA4352B-CFF4-49B4-BD53-BAB52E2C7C6F}" type="parTrans" cxnId="{C2CC42FC-5D1E-4B28-9C1F-6984706BBB16}">
      <dgm:prSet/>
      <dgm:spPr/>
      <dgm:t>
        <a:bodyPr/>
        <a:lstStyle/>
        <a:p>
          <a:endParaRPr lang="en-US" sz="1600" b="0"/>
        </a:p>
      </dgm:t>
    </dgm:pt>
    <dgm:pt modelId="{E4BE82B1-D7B8-4308-85BE-04746AD1B201}" type="pres">
      <dgm:prSet presAssocID="{5A02198A-4CAA-4FDD-B368-A2260B606848}" presName="linear" presStyleCnt="0">
        <dgm:presLayoutVars>
          <dgm:dir/>
          <dgm:animLvl val="lvl"/>
          <dgm:resizeHandles val="exact"/>
        </dgm:presLayoutVars>
      </dgm:prSet>
      <dgm:spPr/>
    </dgm:pt>
    <dgm:pt modelId="{6BFAB02E-3CB1-4A24-970F-3E66054C7B96}" type="pres">
      <dgm:prSet presAssocID="{8AC43A86-B529-4A79-9DE7-DE1B5816343C}" presName="parentLin" presStyleCnt="0"/>
      <dgm:spPr/>
    </dgm:pt>
    <dgm:pt modelId="{C2890A62-0275-42B6-B901-DABA7D5ECEE3}" type="pres">
      <dgm:prSet presAssocID="{8AC43A86-B529-4A79-9DE7-DE1B5816343C}" presName="parentLeftMargin" presStyleLbl="node1" presStyleIdx="0" presStyleCnt="3"/>
      <dgm:spPr/>
    </dgm:pt>
    <dgm:pt modelId="{F61C945A-DE29-4612-9215-3969EB5CDD92}" type="pres">
      <dgm:prSet presAssocID="{8AC43A86-B529-4A79-9DE7-DE1B5816343C}" presName="parentText" presStyleLbl="node1" presStyleIdx="0" presStyleCnt="3">
        <dgm:presLayoutVars>
          <dgm:chMax val="0"/>
          <dgm:bulletEnabled val="1"/>
        </dgm:presLayoutVars>
      </dgm:prSet>
      <dgm:spPr/>
    </dgm:pt>
    <dgm:pt modelId="{31D8615D-CF5B-461D-8626-F63B926A50F4}" type="pres">
      <dgm:prSet presAssocID="{8AC43A86-B529-4A79-9DE7-DE1B5816343C}" presName="negativeSpace" presStyleCnt="0"/>
      <dgm:spPr/>
    </dgm:pt>
    <dgm:pt modelId="{04BBCEB3-B5A6-4508-BF14-5311D777B67A}" type="pres">
      <dgm:prSet presAssocID="{8AC43A86-B529-4A79-9DE7-DE1B5816343C}" presName="childText" presStyleLbl="conFgAcc1" presStyleIdx="0" presStyleCnt="3">
        <dgm:presLayoutVars>
          <dgm:bulletEnabled val="1"/>
        </dgm:presLayoutVars>
      </dgm:prSet>
      <dgm:spPr/>
    </dgm:pt>
    <dgm:pt modelId="{51E043F5-EF98-4792-82C3-32E22C37BB54}" type="pres">
      <dgm:prSet presAssocID="{09BF0F74-45D0-4286-A6A8-4CD228B59134}" presName="spaceBetweenRectangles" presStyleCnt="0"/>
      <dgm:spPr/>
    </dgm:pt>
    <dgm:pt modelId="{1FD57E36-AAB3-4F3A-9993-E1CBC84AC24E}" type="pres">
      <dgm:prSet presAssocID="{BD3439D3-CADC-482A-8B83-3DEB14DC03DF}" presName="parentLin" presStyleCnt="0"/>
      <dgm:spPr/>
    </dgm:pt>
    <dgm:pt modelId="{BAC8CBCE-C772-4A41-866C-A1700484F550}" type="pres">
      <dgm:prSet presAssocID="{BD3439D3-CADC-482A-8B83-3DEB14DC03DF}" presName="parentLeftMargin" presStyleLbl="node1" presStyleIdx="0" presStyleCnt="3"/>
      <dgm:spPr/>
    </dgm:pt>
    <dgm:pt modelId="{C1C75150-8E7B-439E-95D4-DE9D12934364}" type="pres">
      <dgm:prSet presAssocID="{BD3439D3-CADC-482A-8B83-3DEB14DC03DF}" presName="parentText" presStyleLbl="node1" presStyleIdx="1" presStyleCnt="3">
        <dgm:presLayoutVars>
          <dgm:chMax val="0"/>
          <dgm:bulletEnabled val="1"/>
        </dgm:presLayoutVars>
      </dgm:prSet>
      <dgm:spPr/>
    </dgm:pt>
    <dgm:pt modelId="{68514524-275D-4805-B341-BB66FC53BB53}" type="pres">
      <dgm:prSet presAssocID="{BD3439D3-CADC-482A-8B83-3DEB14DC03DF}" presName="negativeSpace" presStyleCnt="0"/>
      <dgm:spPr/>
    </dgm:pt>
    <dgm:pt modelId="{015349C9-97A4-4117-977E-752F55D65980}" type="pres">
      <dgm:prSet presAssocID="{BD3439D3-CADC-482A-8B83-3DEB14DC03DF}" presName="childText" presStyleLbl="conFgAcc1" presStyleIdx="1" presStyleCnt="3">
        <dgm:presLayoutVars>
          <dgm:bulletEnabled val="1"/>
        </dgm:presLayoutVars>
      </dgm:prSet>
      <dgm:spPr/>
    </dgm:pt>
    <dgm:pt modelId="{D6BA4FFD-4D9B-4218-A4A3-AF980AD1C3A2}" type="pres">
      <dgm:prSet presAssocID="{0BC4DBB3-42EF-475C-89CB-B45025D5C23E}" presName="spaceBetweenRectangles" presStyleCnt="0"/>
      <dgm:spPr/>
    </dgm:pt>
    <dgm:pt modelId="{AA2BB127-E5DE-4730-BA37-A365B7D1DFC8}" type="pres">
      <dgm:prSet presAssocID="{9DF25956-6700-42CE-B890-B7A7757375E2}" presName="parentLin" presStyleCnt="0"/>
      <dgm:spPr/>
    </dgm:pt>
    <dgm:pt modelId="{6BB9A16D-A2E4-43CF-8B8D-BD5A8EA2C129}" type="pres">
      <dgm:prSet presAssocID="{9DF25956-6700-42CE-B890-B7A7757375E2}" presName="parentLeftMargin" presStyleLbl="node1" presStyleIdx="1" presStyleCnt="3"/>
      <dgm:spPr/>
    </dgm:pt>
    <dgm:pt modelId="{F712C8F6-E163-4D92-BDA1-751D0A2D14ED}" type="pres">
      <dgm:prSet presAssocID="{9DF25956-6700-42CE-B890-B7A7757375E2}" presName="parentText" presStyleLbl="node1" presStyleIdx="2" presStyleCnt="3">
        <dgm:presLayoutVars>
          <dgm:chMax val="0"/>
          <dgm:bulletEnabled val="1"/>
        </dgm:presLayoutVars>
      </dgm:prSet>
      <dgm:spPr/>
    </dgm:pt>
    <dgm:pt modelId="{A87D618C-CD74-4DC1-A531-017B7134BAC6}" type="pres">
      <dgm:prSet presAssocID="{9DF25956-6700-42CE-B890-B7A7757375E2}" presName="negativeSpace" presStyleCnt="0"/>
      <dgm:spPr/>
    </dgm:pt>
    <dgm:pt modelId="{90C28ABF-08AE-4215-A59A-45579F3B0829}" type="pres">
      <dgm:prSet presAssocID="{9DF25956-6700-42CE-B890-B7A7757375E2}" presName="childText" presStyleLbl="conFgAcc1" presStyleIdx="2" presStyleCnt="3">
        <dgm:presLayoutVars>
          <dgm:bulletEnabled val="1"/>
        </dgm:presLayoutVars>
      </dgm:prSet>
      <dgm:spPr/>
    </dgm:pt>
  </dgm:ptLst>
  <dgm:cxnLst>
    <dgm:cxn modelId="{873788D3-D373-4456-B580-98F73CBC125C}" type="presOf" srcId="{5A02198A-4CAA-4FDD-B368-A2260B606848}" destId="{E4BE82B1-D7B8-4308-85BE-04746AD1B201}" srcOrd="0" destOrd="0" presId="urn:microsoft.com/office/officeart/2005/8/layout/list1"/>
    <dgm:cxn modelId="{0CBD6FAD-2B96-4F0D-9500-D6F3028804FB}" srcId="{5A02198A-4CAA-4FDD-B368-A2260B606848}" destId="{BD3439D3-CADC-482A-8B83-3DEB14DC03DF}" srcOrd="1" destOrd="0" parTransId="{422EFBA8-4F42-4DE4-9A95-CC12D84EF278}" sibTransId="{0BC4DBB3-42EF-475C-89CB-B45025D5C23E}"/>
    <dgm:cxn modelId="{CEA4D189-54E7-491B-A951-853CB6EA89CA}" type="presOf" srcId="{8AC43A86-B529-4A79-9DE7-DE1B5816343C}" destId="{C2890A62-0275-42B6-B901-DABA7D5ECEE3}" srcOrd="0" destOrd="0" presId="urn:microsoft.com/office/officeart/2005/8/layout/list1"/>
    <dgm:cxn modelId="{F91EB6E2-8CFF-473B-9627-0F6410A81B88}" type="presOf" srcId="{BD3439D3-CADC-482A-8B83-3DEB14DC03DF}" destId="{BAC8CBCE-C772-4A41-866C-A1700484F550}" srcOrd="0" destOrd="0" presId="urn:microsoft.com/office/officeart/2005/8/layout/list1"/>
    <dgm:cxn modelId="{9CFCEB31-CADA-48DE-93D6-A61202E2CA49}" type="presOf" srcId="{9DF25956-6700-42CE-B890-B7A7757375E2}" destId="{6BB9A16D-A2E4-43CF-8B8D-BD5A8EA2C129}" srcOrd="0" destOrd="0" presId="urn:microsoft.com/office/officeart/2005/8/layout/list1"/>
    <dgm:cxn modelId="{80E25045-653F-4A8D-9B67-93456C7B3911}" type="presOf" srcId="{9DF25956-6700-42CE-B890-B7A7757375E2}" destId="{F712C8F6-E163-4D92-BDA1-751D0A2D14ED}" srcOrd="1" destOrd="0" presId="urn:microsoft.com/office/officeart/2005/8/layout/list1"/>
    <dgm:cxn modelId="{C92B0552-BB9D-4135-8186-0D00D0D9FD1A}" type="presOf" srcId="{8AC43A86-B529-4A79-9DE7-DE1B5816343C}" destId="{F61C945A-DE29-4612-9215-3969EB5CDD92}" srcOrd="1" destOrd="0" presId="urn:microsoft.com/office/officeart/2005/8/layout/list1"/>
    <dgm:cxn modelId="{60F95B70-097E-4FB6-9889-26DD6D821709}" type="presOf" srcId="{BD3439D3-CADC-482A-8B83-3DEB14DC03DF}" destId="{C1C75150-8E7B-439E-95D4-DE9D12934364}" srcOrd="1" destOrd="0" presId="urn:microsoft.com/office/officeart/2005/8/layout/list1"/>
    <dgm:cxn modelId="{C2CC42FC-5D1E-4B28-9C1F-6984706BBB16}" srcId="{5A02198A-4CAA-4FDD-B368-A2260B606848}" destId="{9DF25956-6700-42CE-B890-B7A7757375E2}" srcOrd="2" destOrd="0" parTransId="{4AA4352B-CFF4-49B4-BD53-BAB52E2C7C6F}" sibTransId="{B5B6BA2E-9D85-4464-81F0-79B462C10F9D}"/>
    <dgm:cxn modelId="{24239AFC-402A-49B1-B333-5980C8DD344D}" srcId="{5A02198A-4CAA-4FDD-B368-A2260B606848}" destId="{8AC43A86-B529-4A79-9DE7-DE1B5816343C}" srcOrd="0" destOrd="0" parTransId="{58CA34DE-C735-4CA3-A17A-6756004B74AD}" sibTransId="{09BF0F74-45D0-4286-A6A8-4CD228B59134}"/>
    <dgm:cxn modelId="{05B0C8A5-942B-44E4-B94D-C6F00F4599FA}" type="presParOf" srcId="{E4BE82B1-D7B8-4308-85BE-04746AD1B201}" destId="{6BFAB02E-3CB1-4A24-970F-3E66054C7B96}" srcOrd="0" destOrd="0" presId="urn:microsoft.com/office/officeart/2005/8/layout/list1"/>
    <dgm:cxn modelId="{3B0AD385-7597-4732-B2AF-873295F585D2}" type="presParOf" srcId="{6BFAB02E-3CB1-4A24-970F-3E66054C7B96}" destId="{C2890A62-0275-42B6-B901-DABA7D5ECEE3}" srcOrd="0" destOrd="0" presId="urn:microsoft.com/office/officeart/2005/8/layout/list1"/>
    <dgm:cxn modelId="{015AFAC3-A7E6-4743-973E-F7570C1D8929}" type="presParOf" srcId="{6BFAB02E-3CB1-4A24-970F-3E66054C7B96}" destId="{F61C945A-DE29-4612-9215-3969EB5CDD92}" srcOrd="1" destOrd="0" presId="urn:microsoft.com/office/officeart/2005/8/layout/list1"/>
    <dgm:cxn modelId="{059ECBC2-2D33-4FF0-B313-63E8515B0F96}" type="presParOf" srcId="{E4BE82B1-D7B8-4308-85BE-04746AD1B201}" destId="{31D8615D-CF5B-461D-8626-F63B926A50F4}" srcOrd="1" destOrd="0" presId="urn:microsoft.com/office/officeart/2005/8/layout/list1"/>
    <dgm:cxn modelId="{3B0794DA-F161-4FAA-BDAB-8C0F0E4B520E}" type="presParOf" srcId="{E4BE82B1-D7B8-4308-85BE-04746AD1B201}" destId="{04BBCEB3-B5A6-4508-BF14-5311D777B67A}" srcOrd="2" destOrd="0" presId="urn:microsoft.com/office/officeart/2005/8/layout/list1"/>
    <dgm:cxn modelId="{D4B781A2-F308-4F87-9035-74F1D05E52CC}" type="presParOf" srcId="{E4BE82B1-D7B8-4308-85BE-04746AD1B201}" destId="{51E043F5-EF98-4792-82C3-32E22C37BB54}" srcOrd="3" destOrd="0" presId="urn:microsoft.com/office/officeart/2005/8/layout/list1"/>
    <dgm:cxn modelId="{8459C06C-613E-455B-B135-844883B91A5C}" type="presParOf" srcId="{E4BE82B1-D7B8-4308-85BE-04746AD1B201}" destId="{1FD57E36-AAB3-4F3A-9993-E1CBC84AC24E}" srcOrd="4" destOrd="0" presId="urn:microsoft.com/office/officeart/2005/8/layout/list1"/>
    <dgm:cxn modelId="{CD6AD3C0-57A4-4004-AACA-FF049E41D5B7}" type="presParOf" srcId="{1FD57E36-AAB3-4F3A-9993-E1CBC84AC24E}" destId="{BAC8CBCE-C772-4A41-866C-A1700484F550}" srcOrd="0" destOrd="0" presId="urn:microsoft.com/office/officeart/2005/8/layout/list1"/>
    <dgm:cxn modelId="{C9C5159D-1F0B-46B6-8ADB-6A2527BD3D88}" type="presParOf" srcId="{1FD57E36-AAB3-4F3A-9993-E1CBC84AC24E}" destId="{C1C75150-8E7B-439E-95D4-DE9D12934364}" srcOrd="1" destOrd="0" presId="urn:microsoft.com/office/officeart/2005/8/layout/list1"/>
    <dgm:cxn modelId="{686AEAC0-4341-4741-ADB0-1AF0CB52C3C1}" type="presParOf" srcId="{E4BE82B1-D7B8-4308-85BE-04746AD1B201}" destId="{68514524-275D-4805-B341-BB66FC53BB53}" srcOrd="5" destOrd="0" presId="urn:microsoft.com/office/officeart/2005/8/layout/list1"/>
    <dgm:cxn modelId="{135F896E-FFCA-45B0-8C22-15C3695AF675}" type="presParOf" srcId="{E4BE82B1-D7B8-4308-85BE-04746AD1B201}" destId="{015349C9-97A4-4117-977E-752F55D65980}" srcOrd="6" destOrd="0" presId="urn:microsoft.com/office/officeart/2005/8/layout/list1"/>
    <dgm:cxn modelId="{65959DEC-4976-4628-9CA6-9E1BA96B2E84}" type="presParOf" srcId="{E4BE82B1-D7B8-4308-85BE-04746AD1B201}" destId="{D6BA4FFD-4D9B-4218-A4A3-AF980AD1C3A2}" srcOrd="7" destOrd="0" presId="urn:microsoft.com/office/officeart/2005/8/layout/list1"/>
    <dgm:cxn modelId="{ACAB3698-3487-42C8-A732-3FF882DE9932}" type="presParOf" srcId="{E4BE82B1-D7B8-4308-85BE-04746AD1B201}" destId="{AA2BB127-E5DE-4730-BA37-A365B7D1DFC8}" srcOrd="8" destOrd="0" presId="urn:microsoft.com/office/officeart/2005/8/layout/list1"/>
    <dgm:cxn modelId="{82DD520C-46E0-4F25-8AA2-F4FE389F7C4B}" type="presParOf" srcId="{AA2BB127-E5DE-4730-BA37-A365B7D1DFC8}" destId="{6BB9A16D-A2E4-43CF-8B8D-BD5A8EA2C129}" srcOrd="0" destOrd="0" presId="urn:microsoft.com/office/officeart/2005/8/layout/list1"/>
    <dgm:cxn modelId="{F59DB454-934D-4397-9DD7-63861386DE97}" type="presParOf" srcId="{AA2BB127-E5DE-4730-BA37-A365B7D1DFC8}" destId="{F712C8F6-E163-4D92-BDA1-751D0A2D14ED}" srcOrd="1" destOrd="0" presId="urn:microsoft.com/office/officeart/2005/8/layout/list1"/>
    <dgm:cxn modelId="{6D488C1B-5C39-449C-8038-4A3CF547E06C}" type="presParOf" srcId="{E4BE82B1-D7B8-4308-85BE-04746AD1B201}" destId="{A87D618C-CD74-4DC1-A531-017B7134BAC6}" srcOrd="9" destOrd="0" presId="urn:microsoft.com/office/officeart/2005/8/layout/list1"/>
    <dgm:cxn modelId="{6BC98BC0-FAF5-4FA7-B4BC-03AA6C31A003}" type="presParOf" srcId="{E4BE82B1-D7B8-4308-85BE-04746AD1B201}" destId="{90C28ABF-08AE-4215-A59A-45579F3B082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BCEB3-B5A6-4508-BF14-5311D777B67A}">
      <dsp:nvSpPr>
        <dsp:cNvPr id="0" name=""/>
        <dsp:cNvSpPr/>
      </dsp:nvSpPr>
      <dsp:spPr>
        <a:xfrm>
          <a:off x="0" y="462819"/>
          <a:ext cx="7704856"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C945A-DE29-4612-9215-3969EB5CDD92}">
      <dsp:nvSpPr>
        <dsp:cNvPr id="0" name=""/>
        <dsp:cNvSpPr/>
      </dsp:nvSpPr>
      <dsp:spPr>
        <a:xfrm>
          <a:off x="385242" y="20019"/>
          <a:ext cx="5393399"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889000">
            <a:lnSpc>
              <a:spcPct val="90000"/>
            </a:lnSpc>
            <a:spcBef>
              <a:spcPct val="0"/>
            </a:spcBef>
            <a:spcAft>
              <a:spcPct val="35000"/>
            </a:spcAft>
            <a:buNone/>
          </a:pPr>
          <a:r>
            <a:rPr lang="en-US" sz="2000" b="0" kern="1200" dirty="0"/>
            <a:t>Results of Population-based seroprevalence survey of hepatitis B and C</a:t>
          </a:r>
        </a:p>
      </dsp:txBody>
      <dsp:txXfrm>
        <a:off x="428473" y="63250"/>
        <a:ext cx="5306937" cy="799138"/>
      </dsp:txXfrm>
    </dsp:sp>
    <dsp:sp modelId="{015349C9-97A4-4117-977E-752F55D65980}">
      <dsp:nvSpPr>
        <dsp:cNvPr id="0" name=""/>
        <dsp:cNvSpPr/>
      </dsp:nvSpPr>
      <dsp:spPr>
        <a:xfrm>
          <a:off x="0" y="1823620"/>
          <a:ext cx="7704856"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C75150-8E7B-439E-95D4-DE9D12934364}">
      <dsp:nvSpPr>
        <dsp:cNvPr id="0" name=""/>
        <dsp:cNvSpPr/>
      </dsp:nvSpPr>
      <dsp:spPr>
        <a:xfrm>
          <a:off x="385242" y="1380819"/>
          <a:ext cx="5393399"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889000">
            <a:lnSpc>
              <a:spcPct val="90000"/>
            </a:lnSpc>
            <a:spcBef>
              <a:spcPct val="0"/>
            </a:spcBef>
            <a:spcAft>
              <a:spcPct val="35000"/>
            </a:spcAft>
            <a:buNone/>
          </a:pPr>
          <a:r>
            <a:rPr lang="en-US" sz="2000" b="0" kern="1200" dirty="0"/>
            <a:t>Phase 1 of hepatitis C elimination program</a:t>
          </a:r>
        </a:p>
      </dsp:txBody>
      <dsp:txXfrm>
        <a:off x="428473" y="1424050"/>
        <a:ext cx="5306937" cy="799138"/>
      </dsp:txXfrm>
    </dsp:sp>
    <dsp:sp modelId="{90C28ABF-08AE-4215-A59A-45579F3B0829}">
      <dsp:nvSpPr>
        <dsp:cNvPr id="0" name=""/>
        <dsp:cNvSpPr/>
      </dsp:nvSpPr>
      <dsp:spPr>
        <a:xfrm>
          <a:off x="0" y="3184420"/>
          <a:ext cx="7704856"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12C8F6-E163-4D92-BDA1-751D0A2D14ED}">
      <dsp:nvSpPr>
        <dsp:cNvPr id="0" name=""/>
        <dsp:cNvSpPr/>
      </dsp:nvSpPr>
      <dsp:spPr>
        <a:xfrm>
          <a:off x="385242" y="2741619"/>
          <a:ext cx="5393399"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858" tIns="0" rIns="203858" bIns="0" numCol="1" spcCol="1270" anchor="ctr" anchorCtr="0">
          <a:noAutofit/>
        </a:bodyPr>
        <a:lstStyle/>
        <a:p>
          <a:pPr marL="0" lvl="0" indent="0" algn="l" defTabSz="889000">
            <a:lnSpc>
              <a:spcPct val="90000"/>
            </a:lnSpc>
            <a:spcBef>
              <a:spcPct val="0"/>
            </a:spcBef>
            <a:spcAft>
              <a:spcPct val="35000"/>
            </a:spcAft>
            <a:buNone/>
          </a:pPr>
          <a:r>
            <a:rPr lang="en-US" sz="2000" b="0" kern="1200" dirty="0"/>
            <a:t>Hepatitis C elimination strategy, 2016-2020</a:t>
          </a:r>
        </a:p>
      </dsp:txBody>
      <dsp:txXfrm>
        <a:off x="428473" y="2784850"/>
        <a:ext cx="5306937"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2421" cy="458929"/>
          </a:xfrm>
          <a:prstGeom prst="rect">
            <a:avLst/>
          </a:prstGeom>
        </p:spPr>
        <p:txBody>
          <a:bodyPr vert="horz" lIns="90047" tIns="45024" rIns="90047" bIns="45024" rtlCol="0"/>
          <a:lstStyle>
            <a:lvl1pPr algn="l">
              <a:defRPr sz="1200"/>
            </a:lvl1pPr>
          </a:lstStyle>
          <a:p>
            <a:endParaRPr lang="ka-GE"/>
          </a:p>
        </p:txBody>
      </p:sp>
      <p:sp>
        <p:nvSpPr>
          <p:cNvPr id="3" name="Date Placeholder 2"/>
          <p:cNvSpPr>
            <a:spLocks noGrp="1"/>
          </p:cNvSpPr>
          <p:nvPr>
            <p:ph type="dt" sz="quarter" idx="1"/>
          </p:nvPr>
        </p:nvSpPr>
        <p:spPr>
          <a:xfrm>
            <a:off x="3884028" y="1"/>
            <a:ext cx="2972421" cy="458929"/>
          </a:xfrm>
          <a:prstGeom prst="rect">
            <a:avLst/>
          </a:prstGeom>
        </p:spPr>
        <p:txBody>
          <a:bodyPr vert="horz" lIns="90047" tIns="45024" rIns="90047" bIns="45024" rtlCol="0"/>
          <a:lstStyle>
            <a:lvl1pPr algn="r">
              <a:defRPr sz="1200"/>
            </a:lvl1pPr>
          </a:lstStyle>
          <a:p>
            <a:fld id="{165E9181-BCAD-4A34-9C6B-EEB8B4215569}" type="datetimeFigureOut">
              <a:rPr lang="ka-GE" smtClean="0"/>
              <a:t>13.06.2016</a:t>
            </a:fld>
            <a:endParaRPr lang="ka-GE"/>
          </a:p>
        </p:txBody>
      </p:sp>
      <p:sp>
        <p:nvSpPr>
          <p:cNvPr id="4" name="Footer Placeholder 3"/>
          <p:cNvSpPr>
            <a:spLocks noGrp="1"/>
          </p:cNvSpPr>
          <p:nvPr>
            <p:ph type="ftr" sz="quarter" idx="2"/>
          </p:nvPr>
        </p:nvSpPr>
        <p:spPr>
          <a:xfrm>
            <a:off x="2" y="8685071"/>
            <a:ext cx="2972421" cy="458929"/>
          </a:xfrm>
          <a:prstGeom prst="rect">
            <a:avLst/>
          </a:prstGeom>
        </p:spPr>
        <p:txBody>
          <a:bodyPr vert="horz" lIns="90047" tIns="45024" rIns="90047" bIns="45024" rtlCol="0" anchor="b"/>
          <a:lstStyle>
            <a:lvl1pPr algn="l">
              <a:defRPr sz="1200"/>
            </a:lvl1pPr>
          </a:lstStyle>
          <a:p>
            <a:endParaRPr lang="ka-GE"/>
          </a:p>
        </p:txBody>
      </p:sp>
      <p:sp>
        <p:nvSpPr>
          <p:cNvPr id="5" name="Slide Number Placeholder 4"/>
          <p:cNvSpPr>
            <a:spLocks noGrp="1"/>
          </p:cNvSpPr>
          <p:nvPr>
            <p:ph type="sldNum" sz="quarter" idx="3"/>
          </p:nvPr>
        </p:nvSpPr>
        <p:spPr>
          <a:xfrm>
            <a:off x="3884028" y="8685071"/>
            <a:ext cx="2972421" cy="458929"/>
          </a:xfrm>
          <a:prstGeom prst="rect">
            <a:avLst/>
          </a:prstGeom>
        </p:spPr>
        <p:txBody>
          <a:bodyPr vert="horz" lIns="90047" tIns="45024" rIns="90047" bIns="45024" rtlCol="0" anchor="b"/>
          <a:lstStyle>
            <a:lvl1pPr algn="r">
              <a:defRPr sz="1200"/>
            </a:lvl1pPr>
          </a:lstStyle>
          <a:p>
            <a:fld id="{8EB8F55B-F7C8-4DEE-85FC-706CF3F022B6}" type="slidenum">
              <a:rPr lang="ka-GE" smtClean="0"/>
              <a:t>‹#›</a:t>
            </a:fld>
            <a:endParaRPr lang="ka-GE"/>
          </a:p>
        </p:txBody>
      </p:sp>
    </p:spTree>
    <p:extLst>
      <p:ext uri="{BB962C8B-B14F-4D97-AF65-F5344CB8AC3E}">
        <p14:creationId xmlns:p14="http://schemas.microsoft.com/office/powerpoint/2010/main" val="427736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16" tIns="45708" rIns="91416" bIns="45708"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16" tIns="45708" rIns="91416" bIns="45708" rtlCol="0"/>
          <a:lstStyle>
            <a:lvl1pPr algn="r" eaLnBrk="1" fontAlgn="auto" hangingPunct="1">
              <a:spcBef>
                <a:spcPts val="0"/>
              </a:spcBef>
              <a:spcAft>
                <a:spcPts val="0"/>
              </a:spcAft>
              <a:defRPr sz="1200">
                <a:latin typeface="+mn-lt"/>
                <a:cs typeface="+mn-cs"/>
              </a:defRPr>
            </a:lvl1pPr>
          </a:lstStyle>
          <a:p>
            <a:pPr>
              <a:defRPr/>
            </a:pPr>
            <a:fld id="{F364C356-826D-4574-B836-07F3C9E6E0A5}" type="datetimeFigureOut">
              <a:rPr lang="en-US"/>
              <a:pPr>
                <a:defRPr/>
              </a:pPr>
              <a:t>6/13/2016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16" tIns="45708" rIns="91416" bIns="45708"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16" tIns="45708" rIns="91416" bIns="457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16" tIns="45708" rIns="91416" bIns="45708"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16" tIns="45708" rIns="91416" bIns="4570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DC51E84-509B-4D6E-9D13-FAFB173A5B1E}" type="slidenum">
              <a:rPr lang="en-US" altLang="en-US"/>
              <a:pPr>
                <a:defRPr/>
              </a:pPr>
              <a:t>‹#›</a:t>
            </a:fld>
            <a:endParaRPr lang="en-US" altLang="en-US"/>
          </a:p>
        </p:txBody>
      </p:sp>
    </p:spTree>
    <p:extLst>
      <p:ext uri="{BB962C8B-B14F-4D97-AF65-F5344CB8AC3E}">
        <p14:creationId xmlns:p14="http://schemas.microsoft.com/office/powerpoint/2010/main" val="2366160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a:t>
            </a:fld>
            <a:endParaRPr lang="en-US" altLang="en-US"/>
          </a:p>
        </p:txBody>
      </p:sp>
    </p:spTree>
    <p:extLst>
      <p:ext uri="{BB962C8B-B14F-4D97-AF65-F5344CB8AC3E}">
        <p14:creationId xmlns:p14="http://schemas.microsoft.com/office/powerpoint/2010/main" val="1560992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82">
              <a:defRPr/>
            </a:pPr>
            <a:r>
              <a:rPr lang="en-US" dirty="0"/>
              <a:t>The Memorandum of Understanding between the Government of Georgia and US pharmaceutical company Gilead was officially signed on April 21, 2015, that marked the launch of the first phase of elimination program. </a:t>
            </a:r>
          </a:p>
          <a:p>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3</a:t>
            </a:fld>
            <a:endParaRPr lang="en-US" altLang="en-US"/>
          </a:p>
        </p:txBody>
      </p:sp>
    </p:spTree>
    <p:extLst>
      <p:ext uri="{BB962C8B-B14F-4D97-AF65-F5344CB8AC3E}">
        <p14:creationId xmlns:p14="http://schemas.microsoft.com/office/powerpoint/2010/main" val="3928670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4</a:t>
            </a:fld>
            <a:endParaRPr lang="en-US" altLang="en-US"/>
          </a:p>
        </p:txBody>
      </p:sp>
    </p:spTree>
    <p:extLst>
      <p:ext uri="{BB962C8B-B14F-4D97-AF65-F5344CB8AC3E}">
        <p14:creationId xmlns:p14="http://schemas.microsoft.com/office/powerpoint/2010/main" val="280905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will start Day 1 by presenting results of </a:t>
            </a:r>
            <a:r>
              <a:rPr lang="en-US" baseline="0" dirty="0" err="1"/>
              <a:t>serosurvey</a:t>
            </a:r>
            <a:r>
              <a:rPr lang="en-US" baseline="0" dirty="0"/>
              <a:t>, then we will move to presentations and discussion related to phase I of elimination. </a:t>
            </a:r>
            <a:r>
              <a:rPr lang="en-US" baseline="0" dirty="0" err="1"/>
              <a:t>Dr</a:t>
            </a:r>
            <a:r>
              <a:rPr lang="en-US" baseline="0" dirty="0"/>
              <a:t>  Yvan </a:t>
            </a:r>
            <a:r>
              <a:rPr lang="en-US" baseline="0" dirty="0" err="1"/>
              <a:t>Hutin</a:t>
            </a:r>
            <a:r>
              <a:rPr lang="en-US" baseline="0" dirty="0"/>
              <a:t> will give a presentation and officially launch WHO’s M&amp;E framework and surveillance guidelines.  In the last session of the day, we will present general overview of the elimination strategy</a:t>
            </a:r>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5</a:t>
            </a:fld>
            <a:endParaRPr lang="en-US" altLang="en-US"/>
          </a:p>
        </p:txBody>
      </p:sp>
    </p:spTree>
    <p:extLst>
      <p:ext uri="{BB962C8B-B14F-4D97-AF65-F5344CB8AC3E}">
        <p14:creationId xmlns:p14="http://schemas.microsoft.com/office/powerpoint/2010/main" val="2982183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start day 2 with</a:t>
            </a:r>
            <a:r>
              <a:rPr lang="en-US" baseline="0" dirty="0"/>
              <a:t> harm reduction session, then we will have several presentations our international experts on several aspects related to HCV elimination, after that participants will split into working groups </a:t>
            </a:r>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6</a:t>
            </a:fld>
            <a:endParaRPr lang="en-US" altLang="en-US"/>
          </a:p>
        </p:txBody>
      </p:sp>
    </p:spTree>
    <p:extLst>
      <p:ext uri="{BB962C8B-B14F-4D97-AF65-F5344CB8AC3E}">
        <p14:creationId xmlns:p14="http://schemas.microsoft.com/office/powerpoint/2010/main" val="1419693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groups</a:t>
            </a:r>
            <a:r>
              <a:rPr lang="en-US" baseline="0" dirty="0"/>
              <a:t> will continue on the second day and after that they will present outcomes of the working group discussions based on the template that will be given to each group in advance. </a:t>
            </a:r>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7</a:t>
            </a:fld>
            <a:endParaRPr lang="en-US" altLang="en-US"/>
          </a:p>
        </p:txBody>
      </p:sp>
    </p:spTree>
    <p:extLst>
      <p:ext uri="{BB962C8B-B14F-4D97-AF65-F5344CB8AC3E}">
        <p14:creationId xmlns:p14="http://schemas.microsoft.com/office/powerpoint/2010/main" val="3051126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8</a:t>
            </a:fld>
            <a:endParaRPr lang="en-US" altLang="en-US"/>
          </a:p>
        </p:txBody>
      </p:sp>
    </p:spTree>
    <p:extLst>
      <p:ext uri="{BB962C8B-B14F-4D97-AF65-F5344CB8AC3E}">
        <p14:creationId xmlns:p14="http://schemas.microsoft.com/office/powerpoint/2010/main" val="1315520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9</a:t>
            </a:fld>
            <a:endParaRPr lang="en-US" altLang="en-US"/>
          </a:p>
        </p:txBody>
      </p:sp>
    </p:spTree>
    <p:extLst>
      <p:ext uri="{BB962C8B-B14F-4D97-AF65-F5344CB8AC3E}">
        <p14:creationId xmlns:p14="http://schemas.microsoft.com/office/powerpoint/2010/main" val="320158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A2A0DBA-3F7E-44A2-B9A1-98973820515E}"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F1CA2B-9869-47BE-AF8F-C154F60ABD60}" type="slidenum">
              <a:rPr lang="en-US" altLang="en-US"/>
              <a:pPr>
                <a:defRPr/>
              </a:pPr>
              <a:t>‹#›</a:t>
            </a:fld>
            <a:endParaRPr lang="en-US" altLang="en-US"/>
          </a:p>
        </p:txBody>
      </p:sp>
    </p:spTree>
    <p:extLst>
      <p:ext uri="{BB962C8B-B14F-4D97-AF65-F5344CB8AC3E}">
        <p14:creationId xmlns:p14="http://schemas.microsoft.com/office/powerpoint/2010/main" val="237563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7DF19F-EF53-4463-A7AE-E6DE5D230A70}"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FD9CF8-0B48-4E6C-BAB5-02170D099551}" type="slidenum">
              <a:rPr lang="en-US" altLang="en-US"/>
              <a:pPr>
                <a:defRPr/>
              </a:pPr>
              <a:t>‹#›</a:t>
            </a:fld>
            <a:endParaRPr lang="en-US" altLang="en-US"/>
          </a:p>
        </p:txBody>
      </p:sp>
    </p:spTree>
    <p:extLst>
      <p:ext uri="{BB962C8B-B14F-4D97-AF65-F5344CB8AC3E}">
        <p14:creationId xmlns:p14="http://schemas.microsoft.com/office/powerpoint/2010/main" val="13350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EFE67A-172F-4711-8EFE-7547F6922ECE}"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55B5B-F0AC-4E79-AFA6-51ED055A50D5}" type="slidenum">
              <a:rPr lang="en-US" altLang="en-US"/>
              <a:pPr>
                <a:defRPr/>
              </a:pPr>
              <a:t>‹#›</a:t>
            </a:fld>
            <a:endParaRPr lang="en-US" altLang="en-US"/>
          </a:p>
        </p:txBody>
      </p:sp>
    </p:spTree>
    <p:extLst>
      <p:ext uri="{BB962C8B-B14F-4D97-AF65-F5344CB8AC3E}">
        <p14:creationId xmlns:p14="http://schemas.microsoft.com/office/powerpoint/2010/main" val="254766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B455F-B7CB-4968-8608-288B20B0A0DC}"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7AADB-4A24-4E63-8CB0-8A7A58730763}" type="slidenum">
              <a:rPr lang="en-US" altLang="en-US"/>
              <a:pPr>
                <a:defRPr/>
              </a:pPr>
              <a:t>‹#›</a:t>
            </a:fld>
            <a:endParaRPr lang="en-US" altLang="en-US"/>
          </a:p>
        </p:txBody>
      </p:sp>
    </p:spTree>
    <p:extLst>
      <p:ext uri="{BB962C8B-B14F-4D97-AF65-F5344CB8AC3E}">
        <p14:creationId xmlns:p14="http://schemas.microsoft.com/office/powerpoint/2010/main" val="377162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0C484F-B4EB-45FF-8FA7-2E657744B864}" type="datetimeFigureOut">
              <a:rPr lang="en-US"/>
              <a:pPr>
                <a:defRPr/>
              </a:pPr>
              <a:t>6/13/2016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1DF453-0DF3-4656-9020-9E2FDFA09463}" type="slidenum">
              <a:rPr lang="en-US" altLang="en-US"/>
              <a:pPr>
                <a:defRPr/>
              </a:pPr>
              <a:t>‹#›</a:t>
            </a:fld>
            <a:endParaRPr lang="en-US" altLang="en-US"/>
          </a:p>
        </p:txBody>
      </p:sp>
    </p:spTree>
    <p:extLst>
      <p:ext uri="{BB962C8B-B14F-4D97-AF65-F5344CB8AC3E}">
        <p14:creationId xmlns:p14="http://schemas.microsoft.com/office/powerpoint/2010/main" val="18057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A21FBAA-5EDE-4CC4-98E0-03190BD0BB24}" type="datetimeFigureOut">
              <a:rPr lang="en-US"/>
              <a:pPr>
                <a:defRPr/>
              </a:pPr>
              <a:t>6/13/2016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52E99E-506D-49B0-8E6E-774751ECD1D0}" type="slidenum">
              <a:rPr lang="en-US" altLang="en-US"/>
              <a:pPr>
                <a:defRPr/>
              </a:pPr>
              <a:t>‹#›</a:t>
            </a:fld>
            <a:endParaRPr lang="en-US" altLang="en-US"/>
          </a:p>
        </p:txBody>
      </p:sp>
    </p:spTree>
    <p:extLst>
      <p:ext uri="{BB962C8B-B14F-4D97-AF65-F5344CB8AC3E}">
        <p14:creationId xmlns:p14="http://schemas.microsoft.com/office/powerpoint/2010/main" val="3808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0411D4-76C1-4437-87F7-0E4FC3B49AF8}" type="datetimeFigureOut">
              <a:rPr lang="en-US"/>
              <a:pPr>
                <a:defRPr/>
              </a:pPr>
              <a:t>6/13/2016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A4E60F-9F89-41F5-A934-D99D479BFE68}" type="slidenum">
              <a:rPr lang="en-US" altLang="en-US"/>
              <a:pPr>
                <a:defRPr/>
              </a:pPr>
              <a:t>‹#›</a:t>
            </a:fld>
            <a:endParaRPr lang="en-US" altLang="en-US"/>
          </a:p>
        </p:txBody>
      </p:sp>
    </p:spTree>
    <p:extLst>
      <p:ext uri="{BB962C8B-B14F-4D97-AF65-F5344CB8AC3E}">
        <p14:creationId xmlns:p14="http://schemas.microsoft.com/office/powerpoint/2010/main" val="311366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DC3753B-3C2C-4B87-BFC1-8EAFB6965217}" type="datetimeFigureOut">
              <a:rPr lang="en-US"/>
              <a:pPr>
                <a:defRPr/>
              </a:pPr>
              <a:t>6/13/2016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9042DE-6AEB-4EC0-869B-04DCBAE6A528}" type="slidenum">
              <a:rPr lang="en-US" altLang="en-US"/>
              <a:pPr>
                <a:defRPr/>
              </a:pPr>
              <a:t>‹#›</a:t>
            </a:fld>
            <a:endParaRPr lang="en-US" altLang="en-US"/>
          </a:p>
        </p:txBody>
      </p:sp>
    </p:spTree>
    <p:extLst>
      <p:ext uri="{BB962C8B-B14F-4D97-AF65-F5344CB8AC3E}">
        <p14:creationId xmlns:p14="http://schemas.microsoft.com/office/powerpoint/2010/main" val="134607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4E53CF-27CB-4B13-9D9B-5B6D5530E6B6}" type="datetimeFigureOut">
              <a:rPr lang="en-US"/>
              <a:pPr>
                <a:defRPr/>
              </a:pPr>
              <a:t>6/13/2016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6F9EB5-F9D5-4962-905A-9989633B1316}" type="slidenum">
              <a:rPr lang="en-US" altLang="en-US"/>
              <a:pPr>
                <a:defRPr/>
              </a:pPr>
              <a:t>‹#›</a:t>
            </a:fld>
            <a:endParaRPr lang="en-US" altLang="en-US"/>
          </a:p>
        </p:txBody>
      </p:sp>
    </p:spTree>
    <p:extLst>
      <p:ext uri="{BB962C8B-B14F-4D97-AF65-F5344CB8AC3E}">
        <p14:creationId xmlns:p14="http://schemas.microsoft.com/office/powerpoint/2010/main" val="59889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22CC64-BF21-4DC9-8E96-93273C2A84BE}" type="datetimeFigureOut">
              <a:rPr lang="en-US"/>
              <a:pPr>
                <a:defRPr/>
              </a:pPr>
              <a:t>6/13/2016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11C36-C37D-45E2-8DF0-C250F1101A52}" type="slidenum">
              <a:rPr lang="en-US" altLang="en-US"/>
              <a:pPr>
                <a:defRPr/>
              </a:pPr>
              <a:t>‹#›</a:t>
            </a:fld>
            <a:endParaRPr lang="en-US" altLang="en-US"/>
          </a:p>
        </p:txBody>
      </p:sp>
    </p:spTree>
    <p:extLst>
      <p:ext uri="{BB962C8B-B14F-4D97-AF65-F5344CB8AC3E}">
        <p14:creationId xmlns:p14="http://schemas.microsoft.com/office/powerpoint/2010/main" val="427086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01C066-266F-463E-A5F3-CC9ED938B106}" type="datetimeFigureOut">
              <a:rPr lang="en-US"/>
              <a:pPr>
                <a:defRPr/>
              </a:pPr>
              <a:t>6/13/2016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8208D-E154-41CD-8991-E0E6B90D5BBD}" type="slidenum">
              <a:rPr lang="en-US" altLang="en-US"/>
              <a:pPr>
                <a:defRPr/>
              </a:pPr>
              <a:t>‹#›</a:t>
            </a:fld>
            <a:endParaRPr lang="en-US" altLang="en-US"/>
          </a:p>
        </p:txBody>
      </p:sp>
    </p:spTree>
    <p:extLst>
      <p:ext uri="{BB962C8B-B14F-4D97-AF65-F5344CB8AC3E}">
        <p14:creationId xmlns:p14="http://schemas.microsoft.com/office/powerpoint/2010/main" val="122763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B3E90D2-A54D-473E-BD4E-572DF4F9C423}" type="datetimeFigureOut">
              <a:rPr lang="en-US"/>
              <a:pPr>
                <a:defRPr/>
              </a:pPr>
              <a:t>6/13/2016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ACE665B-5EC1-4C92-8502-034D8E09BB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1600200"/>
            <a:ext cx="7772400" cy="2332856"/>
          </a:xfrm>
        </p:spPr>
        <p:txBody>
          <a:bodyPr>
            <a:normAutofit fontScale="90000"/>
          </a:bodyPr>
          <a:lstStyle/>
          <a:p>
            <a:r>
              <a:rPr lang="en-US" altLang="en-US" sz="4000" b="1" dirty="0">
                <a:solidFill>
                  <a:srgbClr val="0070C0"/>
                </a:solidFill>
              </a:rPr>
              <a:t>3</a:t>
            </a:r>
            <a:r>
              <a:rPr lang="en-US" altLang="en-US" sz="4000" b="1" baseline="30000" dirty="0">
                <a:solidFill>
                  <a:srgbClr val="0070C0"/>
                </a:solidFill>
              </a:rPr>
              <a:t>rd</a:t>
            </a:r>
            <a:r>
              <a:rPr lang="en-US" altLang="en-US" sz="4000" b="1" dirty="0">
                <a:solidFill>
                  <a:srgbClr val="0070C0"/>
                </a:solidFill>
              </a:rPr>
              <a:t> National Hepatitis C Elimination Workshop</a:t>
            </a:r>
            <a:br>
              <a:rPr lang="en-US" altLang="en-US" sz="4000" b="1" dirty="0">
                <a:solidFill>
                  <a:srgbClr val="0070C0"/>
                </a:solidFill>
              </a:rPr>
            </a:br>
            <a:r>
              <a:rPr lang="en-US" altLang="en-US" sz="4000" b="1" dirty="0">
                <a:solidFill>
                  <a:srgbClr val="0070C0"/>
                </a:solidFill>
              </a:rPr>
              <a:t>6-8 April</a:t>
            </a:r>
            <a:br>
              <a:rPr lang="en-US" altLang="en-US" sz="4000" b="1" dirty="0">
                <a:solidFill>
                  <a:srgbClr val="0070C0"/>
                </a:solidFill>
              </a:rPr>
            </a:br>
            <a:r>
              <a:rPr lang="en-US" altLang="en-US" sz="4000" b="1" dirty="0">
                <a:solidFill>
                  <a:srgbClr val="0070C0"/>
                </a:solidFill>
              </a:rPr>
              <a:t>Tbilisi, Georgia</a:t>
            </a:r>
            <a:endParaRPr lang="ka-GE" altLang="en-US" sz="2400" b="1" i="1" dirty="0">
              <a:solidFill>
                <a:srgbClr val="0070C0"/>
              </a:solidFill>
            </a:endParaRPr>
          </a:p>
        </p:txBody>
      </p:sp>
    </p:spTree>
    <p:extLst>
      <p:ext uri="{BB962C8B-B14F-4D97-AF65-F5344CB8AC3E}">
        <p14:creationId xmlns:p14="http://schemas.microsoft.com/office/powerpoint/2010/main" val="45087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04664"/>
            <a:ext cx="7776864" cy="1083374"/>
          </a:xfrm>
          <a:prstGeom prst="rect">
            <a:avLst/>
          </a:prstGeom>
        </p:spPr>
        <p:txBody>
          <a:bodyPr wrap="square">
            <a:spAutoFit/>
          </a:bodyPr>
          <a:lstStyle/>
          <a:p>
            <a:pPr indent="450215" algn="ctr">
              <a:lnSpc>
                <a:spcPct val="115000"/>
              </a:lnSpc>
              <a:spcAft>
                <a:spcPts val="1000"/>
              </a:spcAft>
            </a:pPr>
            <a:r>
              <a:rPr lang="en-US" sz="2800" b="1" dirty="0">
                <a:latin typeface="Calibri" panose="020F0502020204030204" pitchFamily="34" charset="0"/>
                <a:ea typeface="Calibri" panose="020F0502020204030204" pitchFamily="34" charset="0"/>
                <a:cs typeface="Times New Roman" panose="02020603050405020304" pitchFamily="18" charset="0"/>
              </a:rPr>
              <a:t>Georgian 1st National Workshop on Hepatitis C, March 12-14, 2014</a:t>
            </a:r>
            <a:endParaRPr lang="ka-GE"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400" y="1444490"/>
            <a:ext cx="3136773" cy="204472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669" y="2132856"/>
            <a:ext cx="2976331" cy="22322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6398" y="3717032"/>
            <a:ext cx="3124572" cy="2343429"/>
          </a:xfrm>
          <a:prstGeom prst="rect">
            <a:avLst/>
          </a:prstGeom>
        </p:spPr>
      </p:pic>
    </p:spTree>
    <p:extLst>
      <p:ext uri="{BB962C8B-B14F-4D97-AF65-F5344CB8AC3E}">
        <p14:creationId xmlns:p14="http://schemas.microsoft.com/office/powerpoint/2010/main" val="3102608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683568" y="1500366"/>
            <a:ext cx="3240360" cy="1784618"/>
          </a:xfrm>
          <a:prstGeom prst="rect">
            <a:avLst/>
          </a:prstGeom>
        </p:spPr>
      </p:pic>
      <p:sp>
        <p:nvSpPr>
          <p:cNvPr id="2" name="Rectangle 1"/>
          <p:cNvSpPr/>
          <p:nvPr/>
        </p:nvSpPr>
        <p:spPr>
          <a:xfrm>
            <a:off x="683568" y="404664"/>
            <a:ext cx="7776864" cy="1083374"/>
          </a:xfrm>
          <a:prstGeom prst="rect">
            <a:avLst/>
          </a:prstGeom>
        </p:spPr>
        <p:txBody>
          <a:bodyPr wrap="square">
            <a:spAutoFit/>
          </a:bodyPr>
          <a:lstStyle/>
          <a:p>
            <a:pPr indent="450215" algn="ctr">
              <a:lnSpc>
                <a:spcPct val="115000"/>
              </a:lnSpc>
              <a:spcAft>
                <a:spcPts val="1000"/>
              </a:spcAft>
            </a:pPr>
            <a:r>
              <a:rPr lang="en-US" sz="2800" b="1" dirty="0">
                <a:latin typeface="Calibri" panose="020F0502020204030204" pitchFamily="34" charset="0"/>
                <a:ea typeface="Calibri" panose="020F0502020204030204" pitchFamily="34" charset="0"/>
                <a:cs typeface="Times New Roman" panose="02020603050405020304" pitchFamily="18" charset="0"/>
              </a:rPr>
              <a:t>Georgian 2</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nd</a:t>
            </a:r>
            <a:r>
              <a:rPr lang="en-US" sz="2800" b="1" dirty="0">
                <a:latin typeface="Calibri" panose="020F0502020204030204" pitchFamily="34" charset="0"/>
                <a:ea typeface="Calibri" panose="020F0502020204030204" pitchFamily="34" charset="0"/>
                <a:cs typeface="Times New Roman" panose="02020603050405020304" pitchFamily="18" charset="0"/>
              </a:rPr>
              <a:t> National Workshop on Hepatitis C, March 26-27, 2015</a:t>
            </a:r>
            <a:endParaRPr lang="ka-GE" sz="2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fbcdn-sphotos-e-a.akamaihd.net/hphotos-ak-xfl1/t31.0-8/10644486_804900886264510_2087037798639386848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166224"/>
            <a:ext cx="3728592" cy="2237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1331640" y="3789040"/>
            <a:ext cx="3240360" cy="2161294"/>
          </a:xfrm>
          <a:prstGeom prst="rect">
            <a:avLst/>
          </a:prstGeom>
        </p:spPr>
      </p:pic>
    </p:spTree>
    <p:extLst>
      <p:ext uri="{BB962C8B-B14F-4D97-AF65-F5344CB8AC3E}">
        <p14:creationId xmlns:p14="http://schemas.microsoft.com/office/powerpoint/2010/main" val="4146120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3568" y="404664"/>
            <a:ext cx="7776864" cy="1083374"/>
          </a:xfrm>
          <a:prstGeom prst="rect">
            <a:avLst/>
          </a:prstGeom>
        </p:spPr>
        <p:txBody>
          <a:bodyPr wrap="square">
            <a:spAutoFit/>
          </a:bodyPr>
          <a:lstStyle/>
          <a:p>
            <a:pPr indent="450215" algn="ctr">
              <a:lnSpc>
                <a:spcPct val="115000"/>
              </a:lnSpc>
              <a:spcAft>
                <a:spcPts val="1000"/>
              </a:spcAft>
            </a:pPr>
            <a:r>
              <a:rPr lang="en-US" sz="2800" b="1" dirty="0">
                <a:latin typeface="Calibri" panose="020F0502020204030204" pitchFamily="34" charset="0"/>
                <a:ea typeface="Calibri" panose="020F0502020204030204" pitchFamily="34" charset="0"/>
                <a:cs typeface="Times New Roman" panose="02020603050405020304" pitchFamily="18" charset="0"/>
              </a:rPr>
              <a:t>Georgian 3</a:t>
            </a:r>
            <a:r>
              <a:rPr lang="en-US" sz="2800" b="1" baseline="30000" dirty="0">
                <a:latin typeface="Calibri" panose="020F0502020204030204" pitchFamily="34" charset="0"/>
                <a:ea typeface="Calibri" panose="020F0502020204030204" pitchFamily="34" charset="0"/>
                <a:cs typeface="Times New Roman" panose="02020603050405020304" pitchFamily="18" charset="0"/>
              </a:rPr>
              <a:t>rd</a:t>
            </a:r>
            <a:r>
              <a:rPr lang="en-US" sz="2800" b="1" dirty="0">
                <a:latin typeface="Calibri" panose="020F0502020204030204" pitchFamily="34" charset="0"/>
                <a:ea typeface="Calibri" panose="020F0502020204030204" pitchFamily="34" charset="0"/>
                <a:cs typeface="Times New Roman" panose="02020603050405020304" pitchFamily="18" charset="0"/>
              </a:rPr>
              <a:t> National Workshop on Hepatitis C, April 6-8, 2016</a:t>
            </a:r>
            <a:endParaRPr lang="ka-GE" sz="2800" b="1"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329469557"/>
              </p:ext>
            </p:extLst>
          </p:nvPr>
        </p:nvGraphicFramePr>
        <p:xfrm>
          <a:off x="827584" y="1628800"/>
          <a:ext cx="770485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4340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8411636"/>
              </p:ext>
            </p:extLst>
          </p:nvPr>
        </p:nvGraphicFramePr>
        <p:xfrm>
          <a:off x="0" y="-4"/>
          <a:ext cx="9144001" cy="6858003"/>
        </p:xfrm>
        <a:graphic>
          <a:graphicData uri="http://schemas.openxmlformats.org/drawingml/2006/table">
            <a:tbl>
              <a:tblPr firstRow="1" firstCol="1" bandRow="1">
                <a:tableStyleId>{5C22544A-7EE6-4342-B048-85BDC9FD1C3A}</a:tableStyleId>
              </a:tblPr>
              <a:tblGrid>
                <a:gridCol w="1448749">
                  <a:extLst>
                    <a:ext uri="{9D8B030D-6E8A-4147-A177-3AD203B41FA5}">
                      <a16:colId xmlns:a16="http://schemas.microsoft.com/office/drawing/2014/main" val="3540790527"/>
                    </a:ext>
                  </a:extLst>
                </a:gridCol>
                <a:gridCol w="4085688">
                  <a:extLst>
                    <a:ext uri="{9D8B030D-6E8A-4147-A177-3AD203B41FA5}">
                      <a16:colId xmlns:a16="http://schemas.microsoft.com/office/drawing/2014/main" val="1248901655"/>
                    </a:ext>
                  </a:extLst>
                </a:gridCol>
                <a:gridCol w="3609564">
                  <a:extLst>
                    <a:ext uri="{9D8B030D-6E8A-4147-A177-3AD203B41FA5}">
                      <a16:colId xmlns:a16="http://schemas.microsoft.com/office/drawing/2014/main" val="1475614661"/>
                    </a:ext>
                  </a:extLst>
                </a:gridCol>
              </a:tblGrid>
              <a:tr h="318285">
                <a:tc gridSpan="3">
                  <a:txBody>
                    <a:bodyPr/>
                    <a:lstStyle/>
                    <a:p>
                      <a:pPr algn="ctr">
                        <a:lnSpc>
                          <a:spcPct val="115000"/>
                        </a:lnSpc>
                        <a:spcAft>
                          <a:spcPts val="0"/>
                        </a:spcAft>
                      </a:pPr>
                      <a:r>
                        <a:rPr lang="en-US" sz="1600" dirty="0">
                          <a:effectLst/>
                        </a:rPr>
                        <a:t>April 6, 2</a:t>
                      </a:r>
                      <a:r>
                        <a:rPr lang="ka-GE" sz="1600" dirty="0">
                          <a:effectLst/>
                        </a:rPr>
                        <a:t>0</a:t>
                      </a:r>
                      <a:r>
                        <a:rPr lang="en-US" sz="1600" dirty="0">
                          <a:effectLst/>
                        </a:rPr>
                        <a:t>16</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b"/>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1257313701"/>
                  </a:ext>
                </a:extLst>
              </a:tr>
              <a:tr h="589516">
                <a:tc>
                  <a:txBody>
                    <a:bodyPr/>
                    <a:lstStyle/>
                    <a:p>
                      <a:pPr algn="ctr">
                        <a:lnSpc>
                          <a:spcPct val="115000"/>
                        </a:lnSpc>
                        <a:spcAft>
                          <a:spcPts val="0"/>
                        </a:spcAft>
                      </a:pPr>
                      <a:r>
                        <a:rPr lang="en-US" sz="900">
                          <a:effectLst/>
                        </a:rPr>
                        <a:t>9:00-9:30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dirty="0">
                          <a:effectLst/>
                        </a:rPr>
                        <a:t>Welcome and Opening Remarks</a:t>
                      </a:r>
                      <a:endParaRPr lang="ka-G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dirty="0">
                          <a:effectLst/>
                        </a:rPr>
                        <a:t>Dr. Davit </a:t>
                      </a:r>
                      <a:r>
                        <a:rPr lang="en-US" sz="900" dirty="0" err="1">
                          <a:effectLst/>
                        </a:rPr>
                        <a:t>Sergeenko</a:t>
                      </a:r>
                      <a:r>
                        <a:rPr lang="en-US" sz="900" dirty="0">
                          <a:effectLst/>
                        </a:rPr>
                        <a:t>, Minister of </a:t>
                      </a:r>
                      <a:r>
                        <a:rPr lang="en-US" sz="900" dirty="0" err="1">
                          <a:effectLst/>
                        </a:rPr>
                        <a:t>Labour</a:t>
                      </a:r>
                      <a:r>
                        <a:rPr lang="en-US" sz="900" dirty="0">
                          <a:effectLst/>
                        </a:rPr>
                        <a:t>, Health and Social Affairs (</a:t>
                      </a:r>
                      <a:r>
                        <a:rPr lang="en-US" sz="900" dirty="0" err="1">
                          <a:effectLst/>
                        </a:rPr>
                        <a:t>MoLHSA</a:t>
                      </a:r>
                      <a:r>
                        <a:rPr lang="en-US" sz="900" dirty="0">
                          <a:effectLst/>
                        </a:rPr>
                        <a:t>)</a:t>
                      </a:r>
                      <a:endParaRPr lang="ka-GE" sz="900" dirty="0">
                        <a:effectLst/>
                      </a:endParaRPr>
                    </a:p>
                    <a:p>
                      <a:pPr algn="ctr">
                        <a:lnSpc>
                          <a:spcPct val="115000"/>
                        </a:lnSpc>
                        <a:spcAft>
                          <a:spcPts val="0"/>
                        </a:spcAft>
                      </a:pPr>
                      <a:r>
                        <a:rPr lang="en-US" sz="900" dirty="0">
                          <a:effectLst/>
                        </a:rPr>
                        <a:t>Mr. Ian C. Kelly, U.S. Ambassador in Georgia,</a:t>
                      </a:r>
                      <a:endParaRPr lang="ka-GE" sz="900" dirty="0">
                        <a:effectLst/>
                      </a:endParaRPr>
                    </a:p>
                    <a:p>
                      <a:pPr algn="ctr">
                        <a:lnSpc>
                          <a:spcPct val="115000"/>
                        </a:lnSpc>
                        <a:spcAft>
                          <a:spcPts val="0"/>
                        </a:spcAft>
                      </a:pPr>
                      <a:r>
                        <a:rPr lang="en-US" sz="900" dirty="0">
                          <a:effectLst/>
                        </a:rPr>
                        <a:t> Mr. Valeri </a:t>
                      </a:r>
                      <a:r>
                        <a:rPr lang="en-US" sz="900" dirty="0" err="1">
                          <a:effectLst/>
                        </a:rPr>
                        <a:t>Kvaratskhelia</a:t>
                      </a:r>
                      <a:r>
                        <a:rPr lang="en-US" sz="900" dirty="0">
                          <a:effectLst/>
                        </a:rPr>
                        <a:t>, </a:t>
                      </a:r>
                      <a:r>
                        <a:rPr lang="en-US" sz="900" dirty="0" err="1">
                          <a:effectLst/>
                        </a:rPr>
                        <a:t>MoLHSA</a:t>
                      </a:r>
                      <a:endParaRPr lang="ka-G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2856209011"/>
                  </a:ext>
                </a:extLst>
              </a:tr>
              <a:tr h="152699">
                <a:tc>
                  <a:txBody>
                    <a:bodyPr/>
                    <a:lstStyle/>
                    <a:p>
                      <a:pPr algn="ctr">
                        <a:lnSpc>
                          <a:spcPct val="115000"/>
                        </a:lnSpc>
                        <a:spcAft>
                          <a:spcPts val="0"/>
                        </a:spcAft>
                      </a:pPr>
                      <a:r>
                        <a:rPr lang="en-US" sz="900">
                          <a:effectLst/>
                        </a:rPr>
                        <a:t>9:30-10:00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Press conference/Coffee Break</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nSpc>
                          <a:spcPct val="115000"/>
                        </a:lnSpc>
                      </a:pPr>
                      <a:endParaRPr lang="ka-GE" sz="900">
                        <a:effectLst/>
                        <a:latin typeface="Calibri" panose="020F0502020204030204" pitchFamily="34" charset="0"/>
                      </a:endParaRPr>
                    </a:p>
                  </a:txBody>
                  <a:tcPr marL="35981" marR="35981" marT="0" marB="0" anchor="ctr"/>
                </a:tc>
                <a:extLst>
                  <a:ext uri="{0D108BD9-81ED-4DB2-BD59-A6C34878D82A}">
                    <a16:rowId xmlns:a16="http://schemas.microsoft.com/office/drawing/2014/main" val="1147577849"/>
                  </a:ext>
                </a:extLst>
              </a:tr>
              <a:tr h="309457">
                <a:tc>
                  <a:txBody>
                    <a:bodyPr/>
                    <a:lstStyle/>
                    <a:p>
                      <a:pPr algn="ctr">
                        <a:lnSpc>
                          <a:spcPct val="115000"/>
                        </a:lnSpc>
                        <a:spcAft>
                          <a:spcPts val="0"/>
                        </a:spcAft>
                      </a:pPr>
                      <a:r>
                        <a:rPr lang="en-US" sz="900">
                          <a:effectLst/>
                        </a:rPr>
                        <a:t>10:00-10:10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Review agenda</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Dr. Amiran Gamkrelidze, NCDC</a:t>
                      </a:r>
                      <a:endParaRPr lang="ka-GE" sz="900">
                        <a:effectLst/>
                      </a:endParaRPr>
                    </a:p>
                    <a:p>
                      <a:pPr algn="ctr">
                        <a:lnSpc>
                          <a:spcPct val="115000"/>
                        </a:lnSpc>
                        <a:spcAft>
                          <a:spcPts val="0"/>
                        </a:spcAft>
                      </a:pPr>
                      <a:r>
                        <a:rPr lang="en-US" sz="900">
                          <a:effectLst/>
                        </a:rPr>
                        <a:t>Dr. Francisco Averhoff, CDC</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2011336551"/>
                  </a:ext>
                </a:extLst>
              </a:tr>
              <a:tr h="152699">
                <a:tc>
                  <a:txBody>
                    <a:bodyPr/>
                    <a:lstStyle/>
                    <a:p>
                      <a:pPr algn="ctr">
                        <a:lnSpc>
                          <a:spcPct val="115000"/>
                        </a:lnSpc>
                        <a:spcAft>
                          <a:spcPts val="0"/>
                        </a:spcAft>
                      </a:pPr>
                      <a:r>
                        <a:rPr lang="en-US" sz="900">
                          <a:effectLst/>
                        </a:rPr>
                        <a:t>10:10-10:40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Final results of serosurvey </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Paata Imnadze/Ana Kasradze, NCDC</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3900069359"/>
                  </a:ext>
                </a:extLst>
              </a:tr>
              <a:tr h="152699">
                <a:tc>
                  <a:txBody>
                    <a:bodyPr/>
                    <a:lstStyle/>
                    <a:p>
                      <a:pPr algn="ctr">
                        <a:lnSpc>
                          <a:spcPct val="115000"/>
                        </a:lnSpc>
                        <a:spcAft>
                          <a:spcPts val="0"/>
                        </a:spcAft>
                      </a:pPr>
                      <a:r>
                        <a:rPr lang="en-US" sz="900">
                          <a:effectLst/>
                        </a:rPr>
                        <a:t>10:40-10:50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  Results of NCDC screening</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Maia Alkhazashvili, NCDC</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3787140500"/>
                  </a:ext>
                </a:extLst>
              </a:tr>
              <a:tr h="152699">
                <a:tc>
                  <a:txBody>
                    <a:bodyPr/>
                    <a:lstStyle/>
                    <a:p>
                      <a:pPr algn="ctr">
                        <a:lnSpc>
                          <a:spcPct val="115000"/>
                        </a:lnSpc>
                        <a:spcAft>
                          <a:spcPts val="0"/>
                        </a:spcAft>
                      </a:pPr>
                      <a:r>
                        <a:rPr lang="en-US" sz="900">
                          <a:effectLst/>
                        </a:rPr>
                        <a:t>10:50-11:00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Phase 1 of elimination program - overview</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Eka Adamia, MoLHSA</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1822519994"/>
                  </a:ext>
                </a:extLst>
              </a:tr>
              <a:tr h="152699">
                <a:tc>
                  <a:txBody>
                    <a:bodyPr/>
                    <a:lstStyle/>
                    <a:p>
                      <a:pPr algn="ctr">
                        <a:lnSpc>
                          <a:spcPct val="115000"/>
                        </a:lnSpc>
                        <a:spcAft>
                          <a:spcPts val="0"/>
                        </a:spcAft>
                      </a:pPr>
                      <a:r>
                        <a:rPr lang="en-US" sz="900">
                          <a:effectLst/>
                        </a:rPr>
                        <a:t>11:00-11:10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Cascade of care</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Lia Gvinjilia, CDC</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1975889134"/>
                  </a:ext>
                </a:extLst>
              </a:tr>
              <a:tr h="291760">
                <a:tc>
                  <a:txBody>
                    <a:bodyPr/>
                    <a:lstStyle/>
                    <a:p>
                      <a:pPr algn="ctr">
                        <a:lnSpc>
                          <a:spcPct val="115000"/>
                        </a:lnSpc>
                        <a:spcAft>
                          <a:spcPts val="0"/>
                        </a:spcAft>
                      </a:pPr>
                      <a:r>
                        <a:rPr lang="en-US" sz="900">
                          <a:effectLst/>
                        </a:rPr>
                        <a:t>11:10-11:25</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Informatics current status and challenges (Patient flow, database, etc.)</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Leslyn McNabb, CDC</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1215936765"/>
                  </a:ext>
                </a:extLst>
              </a:tr>
              <a:tr h="152699">
                <a:tc>
                  <a:txBody>
                    <a:bodyPr/>
                    <a:lstStyle/>
                    <a:p>
                      <a:pPr algn="ctr">
                        <a:lnSpc>
                          <a:spcPct val="115000"/>
                        </a:lnSpc>
                        <a:spcAft>
                          <a:spcPts val="0"/>
                        </a:spcAft>
                      </a:pPr>
                      <a:r>
                        <a:rPr lang="en-US" sz="900">
                          <a:effectLst/>
                        </a:rPr>
                        <a:t>11:25-11:55</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Care and treatment </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Tengiz Tsertsvadze, IDACIRC</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2739946748"/>
                  </a:ext>
                </a:extLst>
              </a:tr>
              <a:tr h="152699">
                <a:tc>
                  <a:txBody>
                    <a:bodyPr/>
                    <a:lstStyle/>
                    <a:p>
                      <a:pPr algn="ctr">
                        <a:lnSpc>
                          <a:spcPct val="115000"/>
                        </a:lnSpc>
                        <a:spcAft>
                          <a:spcPts val="0"/>
                        </a:spcAft>
                      </a:pPr>
                      <a:r>
                        <a:rPr lang="en-US" sz="900">
                          <a:effectLst/>
                        </a:rPr>
                        <a:t>11:55-12:15</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  Discussion, Q&amp;A</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 </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2872468182"/>
                  </a:ext>
                </a:extLst>
              </a:tr>
              <a:tr h="152699">
                <a:tc>
                  <a:txBody>
                    <a:bodyPr/>
                    <a:lstStyle/>
                    <a:p>
                      <a:pPr algn="ctr">
                        <a:lnSpc>
                          <a:spcPct val="115000"/>
                        </a:lnSpc>
                        <a:spcAft>
                          <a:spcPts val="0"/>
                        </a:spcAft>
                      </a:pPr>
                      <a:r>
                        <a:rPr lang="en-US" sz="900">
                          <a:effectLst/>
                        </a:rPr>
                        <a:t>12:15-13:10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Lunch</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 </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945325357"/>
                  </a:ext>
                </a:extLst>
              </a:tr>
              <a:tr h="437640">
                <a:tc>
                  <a:txBody>
                    <a:bodyPr/>
                    <a:lstStyle/>
                    <a:p>
                      <a:pPr algn="ctr">
                        <a:lnSpc>
                          <a:spcPct val="115000"/>
                        </a:lnSpc>
                        <a:spcAft>
                          <a:spcPts val="0"/>
                        </a:spcAft>
                      </a:pPr>
                      <a:r>
                        <a:rPr lang="en-US" sz="900">
                          <a:effectLst/>
                        </a:rPr>
                        <a:t>13:10-13:25</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LIFER/ECHO project role</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Project ECHO participants (Lali Sharvadze, Davit Metreveli, Vakhtang Kerashvili, Giorgi Kamkamidze, Davit Baliashvili)</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2784273519"/>
                  </a:ext>
                </a:extLst>
              </a:tr>
              <a:tr h="152699">
                <a:tc>
                  <a:txBody>
                    <a:bodyPr/>
                    <a:lstStyle/>
                    <a:p>
                      <a:pPr algn="ctr">
                        <a:lnSpc>
                          <a:spcPct val="115000"/>
                        </a:lnSpc>
                        <a:spcAft>
                          <a:spcPts val="0"/>
                        </a:spcAft>
                      </a:pPr>
                      <a:r>
                        <a:rPr lang="en-US" sz="900">
                          <a:effectLst/>
                        </a:rPr>
                        <a:t>13:25-13:35</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Drug logistics</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Tamar Kavteladze, Social Service Agency</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2366884285"/>
                  </a:ext>
                </a:extLst>
              </a:tr>
              <a:tr h="291760">
                <a:tc>
                  <a:txBody>
                    <a:bodyPr/>
                    <a:lstStyle/>
                    <a:p>
                      <a:pPr algn="ctr">
                        <a:lnSpc>
                          <a:spcPct val="115000"/>
                        </a:lnSpc>
                        <a:spcAft>
                          <a:spcPts val="0"/>
                        </a:spcAft>
                      </a:pPr>
                      <a:r>
                        <a:rPr lang="en-US" sz="900">
                          <a:effectLst/>
                        </a:rPr>
                        <a:t>13:35-13:45</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Laboratory monitoring</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Gia Kamkamidze, Health Research Union (HRU)</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944715899"/>
                  </a:ext>
                </a:extLst>
              </a:tr>
              <a:tr h="291760">
                <a:tc>
                  <a:txBody>
                    <a:bodyPr/>
                    <a:lstStyle/>
                    <a:p>
                      <a:pPr algn="ctr">
                        <a:lnSpc>
                          <a:spcPct val="115000"/>
                        </a:lnSpc>
                        <a:spcAft>
                          <a:spcPts val="0"/>
                        </a:spcAft>
                      </a:pPr>
                      <a:r>
                        <a:rPr lang="en-US" sz="900">
                          <a:effectLst/>
                        </a:rPr>
                        <a:t>13:45-14:00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Patient financial and stigma challenges</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Koka Labartkava, Georgian Community Advisory Board (GeCAB)</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2956425502"/>
                  </a:ext>
                </a:extLst>
              </a:tr>
              <a:tr h="291760">
                <a:tc>
                  <a:txBody>
                    <a:bodyPr/>
                    <a:lstStyle/>
                    <a:p>
                      <a:pPr algn="ctr">
                        <a:lnSpc>
                          <a:spcPct val="115000"/>
                        </a:lnSpc>
                        <a:spcAft>
                          <a:spcPts val="0"/>
                        </a:spcAft>
                      </a:pPr>
                      <a:r>
                        <a:rPr lang="en-US" sz="900">
                          <a:effectLst/>
                        </a:rPr>
                        <a:t>14:00-14:30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WHO Launch of M&amp;E Framework and Surveillance Guidelines</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Yvan Hutin, WHO</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1014626553"/>
                  </a:ext>
                </a:extLst>
              </a:tr>
              <a:tr h="152699">
                <a:tc>
                  <a:txBody>
                    <a:bodyPr/>
                    <a:lstStyle/>
                    <a:p>
                      <a:pPr algn="ctr">
                        <a:lnSpc>
                          <a:spcPct val="115000"/>
                        </a:lnSpc>
                        <a:spcAft>
                          <a:spcPts val="0"/>
                        </a:spcAft>
                      </a:pPr>
                      <a:r>
                        <a:rPr lang="en-US" sz="900">
                          <a:effectLst/>
                        </a:rPr>
                        <a:t>14:30-15:00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Discussion, Q&amp;A</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 </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4281420269"/>
                  </a:ext>
                </a:extLst>
              </a:tr>
              <a:tr h="152699">
                <a:tc>
                  <a:txBody>
                    <a:bodyPr/>
                    <a:lstStyle/>
                    <a:p>
                      <a:pPr algn="ctr">
                        <a:lnSpc>
                          <a:spcPct val="115000"/>
                        </a:lnSpc>
                        <a:spcAft>
                          <a:spcPts val="0"/>
                        </a:spcAft>
                      </a:pPr>
                      <a:r>
                        <a:rPr lang="en-US" sz="900">
                          <a:effectLst/>
                        </a:rPr>
                        <a:t>15:00-15:20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Coffee Break</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 </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734822625"/>
                  </a:ext>
                </a:extLst>
              </a:tr>
              <a:tr h="1584763">
                <a:tc>
                  <a:txBody>
                    <a:bodyPr/>
                    <a:lstStyle/>
                    <a:p>
                      <a:pPr algn="ctr">
                        <a:lnSpc>
                          <a:spcPct val="115000"/>
                        </a:lnSpc>
                        <a:spcAft>
                          <a:spcPts val="0"/>
                        </a:spcAft>
                      </a:pPr>
                      <a:r>
                        <a:rPr lang="en-US" sz="900">
                          <a:effectLst/>
                        </a:rPr>
                        <a:t>15:20-16:20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Elimination plan overview, including TAG recommendations highlights</a:t>
                      </a:r>
                      <a:endParaRPr lang="ka-GE" sz="900">
                        <a:effectLst/>
                      </a:endParaRPr>
                    </a:p>
                    <a:p>
                      <a:pPr>
                        <a:lnSpc>
                          <a:spcPct val="115000"/>
                        </a:lnSpc>
                        <a:spcAft>
                          <a:spcPts val="0"/>
                        </a:spcAft>
                      </a:pPr>
                      <a:r>
                        <a:rPr lang="en-US" sz="900">
                          <a:effectLst/>
                        </a:rPr>
                        <a:t>1. Awareness raising</a:t>
                      </a:r>
                      <a:endParaRPr lang="ka-GE" sz="900">
                        <a:effectLst/>
                      </a:endParaRPr>
                    </a:p>
                    <a:p>
                      <a:pPr>
                        <a:lnSpc>
                          <a:spcPct val="115000"/>
                        </a:lnSpc>
                        <a:spcAft>
                          <a:spcPts val="0"/>
                        </a:spcAft>
                      </a:pPr>
                      <a:r>
                        <a:rPr lang="en-US" sz="900">
                          <a:effectLst/>
                        </a:rPr>
                        <a:t>2. Surveillance</a:t>
                      </a:r>
                      <a:endParaRPr lang="ka-GE" sz="900">
                        <a:effectLst/>
                      </a:endParaRPr>
                    </a:p>
                    <a:p>
                      <a:pPr>
                        <a:lnSpc>
                          <a:spcPct val="115000"/>
                        </a:lnSpc>
                        <a:spcAft>
                          <a:spcPts val="0"/>
                        </a:spcAft>
                      </a:pPr>
                      <a:r>
                        <a:rPr lang="en-US" sz="900">
                          <a:effectLst/>
                        </a:rPr>
                        <a:t>3. Laboratory</a:t>
                      </a:r>
                      <a:endParaRPr lang="ka-GE" sz="900">
                        <a:effectLst/>
                      </a:endParaRPr>
                    </a:p>
                    <a:p>
                      <a:pPr>
                        <a:lnSpc>
                          <a:spcPct val="115000"/>
                        </a:lnSpc>
                        <a:spcAft>
                          <a:spcPts val="0"/>
                        </a:spcAft>
                      </a:pPr>
                      <a:r>
                        <a:rPr lang="en-US" sz="900">
                          <a:effectLst/>
                        </a:rPr>
                        <a:t>4. Safe Blood</a:t>
                      </a:r>
                      <a:endParaRPr lang="ka-GE" sz="900">
                        <a:effectLst/>
                      </a:endParaRPr>
                    </a:p>
                    <a:p>
                      <a:pPr>
                        <a:lnSpc>
                          <a:spcPct val="115000"/>
                        </a:lnSpc>
                        <a:spcAft>
                          <a:spcPts val="0"/>
                        </a:spcAft>
                      </a:pPr>
                      <a:r>
                        <a:rPr lang="en-US" sz="900">
                          <a:effectLst/>
                        </a:rPr>
                        <a:t>5. Infection control</a:t>
                      </a:r>
                      <a:endParaRPr lang="ka-GE" sz="900">
                        <a:effectLst/>
                      </a:endParaRPr>
                    </a:p>
                    <a:p>
                      <a:pPr>
                        <a:lnSpc>
                          <a:spcPct val="115000"/>
                        </a:lnSpc>
                        <a:spcAft>
                          <a:spcPts val="0"/>
                        </a:spcAft>
                      </a:pPr>
                      <a:r>
                        <a:rPr lang="en-US" sz="900">
                          <a:effectLst/>
                        </a:rPr>
                        <a:t>6. Harm reduction</a:t>
                      </a:r>
                      <a:endParaRPr lang="ka-GE" sz="900">
                        <a:effectLst/>
                      </a:endParaRPr>
                    </a:p>
                    <a:p>
                      <a:pPr>
                        <a:lnSpc>
                          <a:spcPct val="115000"/>
                        </a:lnSpc>
                        <a:spcAft>
                          <a:spcPts val="0"/>
                        </a:spcAft>
                      </a:pPr>
                      <a:r>
                        <a:rPr lang="en-US" sz="900">
                          <a:effectLst/>
                        </a:rPr>
                        <a:t>7. Care and treatment</a:t>
                      </a:r>
                      <a:endParaRPr lang="ka-GE" sz="900">
                        <a:effectLst/>
                      </a:endParaRPr>
                    </a:p>
                    <a:p>
                      <a:pPr>
                        <a:lnSpc>
                          <a:spcPct val="115000"/>
                        </a:lnSpc>
                        <a:spcAft>
                          <a:spcPts val="0"/>
                        </a:spcAft>
                      </a:pPr>
                      <a:r>
                        <a:rPr lang="en-US" sz="900">
                          <a:effectLst/>
                        </a:rPr>
                        <a:t>8. Financing</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dirty="0" err="1">
                          <a:effectLst/>
                        </a:rPr>
                        <a:t>Amiran</a:t>
                      </a:r>
                      <a:r>
                        <a:rPr lang="en-US" sz="900" dirty="0">
                          <a:effectLst/>
                        </a:rPr>
                        <a:t> </a:t>
                      </a:r>
                      <a:r>
                        <a:rPr lang="en-US" sz="900" dirty="0" err="1">
                          <a:effectLst/>
                        </a:rPr>
                        <a:t>Gamkrelidze</a:t>
                      </a:r>
                      <a:r>
                        <a:rPr lang="en-US" sz="900" dirty="0">
                          <a:effectLst/>
                        </a:rPr>
                        <a:t>, NCDC</a:t>
                      </a:r>
                      <a:endParaRPr lang="ka-GE" sz="900" dirty="0">
                        <a:effectLst/>
                      </a:endParaRPr>
                    </a:p>
                    <a:p>
                      <a:pPr algn="ctr">
                        <a:lnSpc>
                          <a:spcPct val="115000"/>
                        </a:lnSpc>
                        <a:spcAft>
                          <a:spcPts val="0"/>
                        </a:spcAft>
                      </a:pPr>
                      <a:r>
                        <a:rPr lang="en-US" sz="900" dirty="0">
                          <a:effectLst/>
                        </a:rPr>
                        <a:t>working group members (5-7 minutes each)</a:t>
                      </a:r>
                      <a:endParaRPr lang="ka-GE" sz="900" dirty="0">
                        <a:effectLst/>
                      </a:endParaRPr>
                    </a:p>
                    <a:p>
                      <a:pPr>
                        <a:lnSpc>
                          <a:spcPct val="115000"/>
                        </a:lnSpc>
                        <a:spcAft>
                          <a:spcPts val="0"/>
                        </a:spcAft>
                      </a:pPr>
                      <a:r>
                        <a:rPr lang="en-US" sz="900" dirty="0">
                          <a:effectLst/>
                        </a:rPr>
                        <a:t>1. Maia </a:t>
                      </a:r>
                      <a:r>
                        <a:rPr lang="en-US" sz="900" dirty="0" err="1">
                          <a:effectLst/>
                        </a:rPr>
                        <a:t>Shishniashvili</a:t>
                      </a:r>
                      <a:r>
                        <a:rPr lang="en-US" sz="900" dirty="0">
                          <a:effectLst/>
                        </a:rPr>
                        <a:t>, NCDC </a:t>
                      </a:r>
                      <a:endParaRPr lang="ka-GE" sz="900" dirty="0">
                        <a:effectLst/>
                      </a:endParaRPr>
                    </a:p>
                    <a:p>
                      <a:pPr>
                        <a:lnSpc>
                          <a:spcPct val="115000"/>
                        </a:lnSpc>
                        <a:spcAft>
                          <a:spcPts val="0"/>
                        </a:spcAft>
                      </a:pPr>
                      <a:r>
                        <a:rPr lang="en-US" sz="900" dirty="0">
                          <a:effectLst/>
                        </a:rPr>
                        <a:t>2. Maia </a:t>
                      </a:r>
                      <a:r>
                        <a:rPr lang="en-US" sz="900" dirty="0" err="1">
                          <a:effectLst/>
                        </a:rPr>
                        <a:t>Butsashvili</a:t>
                      </a:r>
                      <a:r>
                        <a:rPr lang="en-US" sz="900" dirty="0">
                          <a:effectLst/>
                        </a:rPr>
                        <a:t>, HRU</a:t>
                      </a:r>
                      <a:endParaRPr lang="ka-GE" sz="900" dirty="0">
                        <a:effectLst/>
                      </a:endParaRPr>
                    </a:p>
                    <a:p>
                      <a:pPr>
                        <a:lnSpc>
                          <a:spcPct val="115000"/>
                        </a:lnSpc>
                        <a:spcAft>
                          <a:spcPts val="0"/>
                        </a:spcAft>
                      </a:pPr>
                      <a:r>
                        <a:rPr lang="en-US" sz="900" dirty="0">
                          <a:effectLst/>
                        </a:rPr>
                        <a:t>3. Gia </a:t>
                      </a:r>
                      <a:r>
                        <a:rPr lang="en-US" sz="900" dirty="0" err="1">
                          <a:effectLst/>
                        </a:rPr>
                        <a:t>Kamkamidze</a:t>
                      </a:r>
                      <a:r>
                        <a:rPr lang="en-US" sz="900" dirty="0">
                          <a:effectLst/>
                        </a:rPr>
                        <a:t>, HRU</a:t>
                      </a:r>
                      <a:endParaRPr lang="ka-GE" sz="900" dirty="0">
                        <a:effectLst/>
                      </a:endParaRPr>
                    </a:p>
                    <a:p>
                      <a:pPr>
                        <a:lnSpc>
                          <a:spcPct val="115000"/>
                        </a:lnSpc>
                        <a:spcAft>
                          <a:spcPts val="0"/>
                        </a:spcAft>
                      </a:pPr>
                      <a:r>
                        <a:rPr lang="en-US" sz="900" dirty="0">
                          <a:effectLst/>
                        </a:rPr>
                        <a:t>4. </a:t>
                      </a:r>
                      <a:r>
                        <a:rPr lang="en-US" sz="900" dirty="0" err="1">
                          <a:effectLst/>
                        </a:rPr>
                        <a:t>Eka</a:t>
                      </a:r>
                      <a:r>
                        <a:rPr lang="en-US" sz="900" dirty="0">
                          <a:effectLst/>
                        </a:rPr>
                        <a:t> </a:t>
                      </a:r>
                      <a:r>
                        <a:rPr lang="en-US" sz="900" dirty="0" err="1">
                          <a:effectLst/>
                        </a:rPr>
                        <a:t>Kavtaradze</a:t>
                      </a:r>
                      <a:r>
                        <a:rPr lang="en-US" sz="900" dirty="0">
                          <a:effectLst/>
                        </a:rPr>
                        <a:t>, NCDC</a:t>
                      </a:r>
                      <a:endParaRPr lang="ka-GE" sz="900" dirty="0">
                        <a:effectLst/>
                      </a:endParaRPr>
                    </a:p>
                    <a:p>
                      <a:pPr>
                        <a:lnSpc>
                          <a:spcPct val="115000"/>
                        </a:lnSpc>
                        <a:spcAft>
                          <a:spcPts val="0"/>
                        </a:spcAft>
                      </a:pPr>
                      <a:r>
                        <a:rPr lang="en-US" sz="900" dirty="0">
                          <a:effectLst/>
                        </a:rPr>
                        <a:t>5. Giorgi </a:t>
                      </a:r>
                      <a:r>
                        <a:rPr lang="en-US" sz="900" dirty="0" err="1">
                          <a:effectLst/>
                        </a:rPr>
                        <a:t>Chakhunashvili</a:t>
                      </a:r>
                      <a:r>
                        <a:rPr lang="en-US" sz="900" dirty="0">
                          <a:effectLst/>
                        </a:rPr>
                        <a:t>, NCDC</a:t>
                      </a:r>
                      <a:endParaRPr lang="ka-GE" sz="900" dirty="0">
                        <a:effectLst/>
                      </a:endParaRPr>
                    </a:p>
                    <a:p>
                      <a:pPr>
                        <a:lnSpc>
                          <a:spcPct val="115000"/>
                        </a:lnSpc>
                        <a:spcAft>
                          <a:spcPts val="0"/>
                        </a:spcAft>
                      </a:pPr>
                      <a:r>
                        <a:rPr lang="en-US" sz="900" dirty="0">
                          <a:effectLst/>
                        </a:rPr>
                        <a:t>6. </a:t>
                      </a:r>
                      <a:r>
                        <a:rPr lang="en-US" sz="900" dirty="0" err="1">
                          <a:effectLst/>
                        </a:rPr>
                        <a:t>Paata</a:t>
                      </a:r>
                      <a:r>
                        <a:rPr lang="en-US" sz="900" dirty="0">
                          <a:effectLst/>
                        </a:rPr>
                        <a:t> </a:t>
                      </a:r>
                      <a:r>
                        <a:rPr lang="en-US" sz="900" dirty="0" err="1">
                          <a:effectLst/>
                        </a:rPr>
                        <a:t>Sabelashvili</a:t>
                      </a:r>
                      <a:r>
                        <a:rPr lang="en-US" sz="900" dirty="0">
                          <a:effectLst/>
                        </a:rPr>
                        <a:t>, State Committee</a:t>
                      </a:r>
                      <a:endParaRPr lang="ka-GE" sz="900" dirty="0">
                        <a:effectLst/>
                      </a:endParaRPr>
                    </a:p>
                    <a:p>
                      <a:pPr>
                        <a:lnSpc>
                          <a:spcPct val="115000"/>
                        </a:lnSpc>
                        <a:spcAft>
                          <a:spcPts val="0"/>
                        </a:spcAft>
                      </a:pPr>
                      <a:r>
                        <a:rPr lang="en-US" sz="900" dirty="0">
                          <a:effectLst/>
                        </a:rPr>
                        <a:t>7. </a:t>
                      </a:r>
                      <a:r>
                        <a:rPr lang="en-US" sz="900" dirty="0" err="1">
                          <a:effectLst/>
                        </a:rPr>
                        <a:t>Nikoloz</a:t>
                      </a:r>
                      <a:r>
                        <a:rPr lang="en-US" sz="900" dirty="0">
                          <a:effectLst/>
                        </a:rPr>
                        <a:t> </a:t>
                      </a:r>
                      <a:r>
                        <a:rPr lang="en-US" sz="900" dirty="0" err="1">
                          <a:effectLst/>
                        </a:rPr>
                        <a:t>Chkhartishvili</a:t>
                      </a:r>
                      <a:r>
                        <a:rPr lang="en-US" sz="900" dirty="0">
                          <a:effectLst/>
                        </a:rPr>
                        <a:t>, IDACIRC</a:t>
                      </a:r>
                      <a:endParaRPr lang="ka-GE" sz="900" dirty="0">
                        <a:effectLst/>
                      </a:endParaRPr>
                    </a:p>
                    <a:p>
                      <a:pPr>
                        <a:lnSpc>
                          <a:spcPct val="115000"/>
                        </a:lnSpc>
                        <a:spcAft>
                          <a:spcPts val="0"/>
                        </a:spcAft>
                      </a:pPr>
                      <a:r>
                        <a:rPr lang="en-US" sz="900" dirty="0">
                          <a:effectLst/>
                        </a:rPr>
                        <a:t>8. </a:t>
                      </a:r>
                      <a:r>
                        <a:rPr lang="en-US" sz="900" dirty="0" err="1">
                          <a:effectLst/>
                        </a:rPr>
                        <a:t>Ketevan</a:t>
                      </a:r>
                      <a:r>
                        <a:rPr lang="en-US" sz="900" dirty="0">
                          <a:effectLst/>
                        </a:rPr>
                        <a:t> </a:t>
                      </a:r>
                      <a:r>
                        <a:rPr lang="en-US" sz="900" dirty="0" err="1">
                          <a:effectLst/>
                        </a:rPr>
                        <a:t>Goginashvili</a:t>
                      </a:r>
                      <a:r>
                        <a:rPr lang="en-US" sz="900" dirty="0">
                          <a:effectLst/>
                        </a:rPr>
                        <a:t>, </a:t>
                      </a:r>
                      <a:r>
                        <a:rPr lang="en-US" sz="900" dirty="0" err="1">
                          <a:effectLst/>
                        </a:rPr>
                        <a:t>MoLHSA</a:t>
                      </a:r>
                      <a:endParaRPr lang="ka-G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1028069617"/>
                  </a:ext>
                </a:extLst>
              </a:tr>
              <a:tr h="152699">
                <a:tc>
                  <a:txBody>
                    <a:bodyPr/>
                    <a:lstStyle/>
                    <a:p>
                      <a:pPr algn="ctr">
                        <a:lnSpc>
                          <a:spcPct val="115000"/>
                        </a:lnSpc>
                        <a:spcAft>
                          <a:spcPts val="0"/>
                        </a:spcAft>
                      </a:pPr>
                      <a:r>
                        <a:rPr lang="en-US" sz="900">
                          <a:effectLst/>
                        </a:rPr>
                        <a:t>16:20-17:00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Discussion, Q&amp;A</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 </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1088298781"/>
                  </a:ext>
                </a:extLst>
              </a:tr>
              <a:tr h="309457">
                <a:tc>
                  <a:txBody>
                    <a:bodyPr/>
                    <a:lstStyle/>
                    <a:p>
                      <a:pPr algn="ctr">
                        <a:lnSpc>
                          <a:spcPct val="115000"/>
                        </a:lnSpc>
                        <a:spcAft>
                          <a:spcPts val="0"/>
                        </a:spcAft>
                      </a:pPr>
                      <a:r>
                        <a:rPr lang="en-US" sz="900">
                          <a:effectLst/>
                        </a:rPr>
                        <a:t>17:00-17:15</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Closing remarks</a:t>
                      </a:r>
                      <a:endParaRPr lang="ka-GE" sz="900">
                        <a:effectLst/>
                      </a:endParaRPr>
                    </a:p>
                    <a:p>
                      <a:pPr algn="ctr">
                        <a:lnSpc>
                          <a:spcPct val="115000"/>
                        </a:lnSpc>
                        <a:spcAft>
                          <a:spcPts val="0"/>
                        </a:spcAft>
                      </a:pPr>
                      <a:r>
                        <a:rPr lang="en-US" sz="900">
                          <a:effectLst/>
                        </a:rPr>
                        <a:t>Overview of the second day agenda</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a:effectLst/>
                        </a:rPr>
                        <a:t>MoLHSA</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3822453146"/>
                  </a:ext>
                </a:extLst>
              </a:tr>
              <a:tr h="309457">
                <a:tc>
                  <a:txBody>
                    <a:bodyPr/>
                    <a:lstStyle/>
                    <a:p>
                      <a:pPr algn="ctr">
                        <a:lnSpc>
                          <a:spcPct val="115000"/>
                        </a:lnSpc>
                        <a:spcAft>
                          <a:spcPts val="0"/>
                        </a:spcAft>
                      </a:pPr>
                      <a:r>
                        <a:rPr lang="en-US" sz="900">
                          <a:effectLst/>
                        </a:rPr>
                        <a:t>19:30</a:t>
                      </a:r>
                      <a:endParaRPr lang="ka-GE" sz="90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dirty="0">
                          <a:effectLst/>
                        </a:rPr>
                        <a:t>Reception in Youth Palace. </a:t>
                      </a:r>
                      <a:endParaRPr lang="ka-GE" sz="900" dirty="0">
                        <a:effectLst/>
                      </a:endParaRPr>
                    </a:p>
                    <a:p>
                      <a:pPr algn="ctr">
                        <a:lnSpc>
                          <a:spcPct val="115000"/>
                        </a:lnSpc>
                        <a:spcAft>
                          <a:spcPts val="0"/>
                        </a:spcAft>
                      </a:pPr>
                      <a:r>
                        <a:rPr lang="en-US" sz="900" dirty="0">
                          <a:effectLst/>
                        </a:rPr>
                        <a:t>Address: 6, </a:t>
                      </a:r>
                      <a:r>
                        <a:rPr lang="en-US" sz="900" dirty="0" err="1">
                          <a:effectLst/>
                        </a:rPr>
                        <a:t>Rustaveli</a:t>
                      </a:r>
                      <a:r>
                        <a:rPr lang="en-US" sz="900" dirty="0">
                          <a:effectLst/>
                        </a:rPr>
                        <a:t> </a:t>
                      </a:r>
                      <a:r>
                        <a:rPr lang="en-US" sz="900" dirty="0" err="1">
                          <a:effectLst/>
                        </a:rPr>
                        <a:t>ave.</a:t>
                      </a:r>
                      <a:r>
                        <a:rPr lang="en-US" sz="900" dirty="0">
                          <a:effectLst/>
                        </a:rPr>
                        <a:t>, Tbilisi</a:t>
                      </a:r>
                      <a:endParaRPr lang="ka-G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tc>
                  <a:txBody>
                    <a:bodyPr/>
                    <a:lstStyle/>
                    <a:p>
                      <a:pPr algn="ctr">
                        <a:lnSpc>
                          <a:spcPct val="115000"/>
                        </a:lnSpc>
                        <a:spcAft>
                          <a:spcPts val="0"/>
                        </a:spcAft>
                      </a:pPr>
                      <a:r>
                        <a:rPr lang="en-US" sz="900" dirty="0">
                          <a:effectLst/>
                        </a:rPr>
                        <a:t> </a:t>
                      </a:r>
                      <a:endParaRPr lang="ka-G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981" marR="35981" marT="0" marB="0" anchor="ctr"/>
                </a:tc>
                <a:extLst>
                  <a:ext uri="{0D108BD9-81ED-4DB2-BD59-A6C34878D82A}">
                    <a16:rowId xmlns:a16="http://schemas.microsoft.com/office/drawing/2014/main" val="1609372488"/>
                  </a:ext>
                </a:extLst>
              </a:tr>
            </a:tbl>
          </a:graphicData>
        </a:graphic>
      </p:graphicFrame>
    </p:spTree>
    <p:extLst>
      <p:ext uri="{BB962C8B-B14F-4D97-AF65-F5344CB8AC3E}">
        <p14:creationId xmlns:p14="http://schemas.microsoft.com/office/powerpoint/2010/main" val="198072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26856667"/>
              </p:ext>
            </p:extLst>
          </p:nvPr>
        </p:nvGraphicFramePr>
        <p:xfrm>
          <a:off x="0" y="1"/>
          <a:ext cx="9144000" cy="6858001"/>
        </p:xfrm>
        <a:graphic>
          <a:graphicData uri="http://schemas.openxmlformats.org/drawingml/2006/table">
            <a:tbl>
              <a:tblPr firstRow="1" firstCol="1" bandRow="1">
                <a:tableStyleId>{5C22544A-7EE6-4342-B048-85BDC9FD1C3A}</a:tableStyleId>
              </a:tblPr>
              <a:tblGrid>
                <a:gridCol w="1448748">
                  <a:extLst>
                    <a:ext uri="{9D8B030D-6E8A-4147-A177-3AD203B41FA5}">
                      <a16:colId xmlns:a16="http://schemas.microsoft.com/office/drawing/2014/main" val="4022460104"/>
                    </a:ext>
                  </a:extLst>
                </a:gridCol>
                <a:gridCol w="4085689">
                  <a:extLst>
                    <a:ext uri="{9D8B030D-6E8A-4147-A177-3AD203B41FA5}">
                      <a16:colId xmlns:a16="http://schemas.microsoft.com/office/drawing/2014/main" val="1307575594"/>
                    </a:ext>
                  </a:extLst>
                </a:gridCol>
                <a:gridCol w="3609563">
                  <a:extLst>
                    <a:ext uri="{9D8B030D-6E8A-4147-A177-3AD203B41FA5}">
                      <a16:colId xmlns:a16="http://schemas.microsoft.com/office/drawing/2014/main" val="922123933"/>
                    </a:ext>
                  </a:extLst>
                </a:gridCol>
              </a:tblGrid>
              <a:tr h="530733">
                <a:tc gridSpan="3">
                  <a:txBody>
                    <a:bodyPr/>
                    <a:lstStyle/>
                    <a:p>
                      <a:pPr algn="ctr">
                        <a:lnSpc>
                          <a:spcPct val="115000"/>
                        </a:lnSpc>
                        <a:spcAft>
                          <a:spcPts val="0"/>
                        </a:spcAft>
                      </a:pPr>
                      <a:r>
                        <a:rPr lang="en-US" sz="2000" dirty="0">
                          <a:effectLst/>
                        </a:rPr>
                        <a:t>April 7, 2016</a:t>
                      </a:r>
                      <a:endParaRPr lang="ka-G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76452290"/>
                  </a:ext>
                </a:extLst>
              </a:tr>
              <a:tr h="253828">
                <a:tc>
                  <a:txBody>
                    <a:bodyPr/>
                    <a:lstStyle/>
                    <a:p>
                      <a:pPr algn="ctr">
                        <a:lnSpc>
                          <a:spcPct val="115000"/>
                        </a:lnSpc>
                        <a:spcAft>
                          <a:spcPts val="0"/>
                        </a:spcAft>
                      </a:pPr>
                      <a:r>
                        <a:rPr lang="en-US" sz="1100">
                          <a:effectLst/>
                        </a:rPr>
                        <a:t>9:00-9:15</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Opening Remarks, Review Day 1</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MoLHSA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618769644"/>
                  </a:ext>
                </a:extLst>
              </a:tr>
              <a:tr h="507657">
                <a:tc>
                  <a:txBody>
                    <a:bodyPr/>
                    <a:lstStyle/>
                    <a:p>
                      <a:pPr algn="ctr">
                        <a:lnSpc>
                          <a:spcPct val="115000"/>
                        </a:lnSpc>
                        <a:spcAft>
                          <a:spcPts val="0"/>
                        </a:spcAft>
                      </a:pPr>
                      <a:r>
                        <a:rPr lang="en-US" sz="1100">
                          <a:effectLst/>
                        </a:rPr>
                        <a:t>9:15-9:30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Awareness raising, reducing stigma, harm reduction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Natalia Podogova, Eurasian Harm Reduction Network (EHRN)</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1455802003"/>
                  </a:ext>
                </a:extLst>
              </a:tr>
              <a:tr h="253828">
                <a:tc>
                  <a:txBody>
                    <a:bodyPr/>
                    <a:lstStyle/>
                    <a:p>
                      <a:pPr algn="ctr">
                        <a:lnSpc>
                          <a:spcPct val="115000"/>
                        </a:lnSpc>
                        <a:spcAft>
                          <a:spcPts val="0"/>
                        </a:spcAft>
                      </a:pPr>
                      <a:r>
                        <a:rPr lang="en-US" sz="1100">
                          <a:effectLst/>
                        </a:rPr>
                        <a:t>9:30-11:30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Session on Harm Reduction</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 EHRN</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3853245947"/>
                  </a:ext>
                </a:extLst>
              </a:tr>
              <a:tr h="253828">
                <a:tc>
                  <a:txBody>
                    <a:bodyPr/>
                    <a:lstStyle/>
                    <a:p>
                      <a:pPr algn="ctr">
                        <a:lnSpc>
                          <a:spcPct val="115000"/>
                        </a:lnSpc>
                        <a:spcAft>
                          <a:spcPts val="0"/>
                        </a:spcAft>
                      </a:pPr>
                      <a:r>
                        <a:rPr lang="en-US" sz="1100">
                          <a:effectLst/>
                        </a:rPr>
                        <a:t>11:30-11:50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Coffee Break</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2056294863"/>
                  </a:ext>
                </a:extLst>
              </a:tr>
              <a:tr h="507657">
                <a:tc>
                  <a:txBody>
                    <a:bodyPr/>
                    <a:lstStyle/>
                    <a:p>
                      <a:pPr algn="ctr">
                        <a:lnSpc>
                          <a:spcPct val="115000"/>
                        </a:lnSpc>
                        <a:spcAft>
                          <a:spcPts val="0"/>
                        </a:spcAft>
                      </a:pPr>
                      <a:r>
                        <a:rPr lang="en-US" sz="1100">
                          <a:effectLst/>
                        </a:rPr>
                        <a:t>11:50-12:05</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Screening and Linkage to Care: Monitoring the Care Cascade</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Claudia Vellozzi, CDC</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1844311927"/>
                  </a:ext>
                </a:extLst>
              </a:tr>
              <a:tr h="253828">
                <a:tc>
                  <a:txBody>
                    <a:bodyPr/>
                    <a:lstStyle/>
                    <a:p>
                      <a:pPr algn="ctr">
                        <a:lnSpc>
                          <a:spcPct val="115000"/>
                        </a:lnSpc>
                        <a:spcAft>
                          <a:spcPts val="0"/>
                        </a:spcAft>
                      </a:pPr>
                      <a:r>
                        <a:rPr lang="en-US" sz="1100">
                          <a:effectLst/>
                        </a:rPr>
                        <a:t>12:05-12:20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Data requirements for Care Cascade</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Susan Hariri, CDC</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1906808682"/>
                  </a:ext>
                </a:extLst>
              </a:tr>
              <a:tr h="284261">
                <a:tc>
                  <a:txBody>
                    <a:bodyPr/>
                    <a:lstStyle/>
                    <a:p>
                      <a:pPr algn="ctr">
                        <a:lnSpc>
                          <a:spcPct val="115000"/>
                        </a:lnSpc>
                        <a:spcAft>
                          <a:spcPts val="0"/>
                        </a:spcAft>
                      </a:pPr>
                      <a:r>
                        <a:rPr lang="en-US" sz="1100">
                          <a:effectLst/>
                        </a:rPr>
                        <a:t>12:20-12:35</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Monitoring HCV Elimination among PWID</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Margaret Hellard, Burnet Institute, Australia</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1761387574"/>
                  </a:ext>
                </a:extLst>
              </a:tr>
              <a:tr h="284261">
                <a:tc>
                  <a:txBody>
                    <a:bodyPr/>
                    <a:lstStyle/>
                    <a:p>
                      <a:pPr algn="ctr">
                        <a:lnSpc>
                          <a:spcPct val="115000"/>
                        </a:lnSpc>
                        <a:spcAft>
                          <a:spcPts val="0"/>
                        </a:spcAft>
                      </a:pPr>
                      <a:r>
                        <a:rPr lang="en-US" sz="1100">
                          <a:effectLst/>
                        </a:rPr>
                        <a:t>12:35-12:50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Lab Priorities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Jan Drobeniuc, CDC</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1766383802"/>
                  </a:ext>
                </a:extLst>
              </a:tr>
              <a:tr h="284261">
                <a:tc>
                  <a:txBody>
                    <a:bodyPr/>
                    <a:lstStyle/>
                    <a:p>
                      <a:pPr algn="ctr">
                        <a:lnSpc>
                          <a:spcPct val="115000"/>
                        </a:lnSpc>
                        <a:spcAft>
                          <a:spcPts val="0"/>
                        </a:spcAft>
                      </a:pPr>
                      <a:r>
                        <a:rPr lang="en-US" sz="1100">
                          <a:effectLst/>
                        </a:rPr>
                        <a:t>12:50-13:05</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Surveillance and Burden Assessment</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Scott Holmberg, CDC</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423677374"/>
                  </a:ext>
                </a:extLst>
              </a:tr>
              <a:tr h="507657">
                <a:tc>
                  <a:txBody>
                    <a:bodyPr/>
                    <a:lstStyle/>
                    <a:p>
                      <a:pPr algn="ctr">
                        <a:lnSpc>
                          <a:spcPct val="115000"/>
                        </a:lnSpc>
                        <a:spcAft>
                          <a:spcPts val="0"/>
                        </a:spcAft>
                      </a:pPr>
                      <a:r>
                        <a:rPr lang="en-US" sz="1100">
                          <a:effectLst/>
                        </a:rPr>
                        <a:t>13:05-14:00</a:t>
                      </a:r>
                      <a:endParaRPr lang="ka-GE" sz="1100">
                        <a:effectLst/>
                      </a:endParaRPr>
                    </a:p>
                    <a:p>
                      <a:pPr algn="ctr">
                        <a:lnSpc>
                          <a:spcPct val="115000"/>
                        </a:lnSpc>
                        <a:spcAft>
                          <a:spcPts val="0"/>
                        </a:spcAft>
                      </a:pPr>
                      <a:r>
                        <a:rPr lang="en-US" sz="1100">
                          <a:effectLst/>
                        </a:rPr>
                        <a:t>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Lunch</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1283312902"/>
                  </a:ext>
                </a:extLst>
              </a:tr>
              <a:tr h="253828">
                <a:tc>
                  <a:txBody>
                    <a:bodyPr/>
                    <a:lstStyle/>
                    <a:p>
                      <a:pPr algn="ctr">
                        <a:lnSpc>
                          <a:spcPct val="115000"/>
                        </a:lnSpc>
                        <a:spcAft>
                          <a:spcPts val="0"/>
                        </a:spcAft>
                      </a:pPr>
                      <a:r>
                        <a:rPr lang="en-US" sz="1100">
                          <a:effectLst/>
                        </a:rPr>
                        <a:t>14:00-14:15</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Infection Control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Yvan Hutin, WHO</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2032311714"/>
                  </a:ext>
                </a:extLst>
              </a:tr>
              <a:tr h="497243">
                <a:tc>
                  <a:txBody>
                    <a:bodyPr/>
                    <a:lstStyle/>
                    <a:p>
                      <a:pPr algn="ctr">
                        <a:lnSpc>
                          <a:spcPct val="115000"/>
                        </a:lnSpc>
                        <a:spcAft>
                          <a:spcPts val="0"/>
                        </a:spcAft>
                      </a:pPr>
                      <a:r>
                        <a:rPr lang="en-US" sz="1100">
                          <a:effectLst/>
                        </a:rPr>
                        <a:t>14:15-14:30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Modeling Progress in HCV Elimination: data needed</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Peter Vickerman, University of Bristol</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1686743771"/>
                  </a:ext>
                </a:extLst>
              </a:tr>
              <a:tr h="253828">
                <a:tc>
                  <a:txBody>
                    <a:bodyPr/>
                    <a:lstStyle/>
                    <a:p>
                      <a:pPr algn="ctr">
                        <a:lnSpc>
                          <a:spcPct val="115000"/>
                        </a:lnSpc>
                        <a:spcAft>
                          <a:spcPts val="0"/>
                        </a:spcAft>
                      </a:pPr>
                      <a:r>
                        <a:rPr lang="en-US" sz="1100">
                          <a:effectLst/>
                        </a:rPr>
                        <a:t>14:30-14:45</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Research Considerations for HCV Elimination</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Francisco Averhoff, CDC</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312201645"/>
                  </a:ext>
                </a:extLst>
              </a:tr>
              <a:tr h="253828">
                <a:tc>
                  <a:txBody>
                    <a:bodyPr/>
                    <a:lstStyle/>
                    <a:p>
                      <a:pPr algn="ctr">
                        <a:lnSpc>
                          <a:spcPct val="115000"/>
                        </a:lnSpc>
                        <a:spcAft>
                          <a:spcPts val="0"/>
                        </a:spcAft>
                      </a:pPr>
                      <a:r>
                        <a:rPr lang="en-US" sz="1100">
                          <a:effectLst/>
                        </a:rPr>
                        <a:t>14:45-15:00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M &amp; E: Considerations for HCV Elimination</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Jim Emshoff, CDC</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2108407475"/>
                  </a:ext>
                </a:extLst>
              </a:tr>
              <a:tr h="761485">
                <a:tc>
                  <a:txBody>
                    <a:bodyPr/>
                    <a:lstStyle/>
                    <a:p>
                      <a:pPr algn="ctr">
                        <a:lnSpc>
                          <a:spcPct val="115000"/>
                        </a:lnSpc>
                        <a:spcAft>
                          <a:spcPts val="0"/>
                        </a:spcAft>
                      </a:pPr>
                      <a:r>
                        <a:rPr lang="en-US" sz="1100">
                          <a:effectLst/>
                        </a:rPr>
                        <a:t>15:00-15:10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Instructions for working group session: Implementation of Elimination Plan 2016-2017</a:t>
                      </a:r>
                      <a:endParaRPr lang="ka-GE" sz="1100">
                        <a:effectLst/>
                      </a:endParaRPr>
                    </a:p>
                    <a:p>
                      <a:pPr algn="ctr">
                        <a:lnSpc>
                          <a:spcPct val="115000"/>
                        </a:lnSpc>
                        <a:spcAft>
                          <a:spcPts val="0"/>
                        </a:spcAft>
                      </a:pPr>
                      <a:r>
                        <a:rPr lang="en-US" sz="1100">
                          <a:effectLst/>
                        </a:rPr>
                        <a:t>Focus on Indicators for Monitoring Outcomes</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MoLHSA/CDC</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3672004749"/>
                  </a:ext>
                </a:extLst>
              </a:tr>
              <a:tr h="253828">
                <a:tc>
                  <a:txBody>
                    <a:bodyPr/>
                    <a:lstStyle/>
                    <a:p>
                      <a:pPr algn="ctr">
                        <a:lnSpc>
                          <a:spcPct val="115000"/>
                        </a:lnSpc>
                        <a:spcAft>
                          <a:spcPts val="0"/>
                        </a:spcAft>
                      </a:pPr>
                      <a:r>
                        <a:rPr lang="en-US" sz="1100">
                          <a:effectLst/>
                        </a:rPr>
                        <a:t>1</a:t>
                      </a:r>
                      <a:r>
                        <a:rPr lang="ru-RU" sz="1100">
                          <a:effectLst/>
                        </a:rPr>
                        <a:t>5</a:t>
                      </a:r>
                      <a:r>
                        <a:rPr lang="en-US" sz="1100">
                          <a:effectLst/>
                        </a:rPr>
                        <a:t>:10-15:30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Coffee Break</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2745631810"/>
                  </a:ext>
                </a:extLst>
              </a:tr>
              <a:tr h="312688">
                <a:tc>
                  <a:txBody>
                    <a:bodyPr/>
                    <a:lstStyle/>
                    <a:p>
                      <a:pPr algn="ctr">
                        <a:lnSpc>
                          <a:spcPct val="115000"/>
                        </a:lnSpc>
                        <a:spcAft>
                          <a:spcPts val="0"/>
                        </a:spcAft>
                      </a:pPr>
                      <a:r>
                        <a:rPr lang="en-US" sz="1100">
                          <a:effectLst/>
                        </a:rPr>
                        <a:t>15:30-17:50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Working group session</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 </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3158103962"/>
                  </a:ext>
                </a:extLst>
              </a:tr>
              <a:tr h="349474">
                <a:tc>
                  <a:txBody>
                    <a:bodyPr/>
                    <a:lstStyle/>
                    <a:p>
                      <a:pPr algn="ctr">
                        <a:lnSpc>
                          <a:spcPct val="115000"/>
                        </a:lnSpc>
                        <a:spcAft>
                          <a:spcPts val="0"/>
                        </a:spcAft>
                      </a:pPr>
                      <a:r>
                        <a:rPr lang="en-US" sz="1100">
                          <a:effectLst/>
                        </a:rPr>
                        <a:t>17:50-18:00</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a:effectLst/>
                        </a:rPr>
                        <a:t>Wrap up working group session</a:t>
                      </a:r>
                      <a:endParaRPr lang="ka-GE" sz="110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tc>
                  <a:txBody>
                    <a:bodyPr/>
                    <a:lstStyle/>
                    <a:p>
                      <a:pPr algn="ctr">
                        <a:lnSpc>
                          <a:spcPct val="115000"/>
                        </a:lnSpc>
                        <a:spcAft>
                          <a:spcPts val="0"/>
                        </a:spcAft>
                      </a:pPr>
                      <a:r>
                        <a:rPr lang="en-US" sz="1100" dirty="0" err="1">
                          <a:effectLst/>
                        </a:rPr>
                        <a:t>MoLHSA</a:t>
                      </a:r>
                      <a:r>
                        <a:rPr lang="en-US" sz="1100" dirty="0">
                          <a:effectLst/>
                        </a:rPr>
                        <a:t> </a:t>
                      </a:r>
                      <a:endParaRPr lang="ka-G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783" marR="61783" marT="0" marB="0" anchor="ctr"/>
                </a:tc>
                <a:extLst>
                  <a:ext uri="{0D108BD9-81ED-4DB2-BD59-A6C34878D82A}">
                    <a16:rowId xmlns:a16="http://schemas.microsoft.com/office/drawing/2014/main" val="4270486313"/>
                  </a:ext>
                </a:extLst>
              </a:tr>
            </a:tbl>
          </a:graphicData>
        </a:graphic>
      </p:graphicFrame>
    </p:spTree>
    <p:extLst>
      <p:ext uri="{BB962C8B-B14F-4D97-AF65-F5344CB8AC3E}">
        <p14:creationId xmlns:p14="http://schemas.microsoft.com/office/powerpoint/2010/main" val="67888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09138584"/>
              </p:ext>
            </p:extLst>
          </p:nvPr>
        </p:nvGraphicFramePr>
        <p:xfrm>
          <a:off x="0" y="15846"/>
          <a:ext cx="9144000" cy="6842153"/>
        </p:xfrm>
        <a:graphic>
          <a:graphicData uri="http://schemas.openxmlformats.org/drawingml/2006/table">
            <a:tbl>
              <a:tblPr firstRow="1" firstCol="1" bandRow="1">
                <a:tableStyleId>{5C22544A-7EE6-4342-B048-85BDC9FD1C3A}</a:tableStyleId>
              </a:tblPr>
              <a:tblGrid>
                <a:gridCol w="1448748">
                  <a:extLst>
                    <a:ext uri="{9D8B030D-6E8A-4147-A177-3AD203B41FA5}">
                      <a16:colId xmlns:a16="http://schemas.microsoft.com/office/drawing/2014/main" val="560469818"/>
                    </a:ext>
                  </a:extLst>
                </a:gridCol>
                <a:gridCol w="4085689">
                  <a:extLst>
                    <a:ext uri="{9D8B030D-6E8A-4147-A177-3AD203B41FA5}">
                      <a16:colId xmlns:a16="http://schemas.microsoft.com/office/drawing/2014/main" val="2615874243"/>
                    </a:ext>
                  </a:extLst>
                </a:gridCol>
                <a:gridCol w="3609563">
                  <a:extLst>
                    <a:ext uri="{9D8B030D-6E8A-4147-A177-3AD203B41FA5}">
                      <a16:colId xmlns:a16="http://schemas.microsoft.com/office/drawing/2014/main" val="3545354912"/>
                    </a:ext>
                  </a:extLst>
                </a:gridCol>
              </a:tblGrid>
              <a:tr h="412280">
                <a:tc gridSpan="3">
                  <a:txBody>
                    <a:bodyPr/>
                    <a:lstStyle/>
                    <a:p>
                      <a:pPr algn="ctr">
                        <a:lnSpc>
                          <a:spcPct val="115000"/>
                        </a:lnSpc>
                        <a:spcAft>
                          <a:spcPts val="0"/>
                        </a:spcAft>
                      </a:pPr>
                      <a:r>
                        <a:rPr lang="en-US" sz="2000" dirty="0">
                          <a:effectLst/>
                        </a:rPr>
                        <a:t>April 8, 2016</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ka-GE"/>
                    </a:p>
                  </a:txBody>
                  <a:tcPr/>
                </a:tc>
                <a:tc hMerge="1">
                  <a:txBody>
                    <a:bodyPr/>
                    <a:lstStyle/>
                    <a:p>
                      <a:endParaRPr lang="ka-GE"/>
                    </a:p>
                  </a:txBody>
                  <a:tcPr/>
                </a:tc>
                <a:extLst>
                  <a:ext uri="{0D108BD9-81ED-4DB2-BD59-A6C34878D82A}">
                    <a16:rowId xmlns:a16="http://schemas.microsoft.com/office/drawing/2014/main" val="2344850513"/>
                  </a:ext>
                </a:extLst>
              </a:tr>
              <a:tr h="633361">
                <a:tc>
                  <a:txBody>
                    <a:bodyPr/>
                    <a:lstStyle/>
                    <a:p>
                      <a:pPr algn="ctr">
                        <a:lnSpc>
                          <a:spcPct val="115000"/>
                        </a:lnSpc>
                        <a:spcAft>
                          <a:spcPts val="0"/>
                        </a:spcAft>
                      </a:pPr>
                      <a:r>
                        <a:rPr lang="en-US" sz="1400">
                          <a:effectLst/>
                        </a:rPr>
                        <a:t>9:00-9:15</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Opening Remarks, Review Day 2</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8613440"/>
                  </a:ext>
                </a:extLst>
              </a:tr>
              <a:tr h="633361">
                <a:tc>
                  <a:txBody>
                    <a:bodyPr/>
                    <a:lstStyle/>
                    <a:p>
                      <a:pPr algn="ctr">
                        <a:lnSpc>
                          <a:spcPct val="115000"/>
                        </a:lnSpc>
                        <a:spcAft>
                          <a:spcPts val="0"/>
                        </a:spcAft>
                      </a:pPr>
                      <a:r>
                        <a:rPr lang="en-US" sz="1400">
                          <a:effectLst/>
                        </a:rPr>
                        <a:t>9:15-10:45</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Working group session</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92248979"/>
                  </a:ext>
                </a:extLst>
              </a:tr>
              <a:tr h="633361">
                <a:tc>
                  <a:txBody>
                    <a:bodyPr/>
                    <a:lstStyle/>
                    <a:p>
                      <a:pPr algn="ctr">
                        <a:lnSpc>
                          <a:spcPct val="115000"/>
                        </a:lnSpc>
                        <a:spcAft>
                          <a:spcPts val="0"/>
                        </a:spcAft>
                      </a:pPr>
                      <a:r>
                        <a:rPr lang="en-US" sz="1400">
                          <a:effectLst/>
                        </a:rPr>
                        <a:t>10:45-11:00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dirty="0">
                          <a:effectLst/>
                        </a:rPr>
                        <a:t>Coffee break</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3408304"/>
                  </a:ext>
                </a:extLst>
              </a:tr>
              <a:tr h="1582213">
                <a:tc>
                  <a:txBody>
                    <a:bodyPr/>
                    <a:lstStyle/>
                    <a:p>
                      <a:pPr algn="ctr">
                        <a:lnSpc>
                          <a:spcPct val="115000"/>
                        </a:lnSpc>
                        <a:spcAft>
                          <a:spcPts val="0"/>
                        </a:spcAft>
                      </a:pPr>
                      <a:r>
                        <a:rPr lang="en-US" sz="1400">
                          <a:effectLst/>
                        </a:rPr>
                        <a:t>11:00-12:30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Working Groups presentations</a:t>
                      </a:r>
                      <a:endParaRPr lang="ka-GE" sz="1400">
                        <a:effectLst/>
                      </a:endParaRPr>
                    </a:p>
                    <a:p>
                      <a:pPr marL="342900" lvl="0" indent="-342900">
                        <a:lnSpc>
                          <a:spcPct val="115000"/>
                        </a:lnSpc>
                        <a:spcAft>
                          <a:spcPts val="0"/>
                        </a:spcAft>
                        <a:buFont typeface="Symbol" panose="05050102010706020507" pitchFamily="18" charset="2"/>
                        <a:buChar char=""/>
                      </a:pPr>
                      <a:r>
                        <a:rPr lang="en-US" sz="1400">
                          <a:effectLst/>
                        </a:rPr>
                        <a:t>Surveillance </a:t>
                      </a:r>
                      <a:endParaRPr lang="ka-GE" sz="1400">
                        <a:effectLst/>
                      </a:endParaRPr>
                    </a:p>
                    <a:p>
                      <a:pPr marL="342900" lvl="0" indent="-342900">
                        <a:lnSpc>
                          <a:spcPct val="115000"/>
                        </a:lnSpc>
                        <a:spcAft>
                          <a:spcPts val="0"/>
                        </a:spcAft>
                        <a:buFont typeface="Symbol" panose="05050102010706020507" pitchFamily="18" charset="2"/>
                        <a:buChar char=""/>
                      </a:pPr>
                      <a:r>
                        <a:rPr lang="en-US" sz="1400">
                          <a:effectLst/>
                        </a:rPr>
                        <a:t>Screening and linkage to care</a:t>
                      </a:r>
                      <a:endParaRPr lang="ka-GE" sz="1400">
                        <a:effectLst/>
                      </a:endParaRPr>
                    </a:p>
                    <a:p>
                      <a:pPr marL="342900" lvl="0" indent="-342900">
                        <a:lnSpc>
                          <a:spcPct val="115000"/>
                        </a:lnSpc>
                        <a:spcAft>
                          <a:spcPts val="0"/>
                        </a:spcAft>
                        <a:buFont typeface="Symbol" panose="05050102010706020507" pitchFamily="18" charset="2"/>
                        <a:buChar char=""/>
                      </a:pPr>
                      <a:r>
                        <a:rPr lang="en-US" sz="1400">
                          <a:effectLst/>
                        </a:rPr>
                        <a:t>Care and treatment</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9856220"/>
                  </a:ext>
                </a:extLst>
              </a:tr>
              <a:tr h="542126">
                <a:tc>
                  <a:txBody>
                    <a:bodyPr/>
                    <a:lstStyle/>
                    <a:p>
                      <a:pPr algn="ctr">
                        <a:lnSpc>
                          <a:spcPct val="115000"/>
                        </a:lnSpc>
                        <a:spcAft>
                          <a:spcPts val="0"/>
                        </a:spcAft>
                      </a:pPr>
                      <a:r>
                        <a:rPr lang="en-US" sz="1400">
                          <a:effectLst/>
                        </a:rPr>
                        <a:t>12:30-13:30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Lunch</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3465046"/>
                  </a:ext>
                </a:extLst>
              </a:tr>
              <a:tr h="1983651">
                <a:tc>
                  <a:txBody>
                    <a:bodyPr/>
                    <a:lstStyle/>
                    <a:p>
                      <a:pPr algn="ctr">
                        <a:lnSpc>
                          <a:spcPct val="115000"/>
                        </a:lnSpc>
                        <a:spcAft>
                          <a:spcPts val="0"/>
                        </a:spcAft>
                      </a:pPr>
                      <a:r>
                        <a:rPr lang="en-US" sz="1400">
                          <a:effectLst/>
                        </a:rPr>
                        <a:t>13:30-15:00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Working Groups presentations</a:t>
                      </a:r>
                      <a:endParaRPr lang="ka-GE" sz="1400">
                        <a:effectLst/>
                      </a:endParaRPr>
                    </a:p>
                    <a:p>
                      <a:pPr marL="342900" lvl="0" indent="-342900">
                        <a:lnSpc>
                          <a:spcPct val="115000"/>
                        </a:lnSpc>
                        <a:spcAft>
                          <a:spcPts val="0"/>
                        </a:spcAft>
                        <a:buFont typeface="Symbol" panose="05050102010706020507" pitchFamily="18" charset="2"/>
                        <a:buChar char=""/>
                      </a:pPr>
                      <a:r>
                        <a:rPr lang="en-US" sz="1400">
                          <a:effectLst/>
                        </a:rPr>
                        <a:t>Harm reduction and awareness raising</a:t>
                      </a:r>
                      <a:endParaRPr lang="ka-GE" sz="1400">
                        <a:effectLst/>
                      </a:endParaRPr>
                    </a:p>
                    <a:p>
                      <a:pPr marL="342900" lvl="0" indent="-342900">
                        <a:lnSpc>
                          <a:spcPct val="115000"/>
                        </a:lnSpc>
                        <a:spcAft>
                          <a:spcPts val="0"/>
                        </a:spcAft>
                        <a:buFont typeface="Symbol" panose="05050102010706020507" pitchFamily="18" charset="2"/>
                        <a:buChar char=""/>
                      </a:pPr>
                      <a:r>
                        <a:rPr lang="en-US" sz="1400">
                          <a:effectLst/>
                        </a:rPr>
                        <a:t>Infection control </a:t>
                      </a:r>
                      <a:endParaRPr lang="ka-GE" sz="1400">
                        <a:effectLst/>
                      </a:endParaRPr>
                    </a:p>
                    <a:p>
                      <a:pPr marL="342900" lvl="0" indent="-342900">
                        <a:lnSpc>
                          <a:spcPct val="115000"/>
                        </a:lnSpc>
                        <a:spcAft>
                          <a:spcPts val="0"/>
                        </a:spcAft>
                        <a:buFont typeface="Symbol" panose="05050102010706020507" pitchFamily="18" charset="2"/>
                        <a:buChar char=""/>
                      </a:pPr>
                      <a:r>
                        <a:rPr lang="en-US" sz="1400">
                          <a:effectLst/>
                        </a:rPr>
                        <a:t>Laboratory </a:t>
                      </a:r>
                      <a:endParaRPr lang="ka-GE" sz="1400">
                        <a:effectLst/>
                      </a:endParaRPr>
                    </a:p>
                    <a:p>
                      <a:pPr marL="342900" lvl="0" indent="-342900">
                        <a:lnSpc>
                          <a:spcPct val="115000"/>
                        </a:lnSpc>
                        <a:spcAft>
                          <a:spcPts val="0"/>
                        </a:spcAft>
                        <a:buFont typeface="Symbol" panose="05050102010706020507" pitchFamily="18" charset="2"/>
                        <a:buChar char=""/>
                      </a:pPr>
                      <a:r>
                        <a:rPr lang="en-US" sz="1400">
                          <a:effectLst/>
                        </a:rPr>
                        <a:t>Safe blood</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 </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90422515"/>
                  </a:ext>
                </a:extLst>
              </a:tr>
              <a:tr h="421800">
                <a:tc>
                  <a:txBody>
                    <a:bodyPr/>
                    <a:lstStyle/>
                    <a:p>
                      <a:pPr algn="ctr">
                        <a:lnSpc>
                          <a:spcPct val="115000"/>
                        </a:lnSpc>
                        <a:spcAft>
                          <a:spcPts val="0"/>
                        </a:spcAft>
                      </a:pPr>
                      <a:r>
                        <a:rPr lang="en-US" sz="1400">
                          <a:effectLst/>
                        </a:rPr>
                        <a:t>15:00-15:30</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a:effectLst/>
                        </a:rPr>
                        <a:t>Sum-up and closing remarks</a:t>
                      </a:r>
                      <a:endParaRPr lang="ka-G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dirty="0">
                          <a:effectLst/>
                        </a:rPr>
                        <a:t> </a:t>
                      </a:r>
                      <a:endParaRPr lang="ka-G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07094696"/>
                  </a:ext>
                </a:extLst>
              </a:tr>
            </a:tbl>
          </a:graphicData>
        </a:graphic>
      </p:graphicFrame>
    </p:spTree>
    <p:extLst>
      <p:ext uri="{BB962C8B-B14F-4D97-AF65-F5344CB8AC3E}">
        <p14:creationId xmlns:p14="http://schemas.microsoft.com/office/powerpoint/2010/main" val="3054377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t>Acknowledgments</a:t>
            </a:r>
            <a:endParaRPr lang="ka-GE" sz="3400" b="1" dirty="0"/>
          </a:p>
        </p:txBody>
      </p:sp>
      <p:sp>
        <p:nvSpPr>
          <p:cNvPr id="3" name="Content Placeholder 2"/>
          <p:cNvSpPr>
            <a:spLocks noGrp="1"/>
          </p:cNvSpPr>
          <p:nvPr>
            <p:ph idx="1"/>
          </p:nvPr>
        </p:nvSpPr>
        <p:spPr>
          <a:xfrm>
            <a:off x="457200" y="1484784"/>
            <a:ext cx="8229600" cy="4525963"/>
          </a:xfrm>
        </p:spPr>
        <p:txBody>
          <a:bodyPr/>
          <a:lstStyle/>
          <a:p>
            <a:r>
              <a:rPr lang="en-US" sz="2800" dirty="0"/>
              <a:t>Georgian Ministry of </a:t>
            </a:r>
            <a:r>
              <a:rPr lang="en-US" sz="2800" dirty="0" err="1"/>
              <a:t>Labour</a:t>
            </a:r>
            <a:r>
              <a:rPr lang="en-US" sz="2800" dirty="0"/>
              <a:t>, Health and Social Affairs</a:t>
            </a:r>
          </a:p>
          <a:p>
            <a:r>
              <a:rPr lang="en-US" sz="2800" dirty="0"/>
              <a:t>Centers for Disease Control and Preventions</a:t>
            </a:r>
          </a:p>
          <a:p>
            <a:r>
              <a:rPr lang="en-US" sz="2800" dirty="0"/>
              <a:t>World Health Organization</a:t>
            </a:r>
          </a:p>
          <a:p>
            <a:r>
              <a:rPr lang="en-US" sz="2800" dirty="0"/>
              <a:t>Gilead Sciences, </a:t>
            </a:r>
            <a:r>
              <a:rPr lang="en-US" sz="2800" dirty="0" err="1"/>
              <a:t>inc.</a:t>
            </a:r>
            <a:endParaRPr lang="en-US" sz="2800" dirty="0"/>
          </a:p>
          <a:p>
            <a:r>
              <a:rPr lang="en-US" sz="2800" dirty="0"/>
              <a:t>Eurasian Harm Reduction Network</a:t>
            </a:r>
          </a:p>
          <a:p>
            <a:r>
              <a:rPr lang="en-US" sz="2800" dirty="0"/>
              <a:t>State committee on hepatitis C</a:t>
            </a:r>
          </a:p>
          <a:p>
            <a:r>
              <a:rPr lang="en-US" sz="2800" dirty="0"/>
              <a:t>Elimination strategy working group</a:t>
            </a:r>
          </a:p>
          <a:p>
            <a:pPr marL="0" indent="0">
              <a:buNone/>
            </a:pPr>
            <a:endParaRPr lang="ka-GE" sz="2800" dirty="0"/>
          </a:p>
        </p:txBody>
      </p:sp>
    </p:spTree>
    <p:extLst>
      <p:ext uri="{BB962C8B-B14F-4D97-AF65-F5344CB8AC3E}">
        <p14:creationId xmlns:p14="http://schemas.microsoft.com/office/powerpoint/2010/main" val="40927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7544" y="332656"/>
            <a:ext cx="8229600" cy="1143000"/>
          </a:xfrm>
        </p:spPr>
        <p:txBody>
          <a:bodyPr/>
          <a:lstStyle/>
          <a:p>
            <a:r>
              <a:rPr lang="en-US" altLang="en-US" sz="3400" b="1" dirty="0"/>
              <a:t>Thank you</a:t>
            </a:r>
            <a:endParaRPr lang="ka-GE" altLang="en-US" sz="3400" b="1" dirty="0"/>
          </a:p>
        </p:txBody>
      </p:sp>
      <p:pic>
        <p:nvPicPr>
          <p:cNvPr id="2" name="Picture 1"/>
          <p:cNvPicPr>
            <a:picLocks noChangeAspect="1"/>
          </p:cNvPicPr>
          <p:nvPr/>
        </p:nvPicPr>
        <p:blipFill>
          <a:blip r:embed="rId3" cstate="print"/>
          <a:stretch>
            <a:fillRect/>
          </a:stretch>
        </p:blipFill>
        <p:spPr>
          <a:xfrm>
            <a:off x="1882044" y="1772816"/>
            <a:ext cx="5400599" cy="4042122"/>
          </a:xfrm>
          <a:prstGeom prst="rect">
            <a:avLst/>
          </a:prstGeom>
        </p:spPr>
      </p:pic>
    </p:spTree>
    <p:extLst>
      <p:ext uri="{BB962C8B-B14F-4D97-AF65-F5344CB8AC3E}">
        <p14:creationId xmlns:p14="http://schemas.microsoft.com/office/powerpoint/2010/main" val="3979779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6478</TotalTime>
  <Words>852</Words>
  <Application>Microsoft Office PowerPoint</Application>
  <PresentationFormat>On-screen Show (4:3)</PresentationFormat>
  <Paragraphs>202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Sylfaen</vt:lpstr>
      <vt:lpstr>Symbol</vt:lpstr>
      <vt:lpstr>Times New Roman</vt:lpstr>
      <vt:lpstr>Office Theme</vt:lpstr>
      <vt:lpstr>3rd National Hepatitis C Elimination Workshop 6-8 April Tbilisi, Georgia</vt:lpstr>
      <vt:lpstr>PowerPoint Presentation</vt:lpstr>
      <vt:lpstr>PowerPoint Presentation</vt:lpstr>
      <vt:lpstr>PowerPoint Presentation</vt:lpstr>
      <vt:lpstr>PowerPoint Presentation</vt:lpstr>
      <vt:lpstr>PowerPoint Presentation</vt:lpstr>
      <vt:lpstr>PowerPoint Presentation</vt:lpstr>
      <vt:lpstr>Acknowledgments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498</cp:revision>
  <cp:lastPrinted>2016-04-05T14:29:07Z</cp:lastPrinted>
  <dcterms:created xsi:type="dcterms:W3CDTF">2013-08-07T09:42:32Z</dcterms:created>
  <dcterms:modified xsi:type="dcterms:W3CDTF">2016-06-13T08:12:54Z</dcterms:modified>
</cp:coreProperties>
</file>