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6" r:id="rId12"/>
    <p:sldId id="277" r:id="rId13"/>
    <p:sldId id="278" r:id="rId14"/>
    <p:sldId id="279" r:id="rId15"/>
    <p:sldId id="282" r:id="rId16"/>
    <p:sldId id="283" r:id="rId17"/>
    <p:sldId id="284" r:id="rId18"/>
    <p:sldId id="285" r:id="rId19"/>
    <p:sldId id="275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12" y="-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Tbilisi</c:v>
                </c:pt>
                <c:pt idx="1">
                  <c:v>Achara</c:v>
                </c:pt>
                <c:pt idx="2">
                  <c:v>Guria</c:v>
                </c:pt>
                <c:pt idx="3">
                  <c:v>Imereti</c:v>
                </c:pt>
                <c:pt idx="4">
                  <c:v>Kakheti</c:v>
                </c:pt>
                <c:pt idx="5">
                  <c:v>Mtskheta-Mtianeti</c:v>
                </c:pt>
                <c:pt idx="6">
                  <c:v>Racha-Lechkhumi</c:v>
                </c:pt>
                <c:pt idx="7">
                  <c:v>Samegrelo-Zemo Svaneti</c:v>
                </c:pt>
                <c:pt idx="8">
                  <c:v>Samtskhe-Djavakheti</c:v>
                </c:pt>
                <c:pt idx="9">
                  <c:v>Kvemo Kartli</c:v>
                </c:pt>
                <c:pt idx="10">
                  <c:v>Shida Kartli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403</c:v>
                </c:pt>
                <c:pt idx="1">
                  <c:v>35</c:v>
                </c:pt>
                <c:pt idx="2">
                  <c:v>9</c:v>
                </c:pt>
                <c:pt idx="3">
                  <c:v>105</c:v>
                </c:pt>
                <c:pt idx="4">
                  <c:v>15</c:v>
                </c:pt>
                <c:pt idx="5">
                  <c:v>9</c:v>
                </c:pt>
                <c:pt idx="6">
                  <c:v>8</c:v>
                </c:pt>
                <c:pt idx="7">
                  <c:v>32</c:v>
                </c:pt>
                <c:pt idx="8">
                  <c:v>11</c:v>
                </c:pt>
                <c:pt idx="9">
                  <c:v>25</c:v>
                </c:pt>
                <c:pt idx="1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spPr>
        <a:effectLst>
          <a:innerShdw blurRad="63500" dist="50800" dir="2700000">
            <a:schemeClr val="bg1">
              <a:alpha val="50000"/>
            </a:schemeClr>
          </a:innerShd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CDB46-D2E0-462B-A0E6-7C67F64231EA}" type="doc">
      <dgm:prSet loTypeId="urn:microsoft.com/office/officeart/2005/8/layout/lProcess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BAEF7E7-1FDF-49F7-B625-EE78579791DC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Treatment Approved</a:t>
          </a:r>
          <a:endParaRPr lang="en-US" b="1" dirty="0">
            <a:solidFill>
              <a:srgbClr val="C00000"/>
            </a:solidFill>
          </a:endParaRPr>
        </a:p>
      </dgm:t>
    </dgm:pt>
    <dgm:pt modelId="{2C7F0494-1066-4973-8F8C-388C490D4F8C}" type="parTrans" cxnId="{AD37198F-7D56-40E4-A097-DE48C87E8AE5}">
      <dgm:prSet/>
      <dgm:spPr/>
      <dgm:t>
        <a:bodyPr/>
        <a:lstStyle/>
        <a:p>
          <a:endParaRPr lang="en-US"/>
        </a:p>
      </dgm:t>
    </dgm:pt>
    <dgm:pt modelId="{864612A3-060A-4736-9F72-787DC4D3A6B2}" type="sibTrans" cxnId="{AD37198F-7D56-40E4-A097-DE48C87E8AE5}">
      <dgm:prSet/>
      <dgm:spPr/>
      <dgm:t>
        <a:bodyPr/>
        <a:lstStyle/>
        <a:p>
          <a:endParaRPr lang="en-US"/>
        </a:p>
      </dgm:t>
    </dgm:pt>
    <dgm:pt modelId="{7416794B-3C32-46B7-B868-A69CB05E1EB9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Agency</a:t>
          </a:r>
          <a:r>
            <a:rPr lang="ka-GE" b="1" dirty="0" smtClean="0">
              <a:solidFill>
                <a:srgbClr val="C00000"/>
              </a:solidFill>
            </a:rPr>
            <a:t>- </a:t>
          </a:r>
          <a:r>
            <a:rPr lang="en-US" b="1" dirty="0" smtClean="0"/>
            <a:t>Notifies patient of treatment decision by phone and letter </a:t>
          </a:r>
          <a:endParaRPr lang="en-US" b="1" dirty="0"/>
        </a:p>
      </dgm:t>
    </dgm:pt>
    <dgm:pt modelId="{748A48AD-C7B7-43FB-BEF5-782D7CD0CC93}" type="parTrans" cxnId="{81011829-C7A9-43AB-B330-F5FBB2D4EDAC}">
      <dgm:prSet/>
      <dgm:spPr/>
      <dgm:t>
        <a:bodyPr/>
        <a:lstStyle/>
        <a:p>
          <a:endParaRPr lang="en-US"/>
        </a:p>
      </dgm:t>
    </dgm:pt>
    <dgm:pt modelId="{852861AF-BFA6-425B-971F-C42D3A937439}" type="sibTrans" cxnId="{81011829-C7A9-43AB-B330-F5FBB2D4EDAC}">
      <dgm:prSet/>
      <dgm:spPr/>
      <dgm:t>
        <a:bodyPr/>
        <a:lstStyle/>
        <a:p>
          <a:endParaRPr lang="en-US"/>
        </a:p>
      </dgm:t>
    </dgm:pt>
    <dgm:pt modelId="{8AB7E3C5-C301-4456-86D1-E6BDD7755C5F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Provider</a:t>
          </a:r>
          <a:r>
            <a:rPr lang="en-US" b="1" dirty="0" smtClean="0"/>
            <a:t>-Starts treatment, Monitoring tests</a:t>
          </a:r>
          <a:endParaRPr lang="en-US" b="1" dirty="0"/>
        </a:p>
      </dgm:t>
    </dgm:pt>
    <dgm:pt modelId="{B4672B82-B40C-4D52-B1E4-A26CC93BA1C6}" type="parTrans" cxnId="{2F991EC9-B38E-4267-BE37-1DB778388E4B}">
      <dgm:prSet/>
      <dgm:spPr/>
      <dgm:t>
        <a:bodyPr/>
        <a:lstStyle/>
        <a:p>
          <a:endParaRPr lang="en-US"/>
        </a:p>
      </dgm:t>
    </dgm:pt>
    <dgm:pt modelId="{92E6F187-1C95-4D49-934F-61F1625F5C24}" type="sibTrans" cxnId="{2F991EC9-B38E-4267-BE37-1DB778388E4B}">
      <dgm:prSet/>
      <dgm:spPr/>
      <dgm:t>
        <a:bodyPr/>
        <a:lstStyle/>
        <a:p>
          <a:endParaRPr lang="en-US"/>
        </a:p>
      </dgm:t>
    </dgm:pt>
    <dgm:pt modelId="{29421892-2BA6-462A-9B9C-33279141179D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Additional              tests</a:t>
          </a:r>
          <a:endParaRPr lang="en-US" b="1" dirty="0">
            <a:solidFill>
              <a:srgbClr val="C00000"/>
            </a:solidFill>
          </a:endParaRPr>
        </a:p>
      </dgm:t>
    </dgm:pt>
    <dgm:pt modelId="{CB79F500-80A2-43D7-8D11-ABE2EBB408DA}" type="parTrans" cxnId="{8CA40D87-8122-4D6A-9ACD-8C95D8043EA4}">
      <dgm:prSet/>
      <dgm:spPr/>
      <dgm:t>
        <a:bodyPr/>
        <a:lstStyle/>
        <a:p>
          <a:endParaRPr lang="en-US"/>
        </a:p>
      </dgm:t>
    </dgm:pt>
    <dgm:pt modelId="{945FA759-512A-4719-B014-9B597D9DD294}" type="sibTrans" cxnId="{8CA40D87-8122-4D6A-9ACD-8C95D8043EA4}">
      <dgm:prSet/>
      <dgm:spPr/>
      <dgm:t>
        <a:bodyPr/>
        <a:lstStyle/>
        <a:p>
          <a:endParaRPr lang="en-US"/>
        </a:p>
      </dgm:t>
    </dgm:pt>
    <dgm:pt modelId="{BFBC3D69-F16A-480C-A737-AF72FBD652E1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Agency</a:t>
          </a:r>
          <a:r>
            <a:rPr lang="en-US" b="1" dirty="0" smtClean="0"/>
            <a:t>- Notifies patients by letter </a:t>
          </a:r>
          <a:endParaRPr lang="en-US" dirty="0"/>
        </a:p>
      </dgm:t>
    </dgm:pt>
    <dgm:pt modelId="{87F78B83-453F-478D-B8CE-806C7B03B2E0}" type="parTrans" cxnId="{74ED2BD9-EBE3-4F2C-9F16-4576190591A8}">
      <dgm:prSet/>
      <dgm:spPr/>
      <dgm:t>
        <a:bodyPr/>
        <a:lstStyle/>
        <a:p>
          <a:endParaRPr lang="en-US"/>
        </a:p>
      </dgm:t>
    </dgm:pt>
    <dgm:pt modelId="{0B19D8AB-42DB-4546-B27A-DAF7DCC3DD94}" type="sibTrans" cxnId="{74ED2BD9-EBE3-4F2C-9F16-4576190591A8}">
      <dgm:prSet/>
      <dgm:spPr/>
      <dgm:t>
        <a:bodyPr/>
        <a:lstStyle/>
        <a:p>
          <a:endParaRPr lang="en-US"/>
        </a:p>
      </dgm:t>
    </dgm:pt>
    <dgm:pt modelId="{6237BBCD-AD42-4D25-B59A-1675876A937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solidFill>
                <a:srgbClr val="C00000"/>
              </a:solidFill>
            </a:rPr>
            <a:t>Provider</a:t>
          </a:r>
          <a:r>
            <a:rPr lang="ka-GE" b="1" dirty="0" smtClean="0"/>
            <a:t> - </a:t>
          </a:r>
          <a:r>
            <a:rPr lang="en-US" b="1" dirty="0" smtClean="0"/>
            <a:t>Conducts needed tests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Issues new NIV-100/A</a:t>
          </a:r>
        </a:p>
      </dgm:t>
    </dgm:pt>
    <dgm:pt modelId="{90B9B545-6B53-4B6B-A741-040E810A16CA}" type="parTrans" cxnId="{8AF2D290-186C-4025-800B-BFB16CF46620}">
      <dgm:prSet/>
      <dgm:spPr/>
      <dgm:t>
        <a:bodyPr/>
        <a:lstStyle/>
        <a:p>
          <a:endParaRPr lang="en-US"/>
        </a:p>
      </dgm:t>
    </dgm:pt>
    <dgm:pt modelId="{93CF812E-0C9F-4D38-81B0-6585F5641873}" type="sibTrans" cxnId="{8AF2D290-186C-4025-800B-BFB16CF46620}">
      <dgm:prSet/>
      <dgm:spPr/>
      <dgm:t>
        <a:bodyPr/>
        <a:lstStyle/>
        <a:p>
          <a:endParaRPr lang="en-US"/>
        </a:p>
      </dgm:t>
    </dgm:pt>
    <dgm:pt modelId="{ADA9985B-36E6-438F-AD67-E3E28139260B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Treatment             Denied</a:t>
          </a:r>
          <a:endParaRPr lang="en-US" b="1" dirty="0">
            <a:solidFill>
              <a:srgbClr val="C00000"/>
            </a:solidFill>
          </a:endParaRPr>
        </a:p>
      </dgm:t>
    </dgm:pt>
    <dgm:pt modelId="{E6954A51-63B2-4236-AD7F-AAE9725D7147}" type="parTrans" cxnId="{5D8BA9A4-47CF-46D5-A2AC-360C94CBDC00}">
      <dgm:prSet/>
      <dgm:spPr/>
      <dgm:t>
        <a:bodyPr/>
        <a:lstStyle/>
        <a:p>
          <a:endParaRPr lang="en-US"/>
        </a:p>
      </dgm:t>
    </dgm:pt>
    <dgm:pt modelId="{13228E43-1539-4E3A-BC0C-13FFA964D027}" type="sibTrans" cxnId="{5D8BA9A4-47CF-46D5-A2AC-360C94CBDC00}">
      <dgm:prSet/>
      <dgm:spPr/>
      <dgm:t>
        <a:bodyPr/>
        <a:lstStyle/>
        <a:p>
          <a:endParaRPr lang="en-US"/>
        </a:p>
      </dgm:t>
    </dgm:pt>
    <dgm:pt modelId="{6A144078-474E-4720-AC72-69398894A679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Agency</a:t>
          </a:r>
          <a:r>
            <a:rPr lang="en-US" b="1" dirty="0" smtClean="0"/>
            <a:t>- Notifies patients by letter </a:t>
          </a:r>
          <a:endParaRPr lang="en-US" dirty="0"/>
        </a:p>
      </dgm:t>
    </dgm:pt>
    <dgm:pt modelId="{04700537-C657-4AB3-8547-21B9F02A1E40}" type="parTrans" cxnId="{4B679D7D-8C64-4ED3-B5E0-40C934C6400D}">
      <dgm:prSet/>
      <dgm:spPr/>
      <dgm:t>
        <a:bodyPr/>
        <a:lstStyle/>
        <a:p>
          <a:endParaRPr lang="en-US"/>
        </a:p>
      </dgm:t>
    </dgm:pt>
    <dgm:pt modelId="{22BDC547-C134-427F-8FA5-6CF7D0221E8A}" type="sibTrans" cxnId="{4B679D7D-8C64-4ED3-B5E0-40C934C6400D}">
      <dgm:prSet/>
      <dgm:spPr/>
      <dgm:t>
        <a:bodyPr/>
        <a:lstStyle/>
        <a:p>
          <a:endParaRPr lang="en-US"/>
        </a:p>
      </dgm:t>
    </dgm:pt>
    <dgm:pt modelId="{1E500535-1817-41AD-9745-13AB76045B32}">
      <dgm:prSet phldrT="[Text]"/>
      <dgm:spPr/>
      <dgm:t>
        <a:bodyPr/>
        <a:lstStyle/>
        <a:p>
          <a:r>
            <a:rPr lang="en-US" b="1" u="sng" dirty="0" smtClean="0">
              <a:solidFill>
                <a:srgbClr val="C00000"/>
              </a:solidFill>
            </a:rPr>
            <a:t>No Action until Elimination Phase 2</a:t>
          </a:r>
          <a:endParaRPr lang="en-US" b="1" u="sng" dirty="0">
            <a:solidFill>
              <a:srgbClr val="C00000"/>
            </a:solidFill>
          </a:endParaRPr>
        </a:p>
      </dgm:t>
    </dgm:pt>
    <dgm:pt modelId="{9775DE55-977F-4164-9EF1-4847925F1CEE}" type="parTrans" cxnId="{21DA093F-A946-4589-B24A-E7F562EA0C3D}">
      <dgm:prSet/>
      <dgm:spPr/>
      <dgm:t>
        <a:bodyPr/>
        <a:lstStyle/>
        <a:p>
          <a:endParaRPr lang="en-US"/>
        </a:p>
      </dgm:t>
    </dgm:pt>
    <dgm:pt modelId="{449A3E54-B265-4522-8F4D-67DDD522F6A8}" type="sibTrans" cxnId="{21DA093F-A946-4589-B24A-E7F562EA0C3D}">
      <dgm:prSet/>
      <dgm:spPr/>
      <dgm:t>
        <a:bodyPr/>
        <a:lstStyle/>
        <a:p>
          <a:endParaRPr lang="en-US"/>
        </a:p>
      </dgm:t>
    </dgm:pt>
    <dgm:pt modelId="{33F10E57-8BB2-4723-B6B1-0F9C4A4CB6F1}" type="pres">
      <dgm:prSet presAssocID="{057CDB46-D2E0-462B-A0E6-7C67F64231E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D7E7A-6D16-43DD-A24F-0A8AB9BDB5F0}" type="pres">
      <dgm:prSet presAssocID="{BBAEF7E7-1FDF-49F7-B625-EE78579791DC}" presName="compNode" presStyleCnt="0"/>
      <dgm:spPr/>
      <dgm:t>
        <a:bodyPr/>
        <a:lstStyle/>
        <a:p>
          <a:endParaRPr lang="en-US"/>
        </a:p>
      </dgm:t>
    </dgm:pt>
    <dgm:pt modelId="{2FCE52CB-A0FE-4B48-86F8-771010D39BB1}" type="pres">
      <dgm:prSet presAssocID="{BBAEF7E7-1FDF-49F7-B625-EE78579791DC}" presName="aNode" presStyleLbl="bgShp" presStyleIdx="0" presStyleCnt="3" custLinFactNeighborX="-38" custLinFactNeighborY="1042"/>
      <dgm:spPr/>
      <dgm:t>
        <a:bodyPr/>
        <a:lstStyle/>
        <a:p>
          <a:endParaRPr lang="en-US"/>
        </a:p>
      </dgm:t>
    </dgm:pt>
    <dgm:pt modelId="{2E84D2D3-D26E-4A71-B4DF-F2E39ACA35DA}" type="pres">
      <dgm:prSet presAssocID="{BBAEF7E7-1FDF-49F7-B625-EE78579791DC}" presName="textNode" presStyleLbl="bgShp" presStyleIdx="0" presStyleCnt="3"/>
      <dgm:spPr/>
      <dgm:t>
        <a:bodyPr/>
        <a:lstStyle/>
        <a:p>
          <a:endParaRPr lang="en-US"/>
        </a:p>
      </dgm:t>
    </dgm:pt>
    <dgm:pt modelId="{AAB657E4-E160-48AC-B282-6C8585D98916}" type="pres">
      <dgm:prSet presAssocID="{BBAEF7E7-1FDF-49F7-B625-EE78579791DC}" presName="compChildNode" presStyleCnt="0"/>
      <dgm:spPr/>
      <dgm:t>
        <a:bodyPr/>
        <a:lstStyle/>
        <a:p>
          <a:endParaRPr lang="en-US"/>
        </a:p>
      </dgm:t>
    </dgm:pt>
    <dgm:pt modelId="{A33543B0-125C-47A1-AE0E-D8F2CF74C29C}" type="pres">
      <dgm:prSet presAssocID="{BBAEF7E7-1FDF-49F7-B625-EE78579791DC}" presName="theInnerList" presStyleCnt="0"/>
      <dgm:spPr/>
      <dgm:t>
        <a:bodyPr/>
        <a:lstStyle/>
        <a:p>
          <a:endParaRPr lang="en-US"/>
        </a:p>
      </dgm:t>
    </dgm:pt>
    <dgm:pt modelId="{2AC44FF3-EEB8-430B-872D-DB0D84068FCF}" type="pres">
      <dgm:prSet presAssocID="{7416794B-3C32-46B7-B868-A69CB05E1EB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2538D-AA39-4AC0-9FDF-D6B2658F5740}" type="pres">
      <dgm:prSet presAssocID="{7416794B-3C32-46B7-B868-A69CB05E1EB9}" presName="aSpace2" presStyleCnt="0"/>
      <dgm:spPr/>
      <dgm:t>
        <a:bodyPr/>
        <a:lstStyle/>
        <a:p>
          <a:endParaRPr lang="en-US"/>
        </a:p>
      </dgm:t>
    </dgm:pt>
    <dgm:pt modelId="{1F9CB3AB-8D38-402C-8056-39248286DE98}" type="pres">
      <dgm:prSet presAssocID="{8AB7E3C5-C301-4456-86D1-E6BDD7755C5F}" presName="childNode" presStyleLbl="node1" presStyleIdx="1" presStyleCnt="6" custLinFactNeighborX="-1192" custLinFactNeighborY="63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C4A04-92D5-41AE-B4D8-B7B6E3C32137}" type="pres">
      <dgm:prSet presAssocID="{BBAEF7E7-1FDF-49F7-B625-EE78579791DC}" presName="aSpace" presStyleCnt="0"/>
      <dgm:spPr/>
      <dgm:t>
        <a:bodyPr/>
        <a:lstStyle/>
        <a:p>
          <a:endParaRPr lang="en-US"/>
        </a:p>
      </dgm:t>
    </dgm:pt>
    <dgm:pt modelId="{4D061CAC-E331-4959-AC16-087C7ADD17D3}" type="pres">
      <dgm:prSet presAssocID="{29421892-2BA6-462A-9B9C-33279141179D}" presName="compNode" presStyleCnt="0"/>
      <dgm:spPr/>
      <dgm:t>
        <a:bodyPr/>
        <a:lstStyle/>
        <a:p>
          <a:endParaRPr lang="en-US"/>
        </a:p>
      </dgm:t>
    </dgm:pt>
    <dgm:pt modelId="{F5AB734B-05BD-4BF2-BDEF-A80E755E0DC8}" type="pres">
      <dgm:prSet presAssocID="{29421892-2BA6-462A-9B9C-33279141179D}" presName="aNode" presStyleLbl="bgShp" presStyleIdx="1" presStyleCnt="3"/>
      <dgm:spPr/>
      <dgm:t>
        <a:bodyPr/>
        <a:lstStyle/>
        <a:p>
          <a:endParaRPr lang="en-US"/>
        </a:p>
      </dgm:t>
    </dgm:pt>
    <dgm:pt modelId="{32AF2D55-1175-46CD-B587-8ADDE47D47F5}" type="pres">
      <dgm:prSet presAssocID="{29421892-2BA6-462A-9B9C-33279141179D}" presName="textNode" presStyleLbl="bgShp" presStyleIdx="1" presStyleCnt="3"/>
      <dgm:spPr/>
      <dgm:t>
        <a:bodyPr/>
        <a:lstStyle/>
        <a:p>
          <a:endParaRPr lang="en-US"/>
        </a:p>
      </dgm:t>
    </dgm:pt>
    <dgm:pt modelId="{F5DAA1DC-96E6-4B27-8061-057D05FDBA99}" type="pres">
      <dgm:prSet presAssocID="{29421892-2BA6-462A-9B9C-33279141179D}" presName="compChildNode" presStyleCnt="0"/>
      <dgm:spPr/>
      <dgm:t>
        <a:bodyPr/>
        <a:lstStyle/>
        <a:p>
          <a:endParaRPr lang="en-US"/>
        </a:p>
      </dgm:t>
    </dgm:pt>
    <dgm:pt modelId="{83FDF31E-1FFD-425E-A54F-B323F4D5B33A}" type="pres">
      <dgm:prSet presAssocID="{29421892-2BA6-462A-9B9C-33279141179D}" presName="theInnerList" presStyleCnt="0"/>
      <dgm:spPr/>
      <dgm:t>
        <a:bodyPr/>
        <a:lstStyle/>
        <a:p>
          <a:endParaRPr lang="en-US"/>
        </a:p>
      </dgm:t>
    </dgm:pt>
    <dgm:pt modelId="{F4E0C468-CB48-477C-8ECF-6C51DBC9B86B}" type="pres">
      <dgm:prSet presAssocID="{BFBC3D69-F16A-480C-A737-AF72FBD652E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2D3F8-7BE7-4652-9DFA-875C428BDEBD}" type="pres">
      <dgm:prSet presAssocID="{BFBC3D69-F16A-480C-A737-AF72FBD652E1}" presName="aSpace2" presStyleCnt="0"/>
      <dgm:spPr/>
      <dgm:t>
        <a:bodyPr/>
        <a:lstStyle/>
        <a:p>
          <a:endParaRPr lang="en-US"/>
        </a:p>
      </dgm:t>
    </dgm:pt>
    <dgm:pt modelId="{57580D9E-8978-43C6-AF13-9EE0D1767841}" type="pres">
      <dgm:prSet presAssocID="{6237BBCD-AD42-4D25-B59A-1675876A937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DE926-D6D1-4AAB-A3BE-9DF86750A44F}" type="pres">
      <dgm:prSet presAssocID="{29421892-2BA6-462A-9B9C-33279141179D}" presName="aSpace" presStyleCnt="0"/>
      <dgm:spPr/>
      <dgm:t>
        <a:bodyPr/>
        <a:lstStyle/>
        <a:p>
          <a:endParaRPr lang="en-US"/>
        </a:p>
      </dgm:t>
    </dgm:pt>
    <dgm:pt modelId="{82E359F1-7932-4556-9481-908B846EA550}" type="pres">
      <dgm:prSet presAssocID="{ADA9985B-36E6-438F-AD67-E3E28139260B}" presName="compNode" presStyleCnt="0"/>
      <dgm:spPr/>
      <dgm:t>
        <a:bodyPr/>
        <a:lstStyle/>
        <a:p>
          <a:endParaRPr lang="en-US"/>
        </a:p>
      </dgm:t>
    </dgm:pt>
    <dgm:pt modelId="{51B76F23-91A1-452F-A004-D45B29862E05}" type="pres">
      <dgm:prSet presAssocID="{ADA9985B-36E6-438F-AD67-E3E28139260B}" presName="aNode" presStyleLbl="bgShp" presStyleIdx="2" presStyleCnt="3"/>
      <dgm:spPr/>
      <dgm:t>
        <a:bodyPr/>
        <a:lstStyle/>
        <a:p>
          <a:endParaRPr lang="en-US"/>
        </a:p>
      </dgm:t>
    </dgm:pt>
    <dgm:pt modelId="{66578470-C729-4713-9901-248BC2396654}" type="pres">
      <dgm:prSet presAssocID="{ADA9985B-36E6-438F-AD67-E3E28139260B}" presName="textNode" presStyleLbl="bgShp" presStyleIdx="2" presStyleCnt="3"/>
      <dgm:spPr/>
      <dgm:t>
        <a:bodyPr/>
        <a:lstStyle/>
        <a:p>
          <a:endParaRPr lang="en-US"/>
        </a:p>
      </dgm:t>
    </dgm:pt>
    <dgm:pt modelId="{D0ACC1A3-59D1-43CC-8563-315F4DEDB718}" type="pres">
      <dgm:prSet presAssocID="{ADA9985B-36E6-438F-AD67-E3E28139260B}" presName="compChildNode" presStyleCnt="0"/>
      <dgm:spPr/>
      <dgm:t>
        <a:bodyPr/>
        <a:lstStyle/>
        <a:p>
          <a:endParaRPr lang="en-US"/>
        </a:p>
      </dgm:t>
    </dgm:pt>
    <dgm:pt modelId="{F02B570F-1A4F-4483-806F-73542703EFD1}" type="pres">
      <dgm:prSet presAssocID="{ADA9985B-36E6-438F-AD67-E3E28139260B}" presName="theInnerList" presStyleCnt="0"/>
      <dgm:spPr/>
      <dgm:t>
        <a:bodyPr/>
        <a:lstStyle/>
        <a:p>
          <a:endParaRPr lang="en-US"/>
        </a:p>
      </dgm:t>
    </dgm:pt>
    <dgm:pt modelId="{245112C9-992C-474E-B639-611C9FAEE55A}" type="pres">
      <dgm:prSet presAssocID="{6A144078-474E-4720-AC72-69398894A67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70FA-DD97-4671-B5FE-6B74D1D308D0}" type="pres">
      <dgm:prSet presAssocID="{6A144078-474E-4720-AC72-69398894A679}" presName="aSpace2" presStyleCnt="0"/>
      <dgm:spPr/>
      <dgm:t>
        <a:bodyPr/>
        <a:lstStyle/>
        <a:p>
          <a:endParaRPr lang="en-US"/>
        </a:p>
      </dgm:t>
    </dgm:pt>
    <dgm:pt modelId="{4A4E4E44-8FF6-4C75-B958-7B248AEC8AD6}" type="pres">
      <dgm:prSet presAssocID="{1E500535-1817-41AD-9745-13AB76045B32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36EDB-A389-4207-8674-FBD480C6D9B2}" type="presOf" srcId="{BBAEF7E7-1FDF-49F7-B625-EE78579791DC}" destId="{2FCE52CB-A0FE-4B48-86F8-771010D39BB1}" srcOrd="0" destOrd="0" presId="urn:microsoft.com/office/officeart/2005/8/layout/lProcess2"/>
    <dgm:cxn modelId="{8CA40D87-8122-4D6A-9ACD-8C95D8043EA4}" srcId="{057CDB46-D2E0-462B-A0E6-7C67F64231EA}" destId="{29421892-2BA6-462A-9B9C-33279141179D}" srcOrd="1" destOrd="0" parTransId="{CB79F500-80A2-43D7-8D11-ABE2EBB408DA}" sibTransId="{945FA759-512A-4719-B014-9B597D9DD294}"/>
    <dgm:cxn modelId="{97DFEE0F-6F38-48EA-A7D6-9F20CA27ECD9}" type="presOf" srcId="{BBAEF7E7-1FDF-49F7-B625-EE78579791DC}" destId="{2E84D2D3-D26E-4A71-B4DF-F2E39ACA35DA}" srcOrd="1" destOrd="0" presId="urn:microsoft.com/office/officeart/2005/8/layout/lProcess2"/>
    <dgm:cxn modelId="{58CC2B73-5317-4D24-9463-72F3019165F1}" type="presOf" srcId="{1E500535-1817-41AD-9745-13AB76045B32}" destId="{4A4E4E44-8FF6-4C75-B958-7B248AEC8AD6}" srcOrd="0" destOrd="0" presId="urn:microsoft.com/office/officeart/2005/8/layout/lProcess2"/>
    <dgm:cxn modelId="{8AF2D290-186C-4025-800B-BFB16CF46620}" srcId="{29421892-2BA6-462A-9B9C-33279141179D}" destId="{6237BBCD-AD42-4D25-B59A-1675876A9377}" srcOrd="1" destOrd="0" parTransId="{90B9B545-6B53-4B6B-A741-040E810A16CA}" sibTransId="{93CF812E-0C9F-4D38-81B0-6585F5641873}"/>
    <dgm:cxn modelId="{9E9BD45B-725F-4DCF-B7E7-220FBB8BEC5A}" type="presOf" srcId="{29421892-2BA6-462A-9B9C-33279141179D}" destId="{32AF2D55-1175-46CD-B587-8ADDE47D47F5}" srcOrd="1" destOrd="0" presId="urn:microsoft.com/office/officeart/2005/8/layout/lProcess2"/>
    <dgm:cxn modelId="{48E9CFA1-142A-4556-B235-8A3AE6F50EF0}" type="presOf" srcId="{6237BBCD-AD42-4D25-B59A-1675876A9377}" destId="{57580D9E-8978-43C6-AF13-9EE0D1767841}" srcOrd="0" destOrd="0" presId="urn:microsoft.com/office/officeart/2005/8/layout/lProcess2"/>
    <dgm:cxn modelId="{7F127852-C9AF-4CFF-8EE4-FE5BD999EEB7}" type="presOf" srcId="{29421892-2BA6-462A-9B9C-33279141179D}" destId="{F5AB734B-05BD-4BF2-BDEF-A80E755E0DC8}" srcOrd="0" destOrd="0" presId="urn:microsoft.com/office/officeart/2005/8/layout/lProcess2"/>
    <dgm:cxn modelId="{CC9CC4AE-AA4D-4094-86B0-382059FE8714}" type="presOf" srcId="{7416794B-3C32-46B7-B868-A69CB05E1EB9}" destId="{2AC44FF3-EEB8-430B-872D-DB0D84068FCF}" srcOrd="0" destOrd="0" presId="urn:microsoft.com/office/officeart/2005/8/layout/lProcess2"/>
    <dgm:cxn modelId="{ED2F14C1-0B20-4615-BDE6-DAAD5AD2DC65}" type="presOf" srcId="{057CDB46-D2E0-462B-A0E6-7C67F64231EA}" destId="{33F10E57-8BB2-4723-B6B1-0F9C4A4CB6F1}" srcOrd="0" destOrd="0" presId="urn:microsoft.com/office/officeart/2005/8/layout/lProcess2"/>
    <dgm:cxn modelId="{76D42722-A33D-4926-9FC7-655FEC2F1C80}" type="presOf" srcId="{6A144078-474E-4720-AC72-69398894A679}" destId="{245112C9-992C-474E-B639-611C9FAEE55A}" srcOrd="0" destOrd="0" presId="urn:microsoft.com/office/officeart/2005/8/layout/lProcess2"/>
    <dgm:cxn modelId="{4B679D7D-8C64-4ED3-B5E0-40C934C6400D}" srcId="{ADA9985B-36E6-438F-AD67-E3E28139260B}" destId="{6A144078-474E-4720-AC72-69398894A679}" srcOrd="0" destOrd="0" parTransId="{04700537-C657-4AB3-8547-21B9F02A1E40}" sibTransId="{22BDC547-C134-427F-8FA5-6CF7D0221E8A}"/>
    <dgm:cxn modelId="{21DA093F-A946-4589-B24A-E7F562EA0C3D}" srcId="{ADA9985B-36E6-438F-AD67-E3E28139260B}" destId="{1E500535-1817-41AD-9745-13AB76045B32}" srcOrd="1" destOrd="0" parTransId="{9775DE55-977F-4164-9EF1-4847925F1CEE}" sibTransId="{449A3E54-B265-4522-8F4D-67DDD522F6A8}"/>
    <dgm:cxn modelId="{5D8BA9A4-47CF-46D5-A2AC-360C94CBDC00}" srcId="{057CDB46-D2E0-462B-A0E6-7C67F64231EA}" destId="{ADA9985B-36E6-438F-AD67-E3E28139260B}" srcOrd="2" destOrd="0" parTransId="{E6954A51-63B2-4236-AD7F-AAE9725D7147}" sibTransId="{13228E43-1539-4E3A-BC0C-13FFA964D027}"/>
    <dgm:cxn modelId="{81011829-C7A9-43AB-B330-F5FBB2D4EDAC}" srcId="{BBAEF7E7-1FDF-49F7-B625-EE78579791DC}" destId="{7416794B-3C32-46B7-B868-A69CB05E1EB9}" srcOrd="0" destOrd="0" parTransId="{748A48AD-C7B7-43FB-BEF5-782D7CD0CC93}" sibTransId="{852861AF-BFA6-425B-971F-C42D3A937439}"/>
    <dgm:cxn modelId="{6D86B986-2F51-40C5-A303-C91460548441}" type="presOf" srcId="{ADA9985B-36E6-438F-AD67-E3E28139260B}" destId="{51B76F23-91A1-452F-A004-D45B29862E05}" srcOrd="0" destOrd="0" presId="urn:microsoft.com/office/officeart/2005/8/layout/lProcess2"/>
    <dgm:cxn modelId="{5F7621DF-3468-457D-98B0-300F8ACA8626}" type="presOf" srcId="{BFBC3D69-F16A-480C-A737-AF72FBD652E1}" destId="{F4E0C468-CB48-477C-8ECF-6C51DBC9B86B}" srcOrd="0" destOrd="0" presId="urn:microsoft.com/office/officeart/2005/8/layout/lProcess2"/>
    <dgm:cxn modelId="{AD37198F-7D56-40E4-A097-DE48C87E8AE5}" srcId="{057CDB46-D2E0-462B-A0E6-7C67F64231EA}" destId="{BBAEF7E7-1FDF-49F7-B625-EE78579791DC}" srcOrd="0" destOrd="0" parTransId="{2C7F0494-1066-4973-8F8C-388C490D4F8C}" sibTransId="{864612A3-060A-4736-9F72-787DC4D3A6B2}"/>
    <dgm:cxn modelId="{2F991EC9-B38E-4267-BE37-1DB778388E4B}" srcId="{BBAEF7E7-1FDF-49F7-B625-EE78579791DC}" destId="{8AB7E3C5-C301-4456-86D1-E6BDD7755C5F}" srcOrd="1" destOrd="0" parTransId="{B4672B82-B40C-4D52-B1E4-A26CC93BA1C6}" sibTransId="{92E6F187-1C95-4D49-934F-61F1625F5C24}"/>
    <dgm:cxn modelId="{74ED2BD9-EBE3-4F2C-9F16-4576190591A8}" srcId="{29421892-2BA6-462A-9B9C-33279141179D}" destId="{BFBC3D69-F16A-480C-A737-AF72FBD652E1}" srcOrd="0" destOrd="0" parTransId="{87F78B83-453F-478D-B8CE-806C7B03B2E0}" sibTransId="{0B19D8AB-42DB-4546-B27A-DAF7DCC3DD94}"/>
    <dgm:cxn modelId="{CDC8459B-35D1-415E-8707-F06D14608532}" type="presOf" srcId="{ADA9985B-36E6-438F-AD67-E3E28139260B}" destId="{66578470-C729-4713-9901-248BC2396654}" srcOrd="1" destOrd="0" presId="urn:microsoft.com/office/officeart/2005/8/layout/lProcess2"/>
    <dgm:cxn modelId="{00FC22BE-337D-4D85-81AC-95FC8EF3D4F6}" type="presOf" srcId="{8AB7E3C5-C301-4456-86D1-E6BDD7755C5F}" destId="{1F9CB3AB-8D38-402C-8056-39248286DE98}" srcOrd="0" destOrd="0" presId="urn:microsoft.com/office/officeart/2005/8/layout/lProcess2"/>
    <dgm:cxn modelId="{D9604AA1-536D-4E3B-A489-299A3F3BD68F}" type="presParOf" srcId="{33F10E57-8BB2-4723-B6B1-0F9C4A4CB6F1}" destId="{706D7E7A-6D16-43DD-A24F-0A8AB9BDB5F0}" srcOrd="0" destOrd="0" presId="urn:microsoft.com/office/officeart/2005/8/layout/lProcess2"/>
    <dgm:cxn modelId="{C36BA604-2A32-4C92-ACAA-C8D557F8E387}" type="presParOf" srcId="{706D7E7A-6D16-43DD-A24F-0A8AB9BDB5F0}" destId="{2FCE52CB-A0FE-4B48-86F8-771010D39BB1}" srcOrd="0" destOrd="0" presId="urn:microsoft.com/office/officeart/2005/8/layout/lProcess2"/>
    <dgm:cxn modelId="{1F6C05D2-F5E8-4E88-B5BD-C729D5919B76}" type="presParOf" srcId="{706D7E7A-6D16-43DD-A24F-0A8AB9BDB5F0}" destId="{2E84D2D3-D26E-4A71-B4DF-F2E39ACA35DA}" srcOrd="1" destOrd="0" presId="urn:microsoft.com/office/officeart/2005/8/layout/lProcess2"/>
    <dgm:cxn modelId="{1E077CD3-A61F-441D-964D-26D04AF43F72}" type="presParOf" srcId="{706D7E7A-6D16-43DD-A24F-0A8AB9BDB5F0}" destId="{AAB657E4-E160-48AC-B282-6C8585D98916}" srcOrd="2" destOrd="0" presId="urn:microsoft.com/office/officeart/2005/8/layout/lProcess2"/>
    <dgm:cxn modelId="{128489DD-ADDF-4DF2-A83D-B24CFA5D614E}" type="presParOf" srcId="{AAB657E4-E160-48AC-B282-6C8585D98916}" destId="{A33543B0-125C-47A1-AE0E-D8F2CF74C29C}" srcOrd="0" destOrd="0" presId="urn:microsoft.com/office/officeart/2005/8/layout/lProcess2"/>
    <dgm:cxn modelId="{C9012869-B129-4F15-91DF-35AC15DCA769}" type="presParOf" srcId="{A33543B0-125C-47A1-AE0E-D8F2CF74C29C}" destId="{2AC44FF3-EEB8-430B-872D-DB0D84068FCF}" srcOrd="0" destOrd="0" presId="urn:microsoft.com/office/officeart/2005/8/layout/lProcess2"/>
    <dgm:cxn modelId="{1A4BC974-F0E2-4D39-B2C7-EE5E9739CED1}" type="presParOf" srcId="{A33543B0-125C-47A1-AE0E-D8F2CF74C29C}" destId="{5292538D-AA39-4AC0-9FDF-D6B2658F5740}" srcOrd="1" destOrd="0" presId="urn:microsoft.com/office/officeart/2005/8/layout/lProcess2"/>
    <dgm:cxn modelId="{3E850E2A-9B5A-4FBC-A499-ADBD89259FE8}" type="presParOf" srcId="{A33543B0-125C-47A1-AE0E-D8F2CF74C29C}" destId="{1F9CB3AB-8D38-402C-8056-39248286DE98}" srcOrd="2" destOrd="0" presId="urn:microsoft.com/office/officeart/2005/8/layout/lProcess2"/>
    <dgm:cxn modelId="{192F80A0-C0E2-4561-BE4C-4AC634DD1323}" type="presParOf" srcId="{33F10E57-8BB2-4723-B6B1-0F9C4A4CB6F1}" destId="{085C4A04-92D5-41AE-B4D8-B7B6E3C32137}" srcOrd="1" destOrd="0" presId="urn:microsoft.com/office/officeart/2005/8/layout/lProcess2"/>
    <dgm:cxn modelId="{0F130BCB-718D-443A-B918-C05BC9273B45}" type="presParOf" srcId="{33F10E57-8BB2-4723-B6B1-0F9C4A4CB6F1}" destId="{4D061CAC-E331-4959-AC16-087C7ADD17D3}" srcOrd="2" destOrd="0" presId="urn:microsoft.com/office/officeart/2005/8/layout/lProcess2"/>
    <dgm:cxn modelId="{BC36E018-7963-4A44-8970-8FEF1C3882EF}" type="presParOf" srcId="{4D061CAC-E331-4959-AC16-087C7ADD17D3}" destId="{F5AB734B-05BD-4BF2-BDEF-A80E755E0DC8}" srcOrd="0" destOrd="0" presId="urn:microsoft.com/office/officeart/2005/8/layout/lProcess2"/>
    <dgm:cxn modelId="{86A4E1DB-C696-4A6C-AF24-BA701608D8A4}" type="presParOf" srcId="{4D061CAC-E331-4959-AC16-087C7ADD17D3}" destId="{32AF2D55-1175-46CD-B587-8ADDE47D47F5}" srcOrd="1" destOrd="0" presId="urn:microsoft.com/office/officeart/2005/8/layout/lProcess2"/>
    <dgm:cxn modelId="{A754821A-4568-4960-A312-86B58383D7BD}" type="presParOf" srcId="{4D061CAC-E331-4959-AC16-087C7ADD17D3}" destId="{F5DAA1DC-96E6-4B27-8061-057D05FDBA99}" srcOrd="2" destOrd="0" presId="urn:microsoft.com/office/officeart/2005/8/layout/lProcess2"/>
    <dgm:cxn modelId="{0F0E3DF8-5BE9-430C-8003-665894726B0E}" type="presParOf" srcId="{F5DAA1DC-96E6-4B27-8061-057D05FDBA99}" destId="{83FDF31E-1FFD-425E-A54F-B323F4D5B33A}" srcOrd="0" destOrd="0" presId="urn:microsoft.com/office/officeart/2005/8/layout/lProcess2"/>
    <dgm:cxn modelId="{938A8BCC-3A96-41B1-8F21-E16C8C89D332}" type="presParOf" srcId="{83FDF31E-1FFD-425E-A54F-B323F4D5B33A}" destId="{F4E0C468-CB48-477C-8ECF-6C51DBC9B86B}" srcOrd="0" destOrd="0" presId="urn:microsoft.com/office/officeart/2005/8/layout/lProcess2"/>
    <dgm:cxn modelId="{1A3D3733-B745-410F-8449-9D0789C6F51A}" type="presParOf" srcId="{83FDF31E-1FFD-425E-A54F-B323F4D5B33A}" destId="{71A2D3F8-7BE7-4652-9DFA-875C428BDEBD}" srcOrd="1" destOrd="0" presId="urn:microsoft.com/office/officeart/2005/8/layout/lProcess2"/>
    <dgm:cxn modelId="{4136FFFC-B36D-4C81-970B-C9E4BA1D5387}" type="presParOf" srcId="{83FDF31E-1FFD-425E-A54F-B323F4D5B33A}" destId="{57580D9E-8978-43C6-AF13-9EE0D1767841}" srcOrd="2" destOrd="0" presId="urn:microsoft.com/office/officeart/2005/8/layout/lProcess2"/>
    <dgm:cxn modelId="{F933C21D-53D1-47B3-B296-2387D664DA30}" type="presParOf" srcId="{33F10E57-8BB2-4723-B6B1-0F9C4A4CB6F1}" destId="{8D8DE926-D6D1-4AAB-A3BE-9DF86750A44F}" srcOrd="3" destOrd="0" presId="urn:microsoft.com/office/officeart/2005/8/layout/lProcess2"/>
    <dgm:cxn modelId="{DFC89225-6937-47FC-91A0-5F45996562A1}" type="presParOf" srcId="{33F10E57-8BB2-4723-B6B1-0F9C4A4CB6F1}" destId="{82E359F1-7932-4556-9481-908B846EA550}" srcOrd="4" destOrd="0" presId="urn:microsoft.com/office/officeart/2005/8/layout/lProcess2"/>
    <dgm:cxn modelId="{42C17128-2828-4310-A6AA-1383F0B06FA7}" type="presParOf" srcId="{82E359F1-7932-4556-9481-908B846EA550}" destId="{51B76F23-91A1-452F-A004-D45B29862E05}" srcOrd="0" destOrd="0" presId="urn:microsoft.com/office/officeart/2005/8/layout/lProcess2"/>
    <dgm:cxn modelId="{40B74D0B-425E-44A2-A0A1-96B29EDB57C0}" type="presParOf" srcId="{82E359F1-7932-4556-9481-908B846EA550}" destId="{66578470-C729-4713-9901-248BC2396654}" srcOrd="1" destOrd="0" presId="urn:microsoft.com/office/officeart/2005/8/layout/lProcess2"/>
    <dgm:cxn modelId="{9360D2AB-5B97-4D34-A906-52C6C2161CA7}" type="presParOf" srcId="{82E359F1-7932-4556-9481-908B846EA550}" destId="{D0ACC1A3-59D1-43CC-8563-315F4DEDB718}" srcOrd="2" destOrd="0" presId="urn:microsoft.com/office/officeart/2005/8/layout/lProcess2"/>
    <dgm:cxn modelId="{B80C0F01-7E94-4D73-875E-8BCFA9A39911}" type="presParOf" srcId="{D0ACC1A3-59D1-43CC-8563-315F4DEDB718}" destId="{F02B570F-1A4F-4483-806F-73542703EFD1}" srcOrd="0" destOrd="0" presId="urn:microsoft.com/office/officeart/2005/8/layout/lProcess2"/>
    <dgm:cxn modelId="{1E19C759-55E7-492C-B4BD-3360E4BC57CD}" type="presParOf" srcId="{F02B570F-1A4F-4483-806F-73542703EFD1}" destId="{245112C9-992C-474E-B639-611C9FAEE55A}" srcOrd="0" destOrd="0" presId="urn:microsoft.com/office/officeart/2005/8/layout/lProcess2"/>
    <dgm:cxn modelId="{C3F68A63-82A9-4277-A783-9B1E884F5CDB}" type="presParOf" srcId="{F02B570F-1A4F-4483-806F-73542703EFD1}" destId="{E8B870FA-DD97-4671-B5FE-6B74D1D308D0}" srcOrd="1" destOrd="0" presId="urn:microsoft.com/office/officeart/2005/8/layout/lProcess2"/>
    <dgm:cxn modelId="{72B0BB73-7B36-48FE-92BE-A128B4472535}" type="presParOf" srcId="{F02B570F-1A4F-4483-806F-73542703EFD1}" destId="{4A4E4E44-8FF6-4C75-B958-7B248AEC8AD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E52CB-A0FE-4B48-86F8-771010D39BB1}">
      <dsp:nvSpPr>
        <dsp:cNvPr id="0" name=""/>
        <dsp:cNvSpPr/>
      </dsp:nvSpPr>
      <dsp:spPr>
        <a:xfrm>
          <a:off x="15" y="0"/>
          <a:ext cx="3427624" cy="73152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rgbClr val="C00000"/>
              </a:solidFill>
            </a:rPr>
            <a:t>Treatment Approved</a:t>
          </a:r>
          <a:endParaRPr lang="en-US" sz="4900" b="1" kern="1200" dirty="0">
            <a:solidFill>
              <a:srgbClr val="C00000"/>
            </a:solidFill>
          </a:endParaRPr>
        </a:p>
      </dsp:txBody>
      <dsp:txXfrm>
        <a:off x="15" y="0"/>
        <a:ext cx="3427624" cy="2194560"/>
      </dsp:txXfrm>
    </dsp:sp>
    <dsp:sp modelId="{2AC44FF3-EEB8-430B-872D-DB0D84068FCF}">
      <dsp:nvSpPr>
        <dsp:cNvPr id="0" name=""/>
        <dsp:cNvSpPr/>
      </dsp:nvSpPr>
      <dsp:spPr>
        <a:xfrm>
          <a:off x="344080" y="2196703"/>
          <a:ext cx="2742099" cy="220563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Agency</a:t>
          </a:r>
          <a:r>
            <a:rPr lang="ka-GE" sz="2500" b="1" kern="1200" dirty="0" smtClean="0">
              <a:solidFill>
                <a:srgbClr val="C00000"/>
              </a:solidFill>
            </a:rPr>
            <a:t>- </a:t>
          </a:r>
          <a:r>
            <a:rPr lang="en-US" sz="2500" b="1" kern="1200" dirty="0" smtClean="0"/>
            <a:t>Notifies patient of treatment decision by phone and letter </a:t>
          </a:r>
          <a:endParaRPr lang="en-US" sz="2500" b="1" kern="1200" dirty="0"/>
        </a:p>
      </dsp:txBody>
      <dsp:txXfrm>
        <a:off x="408681" y="2261304"/>
        <a:ext cx="2612897" cy="2076430"/>
      </dsp:txXfrm>
    </dsp:sp>
    <dsp:sp modelId="{1F9CB3AB-8D38-402C-8056-39248286DE98}">
      <dsp:nvSpPr>
        <dsp:cNvPr id="0" name=""/>
        <dsp:cNvSpPr/>
      </dsp:nvSpPr>
      <dsp:spPr>
        <a:xfrm>
          <a:off x="311394" y="4955457"/>
          <a:ext cx="2742099" cy="220563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Provider</a:t>
          </a:r>
          <a:r>
            <a:rPr lang="en-US" sz="2500" b="1" kern="1200" dirty="0" smtClean="0"/>
            <a:t>-Starts treatment, Monitoring tests</a:t>
          </a:r>
          <a:endParaRPr lang="en-US" sz="2500" b="1" kern="1200" dirty="0"/>
        </a:p>
      </dsp:txBody>
      <dsp:txXfrm>
        <a:off x="375995" y="5020058"/>
        <a:ext cx="2612897" cy="2076430"/>
      </dsp:txXfrm>
    </dsp:sp>
    <dsp:sp modelId="{F5AB734B-05BD-4BF2-BDEF-A80E755E0DC8}">
      <dsp:nvSpPr>
        <dsp:cNvPr id="0" name=""/>
        <dsp:cNvSpPr/>
      </dsp:nvSpPr>
      <dsp:spPr>
        <a:xfrm>
          <a:off x="3686014" y="0"/>
          <a:ext cx="3427624" cy="73152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rgbClr val="C00000"/>
              </a:solidFill>
            </a:rPr>
            <a:t>Additional              tests</a:t>
          </a:r>
          <a:endParaRPr lang="en-US" sz="4900" b="1" kern="1200" dirty="0">
            <a:solidFill>
              <a:srgbClr val="C00000"/>
            </a:solidFill>
          </a:endParaRPr>
        </a:p>
      </dsp:txBody>
      <dsp:txXfrm>
        <a:off x="3686014" y="0"/>
        <a:ext cx="3427624" cy="2194560"/>
      </dsp:txXfrm>
    </dsp:sp>
    <dsp:sp modelId="{F4E0C468-CB48-477C-8ECF-6C51DBC9B86B}">
      <dsp:nvSpPr>
        <dsp:cNvPr id="0" name=""/>
        <dsp:cNvSpPr/>
      </dsp:nvSpPr>
      <dsp:spPr>
        <a:xfrm>
          <a:off x="4028777" y="2196703"/>
          <a:ext cx="2742099" cy="220563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Agency</a:t>
          </a:r>
          <a:r>
            <a:rPr lang="en-US" sz="2500" b="1" kern="1200" dirty="0" smtClean="0"/>
            <a:t>- Notifies patients by letter </a:t>
          </a:r>
          <a:endParaRPr lang="en-US" sz="2500" kern="1200" dirty="0"/>
        </a:p>
      </dsp:txBody>
      <dsp:txXfrm>
        <a:off x="4093378" y="2261304"/>
        <a:ext cx="2612897" cy="2076430"/>
      </dsp:txXfrm>
    </dsp:sp>
    <dsp:sp modelId="{57580D9E-8978-43C6-AF13-9EE0D1767841}">
      <dsp:nvSpPr>
        <dsp:cNvPr id="0" name=""/>
        <dsp:cNvSpPr/>
      </dsp:nvSpPr>
      <dsp:spPr>
        <a:xfrm>
          <a:off x="4028777" y="4741664"/>
          <a:ext cx="2742099" cy="220563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Provider</a:t>
          </a:r>
          <a:r>
            <a:rPr lang="ka-GE" sz="2500" b="1" kern="1200" dirty="0" smtClean="0"/>
            <a:t> - </a:t>
          </a:r>
          <a:r>
            <a:rPr lang="en-US" sz="2500" b="1" kern="1200" dirty="0" smtClean="0"/>
            <a:t>Conducts needed tests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500" b="1" kern="1200" dirty="0" smtClean="0"/>
            <a:t>Issues new NIV-100/A</a:t>
          </a:r>
        </a:p>
      </dsp:txBody>
      <dsp:txXfrm>
        <a:off x="4093378" y="4806265"/>
        <a:ext cx="2612897" cy="2076430"/>
      </dsp:txXfrm>
    </dsp:sp>
    <dsp:sp modelId="{51B76F23-91A1-452F-A004-D45B29862E05}">
      <dsp:nvSpPr>
        <dsp:cNvPr id="0" name=""/>
        <dsp:cNvSpPr/>
      </dsp:nvSpPr>
      <dsp:spPr>
        <a:xfrm>
          <a:off x="7370711" y="0"/>
          <a:ext cx="3427624" cy="73152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rgbClr val="C00000"/>
              </a:solidFill>
            </a:rPr>
            <a:t>Treatment             Denied</a:t>
          </a:r>
          <a:endParaRPr lang="en-US" sz="4900" b="1" kern="1200" dirty="0">
            <a:solidFill>
              <a:srgbClr val="C00000"/>
            </a:solidFill>
          </a:endParaRPr>
        </a:p>
      </dsp:txBody>
      <dsp:txXfrm>
        <a:off x="7370711" y="0"/>
        <a:ext cx="3427624" cy="2194560"/>
      </dsp:txXfrm>
    </dsp:sp>
    <dsp:sp modelId="{245112C9-992C-474E-B639-611C9FAEE55A}">
      <dsp:nvSpPr>
        <dsp:cNvPr id="0" name=""/>
        <dsp:cNvSpPr/>
      </dsp:nvSpPr>
      <dsp:spPr>
        <a:xfrm>
          <a:off x="7713473" y="2196703"/>
          <a:ext cx="2742099" cy="220563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Agency</a:t>
          </a:r>
          <a:r>
            <a:rPr lang="en-US" sz="2500" b="1" kern="1200" dirty="0" smtClean="0"/>
            <a:t>- Notifies patients by letter </a:t>
          </a:r>
          <a:endParaRPr lang="en-US" sz="2500" kern="1200" dirty="0"/>
        </a:p>
      </dsp:txBody>
      <dsp:txXfrm>
        <a:off x="7778074" y="2261304"/>
        <a:ext cx="2612897" cy="2076430"/>
      </dsp:txXfrm>
    </dsp:sp>
    <dsp:sp modelId="{4A4E4E44-8FF6-4C75-B958-7B248AEC8AD6}">
      <dsp:nvSpPr>
        <dsp:cNvPr id="0" name=""/>
        <dsp:cNvSpPr/>
      </dsp:nvSpPr>
      <dsp:spPr>
        <a:xfrm>
          <a:off x="7713473" y="4741664"/>
          <a:ext cx="2742099" cy="220563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>
              <a:solidFill>
                <a:srgbClr val="C00000"/>
              </a:solidFill>
            </a:rPr>
            <a:t>No Action until Elimination Phase 2</a:t>
          </a:r>
          <a:endParaRPr lang="en-US" sz="2500" b="1" u="sng" kern="1200" dirty="0">
            <a:solidFill>
              <a:srgbClr val="C00000"/>
            </a:solidFill>
          </a:endParaRPr>
        </a:p>
      </dsp:txBody>
      <dsp:txXfrm>
        <a:off x="7778074" y="4806265"/>
        <a:ext cx="2612897" cy="207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7474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53899" y="9169400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xfrm>
            <a:off x="1701800" y="1676400"/>
            <a:ext cx="10464800" cy="3124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tabLst>
                <a:tab pos="1485900" algn="l"/>
              </a:tabLst>
              <a:defRPr>
                <a:solidFill>
                  <a:srgbClr val="176A53"/>
                </a:solidFill>
              </a:defRPr>
            </a:lvl1pPr>
          </a:lstStyle>
          <a:p>
            <a:r>
              <a:rPr lang="en-US" dirty="0" smtClean="0"/>
              <a:t>C </a:t>
            </a:r>
            <a:r>
              <a:rPr lang="en-US" dirty="0"/>
              <a:t>Hepatitis Elimination </a:t>
            </a:r>
            <a:r>
              <a:rPr lang="en-US" dirty="0" smtClean="0"/>
              <a:t>Program</a:t>
            </a: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9AB91"/>
                </a:solidFill>
              </a:defRPr>
            </a:lvl1pPr>
          </a:lstStyle>
          <a:p>
            <a:r>
              <a:rPr b="1" dirty="0" err="1"/>
              <a:t>Ekaterine</a:t>
            </a:r>
            <a:r>
              <a:rPr b="1" dirty="0"/>
              <a:t> </a:t>
            </a:r>
            <a:r>
              <a:rPr b="1" dirty="0" err="1"/>
              <a:t>Adamia</a:t>
            </a:r>
            <a:endParaRPr b="1" dirty="0"/>
          </a:p>
        </p:txBody>
      </p:sp>
      <p:pic>
        <p:nvPicPr>
          <p:cNvPr id="139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0908" y="6369174"/>
            <a:ext cx="2402984" cy="2498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>
                <a:latin typeface="Calibri"/>
                <a:ea typeface="Calibri"/>
                <a:cs typeface="Calibri"/>
              </a:rPr>
              <a:t>Committee Decision</a:t>
            </a:r>
            <a:endParaRPr dirty="0"/>
          </a:p>
        </p:txBody>
      </p:sp>
      <p:pic>
        <p:nvPicPr>
          <p:cNvPr id="172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3385" y="195796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51732180"/>
              </p:ext>
            </p:extLst>
          </p:nvPr>
        </p:nvGraphicFramePr>
        <p:xfrm>
          <a:off x="1168400" y="2133600"/>
          <a:ext cx="10799654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HCV ELIMINATION</a:t>
            </a: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Detection and treatment of infected people are the main challenges of Hepatitis  C  elimination State Program.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</a:rPr>
              <a:t>With implementation of screening programs, this process will actively develop and it is very important  for the qualified personnel of health care systems/Facilities  to be ready to serve the increased flow of patients and to ensure quality service delivery.</a:t>
            </a:r>
          </a:p>
          <a:p>
            <a:endParaRPr lang="en-US" sz="2600" b="1" dirty="0">
              <a:effectLst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985" y="348196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1531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>
                <a:latin typeface="Calibri"/>
                <a:ea typeface="Calibri"/>
                <a:cs typeface="Calibri"/>
                <a:sym typeface="Papyrus"/>
              </a:rPr>
              <a:t>Current Situation</a:t>
            </a:r>
            <a: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</a:rPr>
            </a:b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486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SzTx/>
              <a:buFont typeface="Wingdings" pitchFamily="2" charset="2"/>
              <a:buChar char="ü"/>
              <a:defRPr sz="2500"/>
            </a:pPr>
            <a:r>
              <a:rPr lang="en-US" sz="2400" dirty="0">
                <a:solidFill>
                  <a:schemeClr val="bg1"/>
                </a:solidFill>
              </a:rPr>
              <a:t>In The First Phase of program – the main Goal is treatment of </a:t>
            </a:r>
            <a:r>
              <a:rPr lang="en-US" sz="2400" b="1" dirty="0">
                <a:solidFill>
                  <a:srgbClr val="C00000"/>
                </a:solidFill>
              </a:rPr>
              <a:t>5000</a:t>
            </a:r>
            <a:r>
              <a:rPr lang="en-US" sz="2400" dirty="0">
                <a:solidFill>
                  <a:schemeClr val="bg1"/>
                </a:solidFill>
              </a:rPr>
              <a:t> beneficiaries with high-quality liver damage.</a:t>
            </a:r>
          </a:p>
          <a:p>
            <a:pPr marL="0" indent="0" algn="ctr">
              <a:spcBef>
                <a:spcPts val="0"/>
              </a:spcBef>
              <a:buSzTx/>
              <a:buNone/>
              <a:defRPr sz="2500"/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SzTx/>
              <a:buFont typeface="Wingdings" pitchFamily="2" charset="2"/>
              <a:buChar char="ü"/>
              <a:defRPr sz="2500"/>
            </a:pPr>
            <a:r>
              <a:rPr lang="en-US" sz="2400" dirty="0">
                <a:solidFill>
                  <a:schemeClr val="bg1"/>
                </a:solidFill>
              </a:rPr>
              <a:t>To be involved in the HCV Elimination Program – it is necessary Registration of patients in the stop-c database.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985" y="348196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4552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sz="4800" b="1" dirty="0" smtClean="0">
                <a:effectLst/>
              </a:rPr>
              <a:t/>
            </a:r>
            <a:br>
              <a:rPr lang="en-US" sz="4800" b="1" dirty="0" smtClean="0">
                <a:effectLst/>
              </a:rPr>
            </a:br>
            <a:r>
              <a:rPr lang="en-US" sz="4800" b="1" dirty="0" smtClean="0">
                <a:effectLst/>
              </a:rPr>
              <a:t/>
            </a:r>
            <a:br>
              <a:rPr lang="en-US" sz="4800" b="1" dirty="0" smtClean="0">
                <a:effectLst/>
              </a:rPr>
            </a:br>
            <a:r>
              <a:rPr lang="en-US" sz="4800" b="1" dirty="0">
                <a:effectLst/>
              </a:rPr>
              <a:t/>
            </a:r>
            <a:br>
              <a:rPr lang="en-US" sz="4800" b="1" dirty="0">
                <a:effectLst/>
              </a:rPr>
            </a:br>
            <a:r>
              <a:rPr lang="en-US" sz="4800" b="1" dirty="0">
                <a:latin typeface="Calibri"/>
                <a:ea typeface="Calibri"/>
                <a:cs typeface="Calibri"/>
                <a:sym typeface="Papyrus"/>
              </a:rPr>
              <a:t>Current Situation</a:t>
            </a:r>
            <a:r>
              <a:rPr lang="en-US" sz="5300" b="1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en-US" sz="5300" b="1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</a:br>
            <a:r>
              <a:rPr lang="en-US" sz="53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en-US" sz="53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</a:b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</a:rPr>
            </a:b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48640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endParaRPr lang="en-US" sz="2400" b="1" dirty="0" smtClean="0">
              <a:effectLst/>
            </a:endParaRPr>
          </a:p>
          <a:p>
            <a:pPr lvl="0" algn="just">
              <a:spcBef>
                <a:spcPts val="0"/>
              </a:spcBef>
            </a:pPr>
            <a:endParaRPr lang="en-US" sz="2400" b="1" dirty="0">
              <a:effectLst/>
            </a:endParaRPr>
          </a:p>
          <a:p>
            <a:pPr lvl="0" algn="just">
              <a:spcBef>
                <a:spcPts val="0"/>
              </a:spcBef>
            </a:pPr>
            <a:endParaRPr lang="en-US" sz="2400" b="1" dirty="0">
              <a:effectLst/>
            </a:endParaRPr>
          </a:p>
          <a:p>
            <a:pPr lvl="0" algn="just">
              <a:spcBef>
                <a:spcPts val="0"/>
              </a:spcBef>
            </a:pPr>
            <a:endParaRPr lang="en-US" sz="2400" b="1" dirty="0" smtClean="0">
              <a:effectLst/>
            </a:endParaRPr>
          </a:p>
          <a:p>
            <a:pPr algn="ctr">
              <a:spcBef>
                <a:spcPts val="0"/>
              </a:spcBef>
              <a:buSzTx/>
              <a:buFont typeface="Wingdings" pitchFamily="2" charset="2"/>
              <a:buChar char="ü"/>
              <a:defRPr sz="25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r>
              <a:rPr lang="ka-GE" sz="2400" b="1" dirty="0">
                <a:solidFill>
                  <a:srgbClr val="C00000"/>
                </a:solidFill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service provider </a:t>
            </a:r>
            <a:r>
              <a:rPr lang="en-US" sz="2400" b="1" dirty="0"/>
              <a:t>clinics (+ penitentiary system) in </a:t>
            </a:r>
            <a:r>
              <a:rPr lang="en-US" sz="2400" b="1" dirty="0">
                <a:solidFill>
                  <a:srgbClr val="C00000"/>
                </a:solidFill>
              </a:rPr>
              <a:t>6 cities </a:t>
            </a:r>
            <a:r>
              <a:rPr lang="en-US" sz="2400" b="1" dirty="0"/>
              <a:t>are enrolled in the program.</a:t>
            </a:r>
          </a:p>
          <a:p>
            <a:pPr marL="0" indent="0" algn="ctr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</a:defRPr>
            </a:pPr>
            <a:endParaRPr lang="en-US" sz="2400" b="1" dirty="0"/>
          </a:p>
          <a:p>
            <a:pPr algn="ctr">
              <a:spcBef>
                <a:spcPts val="0"/>
              </a:spcBef>
              <a:buSzTx/>
              <a:buFont typeface="Wingdings" pitchFamily="2" charset="2"/>
              <a:buChar char="ü"/>
              <a:defRPr sz="2500">
                <a:solidFill>
                  <a:srgbClr val="000000"/>
                </a:solidFill>
              </a:defRPr>
            </a:pPr>
            <a:r>
              <a:rPr lang="en-US" sz="2400" b="1" dirty="0"/>
              <a:t>HCV treatment and care services are provided by </a:t>
            </a:r>
            <a:r>
              <a:rPr lang="en-US" sz="2400" b="1" dirty="0">
                <a:solidFill>
                  <a:srgbClr val="C00000"/>
                </a:solidFill>
              </a:rPr>
              <a:t>infectious diseases</a:t>
            </a:r>
            <a:r>
              <a:rPr lang="en-US" sz="2400" b="1" dirty="0"/>
              <a:t> physicians and </a:t>
            </a:r>
            <a:r>
              <a:rPr lang="en-US" sz="2400" b="1" dirty="0">
                <a:solidFill>
                  <a:srgbClr val="C00000"/>
                </a:solidFill>
              </a:rPr>
              <a:t>gastroenterologists.</a:t>
            </a:r>
          </a:p>
          <a:p>
            <a:pPr marL="0" indent="0" algn="ctr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</a:defRPr>
            </a:pPr>
            <a:endParaRPr lang="en-US" sz="2400" b="1" dirty="0"/>
          </a:p>
          <a:p>
            <a:pPr algn="ctr">
              <a:spcBef>
                <a:spcPts val="0"/>
              </a:spcBef>
              <a:buSzTx/>
              <a:buFont typeface="Wingdings" pitchFamily="2" charset="2"/>
              <a:buChar char="ü"/>
              <a:defRPr sz="25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C00000"/>
                </a:solidFill>
              </a:rPr>
              <a:t>545 Infectious diseases</a:t>
            </a:r>
            <a:r>
              <a:rPr lang="en-US" sz="2400" b="1" dirty="0"/>
              <a:t> physicians </a:t>
            </a:r>
            <a:r>
              <a:rPr lang="en-US" sz="2400" b="1" dirty="0">
                <a:solidFill>
                  <a:srgbClr val="C00000"/>
                </a:solidFill>
              </a:rPr>
              <a:t>and 125 gastroenterologists are certified in Georgia</a:t>
            </a:r>
            <a:r>
              <a:rPr lang="en-US" sz="2400" b="1" dirty="0"/>
              <a:t>. However, doctors with experiences of hepatitis C antiviral treatment and monitoring mostly (60%) are gathered in Tbilisi. </a:t>
            </a:r>
          </a:p>
          <a:p>
            <a:pPr marL="0" indent="0" algn="ctr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</a:defRPr>
            </a:pPr>
            <a:endParaRPr lang="en-US" sz="2400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b="1" dirty="0" smtClean="0">
                <a:effectLst/>
              </a:rPr>
              <a:t> </a:t>
            </a:r>
            <a:endParaRPr lang="en-US" sz="2400" b="1" dirty="0">
              <a:effectLst/>
            </a:endParaRPr>
          </a:p>
          <a:p>
            <a:endParaRPr lang="en-US" sz="2400" b="1" dirty="0">
              <a:effectLst/>
            </a:endParaRPr>
          </a:p>
          <a:p>
            <a:pPr marL="0" lvl="0" indent="0">
              <a:buNone/>
            </a:pPr>
            <a:endParaRPr lang="en-US" sz="2000" dirty="0">
              <a:effectLst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985" y="348196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6337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sz="4800" b="1" dirty="0" smtClean="0">
                <a:effectLst/>
              </a:rPr>
              <a:t/>
            </a:r>
            <a:br>
              <a:rPr lang="en-US" sz="4800" b="1" dirty="0" smtClean="0">
                <a:effectLst/>
              </a:rPr>
            </a:br>
            <a:r>
              <a:rPr lang="en-US" sz="4800" b="1" dirty="0" smtClean="0">
                <a:effectLst/>
              </a:rPr>
              <a:t/>
            </a:r>
            <a:br>
              <a:rPr lang="en-US" sz="4800" b="1" dirty="0" smtClean="0">
                <a:effectLst/>
              </a:rPr>
            </a:br>
            <a:r>
              <a:rPr lang="en-US" sz="4800" b="1" dirty="0">
                <a:effectLst/>
              </a:rPr>
              <a:t/>
            </a:r>
            <a:br>
              <a:rPr lang="en-US" sz="4800" b="1" dirty="0">
                <a:effectLst/>
              </a:rPr>
            </a:br>
            <a:r>
              <a:rPr lang="en-US" sz="5400" b="1" dirty="0">
                <a:solidFill>
                  <a:srgbClr val="176A53"/>
                </a:solidFill>
                <a:latin typeface="Calibri"/>
                <a:ea typeface="Calibri"/>
                <a:cs typeface="Calibri"/>
                <a:sym typeface="Didot"/>
              </a:rPr>
              <a:t>Certified Doctors</a:t>
            </a:r>
            <a:r>
              <a:rPr lang="en-US" sz="5300" b="1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en-US" sz="5300" b="1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</a:br>
            <a:r>
              <a:rPr lang="en-US" sz="53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en-US" sz="53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</a:b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</a:rPr>
            </a:b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2209800"/>
            <a:ext cx="10477500" cy="601980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endParaRPr lang="en-US" sz="1800" b="1" dirty="0">
              <a:solidFill>
                <a:srgbClr val="C00000"/>
              </a:solidFill>
              <a:effectLst/>
              <a:latin typeface="Calibri"/>
              <a:ea typeface="Calibri"/>
              <a:cs typeface="Calibri"/>
            </a:endParaRPr>
          </a:p>
          <a:p>
            <a:pPr lvl="0" algn="just">
              <a:spcBef>
                <a:spcPts val="0"/>
              </a:spcBef>
            </a:pPr>
            <a:endParaRPr lang="en-US" sz="1800" b="1" dirty="0">
              <a:solidFill>
                <a:srgbClr val="C00000"/>
              </a:solidFill>
              <a:effectLst/>
              <a:latin typeface="Calibri"/>
              <a:ea typeface="Calibri"/>
              <a:cs typeface="Calibri"/>
            </a:endParaRPr>
          </a:p>
          <a:p>
            <a:pPr lvl="0" algn="just">
              <a:spcBef>
                <a:spcPts val="0"/>
              </a:spcBef>
            </a:pPr>
            <a:endParaRPr lang="en-US" sz="1800" b="1" dirty="0">
              <a:effectLst/>
            </a:endParaRPr>
          </a:p>
          <a:p>
            <a:pPr lvl="0" algn="just">
              <a:spcBef>
                <a:spcPts val="0"/>
              </a:spcBef>
            </a:pPr>
            <a:endParaRPr lang="en-US" sz="1800" b="1" dirty="0" smtClean="0">
              <a:effectLst/>
            </a:endParaRPr>
          </a:p>
          <a:p>
            <a:pPr lvl="0"/>
            <a:endParaRPr lang="en-US" sz="1800" dirty="0" smtClean="0">
              <a:effectLst/>
            </a:endParaRPr>
          </a:p>
          <a:p>
            <a:endParaRPr lang="en-US" sz="1800" b="1" dirty="0">
              <a:effectLst/>
            </a:endParaRPr>
          </a:p>
          <a:p>
            <a:pPr marL="0" lvl="0" indent="0">
              <a:buNone/>
            </a:pPr>
            <a:endParaRPr lang="en-US" sz="1800" dirty="0">
              <a:effectLst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985" y="348196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16974139"/>
              </p:ext>
            </p:extLst>
          </p:nvPr>
        </p:nvGraphicFramePr>
        <p:xfrm>
          <a:off x="1473200" y="1986844"/>
          <a:ext cx="10494854" cy="700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01872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sz="4800" b="1" dirty="0" smtClean="0">
                <a:effectLst/>
              </a:rPr>
              <a:t/>
            </a:r>
            <a:br>
              <a:rPr lang="en-US" sz="4800" b="1" dirty="0" smtClean="0">
                <a:effectLst/>
              </a:rPr>
            </a:br>
            <a:r>
              <a:rPr lang="en-US" sz="4800" b="1" dirty="0" smtClean="0">
                <a:effectLst/>
              </a:rPr>
              <a:t/>
            </a:r>
            <a:br>
              <a:rPr lang="en-US" sz="4800" b="1" dirty="0" smtClean="0">
                <a:effectLst/>
              </a:rPr>
            </a:br>
            <a:r>
              <a:rPr lang="en-US" sz="4800" b="1" dirty="0">
                <a:effectLst/>
              </a:rPr>
              <a:t/>
            </a:r>
            <a:br>
              <a:rPr lang="en-US" sz="4800" b="1" dirty="0">
                <a:effectLst/>
              </a:rPr>
            </a:br>
            <a:r>
              <a:rPr lang="en-US" b="1" dirty="0">
                <a:latin typeface="Calibri"/>
                <a:ea typeface="Calibri"/>
                <a:cs typeface="Calibri"/>
                <a:sym typeface="Papyrus"/>
              </a:rPr>
              <a:t>Challenges</a:t>
            </a:r>
            <a:r>
              <a:rPr lang="en-US" sz="53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en-US" sz="53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</a:b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</a:rPr>
              <a:t/>
            </a:r>
            <a:b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</a:rPr>
            </a:b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48640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endParaRPr lang="en-US" sz="2400" b="1" dirty="0" smtClean="0">
              <a:effectLst/>
            </a:endParaRPr>
          </a:p>
          <a:p>
            <a:pPr lvl="0" algn="just">
              <a:spcBef>
                <a:spcPts val="0"/>
              </a:spcBef>
            </a:pPr>
            <a:endParaRPr lang="en-US" sz="2400" b="1" dirty="0">
              <a:effectLst/>
            </a:endParaRPr>
          </a:p>
          <a:p>
            <a:pPr lvl="0" algn="just">
              <a:spcBef>
                <a:spcPts val="0"/>
              </a:spcBef>
            </a:pPr>
            <a:endParaRPr lang="en-US" sz="2400" b="1" dirty="0">
              <a:effectLst/>
            </a:endParaRPr>
          </a:p>
          <a:p>
            <a:pPr lvl="0" algn="just">
              <a:spcBef>
                <a:spcPts val="0"/>
              </a:spcBef>
            </a:pPr>
            <a:endParaRPr lang="en-US" sz="2400" b="1" dirty="0" smtClean="0">
              <a:effectLst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2500"/>
            </a:pP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The second phase of Elimination means simplification of the </a:t>
            </a:r>
            <a:r>
              <a:rPr lang="en-US" sz="2400" dirty="0" err="1">
                <a:solidFill>
                  <a:schemeClr val="bg1"/>
                </a:solidFill>
                <a:latin typeface="Sylfaen" pitchFamily="18" charset="0"/>
              </a:rPr>
              <a:t>criterias</a:t>
            </a: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 for inclusion while in 2016 it is planned to treat 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20 000 </a:t>
            </a: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patients.</a:t>
            </a:r>
          </a:p>
          <a:p>
            <a:pPr marL="0" indent="0" algn="ctr">
              <a:spcBef>
                <a:spcPts val="0"/>
              </a:spcBef>
              <a:buSzTx/>
              <a:buNone/>
              <a:defRPr sz="2500"/>
            </a:pPr>
            <a:endParaRPr lang="en-US" sz="2400" dirty="0">
              <a:solidFill>
                <a:schemeClr val="bg1"/>
              </a:solidFill>
              <a:latin typeface="Sylfaen" pitchFamily="18" charset="0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2500"/>
            </a:pP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Health system needs to be strengthened to ensure its 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readiness</a:t>
            </a:r>
            <a:r>
              <a:rPr lang="en-US" sz="2400" dirty="0">
                <a:solidFill>
                  <a:schemeClr val="bg1"/>
                </a:solidFill>
                <a:latin typeface="Sylfaen" pitchFamily="18" charset="0"/>
              </a:rPr>
              <a:t> to handle influx of large numbers of new HCV patients </a:t>
            </a:r>
          </a:p>
          <a:p>
            <a:pPr marL="0" indent="0" algn="ctr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</a:defRPr>
            </a:pPr>
            <a:endParaRPr lang="en-US" sz="2400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b="1" dirty="0" smtClean="0">
                <a:effectLst/>
              </a:rPr>
              <a:t> </a:t>
            </a:r>
            <a:endParaRPr lang="en-US" sz="2400" b="1" dirty="0">
              <a:effectLst/>
            </a:endParaRPr>
          </a:p>
          <a:p>
            <a:endParaRPr lang="en-US" sz="2400" b="1" dirty="0">
              <a:effectLst/>
            </a:endParaRPr>
          </a:p>
          <a:p>
            <a:pPr marL="0" lvl="0" indent="0">
              <a:buNone/>
            </a:pPr>
            <a:endParaRPr lang="en-US" sz="2000" dirty="0">
              <a:effectLst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985" y="348196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7271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dirty="0" smtClean="0"/>
              <a:t>Objective </a:t>
            </a:r>
            <a:r>
              <a:rPr lang="en-US" dirty="0"/>
              <a:t>1.0</a:t>
            </a: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48640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endParaRPr lang="en-US" sz="2400" b="1" dirty="0" smtClean="0">
              <a:effectLst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ka-GE" sz="2400" b="1" dirty="0">
              <a:effectLst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ka-GE" sz="2400" b="1" dirty="0">
              <a:solidFill>
                <a:srgbClr val="C00000"/>
              </a:solidFill>
              <a:effectLst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To </a:t>
            </a:r>
            <a:r>
              <a:rPr lang="en-US" sz="2400" b="1" dirty="0">
                <a:solidFill>
                  <a:srgbClr val="C00000"/>
                </a:solidFill>
              </a:rPr>
              <a:t>increase Human and technical capacity both in Tbilisi and in the regions.</a:t>
            </a:r>
          </a:p>
          <a:p>
            <a:pPr lvl="0" algn="just">
              <a:spcBef>
                <a:spcPts val="0"/>
              </a:spcBef>
            </a:pPr>
            <a:endParaRPr lang="en-US" sz="2400" b="1" dirty="0">
              <a:effectLst/>
            </a:endParaRPr>
          </a:p>
          <a:p>
            <a:pPr lvl="0" algn="just">
              <a:spcBef>
                <a:spcPts val="0"/>
              </a:spcBef>
            </a:pPr>
            <a:endParaRPr lang="en-US" sz="2400" b="1" dirty="0" smtClean="0">
              <a:effectLst/>
            </a:endParaRPr>
          </a:p>
          <a:p>
            <a:pPr marL="0" indent="0" algn="ctr" defTabSz="519937">
              <a:spcBef>
                <a:spcPts val="0"/>
              </a:spcBef>
              <a:buSzTx/>
              <a:buNone/>
              <a:defRPr sz="3204" u="sng">
                <a:solidFill>
                  <a:schemeClr val="accent5"/>
                </a:solidFill>
              </a:defRPr>
            </a:pPr>
            <a:r>
              <a:rPr lang="en-US" sz="2400" dirty="0"/>
              <a:t>Activities 1.1.</a:t>
            </a:r>
          </a:p>
          <a:p>
            <a:pPr marL="0" indent="0" algn="ctr" defTabSz="519937">
              <a:spcBef>
                <a:spcPts val="0"/>
              </a:spcBef>
              <a:buSzTx/>
              <a:buNone/>
              <a:defRPr sz="3204" u="sng">
                <a:solidFill>
                  <a:schemeClr val="accent5"/>
                </a:solidFill>
              </a:defRPr>
            </a:pPr>
            <a:endParaRPr lang="en-US" sz="2400" dirty="0"/>
          </a:p>
          <a:p>
            <a:pPr marL="0" indent="0" algn="ctr" defTabSz="519937">
              <a:spcBef>
                <a:spcPts val="0"/>
              </a:spcBef>
              <a:buSzTx/>
              <a:buNone/>
              <a:defRPr sz="3204" u="sng">
                <a:solidFill>
                  <a:schemeClr val="accent5"/>
                </a:solidFill>
              </a:defRPr>
            </a:pPr>
            <a:r>
              <a:rPr lang="en-US" sz="2400" b="1" dirty="0">
                <a:solidFill>
                  <a:schemeClr val="bg1"/>
                </a:solidFill>
              </a:rPr>
              <a:t>Designed for monitoring the group of SSA, MOH, NCDC, RAMA participation of the employees, which assesses the readiness of clinics for involving in the program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 indent="0" algn="ctr" defTabSz="519937">
              <a:spcBef>
                <a:spcPts val="0"/>
              </a:spcBef>
              <a:buSzTx/>
              <a:buNone/>
              <a:defRPr sz="3204" u="sng">
                <a:solidFill>
                  <a:schemeClr val="accent5"/>
                </a:solidFill>
              </a:defRPr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 defTabSz="519937">
              <a:spcBef>
                <a:spcPts val="0"/>
              </a:spcBef>
              <a:buSzTx/>
              <a:buNone/>
              <a:defRPr sz="3204" u="sng">
                <a:solidFill>
                  <a:schemeClr val="accent5"/>
                </a:solidFill>
              </a:defRPr>
            </a:pPr>
            <a:r>
              <a:rPr lang="en-US" sz="2400" dirty="0"/>
              <a:t>Activities 1.2.</a:t>
            </a:r>
          </a:p>
          <a:p>
            <a:pPr marL="0" indent="0" algn="ctr" defTabSz="519937">
              <a:spcBef>
                <a:spcPts val="0"/>
              </a:spcBef>
              <a:buSzTx/>
              <a:buNone/>
              <a:defRPr sz="3204" u="sng">
                <a:solidFill>
                  <a:schemeClr val="accent5"/>
                </a:solidFill>
              </a:defRPr>
            </a:pPr>
            <a:endParaRPr lang="en-US" sz="2400" dirty="0"/>
          </a:p>
          <a:p>
            <a:pPr marL="0" indent="0" algn="ctr" defTabSz="519937">
              <a:spcBef>
                <a:spcPts val="0"/>
              </a:spcBef>
              <a:buSzTx/>
              <a:buNone/>
              <a:defRPr sz="2225"/>
            </a:pPr>
            <a:r>
              <a:rPr lang="en-US" sz="2400" b="1" u="sng" dirty="0">
                <a:solidFill>
                  <a:schemeClr val="bg1"/>
                </a:solidFill>
              </a:rPr>
              <a:t>The questionnaire has been developed, with it is carried out standard rate of clinics</a:t>
            </a:r>
            <a:r>
              <a:rPr lang="en-US" sz="2400" b="1" dirty="0"/>
              <a:t>.</a:t>
            </a:r>
          </a:p>
          <a:p>
            <a:endParaRPr lang="en-US" sz="2400" b="1" dirty="0">
              <a:effectLst/>
            </a:endParaRPr>
          </a:p>
          <a:p>
            <a:pPr marL="0" lvl="0" indent="0">
              <a:buNone/>
            </a:pPr>
            <a:endParaRPr lang="en-US" sz="2000" dirty="0">
              <a:effectLst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985" y="348196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6229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dirty="0" smtClean="0"/>
              <a:t>Objective </a:t>
            </a:r>
            <a:r>
              <a:rPr lang="ka-GE" dirty="0" smtClean="0"/>
              <a:t>2</a:t>
            </a:r>
            <a:r>
              <a:rPr lang="en-US" dirty="0" smtClean="0"/>
              <a:t>.0</a:t>
            </a: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48640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endParaRPr lang="en-US" sz="2400" b="1" dirty="0" smtClean="0">
              <a:effectLst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ka-GE" sz="2400" b="1" dirty="0">
              <a:effectLst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ka-GE" sz="2400" b="1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ka-GE" sz="2400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ka-GE" sz="2400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ka-GE" sz="2400" b="1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Simplification </a:t>
            </a:r>
            <a:r>
              <a:rPr lang="en-US" sz="2400" b="1" dirty="0">
                <a:solidFill>
                  <a:srgbClr val="C00000"/>
                </a:solidFill>
              </a:rPr>
              <a:t>of patients movement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  <a:p>
            <a:pPr lvl="0" algn="just">
              <a:spcBef>
                <a:spcPts val="0"/>
              </a:spcBef>
            </a:pPr>
            <a:endParaRPr lang="en-US" sz="2400" b="1" dirty="0">
              <a:effectLst/>
            </a:endParaRPr>
          </a:p>
          <a:p>
            <a:pPr marL="0" indent="0" algn="ctr" defTabSz="426466">
              <a:spcBef>
                <a:spcPts val="0"/>
              </a:spcBef>
              <a:buSzTx/>
              <a:buNone/>
              <a:defRPr sz="2628" u="sng">
                <a:solidFill>
                  <a:schemeClr val="accent5"/>
                </a:solidFill>
              </a:defRPr>
            </a:pPr>
            <a:r>
              <a:rPr lang="en-US" sz="2400" dirty="0" smtClean="0"/>
              <a:t>Activities </a:t>
            </a:r>
            <a:r>
              <a:rPr lang="en-US" sz="2400" dirty="0"/>
              <a:t>2.1.</a:t>
            </a:r>
          </a:p>
          <a:p>
            <a:pPr marL="0" indent="0" algn="ctr" defTabSz="426466">
              <a:spcBef>
                <a:spcPts val="0"/>
              </a:spcBef>
              <a:buSzTx/>
              <a:buNone/>
              <a:defRPr sz="2628" u="sng">
                <a:solidFill>
                  <a:schemeClr val="accent5"/>
                </a:solidFill>
              </a:defRPr>
            </a:pPr>
            <a:endParaRPr lang="en-US" sz="2400" dirty="0"/>
          </a:p>
          <a:p>
            <a:pPr marL="0" indent="0" algn="ctr" defTabSz="426466">
              <a:spcBef>
                <a:spcPts val="0"/>
              </a:spcBef>
              <a:buSzTx/>
              <a:buNone/>
              <a:defRPr sz="1825"/>
            </a:pPr>
            <a:r>
              <a:rPr lang="en-US" sz="2400" b="1" u="sng" dirty="0">
                <a:solidFill>
                  <a:schemeClr val="bg1"/>
                </a:solidFill>
              </a:rPr>
              <a:t>MOH/SSA create the centralized tracking </a:t>
            </a:r>
            <a:r>
              <a:rPr lang="en-US" sz="2400" b="1" u="sng" dirty="0" smtClean="0">
                <a:solidFill>
                  <a:schemeClr val="bg1"/>
                </a:solidFill>
              </a:rPr>
              <a:t>and registration system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</a:p>
          <a:p>
            <a:pPr marL="0" indent="0" algn="ctr" defTabSz="426466">
              <a:spcBef>
                <a:spcPts val="0"/>
              </a:spcBef>
              <a:buSzTx/>
              <a:buNone/>
              <a:defRPr sz="1825"/>
            </a:pPr>
            <a:endParaRPr lang="en-US" sz="1800" u="sng" dirty="0"/>
          </a:p>
          <a:p>
            <a:pPr marL="0" indent="0" algn="ctr" defTabSz="426466">
              <a:spcBef>
                <a:spcPts val="0"/>
              </a:spcBef>
              <a:buSzTx/>
              <a:buNone/>
              <a:defRPr sz="1825"/>
            </a:pPr>
            <a:endParaRPr lang="en-US" sz="1800" u="sng" dirty="0"/>
          </a:p>
          <a:p>
            <a:pPr marL="0" indent="0" algn="ctr" defTabSz="426466">
              <a:spcBef>
                <a:spcPts val="0"/>
              </a:spcBef>
              <a:buSzTx/>
              <a:buNone/>
              <a:defRPr sz="2628" u="sng">
                <a:solidFill>
                  <a:schemeClr val="accent5"/>
                </a:solidFill>
              </a:defRPr>
            </a:pPr>
            <a:r>
              <a:rPr lang="en-US" sz="2628" u="sng" dirty="0" smtClean="0">
                <a:solidFill>
                  <a:schemeClr val="accent5"/>
                </a:solidFill>
              </a:rPr>
              <a:t>Activities 2.2.</a:t>
            </a:r>
            <a:endParaRPr lang="en-US" sz="2628" u="sng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Create HCV screening trials registry.</a:t>
            </a:r>
          </a:p>
          <a:p>
            <a:pPr marL="0" indent="0" algn="ctr" defTabSz="426466">
              <a:spcBef>
                <a:spcPts val="0"/>
              </a:spcBef>
              <a:buSzTx/>
              <a:buNone/>
              <a:defRPr sz="1825"/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indent="0" algn="ctr" defTabSz="426466">
              <a:spcBef>
                <a:spcPts val="0"/>
              </a:spcBef>
              <a:buSzTx/>
              <a:buNone/>
              <a:defRPr sz="2628" u="sng">
                <a:solidFill>
                  <a:schemeClr val="accent5"/>
                </a:solidFill>
              </a:defRPr>
            </a:pPr>
            <a:r>
              <a:rPr lang="en-US" sz="2628" u="sng" dirty="0">
                <a:solidFill>
                  <a:schemeClr val="accent5"/>
                </a:solidFill>
              </a:rPr>
              <a:t>Activities </a:t>
            </a:r>
            <a:r>
              <a:rPr lang="en-US" sz="2628" u="sng" dirty="0" smtClean="0">
                <a:solidFill>
                  <a:schemeClr val="accent5"/>
                </a:solidFill>
              </a:rPr>
              <a:t>2.3.</a:t>
            </a:r>
            <a:endParaRPr lang="en-US" sz="2628" u="sng" dirty="0">
              <a:solidFill>
                <a:schemeClr val="accent5"/>
              </a:solidFill>
            </a:endParaRPr>
          </a:p>
          <a:p>
            <a:pPr marL="0" indent="0" algn="ctr" defTabSz="426466">
              <a:spcBef>
                <a:spcPts val="0"/>
              </a:spcBef>
              <a:buSzTx/>
              <a:buNone/>
              <a:defRPr sz="1825"/>
            </a:pPr>
            <a:endParaRPr lang="en-US" sz="1800" dirty="0"/>
          </a:p>
          <a:p>
            <a:pPr marL="0" indent="0" algn="ctr" defTabSz="426466">
              <a:spcBef>
                <a:spcPts val="0"/>
              </a:spcBef>
              <a:buSzTx/>
              <a:buNone/>
              <a:defRPr sz="1825"/>
            </a:pPr>
            <a:r>
              <a:rPr lang="en-US" sz="2400" b="1" u="sng" dirty="0"/>
              <a:t> </a:t>
            </a:r>
            <a:r>
              <a:rPr lang="en-US" sz="2400" b="1" u="sng" dirty="0">
                <a:solidFill>
                  <a:schemeClr val="bg1"/>
                </a:solidFill>
              </a:rPr>
              <a:t>Dedicated hotline.</a:t>
            </a:r>
          </a:p>
          <a:p>
            <a:endParaRPr lang="en-US" sz="2400" b="1" dirty="0">
              <a:effectLst/>
            </a:endParaRPr>
          </a:p>
          <a:p>
            <a:pPr marL="0" lvl="0" indent="0">
              <a:buNone/>
            </a:pPr>
            <a:endParaRPr lang="en-US" sz="2000" dirty="0">
              <a:effectLst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985" y="348196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5877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dirty="0" smtClean="0"/>
              <a:t>Objective 3.0</a:t>
            </a: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48640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endParaRPr lang="en-US" sz="2400" b="1" dirty="0" smtClean="0">
              <a:effectLst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ka-GE" sz="2400" b="1" dirty="0">
              <a:effectLst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ka-GE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 Simplification </a:t>
            </a:r>
            <a:r>
              <a:rPr lang="en-US" sz="2400" b="1" dirty="0">
                <a:solidFill>
                  <a:srgbClr val="C00000"/>
                </a:solidFill>
              </a:rPr>
              <a:t>of Information flows </a:t>
            </a:r>
          </a:p>
          <a:p>
            <a:pPr lvl="0" algn="just">
              <a:spcBef>
                <a:spcPts val="0"/>
              </a:spcBef>
            </a:pPr>
            <a:endParaRPr lang="en-US" sz="2400" b="1" dirty="0">
              <a:effectLst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600" u="sng">
                <a:solidFill>
                  <a:schemeClr val="accent5"/>
                </a:solidFill>
              </a:defRPr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SzTx/>
              <a:buNone/>
              <a:defRPr sz="3600" u="sng">
                <a:solidFill>
                  <a:schemeClr val="accent5"/>
                </a:solidFill>
              </a:defRPr>
            </a:pPr>
            <a:endParaRPr lang="en-US" sz="2400" dirty="0"/>
          </a:p>
          <a:p>
            <a:pPr marL="0" indent="0" algn="ctr">
              <a:spcBef>
                <a:spcPts val="0"/>
              </a:spcBef>
              <a:buSzTx/>
              <a:buNone/>
              <a:defRPr sz="3600" u="sng">
                <a:solidFill>
                  <a:schemeClr val="accent5"/>
                </a:solidFill>
              </a:defRPr>
            </a:pPr>
            <a:r>
              <a:rPr lang="en-US" sz="2400" dirty="0" smtClean="0"/>
              <a:t>Activities </a:t>
            </a:r>
            <a:r>
              <a:rPr lang="en-US" sz="2400" dirty="0"/>
              <a:t>3.1.</a:t>
            </a:r>
          </a:p>
          <a:p>
            <a:pPr marL="0" indent="0" algn="ctr">
              <a:spcBef>
                <a:spcPts val="0"/>
              </a:spcBef>
              <a:buSzTx/>
              <a:buNone/>
              <a:defRPr sz="3600" u="sng">
                <a:solidFill>
                  <a:schemeClr val="accent5"/>
                </a:solidFill>
              </a:defRPr>
            </a:pPr>
            <a:endParaRPr lang="en-US" sz="2400" dirty="0"/>
          </a:p>
          <a:p>
            <a:pPr marL="0" indent="0" algn="ctr">
              <a:spcBef>
                <a:spcPts val="0"/>
              </a:spcBef>
              <a:buSzTx/>
              <a:buNone/>
              <a:defRPr sz="2500"/>
            </a:pPr>
            <a:r>
              <a:rPr lang="en-US" sz="2400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Refinement of STOP-C centralized electronic database.</a:t>
            </a:r>
          </a:p>
          <a:p>
            <a:pPr marL="0" indent="0" algn="ctr">
              <a:spcBef>
                <a:spcPts val="0"/>
              </a:spcBef>
              <a:buSzTx/>
              <a:buNone/>
              <a:defRPr sz="2500"/>
            </a:pPr>
            <a:endParaRPr lang="en-US" sz="2400" b="1" u="sng" dirty="0">
              <a:solidFill>
                <a:schemeClr val="bg1"/>
              </a:solidFill>
              <a:latin typeface="Calibri"/>
              <a:sym typeface="Calibri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600" u="sng">
                <a:solidFill>
                  <a:schemeClr val="accent5"/>
                </a:solidFill>
              </a:defRPr>
            </a:pPr>
            <a:r>
              <a:rPr lang="en-US" sz="2400" dirty="0"/>
              <a:t>Activities 3.2.</a:t>
            </a:r>
          </a:p>
          <a:p>
            <a:pPr marL="0" indent="0" algn="ctr">
              <a:spcBef>
                <a:spcPts val="0"/>
              </a:spcBef>
              <a:buSzTx/>
              <a:buNone/>
              <a:defRPr sz="3600" u="sng">
                <a:solidFill>
                  <a:schemeClr val="accent5"/>
                </a:solidFill>
              </a:defRPr>
            </a:pPr>
            <a:endParaRPr lang="en-US" sz="2400" dirty="0"/>
          </a:p>
          <a:p>
            <a:pPr marL="0" indent="0" algn="ctr">
              <a:spcBef>
                <a:spcPts val="0"/>
              </a:spcBef>
              <a:buSzTx/>
              <a:buNone/>
              <a:defRPr sz="2500"/>
            </a:pPr>
            <a:r>
              <a:rPr lang="en-US" sz="2400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Simplify of STOP-C laboratory module.</a:t>
            </a:r>
            <a:endParaRPr lang="en-US" sz="2400" b="1" u="sng" dirty="0">
              <a:solidFill>
                <a:schemeClr val="bg1"/>
              </a:solidFill>
            </a:endParaRPr>
          </a:p>
          <a:p>
            <a:endParaRPr lang="en-US" sz="2400" b="1" dirty="0">
              <a:effectLst/>
            </a:endParaRPr>
          </a:p>
          <a:p>
            <a:pPr marL="0" lvl="0" indent="0">
              <a:buNone/>
            </a:pPr>
            <a:endParaRPr lang="en-US" sz="2000" dirty="0">
              <a:effectLst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985" y="348196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4234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5029200"/>
            <a:ext cx="10464800" cy="3124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rPr>
              <a:t>Thank you for your attention</a:t>
            </a:r>
            <a:r>
              <a:rPr lang="en-US" dirty="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rPr>
              <a:t/>
            </a:r>
            <a:br>
              <a:rPr lang="en-US" dirty="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778000" y="7366000"/>
            <a:ext cx="10464800" cy="1549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176A53"/>
                </a:solidFill>
                <a:latin typeface="Didot"/>
                <a:ea typeface="Didot"/>
                <a:cs typeface="Didot"/>
              </a:rPr>
              <a:t>– </a:t>
            </a:r>
            <a:r>
              <a:rPr lang="en-US" sz="4000" b="1" dirty="0" err="1" smtClean="0">
                <a:solidFill>
                  <a:srgbClr val="176A53"/>
                </a:solidFill>
                <a:latin typeface="Didot"/>
                <a:ea typeface="Didot"/>
                <a:cs typeface="Didot"/>
              </a:rPr>
              <a:t>Ekaterine</a:t>
            </a:r>
            <a:r>
              <a:rPr lang="en-US" sz="4000" b="1" dirty="0" smtClean="0">
                <a:solidFill>
                  <a:srgbClr val="176A53"/>
                </a:solidFill>
                <a:latin typeface="Didot"/>
                <a:ea typeface="Didot"/>
                <a:cs typeface="Didot"/>
              </a:rPr>
              <a:t> </a:t>
            </a:r>
            <a:r>
              <a:rPr lang="en-US" sz="4000" b="1" dirty="0" err="1">
                <a:solidFill>
                  <a:srgbClr val="176A53"/>
                </a:solidFill>
                <a:latin typeface="Didot"/>
                <a:ea typeface="Didot"/>
                <a:cs typeface="Didot"/>
              </a:rPr>
              <a:t>Adamia</a:t>
            </a:r>
            <a:endParaRPr lang="en-US" sz="4000" b="1" dirty="0">
              <a:solidFill>
                <a:srgbClr val="176A53"/>
              </a:solidFill>
              <a:latin typeface="Didot"/>
              <a:ea typeface="Didot"/>
              <a:cs typeface="Dido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81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HCV ELIMINATION</a:t>
            </a:r>
            <a:endParaRPr b="1" dirty="0"/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effectLst/>
              </a:defRPr>
            </a:pPr>
            <a:r>
              <a:rPr lang="en-US" altLang="en-US" sz="3200" b="1" dirty="0">
                <a:solidFill>
                  <a:schemeClr val="tx1"/>
                </a:solidFill>
              </a:rPr>
              <a:t>2015 National Program for Short-term/urgent Measures (Phase I) of Hepatitis C Elimination Action Plan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- </a:t>
            </a:r>
            <a:r>
              <a:rPr lang="en-US" altLang="en-US" sz="3200" b="1" dirty="0">
                <a:solidFill>
                  <a:schemeClr val="tx1"/>
                </a:solidFill>
              </a:rPr>
              <a:t>approved by Georgian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government in 20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april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2015</a:t>
            </a:r>
            <a:r>
              <a:rPr b="1" dirty="0" smtClean="0">
                <a:solidFill>
                  <a:schemeClr val="tx1"/>
                </a:solidFill>
              </a:rPr>
              <a:t>. 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43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  <p:bldP spid="142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701800" y="393700"/>
            <a:ext cx="9753600" cy="259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>
                <a:effectLst/>
                <a:latin typeface="Calibri"/>
                <a:ea typeface="Calibri"/>
                <a:cs typeface="Calibri"/>
                <a:sym typeface="Optima"/>
              </a:rPr>
              <a:t>Main Goal</a:t>
            </a:r>
            <a:endParaRPr b="1" dirty="0">
              <a:effectLst/>
              <a:latin typeface="Calibri"/>
              <a:ea typeface="Calibri"/>
              <a:cs typeface="Calibri"/>
              <a:sym typeface="Optima"/>
            </a:endParaRP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Reduce </a:t>
            </a:r>
            <a:r>
              <a:rPr lang="en-US" i="1" dirty="0">
                <a:solidFill>
                  <a:schemeClr val="tx1"/>
                </a:solidFill>
              </a:rPr>
              <a:t>HCV-related morbidity, mortality and prevalence by gradually providing accessibility to prevention, diagnostics and introduction of new antiviral drug (</a:t>
            </a:r>
            <a:r>
              <a:rPr lang="en-US" b="1" i="1" dirty="0" err="1">
                <a:solidFill>
                  <a:schemeClr val="tx1"/>
                </a:solidFill>
              </a:rPr>
              <a:t>Sofosbuvir</a:t>
            </a:r>
            <a:r>
              <a:rPr lang="en-US" b="1" i="1" dirty="0">
                <a:solidFill>
                  <a:schemeClr val="tx1"/>
                </a:solidFill>
              </a:rPr>
              <a:t>/</a:t>
            </a:r>
            <a:r>
              <a:rPr lang="en-US" b="1" i="1" dirty="0" err="1">
                <a:solidFill>
                  <a:schemeClr val="tx1"/>
                </a:solidFill>
              </a:rPr>
              <a:t>Harvoni</a:t>
            </a:r>
            <a:r>
              <a:rPr lang="en-US" i="1" dirty="0">
                <a:solidFill>
                  <a:schemeClr val="tx1"/>
                </a:solidFill>
              </a:rPr>
              <a:t>) </a:t>
            </a:r>
            <a:r>
              <a:rPr lang="en-US" i="1" dirty="0" smtClean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chemeClr val="tx1"/>
                </a:solidFill>
              </a:rPr>
              <a:t>treatment of the disease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7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Main Activities</a:t>
            </a:r>
            <a:endParaRPr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  <a:sym typeface="Didot"/>
            </a:endParaRP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u="sng" dirty="0">
                <a:solidFill>
                  <a:srgbClr val="C00000"/>
                </a:solidFill>
              </a:rPr>
              <a:t>Diagnostic component</a:t>
            </a:r>
            <a:r>
              <a:rPr lang="ka-GE" sz="32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endParaRPr lang="ka-GE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effectLst/>
              </a:rPr>
              <a:t>Diagnostics before the treatment</a:t>
            </a:r>
            <a:r>
              <a:rPr lang="ka-GE" sz="3200" dirty="0">
                <a:solidFill>
                  <a:schemeClr val="tx1"/>
                </a:solidFill>
                <a:effectLst/>
              </a:rPr>
              <a:t>;</a:t>
            </a:r>
          </a:p>
          <a:p>
            <a:pPr marL="914400" lvl="1" indent="-457200" algn="just">
              <a:spcBef>
                <a:spcPts val="0"/>
              </a:spcBef>
              <a:buFont typeface="Wingdings" pitchFamily="2" charset="2"/>
              <a:buChar char="v"/>
            </a:pPr>
            <a:endParaRPr lang="ka-GE" sz="2800" b="1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effectLst/>
              </a:rPr>
              <a:t>Diagnostics for treatment monitoring </a:t>
            </a:r>
          </a:p>
          <a:p>
            <a:pPr marL="914400" lvl="1" indent="-457200" algn="just">
              <a:spcBef>
                <a:spcPts val="0"/>
              </a:spcBef>
              <a:buFont typeface="Arial" pitchFamily="34" charset="0"/>
              <a:buChar char="•"/>
            </a:pPr>
            <a:endParaRPr lang="ka-GE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u="sng" dirty="0">
                <a:solidFill>
                  <a:srgbClr val="C00000"/>
                </a:solidFill>
              </a:rPr>
              <a:t>Treatment component</a:t>
            </a:r>
            <a:r>
              <a:rPr lang="ka-GE" sz="2800" b="1" u="sng" dirty="0">
                <a:solidFill>
                  <a:srgbClr val="C00000"/>
                </a:solidFill>
              </a:rPr>
              <a:t>:</a:t>
            </a:r>
            <a:endParaRPr lang="en-US" sz="2800" b="1" u="sng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endParaRPr lang="ka-GE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effectLst/>
              </a:rPr>
              <a:t>Treatment with </a:t>
            </a:r>
            <a:r>
              <a:rPr lang="en-US" sz="3200" b="1" i="1" dirty="0" err="1">
                <a:solidFill>
                  <a:schemeClr val="tx1"/>
                </a:solidFill>
                <a:effectLst/>
              </a:rPr>
              <a:t>Sofosbuvir</a:t>
            </a:r>
            <a:r>
              <a:rPr lang="en-US" sz="3200" b="1" i="1" dirty="0">
                <a:solidFill>
                  <a:schemeClr val="tx1"/>
                </a:solidFill>
                <a:effectLst/>
              </a:rPr>
              <a:t>/</a:t>
            </a:r>
            <a:r>
              <a:rPr lang="en-US" sz="3200" b="1" i="1" dirty="0" err="1">
                <a:solidFill>
                  <a:schemeClr val="tx1"/>
                </a:solidFill>
                <a:effectLst/>
              </a:rPr>
              <a:t>Harvoni</a:t>
            </a:r>
            <a:r>
              <a:rPr lang="en-US" sz="3200" b="1" i="1" dirty="0">
                <a:solidFill>
                  <a:schemeClr val="tx1"/>
                </a:solidFill>
                <a:effectLst/>
              </a:rPr>
              <a:t>,</a:t>
            </a:r>
            <a:r>
              <a:rPr lang="en-US" sz="3200" dirty="0">
                <a:solidFill>
                  <a:schemeClr val="tx1"/>
                </a:solidFill>
                <a:effectLst/>
              </a:rPr>
              <a:t> Interferon and Ribavirin</a:t>
            </a:r>
            <a:endParaRPr lang="ka-GE" sz="3200" dirty="0">
              <a:solidFill>
                <a:schemeClr val="tx1"/>
              </a:solidFill>
              <a:effectLst/>
            </a:endParaRPr>
          </a:p>
          <a:p>
            <a:pPr marL="914400" lvl="1" indent="-457200" algn="just">
              <a:spcBef>
                <a:spcPts val="0"/>
              </a:spcBef>
              <a:buFont typeface="Arial" pitchFamily="34" charset="0"/>
              <a:buChar char="•"/>
            </a:pPr>
            <a:endParaRPr lang="ka-GE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defTabSz="449833">
              <a:spcBef>
                <a:spcPts val="0"/>
              </a:spcBef>
              <a:buSzTx/>
              <a:buNone/>
              <a:defRPr sz="2309" b="1">
                <a:solidFill>
                  <a:srgbClr val="C82506"/>
                </a:solidFill>
                <a:effectLst/>
              </a:defRPr>
            </a:pPr>
            <a:endParaRPr sz="2800" dirty="0"/>
          </a:p>
        </p:txBody>
      </p:sp>
      <p:pic>
        <p:nvPicPr>
          <p:cNvPr id="151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778000" y="393700"/>
            <a:ext cx="9753600" cy="259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>
                <a:effectLst/>
                <a:latin typeface="Calibri"/>
                <a:ea typeface="Calibri"/>
                <a:cs typeface="Calibri"/>
                <a:sym typeface="Optima"/>
              </a:rPr>
              <a:t>Diagnostic component</a:t>
            </a:r>
            <a:endParaRPr b="1" dirty="0">
              <a:effectLst/>
              <a:latin typeface="Calibri"/>
              <a:ea typeface="Calibri"/>
              <a:cs typeface="Calibri"/>
              <a:sym typeface="Optima"/>
            </a:endParaRP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968500" y="2362200"/>
            <a:ext cx="9753600" cy="622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Diagnostic </a:t>
            </a:r>
            <a:r>
              <a:rPr lang="en-US" sz="2800" dirty="0">
                <a:solidFill>
                  <a:schemeClr val="tx1"/>
                </a:solidFill>
              </a:rPr>
              <a:t>services will be provided through the </a:t>
            </a:r>
            <a:r>
              <a:rPr lang="ka-GE" sz="2800" dirty="0"/>
              <a:t>– </a:t>
            </a:r>
            <a:r>
              <a:rPr lang="en-US" sz="2800" dirty="0">
                <a:solidFill>
                  <a:srgbClr val="C00000"/>
                </a:solidFill>
              </a:rPr>
              <a:t>non material vouchers</a:t>
            </a:r>
            <a:endParaRPr lang="ka-GE" sz="28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In diagnostic part, 70 % will be paid for socially vulnerable families by the State, from unified database, registered families whose rating score doesn’t exceed 70 000 </a:t>
            </a:r>
            <a:r>
              <a:rPr lang="en-US" sz="2800" dirty="0" smtClean="0">
                <a:solidFill>
                  <a:schemeClr val="tx1"/>
                </a:solidFill>
              </a:rPr>
              <a:t>(30 </a:t>
            </a:r>
            <a:r>
              <a:rPr lang="en-US" sz="2800" dirty="0">
                <a:solidFill>
                  <a:schemeClr val="tx1"/>
                </a:solidFill>
              </a:rPr>
              <a:t>% of the shares </a:t>
            </a:r>
            <a:r>
              <a:rPr lang="en-US" sz="2800" dirty="0" smtClean="0">
                <a:solidFill>
                  <a:schemeClr val="tx1"/>
                </a:solidFill>
              </a:rPr>
              <a:t>paid </a:t>
            </a:r>
            <a:r>
              <a:rPr lang="en-US" sz="2800" dirty="0">
                <a:solidFill>
                  <a:schemeClr val="tx1"/>
                </a:solidFill>
              </a:rPr>
              <a:t>by local government offices). 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155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>
                <a:effectLst/>
                <a:latin typeface="Calibri"/>
                <a:ea typeface="Calibri"/>
                <a:cs typeface="Calibri"/>
              </a:rPr>
              <a:t>Treatment component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0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pPr marL="571500" lvl="1" indent="-5715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effectLst/>
              </a:rPr>
              <a:t>Sofosbuvir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effectLst/>
              </a:rPr>
              <a:t>Harvoni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 –Funded by 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Gilead</a:t>
            </a:r>
            <a:endParaRPr lang="en-US" sz="3200" b="1" dirty="0">
              <a:solidFill>
                <a:schemeClr val="tx1"/>
              </a:solidFill>
              <a:effectLst/>
            </a:endParaRPr>
          </a:p>
          <a:p>
            <a:pPr marL="571500" lvl="1" indent="-571500" algn="just">
              <a:spcBef>
                <a:spcPts val="0"/>
              </a:spcBef>
              <a:buFont typeface="Wingdings" pitchFamily="2" charset="2"/>
              <a:buChar char="v"/>
            </a:pPr>
            <a:endParaRPr lang="en-US" sz="3200" b="1" dirty="0">
              <a:solidFill>
                <a:schemeClr val="tx1"/>
              </a:solidFill>
              <a:effectLst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en-US" sz="3200" b="1" dirty="0">
              <a:solidFill>
                <a:schemeClr val="tx1"/>
              </a:solidFill>
              <a:effectLst/>
            </a:endParaRPr>
          </a:p>
          <a:p>
            <a:pPr marL="546100"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Interferon and Ribavirin - Is Fully Funded by Government</a:t>
            </a:r>
            <a:endParaRPr lang="ka-GE" sz="3200" b="1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84200">
              <a:tabLst/>
              <a:defRPr>
                <a:effectLst/>
              </a:defRPr>
            </a:pPr>
            <a: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Papyrus"/>
              </a:rPr>
              <a:t>Current Situation</a:t>
            </a: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  <a:sym typeface="Dido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743200"/>
            <a:ext cx="10096500" cy="5842000"/>
          </a:xfrm>
        </p:spPr>
        <p:txBody>
          <a:bodyPr/>
          <a:lstStyle/>
          <a:p>
            <a:pPr algn="ctr">
              <a:spcBef>
                <a:spcPts val="0"/>
              </a:spcBef>
              <a:buSzTx/>
              <a:buFont typeface="Wingdings" pitchFamily="2" charset="2"/>
              <a:buChar char="ü"/>
              <a:defRPr sz="2500"/>
            </a:pPr>
            <a:r>
              <a:rPr lang="en-US" sz="3200" dirty="0">
                <a:solidFill>
                  <a:schemeClr val="tx1"/>
                </a:solidFill>
              </a:rPr>
              <a:t>In The First Phase of program – the main Goal is treatment of </a:t>
            </a:r>
            <a:r>
              <a:rPr lang="en-US" sz="3200" b="1" dirty="0">
                <a:solidFill>
                  <a:srgbClr val="C00000"/>
                </a:solidFill>
              </a:rPr>
              <a:t>5000</a:t>
            </a:r>
            <a:r>
              <a:rPr lang="en-US" sz="3200" dirty="0">
                <a:solidFill>
                  <a:schemeClr val="tx1"/>
                </a:solidFill>
              </a:rPr>
              <a:t> beneficiaries with high-quality liver damage.</a:t>
            </a:r>
          </a:p>
          <a:p>
            <a:pPr marL="0" indent="0" algn="ctr">
              <a:spcBef>
                <a:spcPts val="0"/>
              </a:spcBef>
              <a:buSzTx/>
              <a:buNone/>
              <a:defRPr sz="2500"/>
            </a:pPr>
            <a:endParaRPr lang="en-US" sz="32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SzTx/>
              <a:buFont typeface="Wingdings" pitchFamily="2" charset="2"/>
              <a:buChar char="ü"/>
              <a:defRPr sz="2500"/>
            </a:pPr>
            <a:r>
              <a:rPr lang="en-US" sz="3200" dirty="0">
                <a:solidFill>
                  <a:schemeClr val="tx1"/>
                </a:solidFill>
              </a:rPr>
              <a:t>To be involved in the HCV Elimination Program – it is necessary Registration of patients in the stop-c database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8527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>
                <a:latin typeface="Calibri"/>
                <a:ea typeface="Calibri"/>
                <a:cs typeface="Calibri"/>
              </a:rPr>
              <a:t>Patient</a:t>
            </a:r>
            <a:r>
              <a:rPr lang="ka-GE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>
                <a:latin typeface="Calibri"/>
                <a:ea typeface="Calibri"/>
                <a:cs typeface="Calibri"/>
              </a:rPr>
              <a:t>Registration</a:t>
            </a:r>
            <a:endParaRPr dirty="0"/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1968500" y="2971800"/>
            <a:ext cx="9753600" cy="561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 defTabSz="519937">
              <a:spcBef>
                <a:spcPts val="0"/>
              </a:spcBef>
              <a:buSzTx/>
              <a:buNone/>
              <a:defRPr sz="3115" b="1" u="sng">
                <a:solidFill>
                  <a:srgbClr val="AC3B3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b="1" dirty="0" smtClean="0"/>
          </a:p>
          <a:p>
            <a:pPr marL="0" lvl="0" indent="0" algn="ctr" defTabSz="519937">
              <a:spcBef>
                <a:spcPts val="0"/>
              </a:spcBef>
              <a:buSzTx/>
              <a:buNone/>
              <a:defRPr sz="3115" b="1" u="sng">
                <a:solidFill>
                  <a:srgbClr val="AC3B3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b="1" dirty="0"/>
          </a:p>
          <a:p>
            <a:pPr marL="0" lvl="0" indent="0" algn="ctr" defTabSz="519937">
              <a:spcBef>
                <a:spcPts val="0"/>
              </a:spcBef>
              <a:buSzTx/>
              <a:buNone/>
              <a:defRPr sz="3115" b="1" u="sng">
                <a:solidFill>
                  <a:srgbClr val="AC3B3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 smtClean="0"/>
              <a:t>Georgia </a:t>
            </a:r>
            <a:r>
              <a:rPr lang="en-US" sz="2800" dirty="0"/>
              <a:t>Citizens:</a:t>
            </a:r>
          </a:p>
          <a:p>
            <a:pPr marL="0" lv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Need new form NIV-100/A: previously diagnosed, partially diagnosed, and not diagnosed.</a:t>
            </a:r>
          </a:p>
          <a:p>
            <a:pPr marL="0" lvl="0" indent="0" algn="ctr">
              <a:buNone/>
            </a:pPr>
            <a:r>
              <a:rPr lang="en-US" sz="2800" b="1" u="sng" dirty="0">
                <a:solidFill>
                  <a:srgbClr val="AC3B30"/>
                </a:solidFill>
                <a:latin typeface="Gill Sans"/>
                <a:ea typeface="Gill Sans"/>
                <a:cs typeface="Gill Sans"/>
              </a:rPr>
              <a:t>Designated provider</a:t>
            </a:r>
            <a:r>
              <a:rPr lang="en-US" sz="2800" b="1" u="sng" dirty="0" smtClean="0">
                <a:solidFill>
                  <a:srgbClr val="AC3B30"/>
                </a:solidFill>
                <a:latin typeface="Gill Sans"/>
                <a:ea typeface="Gill Sans"/>
                <a:cs typeface="Gill Sans"/>
              </a:rPr>
              <a:t>: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800" b="1" u="sng" dirty="0">
              <a:solidFill>
                <a:srgbClr val="AC3B30"/>
              </a:solidFill>
              <a:latin typeface="Gill Sans"/>
              <a:ea typeface="Gill Sans"/>
              <a:cs typeface="Gill Sans"/>
            </a:endParaRPr>
          </a:p>
          <a:p>
            <a:pPr marL="0" lvl="0" indent="0" algn="ctr" defTabSz="519937">
              <a:spcBef>
                <a:spcPts val="0"/>
              </a:spcBef>
              <a:buSzTx/>
              <a:buNone/>
              <a:defRPr sz="2225"/>
            </a:pPr>
            <a:r>
              <a:rPr lang="en-US" sz="2400" b="1" dirty="0">
                <a:solidFill>
                  <a:schemeClr val="tx1"/>
                </a:solidFill>
              </a:rPr>
              <a:t>Conducting needed diagnostics tests to assess disease staging, Completes form NIV-100/A with recommended treatment regimen </a:t>
            </a:r>
          </a:p>
          <a:p>
            <a:pPr marL="0" lvl="0" indent="0" algn="ctr" defTabSz="519937">
              <a:spcBef>
                <a:spcPts val="0"/>
              </a:spcBef>
              <a:buSzTx/>
              <a:buNone/>
              <a:defRPr sz="2225"/>
            </a:pPr>
            <a:endParaRPr lang="en-US" sz="2400" b="1" dirty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en-US" sz="2800" b="1" u="sng" dirty="0">
                <a:solidFill>
                  <a:srgbClr val="AC3B30"/>
                </a:solidFill>
                <a:latin typeface="Gill Sans"/>
                <a:ea typeface="Gill Sans"/>
                <a:cs typeface="Gill Sans"/>
              </a:rPr>
              <a:t>Social Services Agency (SSA)</a:t>
            </a:r>
          </a:p>
          <a:p>
            <a:pPr marL="0" lv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Form NIV-100/A, test results, a copy of the ID card and a standard application (patient / legal representative) – registration 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164" name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>
                <a:latin typeface="Calibri"/>
                <a:ea typeface="Calibri"/>
                <a:cs typeface="Calibri"/>
              </a:rPr>
              <a:t>Patient</a:t>
            </a:r>
            <a:r>
              <a:rPr lang="ka-GE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>
                <a:latin typeface="Calibri"/>
                <a:ea typeface="Calibri"/>
                <a:cs typeface="Calibri"/>
              </a:rPr>
              <a:t>Registration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968500" y="2895600"/>
            <a:ext cx="9753600" cy="56896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lvl="0" indent="0" algn="ctr">
              <a:buNone/>
            </a:pPr>
            <a:r>
              <a:rPr lang="en-US" sz="5000" b="1" u="sng" dirty="0">
                <a:solidFill>
                  <a:srgbClr val="C00000"/>
                </a:solidFill>
              </a:rPr>
              <a:t>SSA Agency:</a:t>
            </a:r>
          </a:p>
          <a:p>
            <a:pPr marL="0" lvl="0" indent="0" algn="ctr">
              <a:buNone/>
            </a:pPr>
            <a:r>
              <a:rPr lang="en-US" sz="5000" b="1" dirty="0">
                <a:solidFill>
                  <a:schemeClr val="tx1"/>
                </a:solidFill>
              </a:rPr>
              <a:t>Central office provides registration of whole data in the STOP-C base</a:t>
            </a:r>
          </a:p>
          <a:p>
            <a:pPr marL="0" indent="0" algn="ctr">
              <a:spcBef>
                <a:spcPts val="0"/>
              </a:spcBef>
              <a:buSzTx/>
              <a:buNone/>
              <a:defRPr sz="3500" b="1" u="sng">
                <a:solidFill>
                  <a:srgbClr val="AC3B3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5000" b="1" u="sng" dirty="0" smtClean="0">
              <a:solidFill>
                <a:srgbClr val="C00000"/>
              </a:solidFill>
              <a:sym typeface="Gill Sans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500" b="1" u="sng">
                <a:solidFill>
                  <a:srgbClr val="AC3B3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5000" b="1" u="sng" dirty="0" smtClean="0">
              <a:solidFill>
                <a:srgbClr val="C00000"/>
              </a:solidFill>
              <a:sym typeface="Gill Sans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500" b="1" u="sng">
                <a:solidFill>
                  <a:srgbClr val="AC3B3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5000" b="1" u="sng" dirty="0" smtClean="0">
                <a:solidFill>
                  <a:srgbClr val="C00000"/>
                </a:solidFill>
                <a:sym typeface="Gill Sans"/>
              </a:rPr>
              <a:t>Treatment </a:t>
            </a:r>
            <a:r>
              <a:rPr lang="en-US" sz="5000" b="1" u="sng" dirty="0">
                <a:solidFill>
                  <a:srgbClr val="C00000"/>
                </a:solidFill>
                <a:sym typeface="Gill Sans"/>
              </a:rPr>
              <a:t>Inclusion Committee </a:t>
            </a:r>
          </a:p>
          <a:p>
            <a:pPr marL="0" lvl="0" indent="0" algn="ctr">
              <a:buNone/>
            </a:pPr>
            <a:r>
              <a:rPr lang="en-US" sz="5000" b="1" dirty="0">
                <a:solidFill>
                  <a:schemeClr val="tx1"/>
                </a:solidFill>
              </a:rPr>
              <a:t>Multiagency members (Clinical providers, MOH, NCDC) meets as needed to review appropriateness of treatment on Form NIV-100/A </a:t>
            </a:r>
          </a:p>
          <a:p>
            <a:pPr marL="0" indent="0" algn="ctr">
              <a:buNone/>
            </a:pPr>
            <a:r>
              <a:rPr lang="en-US" sz="5000" b="1" u="sng" dirty="0" smtClean="0">
                <a:solidFill>
                  <a:srgbClr val="C00000"/>
                </a:solidFill>
              </a:rPr>
              <a:t>SSA </a:t>
            </a:r>
            <a:r>
              <a:rPr lang="en-US" sz="5000" b="1" u="sng" dirty="0">
                <a:solidFill>
                  <a:srgbClr val="C00000"/>
                </a:solidFill>
              </a:rPr>
              <a:t>Agency:</a:t>
            </a:r>
          </a:p>
          <a:p>
            <a:pPr marL="0" lvl="0" indent="0" algn="ctr">
              <a:buNone/>
            </a:pPr>
            <a:r>
              <a:rPr lang="en-US" sz="5000" b="1" dirty="0">
                <a:solidFill>
                  <a:schemeClr val="tx1"/>
                </a:solidFill>
              </a:rPr>
              <a:t>Notifies patient of committee decision  by phone and letter.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723</Words>
  <Application>Microsoft Office PowerPoint</Application>
  <PresentationFormat>Custom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LinenBook</vt:lpstr>
      <vt:lpstr>C Hepatitis Elimination Program</vt:lpstr>
      <vt:lpstr>HCV ELIMINATION</vt:lpstr>
      <vt:lpstr>Main Goal</vt:lpstr>
      <vt:lpstr>Main Activities</vt:lpstr>
      <vt:lpstr>Diagnostic component</vt:lpstr>
      <vt:lpstr>Treatment component</vt:lpstr>
      <vt:lpstr>Current Situation</vt:lpstr>
      <vt:lpstr>Patient Registration</vt:lpstr>
      <vt:lpstr>Patient Registration</vt:lpstr>
      <vt:lpstr>Committee Decision</vt:lpstr>
      <vt:lpstr>HCV ELIMINATION</vt:lpstr>
      <vt:lpstr>Current Situation </vt:lpstr>
      <vt:lpstr>   Current Situation   </vt:lpstr>
      <vt:lpstr>   Certified Doctors   </vt:lpstr>
      <vt:lpstr>   Challenges  </vt:lpstr>
      <vt:lpstr>Objective 1.0</vt:lpstr>
      <vt:lpstr>Objective 2.0</vt:lpstr>
      <vt:lpstr>Objective 3.0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Hepatitis Elimination Program</dc:title>
  <dc:creator>Win8</dc:creator>
  <cp:lastModifiedBy>Win8</cp:lastModifiedBy>
  <cp:revision>18</cp:revision>
  <dcterms:modified xsi:type="dcterms:W3CDTF">2016-04-06T00:47:22Z</dcterms:modified>
</cp:coreProperties>
</file>