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360" r:id="rId3"/>
    <p:sldId id="361" r:id="rId4"/>
    <p:sldId id="355" r:id="rId5"/>
    <p:sldId id="356" r:id="rId6"/>
    <p:sldId id="373" r:id="rId7"/>
    <p:sldId id="352" r:id="rId8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CC33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64604" autoAdjust="0"/>
  </p:normalViewPr>
  <p:slideViewPr>
    <p:cSldViewPr>
      <p:cViewPr>
        <p:scale>
          <a:sx n="70" d="100"/>
          <a:sy n="70" d="100"/>
        </p:scale>
        <p:origin x="-1075" y="1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892" y="-108"/>
      </p:cViewPr>
      <p:guideLst>
        <p:guide orient="horz" pos="3110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2.7983648061691405E-2"/>
          <c:y val="9.1517357500123811E-2"/>
          <c:w val="0.77739675397718144"/>
          <c:h val="0.796008517803199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State source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</c:f>
              <c:strCache>
                <c:ptCount val="1"/>
                <c:pt idx="0">
                  <c:v>2016-2020</c:v>
                </c:pt>
              </c:strCache>
            </c:strRef>
          </c:cat>
          <c:val>
            <c:numRef>
              <c:f>Sheet1!$B$2</c:f>
              <c:numCache>
                <c:formatCode>0.00</c:formatCode>
                <c:ptCount val="1"/>
                <c:pt idx="0">
                  <c:v>62.7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Co-payment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</c:f>
              <c:strCache>
                <c:ptCount val="1"/>
                <c:pt idx="0">
                  <c:v>2016-2020</c:v>
                </c:pt>
              </c:strCache>
            </c:strRef>
          </c:cat>
          <c:val>
            <c:numRef>
              <c:f>Sheet1!$B$3</c:f>
              <c:numCache>
                <c:formatCode>0.00</c:formatCode>
                <c:ptCount val="1"/>
                <c:pt idx="0">
                  <c:v>37.799999999999997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Donor funding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</c:f>
              <c:strCache>
                <c:ptCount val="1"/>
                <c:pt idx="0">
                  <c:v>2016-2020</c:v>
                </c:pt>
              </c:strCache>
            </c:strRef>
          </c:cat>
          <c:val>
            <c:numRef>
              <c:f>Sheet1!$B$4</c:f>
              <c:numCache>
                <c:formatCode>0.00</c:formatCode>
                <c:ptCount val="1"/>
                <c:pt idx="0">
                  <c:v>12.53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Deficit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4.05482097756648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4749262536873427E-3"/>
                  <c:y val="-4.28235031941761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9498525073746312E-3"/>
                  <c:y val="-3.74035556876145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5.4080004565040679E-17"/>
                  <c:y val="-5.3663645817857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4749262536873156E-3"/>
                  <c:y val="-3.74035556876145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7.4638662789002703E-17"/>
                  <c:y val="-2.7100271002710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</c:f>
              <c:strCache>
                <c:ptCount val="1"/>
                <c:pt idx="0">
                  <c:v>2016-2020</c:v>
                </c:pt>
              </c:strCache>
            </c:strRef>
          </c:cat>
          <c:val>
            <c:numRef>
              <c:f>Sheet1!$B$5</c:f>
              <c:numCache>
                <c:formatCode>0.00</c:formatCode>
                <c:ptCount val="1"/>
                <c:pt idx="0">
                  <c:v>3.04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200355840"/>
        <c:axId val="142548288"/>
      </c:barChart>
      <c:catAx>
        <c:axId val="2003558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42548288"/>
        <c:crosses val="autoZero"/>
        <c:auto val="1"/>
        <c:lblAlgn val="ctr"/>
        <c:lblOffset val="100"/>
        <c:noMultiLvlLbl val="0"/>
      </c:catAx>
      <c:valAx>
        <c:axId val="142548288"/>
        <c:scaling>
          <c:orientation val="minMax"/>
        </c:scaling>
        <c:delete val="1"/>
        <c:axPos val="l"/>
        <c:numFmt formatCode="0.00" sourceLinked="1"/>
        <c:majorTickMark val="out"/>
        <c:minorTickMark val="none"/>
        <c:tickLblPos val="nextTo"/>
        <c:crossAx val="20035584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2.7983648061691405E-2"/>
          <c:y val="9.1517357500123811E-2"/>
          <c:w val="0.77739675397718144"/>
          <c:h val="0.7960085178031991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State source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strCache>
            </c:strRef>
          </c:cat>
          <c:val>
            <c:numRef>
              <c:f>Sheet1!$B$2:$F$2</c:f>
              <c:numCache>
                <c:formatCode>0.00</c:formatCode>
                <c:ptCount val="5"/>
                <c:pt idx="0">
                  <c:v>8</c:v>
                </c:pt>
                <c:pt idx="1">
                  <c:v>10.1</c:v>
                </c:pt>
                <c:pt idx="2">
                  <c:v>11.4</c:v>
                </c:pt>
                <c:pt idx="3">
                  <c:v>16.3</c:v>
                </c:pt>
                <c:pt idx="4">
                  <c:v>16.899999999999999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Co-payment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strCache>
            </c:strRef>
          </c:cat>
          <c:val>
            <c:numRef>
              <c:f>Sheet1!$B$3:$F$3</c:f>
              <c:numCache>
                <c:formatCode>0.00</c:formatCode>
                <c:ptCount val="5"/>
                <c:pt idx="0">
                  <c:v>6.6</c:v>
                </c:pt>
                <c:pt idx="1">
                  <c:v>7.8</c:v>
                </c:pt>
                <c:pt idx="2">
                  <c:v>7.8</c:v>
                </c:pt>
                <c:pt idx="3">
                  <c:v>7.8</c:v>
                </c:pt>
                <c:pt idx="4">
                  <c:v>7.8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Donor funding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strCache>
            </c:strRef>
          </c:cat>
          <c:val>
            <c:numRef>
              <c:f>Sheet1!$B$4:$F$4</c:f>
              <c:numCache>
                <c:formatCode>0.00</c:formatCode>
                <c:ptCount val="5"/>
                <c:pt idx="0">
                  <c:v>3.2</c:v>
                </c:pt>
                <c:pt idx="1">
                  <c:v>3.5</c:v>
                </c:pt>
                <c:pt idx="2">
                  <c:v>3.9</c:v>
                </c:pt>
                <c:pt idx="3">
                  <c:v>0.97</c:v>
                </c:pt>
                <c:pt idx="4">
                  <c:v>0.96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Deficit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4.05482097756648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4749262536873427E-3"/>
                  <c:y val="-4.28235031941761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9498525073746312E-3"/>
                  <c:y val="-3.74035556876145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5.4080004565040679E-17"/>
                  <c:y val="-5.3663645817857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4749262536873156E-3"/>
                  <c:y val="-3.74035556876145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7.4638662789002703E-17"/>
                  <c:y val="-2.7100271002710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strCache>
            </c:strRef>
          </c:cat>
          <c:val>
            <c:numRef>
              <c:f>Sheet1!$B$5:$F$5</c:f>
              <c:numCache>
                <c:formatCode>0.00</c:formatCode>
                <c:ptCount val="5"/>
                <c:pt idx="0">
                  <c:v>0.35</c:v>
                </c:pt>
                <c:pt idx="1">
                  <c:v>0.52</c:v>
                </c:pt>
                <c:pt idx="2">
                  <c:v>0.36</c:v>
                </c:pt>
                <c:pt idx="3">
                  <c:v>1.53</c:v>
                </c:pt>
                <c:pt idx="4">
                  <c:v>0.28000000000000003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200359424"/>
        <c:axId val="201459968"/>
      </c:barChart>
      <c:catAx>
        <c:axId val="2003594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201459968"/>
        <c:crosses val="autoZero"/>
        <c:auto val="1"/>
        <c:lblAlgn val="ctr"/>
        <c:lblOffset val="100"/>
        <c:noMultiLvlLbl val="0"/>
      </c:catAx>
      <c:valAx>
        <c:axId val="201459968"/>
        <c:scaling>
          <c:orientation val="minMax"/>
        </c:scaling>
        <c:delete val="1"/>
        <c:axPos val="l"/>
        <c:numFmt formatCode="0.00" sourceLinked="1"/>
        <c:majorTickMark val="out"/>
        <c:minorTickMark val="none"/>
        <c:tickLblPos val="nextTo"/>
        <c:crossAx val="2003594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564478665830496"/>
          <c:y val="0.2248100827019264"/>
          <c:w val="0.19403072956588391"/>
          <c:h val="0.52207794780369432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2.7983648061691405E-2"/>
          <c:y val="9.1517357500123811E-2"/>
          <c:w val="0.77739675397718144"/>
          <c:h val="0.7960085178031991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State source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Sheet1!$B$1:$G$1</c:f>
              <c:strCach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2016-2020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6"/>
                <c:pt idx="0">
                  <c:v>0.43855336533508105</c:v>
                </c:pt>
                <c:pt idx="1">
                  <c:v>0.46334784700025644</c:v>
                </c:pt>
                <c:pt idx="2">
                  <c:v>0.48599138829487426</c:v>
                </c:pt>
                <c:pt idx="3">
                  <c:v>0.61447159537653739</c:v>
                </c:pt>
                <c:pt idx="4">
                  <c:v>0.65090015697349779</c:v>
                </c:pt>
                <c:pt idx="5">
                  <c:v>0.54072224203045083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Co-payment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Sheet1!$B$1:$G$1</c:f>
              <c:strCach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2016-2020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6"/>
                <c:pt idx="0">
                  <c:v>0.36522207538243229</c:v>
                </c:pt>
                <c:pt idx="1">
                  <c:v>0.35503719815515383</c:v>
                </c:pt>
                <c:pt idx="2">
                  <c:v>0.33229975846695992</c:v>
                </c:pt>
                <c:pt idx="3">
                  <c:v>0.2918970866785825</c:v>
                </c:pt>
                <c:pt idx="4">
                  <c:v>0.30103979484972471</c:v>
                </c:pt>
                <c:pt idx="5">
                  <c:v>0.325449762689898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Donor funding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Sheet1!$B$1:$G$1</c:f>
              <c:strCach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2016-2020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6"/>
                <c:pt idx="0">
                  <c:v>0.17692513566169027</c:v>
                </c:pt>
                <c:pt idx="1">
                  <c:v>0.15761737461705791</c:v>
                </c:pt>
                <c:pt idx="2">
                  <c:v>0.16647951166756333</c:v>
                </c:pt>
                <c:pt idx="3">
                  <c:v>3.6407742189218641E-2</c:v>
                </c:pt>
                <c:pt idx="4">
                  <c:v>3.7170976139037491E-2</c:v>
                </c:pt>
                <c:pt idx="5">
                  <c:v>0.10761957361816828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Deficit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4.05482097756648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4749262536873427E-3"/>
                  <c:y val="-4.28235031941761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9498525073746312E-3"/>
                  <c:y val="-3.74035556876145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5.4080004565040679E-17"/>
                  <c:y val="-5.3663645817857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4749262536873156E-3"/>
                  <c:y val="-3.74035556876145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7.4638662789002703E-17"/>
                  <c:y val="-2.7100271002710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Sheet1!$B$1:$G$1</c:f>
              <c:strCach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2016-2020</c:v>
                </c:pt>
              </c:strCache>
            </c:strRef>
          </c:cat>
          <c:val>
            <c:numRef>
              <c:f>Sheet1!$B$5:$G$5</c:f>
              <c:numCache>
                <c:formatCode>0%</c:formatCode>
                <c:ptCount val="6"/>
                <c:pt idx="0">
                  <c:v>1.9299423620796376E-2</c:v>
                </c:pt>
                <c:pt idx="1">
                  <c:v>2.3997580227531828E-2</c:v>
                </c:pt>
                <c:pt idx="2">
                  <c:v>1.5229341570602514E-2</c:v>
                </c:pt>
                <c:pt idx="3">
                  <c:v>5.7223575755661539E-2</c:v>
                </c:pt>
                <c:pt idx="4">
                  <c:v>1.0889072037740009E-2</c:v>
                </c:pt>
                <c:pt idx="5">
                  <c:v>2.6208421661482968E-2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200358400"/>
        <c:axId val="201464000"/>
      </c:barChart>
      <c:catAx>
        <c:axId val="2003584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201464000"/>
        <c:crosses val="autoZero"/>
        <c:auto val="1"/>
        <c:lblAlgn val="ctr"/>
        <c:lblOffset val="100"/>
        <c:noMultiLvlLbl val="0"/>
      </c:catAx>
      <c:valAx>
        <c:axId val="20146400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20035840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529101388099683"/>
          <c:y val="0.3506683704010683"/>
          <c:w val="0.8048603782774576"/>
          <c:h val="0.6347156605424322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Raising awareness of viral hepatitis</c:v>
                </c:pt>
              </c:strCache>
            </c:strRef>
          </c:tx>
          <c:invertIfNegative val="0"/>
          <c:cat>
            <c:strRef>
              <c:f>Sheet1!$B$1:$G$1</c:f>
              <c:strCach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2016-2020</c:v>
                </c:pt>
              </c:strCache>
            </c:strRef>
          </c:cat>
          <c:val>
            <c:numRef>
              <c:f>Sheet1!$B$2:$G$2</c:f>
              <c:numCache>
                <c:formatCode>0.0%</c:formatCode>
                <c:ptCount val="6"/>
                <c:pt idx="0">
                  <c:v>3.5300460466732436E-3</c:v>
                </c:pt>
                <c:pt idx="1">
                  <c:v>2.7661860832132717E-3</c:v>
                </c:pt>
                <c:pt idx="2">
                  <c:v>1.727836781297822E-3</c:v>
                </c:pt>
                <c:pt idx="3">
                  <c:v>1.5148332452207386E-3</c:v>
                </c:pt>
                <c:pt idx="4">
                  <c:v>1.5592759023311817E-3</c:v>
                </c:pt>
                <c:pt idx="5">
                  <c:v>2.1185911448931669E-3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Monitor health sector response to hepatitis</c:v>
                </c:pt>
              </c:strCache>
            </c:strRef>
          </c:tx>
          <c:invertIfNegative val="0"/>
          <c:cat>
            <c:strRef>
              <c:f>Sheet1!$B$1:$G$1</c:f>
              <c:strCach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2016-2020</c:v>
                </c:pt>
              </c:strCache>
            </c:strRef>
          </c:cat>
          <c:val>
            <c:numRef>
              <c:f>Sheet1!$B$3:$G$3</c:f>
              <c:numCache>
                <c:formatCode>0.0%</c:formatCode>
                <c:ptCount val="6"/>
                <c:pt idx="0">
                  <c:v>6.7953386398459945E-3</c:v>
                </c:pt>
                <c:pt idx="1">
                  <c:v>5.726554765645488E-3</c:v>
                </c:pt>
                <c:pt idx="2">
                  <c:v>5.3374759976724797E-3</c:v>
                </c:pt>
                <c:pt idx="3">
                  <c:v>4.1695410115976765E-3</c:v>
                </c:pt>
                <c:pt idx="4">
                  <c:v>3.5971414380511421E-3</c:v>
                </c:pt>
                <c:pt idx="5">
                  <c:v>4.9811045224230875E-3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Prevent transmission of viral hepatitis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2016-2020</c:v>
                </c:pt>
              </c:strCache>
            </c:strRef>
          </c:cat>
          <c:val>
            <c:numRef>
              <c:f>Sheet1!$B$4:$G$4</c:f>
              <c:numCache>
                <c:formatCode>0.0%</c:formatCode>
                <c:ptCount val="6"/>
                <c:pt idx="0">
                  <c:v>0.26138433342797274</c:v>
                </c:pt>
                <c:pt idx="1">
                  <c:v>0.29454065467801344</c:v>
                </c:pt>
                <c:pt idx="2">
                  <c:v>0.33847595485592596</c:v>
                </c:pt>
                <c:pt idx="3">
                  <c:v>0.42161686287699984</c:v>
                </c:pt>
                <c:pt idx="4">
                  <c:v>0.40504175394274716</c:v>
                </c:pt>
                <c:pt idx="5">
                  <c:v>0.35214854189866918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Diagnostic and treatment 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2016-2020</c:v>
                </c:pt>
              </c:strCache>
            </c:strRef>
          </c:cat>
          <c:val>
            <c:numRef>
              <c:f>Sheet1!$B$5:$G$5</c:f>
              <c:numCache>
                <c:formatCode>0.0%</c:formatCode>
                <c:ptCount val="6"/>
                <c:pt idx="0">
                  <c:v>0.72829028188550804</c:v>
                </c:pt>
                <c:pt idx="1">
                  <c:v>0.69696660447312775</c:v>
                </c:pt>
                <c:pt idx="2">
                  <c:v>0.65445873236510366</c:v>
                </c:pt>
                <c:pt idx="3">
                  <c:v>0.57269876286618171</c:v>
                </c:pt>
                <c:pt idx="4">
                  <c:v>0.58980182871687037</c:v>
                </c:pt>
                <c:pt idx="5">
                  <c:v>0.64075176243401444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overlap val="100"/>
        <c:axId val="201535488"/>
        <c:axId val="184099392"/>
      </c:barChart>
      <c:catAx>
        <c:axId val="20153548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84099392"/>
        <c:crosses val="autoZero"/>
        <c:auto val="1"/>
        <c:lblAlgn val="ctr"/>
        <c:lblOffset val="100"/>
        <c:noMultiLvlLbl val="0"/>
      </c:catAx>
      <c:valAx>
        <c:axId val="184099392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2015354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2160470276267012"/>
          <c:y val="2.6520698070635904E-3"/>
          <c:w val="0.77019557451151943"/>
          <c:h val="0.31303781471760472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1.636904761904762E-2"/>
          <c:y val="3.6378664134829694E-2"/>
          <c:w val="0.81421482470941131"/>
          <c:h val="0.6863109716957327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State Sources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G1. Raise awareness </c:v>
                </c:pt>
                <c:pt idx="1">
                  <c:v>G2. Monitor health sector response </c:v>
                </c:pt>
                <c:pt idx="2">
                  <c:v>G3. Prevent transmission </c:v>
                </c:pt>
                <c:pt idx="3">
                  <c:v>G4. Diagnostic and Treatment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0.48859934853420195</c:v>
                </c:pt>
                <c:pt idx="1">
                  <c:v>0.5292324743696315</c:v>
                </c:pt>
                <c:pt idx="2">
                  <c:v>0.64301144935075849</c:v>
                </c:pt>
                <c:pt idx="3">
                  <c:v>0.48476713042941943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Co-payment</c:v>
                </c:pt>
              </c:strCache>
            </c:strRef>
          </c:tx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G1. Raise awareness </c:v>
                </c:pt>
                <c:pt idx="1">
                  <c:v>G2. Monitor health sector response </c:v>
                </c:pt>
                <c:pt idx="2">
                  <c:v>G3. Prevent transmission </c:v>
                </c:pt>
                <c:pt idx="3">
                  <c:v>G4. Diagnostic and Treatment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8.3898360005320114E-3</c:v>
                </c:pt>
                <c:pt idx="3">
                  <c:v>0.50330769743103543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Donor Funds</c:v>
                </c:pt>
              </c:strCache>
            </c:strRef>
          </c:tx>
          <c:invertIfNegative val="0"/>
          <c:dLbls>
            <c:dLbl>
              <c:idx val="0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G1. Raise awareness </c:v>
                </c:pt>
                <c:pt idx="1">
                  <c:v>G2. Monitor health sector response </c:v>
                </c:pt>
                <c:pt idx="2">
                  <c:v>G3. Prevent transmission </c:v>
                </c:pt>
                <c:pt idx="3">
                  <c:v>G4. Diagnostic and Treatment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</c:v>
                </c:pt>
                <c:pt idx="1">
                  <c:v>0.19534497090606817</c:v>
                </c:pt>
                <c:pt idx="2">
                  <c:v>0.29129797195544094</c:v>
                </c:pt>
                <c:pt idx="3">
                  <c:v>6.3462702038626848E-3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Deficit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G1. Raise awareness </c:v>
                </c:pt>
                <c:pt idx="1">
                  <c:v>G2. Monitor health sector response </c:v>
                </c:pt>
                <c:pt idx="2">
                  <c:v>G3. Prevent transmission </c:v>
                </c:pt>
                <c:pt idx="3">
                  <c:v>G4. Diagnostic and Treatment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0.51140065146579805</c:v>
                </c:pt>
                <c:pt idx="1">
                  <c:v>0.27542255472430038</c:v>
                </c:pt>
                <c:pt idx="2">
                  <c:v>5.7300742693268555E-2</c:v>
                </c:pt>
                <c:pt idx="3">
                  <c:v>5.5789019356824281E-3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1538048"/>
        <c:axId val="184101696"/>
      </c:barChart>
      <c:catAx>
        <c:axId val="201538048"/>
        <c:scaling>
          <c:orientation val="minMax"/>
        </c:scaling>
        <c:delete val="0"/>
        <c:axPos val="b"/>
        <c:majorTickMark val="out"/>
        <c:minorTickMark val="none"/>
        <c:tickLblPos val="nextTo"/>
        <c:crossAx val="184101696"/>
        <c:crosses val="autoZero"/>
        <c:auto val="1"/>
        <c:lblAlgn val="ctr"/>
        <c:lblOffset val="100"/>
        <c:noMultiLvlLbl val="0"/>
      </c:catAx>
      <c:valAx>
        <c:axId val="18410169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2015380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123863423322085"/>
          <c:y val="0.19074685111022635"/>
          <c:w val="0.18578517529058869"/>
          <c:h val="0.3671625397151110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A779E-E54F-42EA-B5DE-14EA8D36A73A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F6FCD7-B0EC-4E56-AE8F-1442967367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0142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09E9D-3629-426F-B31A-9AD1DB92E1E3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F70B6-A133-4CC5-BDE7-DC752E971F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147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F70B6-A133-4CC5-BDE7-DC752E971FB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51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13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99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8229600" cy="1143000"/>
          </a:xfrm>
        </p:spPr>
        <p:txBody>
          <a:bodyPr>
            <a:normAutofit/>
          </a:bodyPr>
          <a:lstStyle>
            <a:lvl1pPr>
              <a:defRPr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>
            <a:lvl1pPr>
              <a:defRPr sz="2400" b="1"/>
            </a:lvl1pPr>
            <a:lvl2pPr>
              <a:defRPr sz="2400" b="1"/>
            </a:lvl2pPr>
            <a:lvl3pPr>
              <a:defRPr sz="2400" b="1"/>
            </a:lvl3pPr>
            <a:lvl4pPr>
              <a:defRPr sz="2400" b="1"/>
            </a:lvl4pPr>
            <a:lvl5pPr>
              <a:defRPr sz="2400" b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4" descr="http://mail.moh.gov.ge/WorldClient.dll?Session=KQBBWWW&amp;View=Attachment&amp;Number=25338&amp;FolderID=0&amp;Part=2&amp;Filename=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5175" y="0"/>
            <a:ext cx="758825" cy="642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4156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170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98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32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60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5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1D9A4-1701-4946-A9E8-73669FB14868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MOH ppt-02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pic>
        <p:nvPicPr>
          <p:cNvPr id="8" name="Picture 7" descr="MOH ppt-02.jpg"/>
          <p:cNvPicPr>
            <a:picLocks noChangeAspect="1"/>
          </p:cNvPicPr>
          <p:nvPr userDrawn="1"/>
        </p:nvPicPr>
        <p:blipFill>
          <a:blip r:embed="rId13" cstate="print"/>
          <a:srcRect t="24446" r="72500" b="62220"/>
          <a:stretch>
            <a:fillRect/>
          </a:stretch>
        </p:blipFill>
        <p:spPr>
          <a:xfrm>
            <a:off x="152400" y="533400"/>
            <a:ext cx="2514600" cy="914400"/>
          </a:xfrm>
          <a:prstGeom prst="rect">
            <a:avLst/>
          </a:prstGeom>
        </p:spPr>
      </p:pic>
      <p:pic>
        <p:nvPicPr>
          <p:cNvPr id="10" name="Picture 9" descr="MOH ppt-02.jpg"/>
          <p:cNvPicPr>
            <a:picLocks noChangeAspect="1"/>
          </p:cNvPicPr>
          <p:nvPr userDrawn="1"/>
        </p:nvPicPr>
        <p:blipFill>
          <a:blip r:embed="rId14" cstate="print"/>
          <a:srcRect l="2500" t="8890" r="72500" b="78411"/>
          <a:stretch>
            <a:fillRect/>
          </a:stretch>
        </p:blipFill>
        <p:spPr>
          <a:xfrm>
            <a:off x="0" y="0"/>
            <a:ext cx="16002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07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14400" y="2171968"/>
            <a:ext cx="7620000" cy="2514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43231" y="1424071"/>
            <a:ext cx="7924800" cy="159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US" sz="44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b="1" cap="all" dirty="0">
                <a:solidFill>
                  <a:schemeClr val="accent2">
                    <a:lumMod val="75000"/>
                  </a:schemeClr>
                </a:solidFill>
              </a:rPr>
              <a:t>Funding of HCV National </a:t>
            </a:r>
            <a:r>
              <a:rPr lang="en-US" sz="4400" b="1" cap="all" dirty="0" smtClean="0">
                <a:solidFill>
                  <a:schemeClr val="accent2">
                    <a:lumMod val="75000"/>
                  </a:schemeClr>
                </a:solidFill>
              </a:rPr>
              <a:t>Response</a:t>
            </a:r>
            <a:endParaRPr lang="en-US" sz="4400" b="1" cap="al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6256" y="4953000"/>
            <a:ext cx="57986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 err="1" smtClean="0"/>
              <a:t>Keti</a:t>
            </a:r>
            <a:r>
              <a:rPr lang="en-US" sz="2400" b="1" dirty="0" smtClean="0"/>
              <a:t> Goginashvili</a:t>
            </a:r>
          </a:p>
          <a:p>
            <a:pPr algn="r"/>
            <a:r>
              <a:rPr lang="en-US" sz="2400" b="1" i="1" dirty="0" smtClean="0"/>
              <a:t>Ministry of </a:t>
            </a:r>
            <a:r>
              <a:rPr lang="en-US" sz="2400" b="1" i="1" dirty="0" err="1" smtClean="0"/>
              <a:t>Labour</a:t>
            </a:r>
            <a:r>
              <a:rPr lang="en-US" sz="2400" b="1" i="1" dirty="0" smtClean="0"/>
              <a:t>, Health and Social Affairs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324800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Hepatitis C expenditures by financial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sources, 2016-2020, Mill USD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139289993"/>
              </p:ext>
            </p:extLst>
          </p:nvPr>
        </p:nvGraphicFramePr>
        <p:xfrm>
          <a:off x="304800" y="1676400"/>
          <a:ext cx="86106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62400" y="2209800"/>
            <a:ext cx="22532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116 USD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705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Hepatitis C expenditures by financial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sources, Mill USD, 206-2020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733488698"/>
              </p:ext>
            </p:extLst>
          </p:nvPr>
        </p:nvGraphicFramePr>
        <p:xfrm>
          <a:off x="304800" y="1676400"/>
          <a:ext cx="86106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444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Structure of Hepatitis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C expenditures by financial sources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81044010"/>
              </p:ext>
            </p:extLst>
          </p:nvPr>
        </p:nvGraphicFramePr>
        <p:xfrm>
          <a:off x="304800" y="1676400"/>
          <a:ext cx="86106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0909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Hepatitis C expenditures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 distribution by Strategic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goals 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134646637"/>
              </p:ext>
            </p:extLst>
          </p:nvPr>
        </p:nvGraphicFramePr>
        <p:xfrm>
          <a:off x="914400" y="1752600"/>
          <a:ext cx="73914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58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Distribution of financial resources between strategic goals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46742"/>
              </p:ext>
            </p:extLst>
          </p:nvPr>
        </p:nvGraphicFramePr>
        <p:xfrm>
          <a:off x="228600" y="2090057"/>
          <a:ext cx="8534400" cy="3840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1720725"/>
            <a:ext cx="1109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$ 245 600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362200" y="1720725"/>
            <a:ext cx="1109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$ 577 440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962400" y="1688068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$ 40 823 205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613864" y="1676400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$ 74 279 850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77915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609600"/>
            <a:ext cx="8229600" cy="1143000"/>
          </a:xfrm>
        </p:spPr>
        <p:txBody>
          <a:bodyPr/>
          <a:lstStyle/>
          <a:p>
            <a:r>
              <a:rPr lang="en-US" dirty="0" smtClean="0"/>
              <a:t>Thank you for your attention!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http://mail.moh.gov.ge/WorldClient.dll?Session=KQBBWWW&amp;View=Attachment&amp;Number=25338&amp;FolderID=0&amp;Part=2&amp;Filename=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057400"/>
            <a:ext cx="4191000" cy="3548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543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2868</TotalTime>
  <Words>102</Words>
  <Application>Microsoft Office PowerPoint</Application>
  <PresentationFormat>On-screen Show (4:3)</PresentationFormat>
  <Paragraphs>27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Hepatitis C expenditures by financial sources, 2016-2020, Mill USD</vt:lpstr>
      <vt:lpstr>Hepatitis C expenditures by financial sources, Mill USD, 206-2020</vt:lpstr>
      <vt:lpstr>Structure of Hepatitis C expenditures by financial sources</vt:lpstr>
      <vt:lpstr>Hepatitis C expenditures distribution by Strategic goals </vt:lpstr>
      <vt:lpstr>Distribution of financial resources between strategic goals</vt:lpstr>
      <vt:lpstr>Thank you for your attention!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Nana Shatberashvili</dc:creator>
  <cp:lastModifiedBy>keti</cp:lastModifiedBy>
  <cp:revision>364</cp:revision>
  <dcterms:created xsi:type="dcterms:W3CDTF">2012-09-19T12:44:08Z</dcterms:created>
  <dcterms:modified xsi:type="dcterms:W3CDTF">2016-04-06T02:21:48Z</dcterms:modified>
</cp:coreProperties>
</file>