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83" r:id="rId3"/>
    <p:sldId id="284" r:id="rId4"/>
    <p:sldId id="285" r:id="rId5"/>
    <p:sldId id="282" r:id="rId6"/>
    <p:sldId id="287" r:id="rId7"/>
    <p:sldId id="288" r:id="rId8"/>
    <p:sldId id="28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E7E7"/>
    <a:srgbClr val="E3CBCB"/>
    <a:srgbClr val="C69A94"/>
    <a:srgbClr val="AD01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65" autoAdjust="0"/>
    <p:restoredTop sz="88330" autoAdjust="0"/>
  </p:normalViewPr>
  <p:slideViewPr>
    <p:cSldViewPr>
      <p:cViewPr varScale="1">
        <p:scale>
          <a:sx n="66" d="100"/>
          <a:sy n="66" d="100"/>
        </p:scale>
        <p:origin x="156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1643F1-9567-46EE-9DA5-A0B16D602DB3}" type="datetimeFigureOut">
              <a:rPr lang="en-US" smtClean="0"/>
              <a:pPr/>
              <a:t>06-Apr-16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B09C81-9CC5-45D0-A0E5-A1DA561F57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904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B09C81-9CC5-45D0-A0E5-A1DA561F577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772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8A8B5-C20A-4C0D-A4A8-76C7EF444144}" type="datetimeFigureOut">
              <a:rPr lang="en-US" smtClean="0"/>
              <a:pPr/>
              <a:t>06-Apr-16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0C7D-A4BC-41AF-8E92-0B39A930DD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8A8B5-C20A-4C0D-A4A8-76C7EF444144}" type="datetimeFigureOut">
              <a:rPr lang="en-US" smtClean="0"/>
              <a:pPr/>
              <a:t>06-Apr-16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0C7D-A4BC-41AF-8E92-0B39A930DD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8A8B5-C20A-4C0D-A4A8-76C7EF444144}" type="datetimeFigureOut">
              <a:rPr lang="en-US" smtClean="0"/>
              <a:pPr/>
              <a:t>06-Apr-16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0C7D-A4BC-41AF-8E92-0B39A930DD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8A8B5-C20A-4C0D-A4A8-76C7EF444144}" type="datetimeFigureOut">
              <a:rPr lang="en-US" smtClean="0"/>
              <a:pPr/>
              <a:t>06-Apr-16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0C7D-A4BC-41AF-8E92-0B39A930DD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8A8B5-C20A-4C0D-A4A8-76C7EF444144}" type="datetimeFigureOut">
              <a:rPr lang="en-US" smtClean="0"/>
              <a:pPr/>
              <a:t>06-Apr-16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0C7D-A4BC-41AF-8E92-0B39A930DD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8A8B5-C20A-4C0D-A4A8-76C7EF444144}" type="datetimeFigureOut">
              <a:rPr lang="en-US" smtClean="0"/>
              <a:pPr/>
              <a:t>06-Apr-16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0C7D-A4BC-41AF-8E92-0B39A930DD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8A8B5-C20A-4C0D-A4A8-76C7EF444144}" type="datetimeFigureOut">
              <a:rPr lang="en-US" smtClean="0"/>
              <a:pPr/>
              <a:t>06-Apr-16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0C7D-A4BC-41AF-8E92-0B39A930DDF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8A8B5-C20A-4C0D-A4A8-76C7EF444144}" type="datetimeFigureOut">
              <a:rPr lang="en-US" smtClean="0"/>
              <a:pPr/>
              <a:t>06-Apr-16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0C7D-A4BC-41AF-8E92-0B39A930DD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8A8B5-C20A-4C0D-A4A8-76C7EF444144}" type="datetimeFigureOut">
              <a:rPr lang="en-US" smtClean="0"/>
              <a:pPr/>
              <a:t>06-Apr-16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0C7D-A4BC-41AF-8E92-0B39A930DD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8A8B5-C20A-4C0D-A4A8-76C7EF444144}" type="datetimeFigureOut">
              <a:rPr lang="en-US" smtClean="0"/>
              <a:pPr/>
              <a:t>06-Apr-16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0C7D-A4BC-41AF-8E92-0B39A930DDF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8A8B5-C20A-4C0D-A4A8-76C7EF444144}" type="datetimeFigureOut">
              <a:rPr lang="en-US" smtClean="0"/>
              <a:pPr/>
              <a:t>06-Apr-16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0C7D-A4BC-41AF-8E92-0B39A930DD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83E8A8B5-C20A-4C0D-A4A8-76C7EF444144}" type="datetimeFigureOut">
              <a:rPr lang="en-US" smtClean="0"/>
              <a:pPr/>
              <a:t>06-Apr-16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DE420C7D-A4BC-41AF-8E92-0B39A930DD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908720"/>
            <a:ext cx="7543800" cy="1524000"/>
          </a:xfrm>
        </p:spPr>
        <p:txBody>
          <a:bodyPr/>
          <a:lstStyle/>
          <a:p>
            <a:r>
              <a:rPr lang="en-US" sz="2800" dirty="0" smtClean="0">
                <a:solidFill>
                  <a:schemeClr val="bg1"/>
                </a:solidFill>
              </a:rPr>
              <a:t>Hepatitis C Elimination Program: Harm Reduction Activities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3212976"/>
            <a:ext cx="6858000" cy="990600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Paata</a:t>
            </a:r>
            <a:r>
              <a:rPr lang="en-US" sz="20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Sabelashvili</a:t>
            </a:r>
            <a:endParaRPr lang="ka-GE" sz="2000" dirty="0" smtClean="0">
              <a:solidFill>
                <a:srgbClr val="FF0000"/>
              </a:solidFill>
            </a:endParaRPr>
          </a:p>
          <a:p>
            <a:r>
              <a:rPr lang="en-US" sz="18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Presentation prepared for </a:t>
            </a:r>
            <a:r>
              <a:rPr lang="en-US" sz="18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3</a:t>
            </a:r>
            <a:r>
              <a:rPr lang="en-US" sz="1800" baseline="300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rd</a:t>
            </a:r>
            <a:r>
              <a:rPr lang="en-US" sz="18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 National Hepatitis C Elimination Workshop</a:t>
            </a: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r>
              <a:rPr lang="en-US" sz="18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April, 6, 2016</a:t>
            </a:r>
            <a:endParaRPr lang="en-US" sz="20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5541" y="6216117"/>
            <a:ext cx="73580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</a:rPr>
              <a:t>(sources </a:t>
            </a:r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</a:rPr>
              <a:t>of information</a:t>
            </a:r>
            <a:r>
              <a:rPr lang="ka-GE" dirty="0">
                <a:solidFill>
                  <a:srgbClr val="C00000"/>
                </a:solidFill>
              </a:rPr>
              <a:t>: 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</a:rPr>
              <a:t>Anti-drug strategy</a:t>
            </a:r>
            <a:r>
              <a:rPr lang="ka-GE" dirty="0" smtClean="0">
                <a:solidFill>
                  <a:srgbClr val="C00000"/>
                </a:solidFill>
              </a:rPr>
              <a:t>,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</a:rPr>
              <a:t>HIV-NSP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ka-GE" dirty="0" smtClean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</a:rPr>
              <a:t>NSP program data</a:t>
            </a:r>
            <a:r>
              <a:rPr lang="ka-GE" dirty="0">
                <a:solidFill>
                  <a:srgbClr val="C00000"/>
                </a:solidFill>
              </a:rPr>
              <a:t>,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</a:rPr>
              <a:t> consultation with stakeholders)</a:t>
            </a:r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14230466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756159" y="-171400"/>
            <a:ext cx="6781800" cy="144016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</a:rPr>
              <a:t>Current </a:t>
            </a:r>
            <a:r>
              <a:rPr lang="en-US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Situation: PWID in Georgia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159" y="1628800"/>
            <a:ext cx="7543800" cy="3886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Calibri" panose="020F0502020204030204" pitchFamily="34" charset="0"/>
              </a:rPr>
              <a:t>Population</a:t>
            </a:r>
            <a:r>
              <a:rPr lang="en-US" dirty="0" smtClean="0"/>
              <a:t> </a:t>
            </a:r>
            <a:r>
              <a:rPr lang="en-US" dirty="0" smtClean="0">
                <a:latin typeface="Calibri" panose="020F0502020204030204" pitchFamily="34" charset="0"/>
              </a:rPr>
              <a:t>size estimation:  45 000* (50 000)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</a:p>
          <a:p>
            <a:r>
              <a:rPr lang="en-US" dirty="0" smtClean="0">
                <a:latin typeface="Calibri" panose="020F0502020204030204" pitchFamily="34" charset="0"/>
              </a:rPr>
              <a:t>Median age: 35-39</a:t>
            </a:r>
          </a:p>
          <a:p>
            <a:r>
              <a:rPr lang="en-US" dirty="0" smtClean="0">
                <a:latin typeface="Calibri" panose="020F0502020204030204" pitchFamily="34" charset="0"/>
              </a:rPr>
              <a:t>Gender: No data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Socio-Economic Situation: 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</a:rPr>
              <a:t>Income: 38</a:t>
            </a:r>
            <a:r>
              <a:rPr lang="en-US" dirty="0">
                <a:latin typeface="Calibri" panose="020F0502020204030204" pitchFamily="34" charset="0"/>
              </a:rPr>
              <a:t>% </a:t>
            </a:r>
            <a:r>
              <a:rPr lang="en-US" dirty="0" smtClean="0">
                <a:latin typeface="Calibri" panose="020F0502020204030204" pitchFamily="34" charset="0"/>
              </a:rPr>
              <a:t>- USD </a:t>
            </a:r>
            <a:r>
              <a:rPr lang="en-US" dirty="0">
                <a:latin typeface="Calibri" panose="020F0502020204030204" pitchFamily="34" charset="0"/>
              </a:rPr>
              <a:t>40-120/month, 24</a:t>
            </a:r>
            <a:r>
              <a:rPr lang="en-US" dirty="0" smtClean="0">
                <a:latin typeface="Calibri" panose="020F0502020204030204" pitchFamily="34" charset="0"/>
              </a:rPr>
              <a:t>% &lt;USD 40/month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</a:rPr>
              <a:t>Unemployment: 57.4%, in Zugdidi, 91.9% in Tbilisi</a:t>
            </a:r>
          </a:p>
          <a:p>
            <a:r>
              <a:rPr lang="en-US" dirty="0" smtClean="0">
                <a:latin typeface="Calibri" panose="020F0502020204030204" pitchFamily="34" charset="0"/>
              </a:rPr>
              <a:t>Shared needle/syringe: 8.5%</a:t>
            </a:r>
          </a:p>
          <a:p>
            <a:r>
              <a:rPr lang="en-US" dirty="0" smtClean="0">
                <a:latin typeface="Calibri" panose="020F0502020204030204" pitchFamily="34" charset="0"/>
              </a:rPr>
              <a:t>Used 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sterile equipment (last injection): 74.6% </a:t>
            </a:r>
            <a:endParaRPr lang="en-US" dirty="0" smtClean="0">
              <a:latin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</a:rPr>
              <a:t>Drugs used: Opiates, stimulants (homemade increased), new substances</a:t>
            </a:r>
          </a:p>
          <a:p>
            <a:r>
              <a:rPr lang="en-US" dirty="0" smtClean="0">
                <a:latin typeface="Calibri" panose="020F0502020204030204" pitchFamily="34" charset="0"/>
              </a:rPr>
              <a:t>HCV prevalence: 50-92% (between 50-60% at Needle/Syringe Program (NSP) data from Voluntary Counseling and Testing (VCT))</a:t>
            </a:r>
          </a:p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27584" y="6237312"/>
            <a:ext cx="7543800" cy="504056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47500" lnSpcReduction="20000"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latin typeface="Calibri" panose="020F0502020204030204" pitchFamily="34" charset="0"/>
              </a:rPr>
              <a:t>* Bio </a:t>
            </a:r>
            <a:r>
              <a:rPr lang="en-US" dirty="0">
                <a:latin typeface="Calibri" panose="020F0502020204030204" pitchFamily="34" charset="0"/>
              </a:rPr>
              <a:t>Behavioral Surveillance Survey with biomarker component among HIV/AIDS risk groups, identifying the number of injective drug users (IDU), operations survey, 2012 </a:t>
            </a:r>
            <a:r>
              <a:rPr lang="en-US" dirty="0" err="1">
                <a:latin typeface="Calibri" panose="020F0502020204030204" pitchFamily="34" charset="0"/>
              </a:rPr>
              <a:t>Curatio</a:t>
            </a:r>
            <a:r>
              <a:rPr lang="en-US" dirty="0">
                <a:latin typeface="Calibri" panose="020F0502020204030204" pitchFamily="34" charset="0"/>
              </a:rPr>
              <a:t> International Foundation , Tbilisi, Georgia</a:t>
            </a:r>
          </a:p>
        </p:txBody>
      </p:sp>
    </p:spTree>
    <p:extLst>
      <p:ext uri="{BB962C8B-B14F-4D97-AF65-F5344CB8AC3E}">
        <p14:creationId xmlns:p14="http://schemas.microsoft.com/office/powerpoint/2010/main" val="15168105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756159" y="-171400"/>
            <a:ext cx="6781800" cy="136815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</a:rPr>
              <a:t>Current </a:t>
            </a:r>
            <a:r>
              <a:rPr lang="en-US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Situation</a:t>
            </a:r>
            <a:r>
              <a:rPr lang="en-US" sz="2400" dirty="0" smtClean="0">
                <a:solidFill>
                  <a:srgbClr val="C00000"/>
                </a:solidFill>
              </a:rPr>
              <a:t>: </a:t>
            </a: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</a:rPr>
              <a:t>Needle and Syringe </a:t>
            </a:r>
            <a:r>
              <a:rPr lang="en-US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Programs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159" y="1628800"/>
            <a:ext cx="7543800" cy="3886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Calibri" panose="020F0502020204030204" pitchFamily="34" charset="0"/>
              </a:rPr>
              <a:t>NSP since 2001, 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Peer Driven Interventions (PDI)</a:t>
            </a:r>
            <a:r>
              <a:rPr lang="en-US" dirty="0" smtClean="0">
                <a:latin typeface="Calibri" panose="020F0502020204030204" pitchFamily="34" charset="0"/>
              </a:rPr>
              <a:t> -2010, </a:t>
            </a:r>
            <a:endParaRPr lang="en-US" dirty="0">
              <a:latin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</a:rPr>
              <a:t>Community</a:t>
            </a:r>
            <a:r>
              <a:rPr lang="en-US" dirty="0">
                <a:latin typeface="Calibri" panose="020F0502020204030204" pitchFamily="34" charset="0"/>
              </a:rPr>
              <a:t>-</a:t>
            </a:r>
            <a:r>
              <a:rPr lang="en-US" dirty="0" smtClean="0">
                <a:latin typeface="Calibri" panose="020F0502020204030204" pitchFamily="34" charset="0"/>
              </a:rPr>
              <a:t>Based Outreach Testing – 2014, </a:t>
            </a:r>
            <a:endParaRPr lang="en-US" dirty="0">
              <a:latin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</a:rPr>
              <a:t>Mobile ambulance - 2015</a:t>
            </a:r>
          </a:p>
          <a:p>
            <a:r>
              <a:rPr lang="en-US" dirty="0" smtClean="0">
                <a:latin typeface="Calibri" panose="020F0502020204030204" pitchFamily="34" charset="0"/>
              </a:rPr>
              <a:t>14 </a:t>
            </a:r>
            <a:r>
              <a:rPr lang="en-US" dirty="0">
                <a:latin typeface="Calibri" panose="020F0502020204030204" pitchFamily="34" charset="0"/>
              </a:rPr>
              <a:t>service points in 11 </a:t>
            </a:r>
            <a:r>
              <a:rPr lang="en-US" dirty="0" smtClean="0">
                <a:latin typeface="Calibri" panose="020F0502020204030204" pitchFamily="34" charset="0"/>
              </a:rPr>
              <a:t>cities</a:t>
            </a:r>
          </a:p>
          <a:p>
            <a:r>
              <a:rPr lang="en-US" dirty="0" smtClean="0">
                <a:latin typeface="Calibri" panose="020F0502020204030204" pitchFamily="34" charset="0"/>
              </a:rPr>
              <a:t>Service package: sterile injecting equipment</a:t>
            </a:r>
            <a:r>
              <a:rPr lang="ka-GE" dirty="0" smtClean="0">
                <a:latin typeface="Calibri" panose="020F0502020204030204" pitchFamily="34" charset="0"/>
              </a:rPr>
              <a:t>, </a:t>
            </a:r>
            <a:r>
              <a:rPr lang="en-US" dirty="0" smtClean="0">
                <a:latin typeface="Calibri" panose="020F0502020204030204" pitchFamily="34" charset="0"/>
              </a:rPr>
              <a:t>VCT, safe sex information &amp; devices, overdose prevention. </a:t>
            </a:r>
          </a:p>
          <a:p>
            <a:r>
              <a:rPr lang="en-US" dirty="0" smtClean="0">
                <a:latin typeface="Calibri" panose="020F0502020204030204" pitchFamily="34" charset="0"/>
              </a:rPr>
              <a:t>Service delivered at service points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smtClean="0">
                <a:latin typeface="Calibri" panose="020F0502020204030204" pitchFamily="34" charset="0"/>
              </a:rPr>
              <a:t>and through outreach</a:t>
            </a:r>
          </a:p>
          <a:p>
            <a:r>
              <a:rPr lang="en-US" dirty="0" smtClean="0">
                <a:latin typeface="Calibri" panose="020F0502020204030204" pitchFamily="34" charset="0"/>
              </a:rPr>
              <a:t>No state funding 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</a:rPr>
              <a:t>All funding received through Global Fund to fight AIDS, Tuberculosis and Malaria (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GFATM</a:t>
            </a:r>
            <a:r>
              <a:rPr lang="en-US" dirty="0" smtClean="0">
                <a:latin typeface="Calibri" panose="020F0502020204030204" pitchFamily="34" charset="0"/>
              </a:rPr>
              <a:t>)</a:t>
            </a:r>
            <a:endParaRPr lang="en-US" dirty="0">
              <a:latin typeface="Calibri" panose="020F0502020204030204" pitchFamily="34" charset="0"/>
            </a:endParaRPr>
          </a:p>
          <a:p>
            <a:endParaRPr lang="en-US" dirty="0" smtClean="0">
              <a:latin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594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756158" y="-171400"/>
            <a:ext cx="7344233" cy="136815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</a:rPr>
              <a:t>Current </a:t>
            </a:r>
            <a:r>
              <a:rPr lang="en-US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Situation: Opiate Substitution Treatment (OST)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158" y="1844824"/>
            <a:ext cx="7848289" cy="3886200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Calibri" panose="020F0502020204030204" pitchFamily="34" charset="0"/>
              </a:rPr>
              <a:t>22 service points (20 maintenance, 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2 </a:t>
            </a:r>
            <a:r>
              <a:rPr lang="en-US" dirty="0">
                <a:latin typeface="Calibri" panose="020F0502020204030204" pitchFamily="34" charset="0"/>
              </a:rPr>
              <a:t>detox in prisons</a:t>
            </a:r>
            <a:r>
              <a:rPr lang="en-US" dirty="0" smtClean="0">
                <a:latin typeface="Calibri" panose="020F0502020204030204" pitchFamily="34" charset="0"/>
              </a:rPr>
              <a:t>) in 9 cities</a:t>
            </a:r>
          </a:p>
          <a:p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</a:rPr>
              <a:t>Service delivered: Directly Observed Therapy (DOT) on a daily basis </a:t>
            </a:r>
          </a:p>
          <a:p>
            <a:r>
              <a:rPr lang="en-US" dirty="0" smtClean="0">
                <a:latin typeface="Calibri" panose="020F0502020204030204" pitchFamily="34" charset="0"/>
              </a:rPr>
              <a:t>GFATM funding</a:t>
            </a:r>
          </a:p>
          <a:p>
            <a:pPr lvl="1"/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smtClean="0">
                <a:latin typeface="Calibri" panose="020F0502020204030204" pitchFamily="34" charset="0"/>
              </a:rPr>
              <a:t>   Started in 2005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</a:p>
          <a:p>
            <a:pPr lvl="1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   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6 service points in civilian sector, 2 detox points in prisons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</a:rPr>
              <a:t>    Free </a:t>
            </a:r>
            <a:r>
              <a:rPr lang="en-US" dirty="0">
                <a:latin typeface="Calibri" panose="020F0502020204030204" pitchFamily="34" charset="0"/>
              </a:rPr>
              <a:t>of charge</a:t>
            </a:r>
            <a:endParaRPr lang="en-US" dirty="0" smtClean="0">
              <a:latin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</a:rPr>
              <a:t>State funding</a:t>
            </a:r>
          </a:p>
          <a:p>
            <a:pPr lvl="1"/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smtClean="0">
                <a:latin typeface="Calibri" panose="020F0502020204030204" pitchFamily="34" charset="0"/>
              </a:rPr>
              <a:t>   Started in 2008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    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</a:rPr>
              <a:t>14 service points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</a:rPr>
              <a:t>    Pays </a:t>
            </a:r>
            <a:r>
              <a:rPr lang="en-US" dirty="0">
                <a:latin typeface="Calibri" panose="020F0502020204030204" pitchFamily="34" charset="0"/>
              </a:rPr>
              <a:t>for Methadone and part of service costs. Client pays another </a:t>
            </a:r>
            <a:r>
              <a:rPr lang="en-US" dirty="0" smtClean="0">
                <a:latin typeface="Calibri" panose="020F0502020204030204" pitchFamily="34" charset="0"/>
              </a:rPr>
              <a:t>           </a:t>
            </a:r>
          </a:p>
          <a:p>
            <a:pPr marL="320040" lvl="1" indent="0">
              <a:buNone/>
            </a:pP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 smtClean="0">
                <a:latin typeface="Calibri" panose="020F0502020204030204" pitchFamily="34" charset="0"/>
              </a:rPr>
              <a:t>        part</a:t>
            </a:r>
          </a:p>
          <a:p>
            <a:pPr marL="0" indent="0">
              <a:buNone/>
            </a:pPr>
            <a:endParaRPr lang="en-US" dirty="0" smtClean="0">
              <a:latin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0963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128792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dirty="0" smtClean="0"/>
              <a:t>Objective, Activities and Targets (1)</a:t>
            </a:r>
            <a:br>
              <a:rPr lang="en-US" sz="2400" dirty="0" smtClean="0"/>
            </a:br>
            <a:r>
              <a:rPr lang="en-US" sz="2400" i="1" dirty="0"/>
              <a:t>Ob. 3.3</a:t>
            </a:r>
            <a:r>
              <a:rPr lang="en-US" sz="2400" b="1" dirty="0"/>
              <a:t> </a:t>
            </a:r>
            <a:r>
              <a:rPr lang="en-US" sz="2400" dirty="0"/>
              <a:t>Decrease HCV incidence among PWID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9552" y="4365104"/>
            <a:ext cx="7915650" cy="397355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ka-GE" sz="2200" dirty="0" smtClean="0">
              <a:solidFill>
                <a:srgbClr val="C00000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ka-GE" sz="22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5668210"/>
              </p:ext>
            </p:extLst>
          </p:nvPr>
        </p:nvGraphicFramePr>
        <p:xfrm>
          <a:off x="899592" y="1196752"/>
          <a:ext cx="7128792" cy="45365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18224"/>
                <a:gridCol w="2710568"/>
              </a:tblGrid>
              <a:tr h="2379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Activities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Targets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379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3.3.1. Intensify HCV detection efforts among PWID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sng" dirty="0">
                          <a:effectLst/>
                        </a:rPr>
                        <a:t>2016</a:t>
                      </a:r>
                      <a:endParaRPr lang="en-US" sz="14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400" dirty="0">
                          <a:effectLst/>
                        </a:rPr>
                        <a:t>Guidance in place to do confirmatory testing with RNA for every person who enters an NSP + OST</a:t>
                      </a:r>
                    </a:p>
                    <a:p>
                      <a:pPr marL="22860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sng" dirty="0">
                          <a:effectLst/>
                        </a:rPr>
                        <a:t>2018</a:t>
                      </a:r>
                      <a:endParaRPr lang="en-US" sz="14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400" dirty="0">
                          <a:effectLst/>
                        </a:rPr>
                        <a:t>25 000 PWID screened for HCV</a:t>
                      </a:r>
                    </a:p>
                    <a:p>
                      <a:pPr marL="22860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</a:endParaRPr>
                    </a:p>
                    <a:p>
                      <a:pPr marL="22860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sng" dirty="0">
                          <a:effectLst/>
                        </a:rPr>
                        <a:t>2020</a:t>
                      </a:r>
                      <a:endParaRPr lang="en-US" sz="14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400" dirty="0">
                          <a:effectLst/>
                        </a:rPr>
                        <a:t>25 000 PWID screened for HCV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E3CBCB"/>
                    </a:solidFill>
                  </a:tcPr>
                </a:tc>
              </a:tr>
              <a:tr h="749837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400" b="0" dirty="0">
                          <a:effectLst/>
                        </a:rPr>
                        <a:t>Introduce guidance for confirmatory testing with RNA for every person who enters an NSP+OST</a:t>
                      </a:r>
                    </a:p>
                    <a:p>
                      <a:pPr marL="171450" marR="0" indent="-17145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0" dirty="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54161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400" b="0" dirty="0">
                          <a:effectLst/>
                        </a:rPr>
                        <a:t>Provide Voluntary Counseling and Testing (VCT) and PDI at NSP and OST service points, through community based outreach testing and mobile ambulances.</a:t>
                      </a:r>
                    </a:p>
                    <a:p>
                      <a:pPr marL="171450" marR="0" indent="-17145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 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03882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400" b="0" dirty="0">
                          <a:effectLst/>
                        </a:rPr>
                        <a:t>Provide antibody and? RNA testing results to those PWID, who have undergone rapid testing and test positive.  </a:t>
                      </a:r>
                    </a:p>
                    <a:p>
                      <a:pPr marL="171450" marR="0" indent="-17145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0" dirty="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52665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400" b="0" dirty="0">
                          <a:effectLst/>
                        </a:rPr>
                        <a:t>Establish effective referral mechanisms to full laboratory diagnostic services and linkage to care through case management and social services.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53423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973" y="-10878"/>
            <a:ext cx="7416824" cy="919598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Activities and Targets </a:t>
            </a:r>
            <a:r>
              <a:rPr lang="en-US" sz="2400" dirty="0" smtClean="0"/>
              <a:t>(2)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4437112"/>
            <a:ext cx="7915650" cy="397355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ka-GE" sz="2200" dirty="0" smtClean="0">
              <a:solidFill>
                <a:srgbClr val="C00000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ka-GE" sz="22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8060313"/>
              </p:ext>
            </p:extLst>
          </p:nvPr>
        </p:nvGraphicFramePr>
        <p:xfrm>
          <a:off x="755576" y="1052737"/>
          <a:ext cx="7522221" cy="53520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62061"/>
                <a:gridCol w="2860160"/>
              </a:tblGrid>
              <a:tr h="6099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3.3.2. Intensify HCV prevention efforts among PWID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380" marR="36380" marT="0" marB="0"/>
                </a:tc>
                <a:tc rowSpan="4">
                  <a:txBody>
                    <a:bodyPr/>
                    <a:lstStyle/>
                    <a:p>
                      <a:pPr marL="228600" marR="0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2016</a:t>
                      </a:r>
                    </a:p>
                    <a:p>
                      <a:pPr marL="259715" marR="0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Approved GFATM HIV Program Sustainability and transition plan, including NSP and OST programs; </a:t>
                      </a:r>
                    </a:p>
                    <a:p>
                      <a:pPr marL="259715" marR="0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Women PWID friendly environment is ensured at OST centers</a:t>
                      </a:r>
                    </a:p>
                    <a:p>
                      <a:pPr marL="259715" marR="0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20% of OST clients can take home treatment</a:t>
                      </a:r>
                    </a:p>
                    <a:p>
                      <a:pPr marL="259715" marR="0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NSP coverage 12 900 (26%)</a:t>
                      </a:r>
                      <a:b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5% of clients are women</a:t>
                      </a:r>
                    </a:p>
                    <a:p>
                      <a:pPr marL="259715" marR="0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259715" marR="0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2018</a:t>
                      </a:r>
                    </a:p>
                    <a:p>
                      <a:pPr marL="259715" marR="0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NSP coverage 33 300 (67%)</a:t>
                      </a:r>
                    </a:p>
                    <a:p>
                      <a:pPr marL="259715" marR="0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OST coverage 6 000</a:t>
                      </a:r>
                      <a:b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5% of clients are women</a:t>
                      </a:r>
                    </a:p>
                    <a:p>
                      <a:pPr marL="259715" marR="0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259715" marR="0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2020</a:t>
                      </a:r>
                    </a:p>
                    <a:p>
                      <a:pPr marL="259715" marR="0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NSP coverage 39 800 (80%)</a:t>
                      </a:r>
                    </a:p>
                    <a:p>
                      <a:pPr marL="259715" marR="0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OST coverage 10,000</a:t>
                      </a:r>
                      <a:b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5% of clients are </a:t>
                      </a:r>
                      <a:r>
                        <a:rPr lang="en-US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women</a:t>
                      </a:r>
                      <a:endParaRPr lang="en-US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380" marR="36380" marT="0" marB="0">
                    <a:solidFill>
                      <a:srgbClr val="E3CBCB"/>
                    </a:solidFill>
                  </a:tcPr>
                </a:tc>
              </a:tr>
              <a:tr h="1239877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800" b="0" dirty="0">
                          <a:effectLst/>
                        </a:rPr>
                        <a:t>Scale up of the comprehensive NSP services at drop in center, mobile ambulances and through involvement of peers.</a:t>
                      </a:r>
                      <a:endParaRPr lang="en-US" sz="1800" b="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380" marR="363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54839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800" b="0" dirty="0">
                          <a:effectLst/>
                        </a:rPr>
                        <a:t>Scale up of the OST services (increased coverage, financial and geographic access, take home doses, psycho-social support, gender sensitive, maintenance OST in prisons).</a:t>
                      </a:r>
                      <a:endParaRPr lang="en-US" sz="1800" b="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380" marR="363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23922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800" b="0" dirty="0">
                          <a:effectLst/>
                        </a:rPr>
                        <a:t>Education activities for preventing infection/re-infection among PWID</a:t>
                      </a:r>
                      <a:endParaRPr lang="en-US" sz="1800" b="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36380" marR="363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7475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6977" y="332656"/>
            <a:ext cx="7200800" cy="504056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Activities and Targets </a:t>
            </a:r>
            <a:r>
              <a:rPr lang="en-US" sz="2400" dirty="0" smtClean="0"/>
              <a:t>(3)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9552" y="4365104"/>
            <a:ext cx="7915650" cy="397355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ka-GE" sz="2200" dirty="0" smtClean="0">
              <a:solidFill>
                <a:srgbClr val="C00000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ka-GE" sz="22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5862178"/>
              </p:ext>
            </p:extLst>
          </p:nvPr>
        </p:nvGraphicFramePr>
        <p:xfrm>
          <a:off x="755577" y="980729"/>
          <a:ext cx="7560840" cy="5040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85995"/>
                <a:gridCol w="2874845"/>
              </a:tblGrid>
              <a:tr h="9851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3.3.3. Improved care and treatment for PWID living with HCV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Develop pilot programs for integration of treatment in OST and NSP sites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A peer based approach to  linkage to care and treatment for PWID developed</a:t>
                      </a:r>
                    </a:p>
                    <a:p>
                      <a:pPr marL="2286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u="sng" dirty="0">
                          <a:solidFill>
                            <a:schemeClr val="tx1"/>
                          </a:solidFill>
                          <a:effectLst/>
                        </a:rPr>
                        <a:t>2018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Treatment indicator – 75% of RNA positive, Cure indicator 95% of treated</a:t>
                      </a:r>
                    </a:p>
                    <a:p>
                      <a:pPr marL="2286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u="sng" dirty="0">
                          <a:solidFill>
                            <a:schemeClr val="tx1"/>
                          </a:solidFill>
                          <a:effectLst/>
                        </a:rPr>
                        <a:t>2020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Treatment indicator – 95% of RNA positive, Cure indicator 95% of treated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E3CBCB"/>
                    </a:solidFill>
                  </a:tcPr>
                </a:tc>
              </a:tr>
              <a:tr h="985192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dirty="0">
                          <a:effectLst/>
                        </a:rPr>
                        <a:t>Provide treatment of PWID at demonstration NSP and OST service points</a:t>
                      </a:r>
                      <a:r>
                        <a:rPr lang="ka-GE" sz="1600" b="0" dirty="0">
                          <a:effectLst/>
                        </a:rPr>
                        <a:t>;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70176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dirty="0">
                          <a:effectLst/>
                        </a:rPr>
                        <a:t>Support treatment through peer support, individual and group counseling (patient schools)</a:t>
                      </a:r>
                      <a:r>
                        <a:rPr lang="ka-GE" sz="1600" b="0" dirty="0">
                          <a:effectLst/>
                        </a:rPr>
                        <a:t>.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67197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6977" y="188640"/>
            <a:ext cx="7200800" cy="648072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Activities and Targets </a:t>
            </a:r>
            <a:r>
              <a:rPr lang="en-US" sz="2400" dirty="0" smtClean="0"/>
              <a:t>(4)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9552" y="4365104"/>
            <a:ext cx="7915650" cy="397355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ka-GE" sz="2200" dirty="0" smtClean="0">
              <a:solidFill>
                <a:srgbClr val="C00000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Tx/>
              <a:buChar char="-"/>
            </a:pPr>
            <a:endParaRPr lang="ka-GE" sz="2200" dirty="0" smtClean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ka-GE" sz="22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1032150"/>
              </p:ext>
            </p:extLst>
          </p:nvPr>
        </p:nvGraphicFramePr>
        <p:xfrm>
          <a:off x="896977" y="1342707"/>
          <a:ext cx="7347431" cy="46785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53731"/>
                <a:gridCol w="2793700"/>
              </a:tblGrid>
              <a:tr h="13935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3.3.4. Establish enabling environment to fight against stigma, discrimination, and human rights violations associated with hepatitis C and drug use status: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Agreement is reached with the  Ministry of Internal Affairs regarding the creating a supportive environment for implementation of NSP and OST programs 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1E7E7"/>
                    </a:solidFill>
                  </a:tcPr>
                </a:tc>
              </a:tr>
              <a:tr h="11834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a. Reach an agreement with the  Ministry of Internal Affairs regarding the creating a supportive environment for implementation of NSP and OST programs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015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b. Advocate for PWID rights, humanization of legal environment and development of harm reduction programs for the PWIDs with special needs (women, youth, disabled etc.)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en-US" sz="1600" dirty="0">
                        <a:effectLst/>
                      </a:endParaRPr>
                    </a:p>
                    <a:p>
                      <a:pPr marL="2286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HCV related stigma among PWIDs decreased (measured by a survey-see objective 1, activity 1.2.1.)</a:t>
                      </a:r>
                    </a:p>
                    <a:p>
                      <a:pPr marL="22860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49394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33175</TotalTime>
  <Words>750</Words>
  <Application>Microsoft Office PowerPoint</Application>
  <PresentationFormat>On-screen Show (4:3)</PresentationFormat>
  <Paragraphs>140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SimSun</vt:lpstr>
      <vt:lpstr>Arial</vt:lpstr>
      <vt:lpstr>Calibri</vt:lpstr>
      <vt:lpstr>Impact</vt:lpstr>
      <vt:lpstr>Sylfaen</vt:lpstr>
      <vt:lpstr>Symbol</vt:lpstr>
      <vt:lpstr>Times New Roman</vt:lpstr>
      <vt:lpstr>NewsPrint</vt:lpstr>
      <vt:lpstr>Hepatitis C Elimination Program: Harm Reduction Activities</vt:lpstr>
      <vt:lpstr>PowerPoint Presentation</vt:lpstr>
      <vt:lpstr>PowerPoint Presentation</vt:lpstr>
      <vt:lpstr>PowerPoint Presentation</vt:lpstr>
      <vt:lpstr>Objective, Activities and Targets (1) Ob. 3.3 Decrease HCV incidence among PWID </vt:lpstr>
      <vt:lpstr>Activities and Targets (2)</vt:lpstr>
      <vt:lpstr>Activities and Targets (3)</vt:lpstr>
      <vt:lpstr>Activities and Targets (4)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2012-2013 წლებში დაგეგმილი ღონისძიებები ევროკავშირის მიერ დაფინანსებული პროექტების ფარგელბში</dc:title>
  <dc:creator>7</dc:creator>
  <cp:lastModifiedBy>Paata</cp:lastModifiedBy>
  <cp:revision>143</cp:revision>
  <dcterms:created xsi:type="dcterms:W3CDTF">2012-02-27T12:35:57Z</dcterms:created>
  <dcterms:modified xsi:type="dcterms:W3CDTF">2016-04-06T07:52:25Z</dcterms:modified>
</cp:coreProperties>
</file>