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87" r:id="rId12"/>
    <p:sldId id="288" r:id="rId13"/>
    <p:sldId id="289" r:id="rId14"/>
    <p:sldId id="290" r:id="rId15"/>
    <p:sldId id="284" r:id="rId16"/>
    <p:sldId id="291" r:id="rId17"/>
    <p:sldId id="292" r:id="rId18"/>
    <p:sldId id="285" r:id="rId19"/>
    <p:sldId id="282" r:id="rId20"/>
    <p:sldId id="283" r:id="rId21"/>
    <p:sldId id="279" r:id="rId22"/>
    <p:sldId id="294" r:id="rId23"/>
    <p:sldId id="281" r:id="rId24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692"/>
    <a:srgbClr val="431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rgbClr val="002060">
                  <a:alpha val="64000"/>
                </a:srgbClr>
              </a:solidFill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35</c:v>
                </c:pt>
                <c:pt idx="1">
                  <c:v>369</c:v>
                </c:pt>
                <c:pt idx="2">
                  <c:v>503</c:v>
                </c:pt>
                <c:pt idx="3">
                  <c:v>620</c:v>
                </c:pt>
                <c:pt idx="4">
                  <c:v>570</c:v>
                </c:pt>
                <c:pt idx="5">
                  <c:v>1055</c:v>
                </c:pt>
                <c:pt idx="6">
                  <c:v>754</c:v>
                </c:pt>
                <c:pt idx="7">
                  <c:v>849</c:v>
                </c:pt>
                <c:pt idx="8">
                  <c:v>612</c:v>
                </c:pt>
                <c:pt idx="9">
                  <c:v>673</c:v>
                </c:pt>
                <c:pt idx="10">
                  <c:v>247</c:v>
                </c:pt>
                <c:pt idx="11">
                  <c:v>674</c:v>
                </c:pt>
                <c:pt idx="12">
                  <c:v>403</c:v>
                </c:pt>
                <c:pt idx="13">
                  <c:v>297</c:v>
                </c:pt>
                <c:pt idx="14">
                  <c:v>932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35</c:v>
                </c:pt>
                <c:pt idx="1">
                  <c:v>369</c:v>
                </c:pt>
                <c:pt idx="2">
                  <c:v>503</c:v>
                </c:pt>
                <c:pt idx="3">
                  <c:v>620</c:v>
                </c:pt>
                <c:pt idx="4">
                  <c:v>570</c:v>
                </c:pt>
                <c:pt idx="5">
                  <c:v>1055</c:v>
                </c:pt>
                <c:pt idx="6">
                  <c:v>754</c:v>
                </c:pt>
                <c:pt idx="7">
                  <c:v>849</c:v>
                </c:pt>
                <c:pt idx="8">
                  <c:v>612</c:v>
                </c:pt>
                <c:pt idx="9">
                  <c:v>673</c:v>
                </c:pt>
                <c:pt idx="10">
                  <c:v>247</c:v>
                </c:pt>
                <c:pt idx="11">
                  <c:v>674</c:v>
                </c:pt>
                <c:pt idx="12">
                  <c:v>403</c:v>
                </c:pt>
                <c:pt idx="13">
                  <c:v>297</c:v>
                </c:pt>
                <c:pt idx="14">
                  <c:v>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758208"/>
        <c:axId val="64757648"/>
      </c:barChart>
      <c:catAx>
        <c:axId val="647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57648"/>
        <c:crosses val="autoZero"/>
        <c:auto val="0"/>
        <c:lblAlgn val="ctr"/>
        <c:lblOffset val="100"/>
        <c:noMultiLvlLbl val="0"/>
      </c:catAx>
      <c:valAx>
        <c:axId val="6475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5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0.13516</cdr:x>
      <cdr:y>0.66786</cdr:y>
    </cdr:from>
    <cdr:to>
      <cdr:x>0.13898</cdr:x>
      <cdr:y>0.67857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4196" y="3489649"/>
          <a:ext cx="45719" cy="55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7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7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7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0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0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7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9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68000">
              <a:srgbClr val="B5D2EC"/>
            </a:gs>
            <a:gs pos="37000">
              <a:srgbClr val="B5D2EC"/>
            </a:gs>
            <a:gs pos="40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6693-38E0-4C73-96D8-924BE5DD31D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1DC2-033D-4134-B556-E75AB017C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1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50" y="362466"/>
            <a:ext cx="11868539" cy="5973020"/>
          </a:xfrm>
        </p:spPr>
        <p:txBody>
          <a:bodyPr>
            <a:normAutofit/>
          </a:bodyPr>
          <a:lstStyle/>
          <a:p>
            <a:r>
              <a:rPr lang="x-none" sz="5600" b="1" dirty="0">
                <a:solidFill>
                  <a:srgbClr val="002060"/>
                </a:solidFill>
              </a:rPr>
              <a:t/>
            </a:r>
            <a:br>
              <a:rPr lang="x-none" sz="5600" b="1" dirty="0">
                <a:solidFill>
                  <a:srgbClr val="002060"/>
                </a:solidFill>
              </a:rPr>
            </a:br>
            <a:r>
              <a:rPr lang="en-US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Emergency/first </a:t>
            </a:r>
            <a:r>
              <a:rPr lang="en-US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measures of State Plan in elimination of C Hepatitis</a:t>
            </a:r>
            <a:r>
              <a:rPr lang="ka-GE" sz="56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/>
            </a:r>
            <a:br>
              <a:rPr lang="ka-GE" sz="5600" b="1" dirty="0" smtClean="0">
                <a:solidFill>
                  <a:srgbClr val="002060"/>
                </a:solidFill>
                <a:latin typeface="Sylfaen" panose="010A0502050306030303" pitchFamily="18" charset="0"/>
              </a:rPr>
            </a:br>
            <a:r>
              <a:rPr lang="ka-GE" sz="56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/>
            </a:r>
            <a:br>
              <a:rPr lang="ka-GE" sz="5600" b="1" dirty="0" smtClean="0">
                <a:solidFill>
                  <a:srgbClr val="002060"/>
                </a:solidFill>
                <a:latin typeface="Sylfaen" panose="010A0502050306030303" pitchFamily="18" charset="0"/>
              </a:rPr>
            </a:br>
            <a:r>
              <a:rPr lang="en-US" sz="5600" b="1" i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Medication Logistics</a:t>
            </a:r>
            <a:r>
              <a:rPr lang="ka-GE" sz="5600" b="1" dirty="0" smtClean="0">
                <a:solidFill>
                  <a:srgbClr val="002060"/>
                </a:solidFill>
              </a:rPr>
              <a:t/>
            </a:r>
            <a:br>
              <a:rPr lang="ka-GE" sz="5600" b="1" dirty="0" smtClean="0">
                <a:solidFill>
                  <a:srgbClr val="002060"/>
                </a:solidFill>
              </a:rPr>
            </a:br>
            <a:r>
              <a:rPr lang="en-US" sz="5600" b="1" dirty="0" smtClean="0">
                <a:solidFill>
                  <a:srgbClr val="002060"/>
                </a:solidFill>
              </a:rPr>
              <a:t/>
            </a:r>
            <a:br>
              <a:rPr lang="en-US" sz="5600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Tamar </a:t>
            </a:r>
            <a:r>
              <a:rPr lang="en-US" sz="2200" b="1" dirty="0" err="1" smtClean="0">
                <a:solidFill>
                  <a:srgbClr val="002060"/>
                </a:solidFill>
                <a:latin typeface="Sylfaen" panose="010A0502050306030303" pitchFamily="18" charset="0"/>
              </a:rPr>
              <a:t>Kavteladze</a:t>
            </a:r>
            <a:endParaRPr lang="en-US" sz="2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892" y="1054360"/>
            <a:ext cx="7623109" cy="224867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Medical Institutions will be supplied with medicines for 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For the patients involved in the program once in 28 days </a:t>
            </a:r>
            <a:endParaRPr lang="ka-GE" sz="3000" b="1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76">
            <a:off x="8808584" y="933352"/>
            <a:ext cx="2543175" cy="1800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9796" y="4226766"/>
            <a:ext cx="10506269" cy="1558213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The number of medicines to be supplied is constantly changed on the basis</a:t>
            </a: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Sylfaen" panose="010A0502050306030303" pitchFamily="18" charset="0"/>
              </a:rPr>
              <a:t>o</a:t>
            </a:r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f  documented information by the doctor (regime, dose change…)</a:t>
            </a:r>
            <a:endParaRPr lang="ka-GE" sz="25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907" y="3699588"/>
            <a:ext cx="5197928" cy="979713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latin typeface="Sylfaen" panose="010A0502050306030303" pitchFamily="18" charset="0"/>
              </a:rPr>
              <a:t>1 </a:t>
            </a:r>
            <a:r>
              <a:rPr lang="en-US" sz="2000" b="1" dirty="0" smtClean="0">
                <a:latin typeface="Sylfaen" panose="010A0502050306030303" pitchFamily="18" charset="0"/>
              </a:rPr>
              <a:t>bottle of </a:t>
            </a:r>
            <a:r>
              <a:rPr lang="en-US" sz="2000" b="1" dirty="0" err="1" smtClean="0">
                <a:latin typeface="Sylfaen" panose="010A0502050306030303" pitchFamily="18" charset="0"/>
              </a:rPr>
              <a:t>Sofosbuvir</a:t>
            </a:r>
            <a:r>
              <a:rPr lang="en-US" sz="2000" b="1" dirty="0" smtClean="0">
                <a:latin typeface="Sylfaen" panose="010A0502050306030303" pitchFamily="18" charset="0"/>
              </a:rPr>
              <a:t> / </a:t>
            </a:r>
            <a:r>
              <a:rPr lang="en-US" sz="2000" b="1" dirty="0" err="1" smtClean="0">
                <a:latin typeface="Sylfaen" panose="010A0502050306030303" pitchFamily="18" charset="0"/>
              </a:rPr>
              <a:t>Harvoni</a:t>
            </a:r>
            <a:r>
              <a:rPr lang="ka-GE" sz="2000" b="1" dirty="0" smtClean="0">
                <a:latin typeface="Sylfaen" panose="010A0502050306030303" pitchFamily="18" charset="0"/>
              </a:rPr>
              <a:t>         </a:t>
            </a:r>
            <a:endParaRPr lang="en-US" sz="2000" b="1" dirty="0" smtClean="0">
              <a:latin typeface="Sylfaen" panose="010A0502050306030303" pitchFamily="18" charset="0"/>
            </a:endParaRPr>
          </a:p>
          <a:p>
            <a:pPr algn="ctr"/>
            <a:r>
              <a:rPr lang="ka-GE" sz="2000" b="1" dirty="0" smtClean="0">
                <a:latin typeface="Sylfaen" panose="010A0502050306030303" pitchFamily="18" charset="0"/>
              </a:rPr>
              <a:t> (28 </a:t>
            </a:r>
            <a:r>
              <a:rPr lang="en-US" sz="2000" b="1" dirty="0" smtClean="0">
                <a:latin typeface="Sylfaen" panose="010A0502050306030303" pitchFamily="18" charset="0"/>
              </a:rPr>
              <a:t>Tablets</a:t>
            </a:r>
            <a:r>
              <a:rPr lang="ka-GE" sz="2000" b="1" dirty="0" smtClean="0"/>
              <a:t>)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436567" y="1874561"/>
            <a:ext cx="4917233" cy="887202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2 weeks supply according to the treatment scheme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3780" y="3699587"/>
            <a:ext cx="4890019" cy="979713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The bottle must be opened in place and the patient takes the first pill in the presence of medical staff and camera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693" y="1851730"/>
            <a:ext cx="5225142" cy="887202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Sylfaen" panose="010A0502050306030303" pitchFamily="18" charset="0"/>
              </a:rPr>
              <a:t>Pegylated</a:t>
            </a:r>
            <a:r>
              <a:rPr lang="en-US" sz="2000" b="1" dirty="0" smtClean="0">
                <a:latin typeface="Sylfaen" panose="010A0502050306030303" pitchFamily="18" charset="0"/>
              </a:rPr>
              <a:t> Interferon and Ribavirin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35902"/>
            <a:ext cx="10395857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Drug issue rule in providing institutions</a:t>
            </a:r>
            <a:endParaRPr lang="en-US" sz="30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887616" y="2188127"/>
            <a:ext cx="548951" cy="36379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915608" y="3965510"/>
            <a:ext cx="520959" cy="34523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2845" y="494523"/>
            <a:ext cx="10395857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The patient involved in the treatment must: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420" y="1922106"/>
            <a:ext cx="4655976" cy="138559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At the end of the second week</a:t>
            </a:r>
          </a:p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 of the treatment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6784" y="1922106"/>
            <a:ext cx="4599992" cy="138559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Evidence of the bottle,</a:t>
            </a:r>
          </a:p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Barcode and remaining amount </a:t>
            </a:r>
          </a:p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of medicine in the bottle in front of the camera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00396" y="2418960"/>
            <a:ext cx="956388" cy="48285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4420" y="3932852"/>
            <a:ext cx="4655976" cy="1236307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Hand in the empty bottle on the 29</a:t>
            </a:r>
            <a:r>
              <a:rPr lang="en-US" sz="2000" b="1" baseline="30000" dirty="0" smtClean="0">
                <a:latin typeface="Sylfaen" panose="010A0502050306030303" pitchFamily="18" charset="0"/>
              </a:rPr>
              <a:t>th</a:t>
            </a:r>
            <a:r>
              <a:rPr lang="en-US" sz="2000" b="1" dirty="0" smtClean="0">
                <a:latin typeface="Sylfaen" panose="010A0502050306030303" pitchFamily="18" charset="0"/>
              </a:rPr>
              <a:t> day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6785" y="3932852"/>
            <a:ext cx="4599992" cy="1236307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Take the next bottle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500396" y="4336401"/>
            <a:ext cx="956388" cy="4292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829" y="373224"/>
            <a:ext cx="10702212" cy="83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Patient involved in the treatment is not allowed to:</a:t>
            </a:r>
            <a:endParaRPr lang="en-US" sz="30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5493" y="2080725"/>
            <a:ext cx="8938727" cy="3088433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500" b="1" dirty="0" smtClean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500" b="1" dirty="0" smtClean="0">
                <a:latin typeface="Sylfaen" panose="010A0502050306030303" pitchFamily="18" charset="0"/>
              </a:rPr>
              <a:t>Give/sale/sell </a:t>
            </a:r>
            <a:r>
              <a:rPr lang="en-US" sz="2500" b="1" dirty="0" smtClean="0">
                <a:latin typeface="Sylfaen" panose="010A0502050306030303" pitchFamily="18" charset="0"/>
              </a:rPr>
              <a:t>the </a:t>
            </a:r>
            <a:r>
              <a:rPr lang="en-US" sz="2500" b="1" dirty="0" smtClean="0">
                <a:latin typeface="Sylfaen" panose="010A0502050306030303" pitchFamily="18" charset="0"/>
              </a:rPr>
              <a:t>medicine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500" b="1" dirty="0" smtClean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500" b="1" dirty="0">
                <a:latin typeface="Sylfaen" panose="010A0502050306030303" pitchFamily="18" charset="0"/>
              </a:rPr>
              <a:t>Damage, falsify packaging (box, bottle, sticker barcode) of the </a:t>
            </a:r>
            <a:r>
              <a:rPr lang="en-US" sz="2500" b="1" dirty="0" smtClean="0">
                <a:latin typeface="Sylfaen" panose="010A0502050306030303" pitchFamily="18" charset="0"/>
              </a:rPr>
              <a:t>medicine</a:t>
            </a:r>
          </a:p>
          <a:p>
            <a:pPr algn="ctr"/>
            <a:endParaRPr lang="en-US" sz="2500" b="1" dirty="0" smtClean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500" b="1" dirty="0">
                <a:latin typeface="Sylfaen" panose="010A0502050306030303" pitchFamily="18" charset="0"/>
              </a:rPr>
              <a:t>Failure to appear at the end of the second week for drug fixing </a:t>
            </a:r>
          </a:p>
          <a:p>
            <a:pPr algn="ctr"/>
            <a:endParaRPr lang="en-US" sz="2500" b="1" dirty="0">
              <a:latin typeface="Sylfaen" panose="010A0502050306030303" pitchFamily="18" charset="0"/>
            </a:endParaRPr>
          </a:p>
          <a:p>
            <a:pPr algn="ctr"/>
            <a:endParaRPr lang="en-US" sz="2500" b="1" dirty="0">
              <a:latin typeface="Sylfaen" panose="010A05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49" y="5290458"/>
            <a:ext cx="1165231" cy="14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517" y="1688841"/>
            <a:ext cx="8910737" cy="2771192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000" b="1" dirty="0" smtClean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000" b="1" dirty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Sylfaen" panose="010A0502050306030303" pitchFamily="18" charset="0"/>
              </a:rPr>
              <a:t>The </a:t>
            </a:r>
            <a:r>
              <a:rPr lang="en-US" sz="2000" b="1" dirty="0" smtClean="0">
                <a:latin typeface="Sylfaen" panose="010A0502050306030303" pitchFamily="18" charset="0"/>
              </a:rPr>
              <a:t>patient did not appear at the end of the second week for fixing a </a:t>
            </a:r>
            <a:r>
              <a:rPr lang="en-US" sz="2000" b="1" dirty="0" smtClean="0">
                <a:latin typeface="Sylfaen" panose="010A0502050306030303" pitchFamily="18" charset="0"/>
              </a:rPr>
              <a:t>drug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000" b="1" dirty="0" smtClean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>
                <a:latin typeface="Sylfaen" panose="010A0502050306030303" pitchFamily="18" charset="0"/>
              </a:rPr>
              <a:t>Did not hand in an empty bottle for getting the next </a:t>
            </a:r>
            <a:r>
              <a:rPr lang="en-US" sz="2000" b="1" dirty="0" smtClean="0">
                <a:latin typeface="Sylfaen" panose="010A0502050306030303" pitchFamily="18" charset="0"/>
              </a:rPr>
              <a:t>bottle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000" b="1" dirty="0" smtClean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>
                <a:latin typeface="Sylfaen" panose="010A0502050306030303" pitchFamily="18" charset="0"/>
              </a:rPr>
              <a:t>HCV RNA inappropriate</a:t>
            </a:r>
            <a:r>
              <a:rPr lang="ka-GE" sz="2000" b="1" dirty="0"/>
              <a:t>/</a:t>
            </a:r>
            <a:r>
              <a:rPr lang="en-US" sz="2000" b="1" dirty="0">
                <a:latin typeface="Sylfaen" panose="010A0502050306030303" pitchFamily="18" charset="0"/>
              </a:rPr>
              <a:t>doubtful indicant by the fourth week of  </a:t>
            </a:r>
            <a:r>
              <a:rPr lang="en-US" sz="2000" b="1" dirty="0" smtClean="0">
                <a:latin typeface="Sylfaen" panose="010A0502050306030303" pitchFamily="18" charset="0"/>
              </a:rPr>
              <a:t>treatment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000" b="1" dirty="0" smtClean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>
                <a:latin typeface="Sylfaen" panose="010A0502050306030303" pitchFamily="18" charset="0"/>
              </a:rPr>
              <a:t>Was late for getting the next bottle</a:t>
            </a:r>
          </a:p>
          <a:p>
            <a:pPr algn="ctr"/>
            <a:endParaRPr lang="en-US" sz="2000" b="1" dirty="0">
              <a:latin typeface="Sylfaen" panose="010A0502050306030303" pitchFamily="18" charset="0"/>
            </a:endParaRPr>
          </a:p>
          <a:p>
            <a:pPr algn="ctr"/>
            <a:endParaRPr lang="en-US" sz="2000" b="1" dirty="0">
              <a:latin typeface="Sylfaen" panose="010A0502050306030303" pitchFamily="18" charset="0"/>
            </a:endParaRPr>
          </a:p>
          <a:p>
            <a:pPr algn="ctr"/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829" y="373224"/>
            <a:ext cx="10702212" cy="83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The treatment regime and mandatory conditions would be violated if</a:t>
            </a:r>
            <a:r>
              <a:rPr lang="en-US" sz="2500" b="1" dirty="0" smtClean="0">
                <a:solidFill>
                  <a:srgbClr val="002060"/>
                </a:solidFill>
              </a:rPr>
              <a:t>: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0220" y="5253135"/>
            <a:ext cx="9153329" cy="7091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In case of rule breaking the drug distribution  will be carried out on the principle of DOT!</a:t>
            </a:r>
            <a:endParaRPr lang="en-US" sz="20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49" y="5290458"/>
            <a:ext cx="1165231" cy="14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32902" y="526140"/>
            <a:ext cx="10865708" cy="93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Drug distribution rule for prisoners in penitentiary system</a:t>
            </a:r>
            <a:endParaRPr lang="en-US" sz="25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5059" y="2250462"/>
            <a:ext cx="5075853" cy="783772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ylfaen" panose="010A0502050306030303" pitchFamily="18" charset="0"/>
              </a:rPr>
              <a:t>Interferon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5060" y="3470988"/>
            <a:ext cx="5075852" cy="765110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ylfaen" panose="010A0502050306030303" pitchFamily="18" charset="0"/>
              </a:rPr>
              <a:t>Ribavirin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5059" y="4672852"/>
            <a:ext cx="5075853" cy="774441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ylfaen" panose="010A0502050306030303" pitchFamily="18" charset="0"/>
              </a:rPr>
              <a:t>Sofosbuvir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7329" y="2359205"/>
            <a:ext cx="4655975" cy="783772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ylfaen" panose="010A0502050306030303" pitchFamily="18" charset="0"/>
              </a:rPr>
              <a:t>According to the treatment scheme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7329" y="3481580"/>
            <a:ext cx="4655975" cy="765110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ylfaen" panose="010A0502050306030303" pitchFamily="18" charset="0"/>
              </a:rPr>
              <a:t>1 week supply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67329" y="4672852"/>
            <a:ext cx="4655975" cy="774441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ylfaen" panose="010A0502050306030303" pitchFamily="18" charset="0"/>
              </a:rPr>
              <a:t>DOT principle</a:t>
            </a:r>
            <a:r>
              <a:rPr lang="ka-GE" b="1" dirty="0" smtClean="0">
                <a:latin typeface="Sylfaen" panose="010A0502050306030303" pitchFamily="18" charset="0"/>
              </a:rPr>
              <a:t>, </a:t>
            </a:r>
            <a:r>
              <a:rPr lang="en-US" b="1" dirty="0" smtClean="0">
                <a:latin typeface="Sylfaen" panose="010A0502050306030303" pitchFamily="18" charset="0"/>
              </a:rPr>
              <a:t>daily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220913" y="2500604"/>
            <a:ext cx="646416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220912" y="3685592"/>
            <a:ext cx="646416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220912" y="4892121"/>
            <a:ext cx="646416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829" y="373224"/>
            <a:ext cx="10702212" cy="83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The treatment regime and mandatory conditions would be violated</a:t>
            </a:r>
            <a:r>
              <a:rPr lang="ka-GE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1469" y="1954773"/>
            <a:ext cx="4198774" cy="1394917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Drug arbitrary termination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3649" y="1954773"/>
            <a:ext cx="4497356" cy="1394917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ylfaen" panose="010A0502050306030303" pitchFamily="18" charset="0"/>
              </a:rPr>
              <a:t>HCV RNA inappropriate</a:t>
            </a:r>
            <a:r>
              <a:rPr lang="ka-GE" sz="2000" b="1" dirty="0">
                <a:latin typeface="Sylfaen" panose="010A0502050306030303" pitchFamily="18" charset="0"/>
              </a:rPr>
              <a:t>/</a:t>
            </a:r>
            <a:r>
              <a:rPr lang="en-US" sz="2000" b="1" dirty="0">
                <a:latin typeface="Sylfaen" panose="010A0502050306030303" pitchFamily="18" charset="0"/>
              </a:rPr>
              <a:t>doubtful indicant by the fourth week of  treatment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3649" y="4208107"/>
            <a:ext cx="9386594" cy="681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In case of rule breaking anti-viral treatment is discontinued!</a:t>
            </a:r>
            <a:endParaRPr lang="en-US" sz="23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208099" y="3359021"/>
            <a:ext cx="488456" cy="85841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266922" y="3349690"/>
            <a:ext cx="447868" cy="85841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4217438"/>
            <a:ext cx="793102" cy="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2808" y="2248678"/>
            <a:ext cx="9097347" cy="3331028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500" b="1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5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500" b="1" dirty="0" smtClean="0"/>
              <a:t> </a:t>
            </a:r>
            <a:r>
              <a:rPr lang="en-US" sz="2500" b="1" dirty="0">
                <a:latin typeface="Sylfaen" panose="010A0502050306030303" pitchFamily="18" charset="0"/>
              </a:rPr>
              <a:t>F</a:t>
            </a:r>
            <a:r>
              <a:rPr lang="en-US" sz="2500" b="1" dirty="0" smtClean="0">
                <a:latin typeface="Sylfaen" panose="010A0502050306030303" pitchFamily="18" charset="0"/>
              </a:rPr>
              <a:t>ix the medicine distribution in the electronic </a:t>
            </a:r>
            <a:r>
              <a:rPr lang="en-US" sz="2500" b="1" dirty="0" smtClean="0">
                <a:latin typeface="Sylfaen" panose="010A0502050306030303" pitchFamily="18" charset="0"/>
              </a:rPr>
              <a:t>program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500" b="1" dirty="0" smtClean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500" b="1" dirty="0">
                <a:latin typeface="Sylfaen" panose="010A0502050306030303" pitchFamily="18" charset="0"/>
              </a:rPr>
              <a:t>Ensure the  storage of medicine supply in </a:t>
            </a:r>
            <a:r>
              <a:rPr lang="en-US" sz="2500" b="1" dirty="0" smtClean="0">
                <a:latin typeface="Sylfaen" panose="010A0502050306030303" pitchFamily="18" charset="0"/>
              </a:rPr>
              <a:t>safe/refrigerator</a:t>
            </a:r>
          </a:p>
          <a:p>
            <a:pPr algn="ctr"/>
            <a:endParaRPr lang="en-US" sz="2500" b="1" dirty="0" smtClean="0">
              <a:latin typeface="Sylfaen" panose="010A050205030603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500" b="1" dirty="0">
                <a:latin typeface="Sylfaen" panose="010A0502050306030303" pitchFamily="18" charset="0"/>
              </a:rPr>
              <a:t>In case of death of the patient or discontinuation of treatment take back the medicine and store on site</a:t>
            </a:r>
          </a:p>
          <a:p>
            <a:pPr algn="ctr"/>
            <a:r>
              <a:rPr lang="en-US" sz="2500" b="1" dirty="0" smtClean="0">
                <a:latin typeface="Sylfaen" panose="010A0502050306030303" pitchFamily="18" charset="0"/>
              </a:rPr>
              <a:t> </a:t>
            </a:r>
            <a:endParaRPr lang="en-US" sz="2500" b="1" dirty="0">
              <a:latin typeface="Sylfaen" panose="010A0502050306030303" pitchFamily="18" charset="0"/>
            </a:endParaRPr>
          </a:p>
          <a:p>
            <a:pPr algn="ctr"/>
            <a:endParaRPr lang="en-US" sz="2500" b="1" dirty="0"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845" y="494523"/>
            <a:ext cx="10395857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Supplier institution must:</a:t>
            </a:r>
            <a:endParaRPr lang="en-US" sz="30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6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45" y="4726247"/>
            <a:ext cx="3001347" cy="168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1007" y="380067"/>
            <a:ext cx="10602098" cy="63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LEPL Social Service Agency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4540" y="1334279"/>
            <a:ext cx="7875036" cy="3023118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500" b="1" dirty="0" smtClean="0"/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500" b="1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500" b="1" dirty="0" smtClean="0"/>
              <a:t>Register </a:t>
            </a:r>
            <a:r>
              <a:rPr lang="en-US" sz="2500" b="1" dirty="0" smtClean="0"/>
              <a:t>medicine in the electronic program at regular </a:t>
            </a:r>
            <a:r>
              <a:rPr lang="en-US" sz="2500" b="1" dirty="0" smtClean="0"/>
              <a:t>intervals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500" b="1" dirty="0" smtClean="0"/>
              <a:t>Supervision </a:t>
            </a:r>
            <a:r>
              <a:rPr lang="en-US" sz="2500" b="1" dirty="0"/>
              <a:t>of Service provider </a:t>
            </a:r>
            <a:r>
              <a:rPr lang="en-US" sz="2500" b="1" dirty="0" smtClean="0"/>
              <a:t>institution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500" b="1" dirty="0" smtClean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500" b="1" dirty="0"/>
              <a:t>Control of drug turnover in the institutions (quantity, residual)</a:t>
            </a:r>
          </a:p>
          <a:p>
            <a:pPr algn="ctr"/>
            <a:endParaRPr lang="en-US" sz="2500" dirty="0"/>
          </a:p>
          <a:p>
            <a:pPr algn="ctr"/>
            <a:r>
              <a:rPr lang="en-US" sz="2500" b="1" dirty="0" smtClean="0"/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236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567010"/>
              </p:ext>
            </p:extLst>
          </p:nvPr>
        </p:nvGraphicFramePr>
        <p:xfrm>
          <a:off x="-65314" y="1632857"/>
          <a:ext cx="11943183" cy="52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62473" y="429209"/>
            <a:ext cx="11066107" cy="877078"/>
          </a:xfrm>
          <a:prstGeom prst="rect">
            <a:avLst/>
          </a:prstGeom>
          <a:solidFill>
            <a:srgbClr val="431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Sylfaen" panose="010A0502050306030303" pitchFamily="18" charset="0"/>
              </a:rPr>
              <a:t>Number of patients’ applications according to the commission held from May 2015 to March 2016</a:t>
            </a:r>
          </a:p>
          <a:p>
            <a:pPr algn="ctr"/>
            <a:r>
              <a:rPr lang="en-US" sz="2000" dirty="0" smtClean="0">
                <a:latin typeface="Sylfaen" panose="010A0502050306030303" pitchFamily="18" charset="0"/>
              </a:rPr>
              <a:t> (15 commission meetings)</a:t>
            </a:r>
            <a:endParaRPr lang="en-US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6751"/>
            <a:ext cx="10515600" cy="25099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Executer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Sylfaen" panose="010A0502050306030303" pitchFamily="18" charset="0"/>
              </a:rPr>
            </a:br>
            <a:r>
              <a:rPr lang="en-US" sz="67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LEPL Social Service Agency</a:t>
            </a:r>
            <a:r>
              <a:rPr lang="en-US" sz="5600" dirty="0" smtClean="0">
                <a:solidFill>
                  <a:srgbClr val="002060"/>
                </a:solidFill>
                <a:latin typeface="Sylfaen" panose="010A0502050306030303" pitchFamily="18" charset="0"/>
              </a:rPr>
              <a:t/>
            </a:r>
            <a:br>
              <a:rPr lang="en-US" sz="5600" dirty="0" smtClean="0">
                <a:solidFill>
                  <a:srgbClr val="002060"/>
                </a:solidFill>
                <a:latin typeface="Sylfaen" panose="010A0502050306030303" pitchFamily="18" charset="0"/>
              </a:rPr>
            </a:br>
            <a:endParaRPr lang="en-US" sz="5600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67" y="4245430"/>
            <a:ext cx="2351314" cy="20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68000">
              <a:srgbClr val="B5D2EC"/>
            </a:gs>
            <a:gs pos="5000">
              <a:srgbClr val="B5D2EC"/>
            </a:gs>
            <a:gs pos="58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9490" y="1639273"/>
            <a:ext cx="4599991" cy="1279458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ylfaen" panose="010A0502050306030303" pitchFamily="18" charset="0"/>
              </a:rPr>
              <a:t>Sofosbuvir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092" y="4259424"/>
            <a:ext cx="4590659" cy="933062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ylfaen" panose="010A0502050306030303" pitchFamily="18" charset="0"/>
              </a:rPr>
              <a:t>Interferon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490" y="5335946"/>
            <a:ext cx="4599991" cy="1018201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ylfaen" panose="010A0502050306030303" pitchFamily="18" charset="0"/>
              </a:rPr>
              <a:t>Ribavirin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9490" y="3028948"/>
            <a:ext cx="4599991" cy="108701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500" dirty="0" smtClean="0"/>
          </a:p>
          <a:p>
            <a:pPr algn="ctr"/>
            <a:r>
              <a:rPr lang="en-US" sz="2500" dirty="0" err="1" smtClean="0">
                <a:latin typeface="Sylfaen" panose="010A0502050306030303" pitchFamily="18" charset="0"/>
              </a:rPr>
              <a:t>Sofosbuvir</a:t>
            </a:r>
            <a:r>
              <a:rPr lang="ka-GE" sz="2500" dirty="0" smtClean="0">
                <a:latin typeface="Sylfaen" panose="010A0502050306030303" pitchFamily="18" charset="0"/>
              </a:rPr>
              <a:t>/</a:t>
            </a:r>
            <a:r>
              <a:rPr lang="en-US" sz="2500" dirty="0" err="1" smtClean="0">
                <a:latin typeface="Sylfaen" panose="010A0502050306030303" pitchFamily="18" charset="0"/>
              </a:rPr>
              <a:t>Ledipasvir</a:t>
            </a:r>
            <a:endParaRPr lang="en-US" sz="2500" dirty="0" smtClean="0">
              <a:latin typeface="Sylfaen" panose="010A0502050306030303" pitchFamily="18" charset="0"/>
            </a:endParaRPr>
          </a:p>
          <a:p>
            <a:pPr algn="ctr"/>
            <a:r>
              <a:rPr lang="ka-GE" sz="2500" dirty="0" smtClean="0">
                <a:latin typeface="Sylfaen" panose="010A0502050306030303" pitchFamily="18" charset="0"/>
              </a:rPr>
              <a:t>(</a:t>
            </a:r>
            <a:r>
              <a:rPr lang="en-US" sz="2500" dirty="0" err="1" smtClean="0">
                <a:latin typeface="Sylfaen" panose="010A0502050306030303" pitchFamily="18" charset="0"/>
              </a:rPr>
              <a:t>Harvoni</a:t>
            </a:r>
            <a:r>
              <a:rPr lang="ka-GE" sz="2500" dirty="0" smtClean="0">
                <a:latin typeface="Sylfaen" panose="010A0502050306030303" pitchFamily="18" charset="0"/>
              </a:rPr>
              <a:t>)</a:t>
            </a:r>
          </a:p>
          <a:p>
            <a:pPr algn="ctr"/>
            <a:endParaRPr lang="en-US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97" y="1620026"/>
            <a:ext cx="1185346" cy="1279458"/>
          </a:xfrm>
          <a:prstGeom prst="rect">
            <a:avLst/>
          </a:prstGeom>
          <a:scene3d>
            <a:camera prst="orthographicFront"/>
            <a:lightRig rig="freezing" dir="t">
              <a:rot lat="0" lon="0" rev="3000000"/>
            </a:lightRig>
          </a:scene3d>
          <a:sp3d>
            <a:bevelT w="114300" prst="artDeco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97" y="3028948"/>
            <a:ext cx="1196709" cy="1056111"/>
          </a:xfrm>
          <a:prstGeom prst="rect">
            <a:avLst/>
          </a:prstGeom>
          <a:effectLst>
            <a:outerShdw blurRad="241300" dir="420000" sx="28000" sy="28000" algn="ctr" rotWithShape="0">
              <a:srgbClr val="000000">
                <a:alpha val="28000"/>
              </a:srgbClr>
            </a:outerShdw>
            <a:reflection stA="53000" endPos="35000" dir="5400000" sy="-100000" algn="bl" rotWithShape="0"/>
          </a:effectLst>
          <a:scene3d>
            <a:camera prst="orthographicFront"/>
            <a:lightRig rig="freezing" dir="t">
              <a:rot lat="0" lon="0" rev="2400000"/>
            </a:lightRig>
          </a:scene3d>
          <a:sp3d>
            <a:bevelT w="1143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00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97" y="4259424"/>
            <a:ext cx="1185346" cy="93306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14300" prst="artDeco"/>
            <a:contourClr>
              <a:srgbClr val="FF000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83" y="5366851"/>
            <a:ext cx="1150760" cy="956389"/>
          </a:xfrm>
          <a:prstGeom prst="rect">
            <a:avLst/>
          </a:prstGeom>
          <a:scene3d>
            <a:camera prst="orthographicFront"/>
            <a:lightRig rig="freezing" dir="t"/>
          </a:scene3d>
          <a:sp3d extrusionH="76200">
            <a:bevelT w="114300" prst="artDeco"/>
            <a:extrusionClr>
              <a:srgbClr val="00206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7669762" y="1620026"/>
            <a:ext cx="4040156" cy="1265461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ylfaen" panose="010A0502050306030303" pitchFamily="18" charset="0"/>
              </a:rPr>
              <a:t>813372</a:t>
            </a:r>
            <a:r>
              <a:rPr lang="ka-GE" sz="2500" dirty="0" smtClean="0">
                <a:latin typeface="Sylfaen" panose="010A0502050306030303" pitchFamily="18" charset="0"/>
              </a:rPr>
              <a:t> </a:t>
            </a:r>
            <a:r>
              <a:rPr lang="en-US" sz="2500" dirty="0" smtClean="0">
                <a:latin typeface="Sylfaen" panose="010A0502050306030303" pitchFamily="18" charset="0"/>
              </a:rPr>
              <a:t>pills</a:t>
            </a:r>
            <a:r>
              <a:rPr lang="ka-GE" sz="2500" dirty="0" smtClean="0">
                <a:latin typeface="Sylfaen" panose="010A0502050306030303" pitchFamily="18" charset="0"/>
              </a:rPr>
              <a:t> /</a:t>
            </a:r>
            <a:r>
              <a:rPr lang="en-US" sz="2400" dirty="0" smtClean="0">
                <a:latin typeface="Sylfaen" panose="010A0502050306030303" pitchFamily="18" charset="0"/>
              </a:rPr>
              <a:t>29049</a:t>
            </a:r>
            <a:r>
              <a:rPr lang="ka-GE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boxes</a:t>
            </a:r>
            <a:r>
              <a:rPr lang="ka-GE" sz="2400" dirty="0" smtClean="0">
                <a:latin typeface="Sylfaen" panose="010A0502050306030303" pitchFamily="18" charset="0"/>
              </a:rPr>
              <a:t>/</a:t>
            </a:r>
            <a:endParaRPr lang="en-US" sz="2500" dirty="0">
              <a:latin typeface="Sylfaen" panose="010A050205030603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69762" y="3014368"/>
            <a:ext cx="4058817" cy="1116175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ylfaen" panose="010A0502050306030303" pitchFamily="18" charset="0"/>
              </a:rPr>
              <a:t>22344</a:t>
            </a:r>
            <a:r>
              <a:rPr lang="ka-GE" sz="2500" dirty="0" smtClean="0">
                <a:latin typeface="Sylfaen" panose="010A0502050306030303" pitchFamily="18" charset="0"/>
              </a:rPr>
              <a:t> </a:t>
            </a:r>
            <a:r>
              <a:rPr lang="en-US" sz="2500" dirty="0" smtClean="0">
                <a:latin typeface="Sylfaen" panose="010A0502050306030303" pitchFamily="18" charset="0"/>
              </a:rPr>
              <a:t>pills</a:t>
            </a:r>
            <a:r>
              <a:rPr lang="ka-GE" sz="2500" dirty="0" smtClean="0">
                <a:latin typeface="Sylfaen" panose="010A0502050306030303" pitchFamily="18" charset="0"/>
              </a:rPr>
              <a:t> </a:t>
            </a:r>
            <a:r>
              <a:rPr lang="ka-GE" sz="3200" dirty="0" smtClean="0">
                <a:latin typeface="Sylfaen" panose="010A0502050306030303" pitchFamily="18" charset="0"/>
              </a:rPr>
              <a:t>/</a:t>
            </a:r>
            <a:r>
              <a:rPr lang="ka-GE" sz="2800" dirty="0" smtClean="0">
                <a:latin typeface="Sylfaen" panose="010A0502050306030303" pitchFamily="18" charset="0"/>
              </a:rPr>
              <a:t>798 </a:t>
            </a:r>
            <a:r>
              <a:rPr lang="en-US" sz="2800" dirty="0" smtClean="0">
                <a:latin typeface="Sylfaen" panose="010A0502050306030303" pitchFamily="18" charset="0"/>
              </a:rPr>
              <a:t>boxes</a:t>
            </a:r>
            <a:r>
              <a:rPr lang="ka-GE" sz="2800" dirty="0" smtClean="0">
                <a:latin typeface="Sylfaen" panose="010A0502050306030303" pitchFamily="18" charset="0"/>
              </a:rPr>
              <a:t>/</a:t>
            </a:r>
            <a:endParaRPr lang="en-US" sz="3200" dirty="0">
              <a:latin typeface="Sylfaen" panose="010A0502050306030303" pitchFamily="18" charset="0"/>
            </a:endParaRPr>
          </a:p>
          <a:p>
            <a:pPr algn="ctr"/>
            <a:endParaRPr lang="en-US" sz="2500" dirty="0"/>
          </a:p>
        </p:txBody>
      </p:sp>
      <p:sp>
        <p:nvSpPr>
          <p:cNvPr id="14" name="Rectangle 13"/>
          <p:cNvSpPr/>
          <p:nvPr/>
        </p:nvSpPr>
        <p:spPr>
          <a:xfrm>
            <a:off x="7707086" y="4282166"/>
            <a:ext cx="4040156" cy="933062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ylfaen" panose="010A0502050306030303" pitchFamily="18" charset="0"/>
              </a:rPr>
              <a:t>34246</a:t>
            </a:r>
            <a:r>
              <a:rPr lang="ka-GE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phials</a:t>
            </a: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07086" y="5366851"/>
            <a:ext cx="4040155" cy="886409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ylfaen" panose="010A0502050306030303" pitchFamily="18" charset="0"/>
              </a:rPr>
              <a:t>4585974</a:t>
            </a:r>
            <a:r>
              <a:rPr lang="ka-GE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latin typeface="Sylfaen" panose="010A0502050306030303" pitchFamily="18" charset="0"/>
              </a:rPr>
              <a:t>Tablets</a:t>
            </a:r>
            <a:endParaRPr lang="en-US" sz="2500" dirty="0">
              <a:latin typeface="Sylfaen" panose="010A050205030603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523" y="149290"/>
            <a:ext cx="11402008" cy="1101013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500" dirty="0" smtClean="0"/>
              <a:t> </a:t>
            </a:r>
            <a:r>
              <a:rPr lang="en-US" sz="2500" dirty="0">
                <a:latin typeface="Sylfaen" panose="010A0502050306030303" pitchFamily="18" charset="0"/>
              </a:rPr>
              <a:t>C </a:t>
            </a:r>
            <a:r>
              <a:rPr lang="en-US" sz="2500" dirty="0" smtClean="0">
                <a:latin typeface="Sylfaen" panose="010A0502050306030303" pitchFamily="18" charset="0"/>
              </a:rPr>
              <a:t>Hepatitis treatment medicines given to the patients involved in the treatment component</a:t>
            </a:r>
            <a:endParaRPr lang="ka-GE" sz="2500" dirty="0" smtClean="0">
              <a:latin typeface="Sylfaen" panose="010A0502050306030303" pitchFamily="18" charset="0"/>
            </a:endParaRPr>
          </a:p>
          <a:p>
            <a:pPr algn="ctr"/>
            <a:r>
              <a:rPr lang="ka-GE" sz="2500" dirty="0" smtClean="0">
                <a:latin typeface="Sylfaen" panose="010A0502050306030303" pitchFamily="18" charset="0"/>
              </a:rPr>
              <a:t>01.05.2015-31.03.2016</a:t>
            </a:r>
            <a:endParaRPr lang="en-US" sz="25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0985" y="494523"/>
            <a:ext cx="7324531" cy="2211355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ylfaen" panose="010A0502050306030303" pitchFamily="18" charset="0"/>
              </a:rPr>
              <a:t>May 2015- March 2016 15 Commission meetings</a:t>
            </a:r>
            <a:endParaRPr lang="ka-GE" sz="2500" dirty="0" smtClean="0">
              <a:latin typeface="Sylfaen" panose="010A0502050306030303" pitchFamily="18" charset="0"/>
            </a:endParaRPr>
          </a:p>
          <a:p>
            <a:pPr algn="ctr"/>
            <a:r>
              <a:rPr lang="ka-GE" sz="4000" b="1" dirty="0" smtClean="0">
                <a:latin typeface="Sylfaen" panose="010A0502050306030303" pitchFamily="18" charset="0"/>
              </a:rPr>
              <a:t>8593 </a:t>
            </a:r>
          </a:p>
          <a:p>
            <a:pPr algn="ctr"/>
            <a:r>
              <a:rPr lang="en-US" sz="2500" dirty="0" smtClean="0">
                <a:latin typeface="Sylfaen" panose="010A0502050306030303" pitchFamily="18" charset="0"/>
              </a:rPr>
              <a:t>applications</a:t>
            </a:r>
            <a:r>
              <a:rPr lang="ka-GE" sz="2500" dirty="0" smtClean="0">
                <a:latin typeface="Sylfaen" panose="010A0502050306030303" pitchFamily="18" charset="0"/>
              </a:rPr>
              <a:t>/</a:t>
            </a:r>
            <a:r>
              <a:rPr lang="en-US" sz="2500" dirty="0" smtClean="0">
                <a:latin typeface="Sylfaen" panose="010A0502050306030303" pitchFamily="18" charset="0"/>
              </a:rPr>
              <a:t>medical documentations</a:t>
            </a:r>
            <a:r>
              <a:rPr lang="ka-GE" sz="2500" dirty="0" smtClean="0">
                <a:latin typeface="Sylfaen" panose="010A0502050306030303" pitchFamily="18" charset="0"/>
              </a:rPr>
              <a:t> </a:t>
            </a:r>
            <a:endParaRPr lang="en-US" sz="2500" dirty="0">
              <a:latin typeface="Sylfaen" panose="010A05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38" y="494523"/>
            <a:ext cx="2239347" cy="22113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53747" y="3051110"/>
            <a:ext cx="5234476" cy="3601616"/>
          </a:xfrm>
          <a:prstGeom prst="ellipse">
            <a:avLst/>
          </a:prstGeom>
          <a:solidFill>
            <a:srgbClr val="3E4692"/>
          </a:solidFill>
          <a:ln>
            <a:solidFill>
              <a:srgbClr val="3E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Sylfaen" panose="010A0502050306030303" pitchFamily="18" charset="0"/>
              </a:rPr>
              <a:t>7281 patients with C Hepatitis have been provided with treatment medicines </a:t>
            </a:r>
            <a:endParaRPr lang="en-US" sz="3000" dirty="0">
              <a:latin typeface="Sylfaen" panose="010A050205030603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50" y="3610946"/>
            <a:ext cx="3649408" cy="23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902" y="270588"/>
            <a:ext cx="11131421" cy="2211354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000" dirty="0" smtClean="0"/>
              <a:t>The </a:t>
            </a:r>
            <a:r>
              <a:rPr lang="en-US" sz="3000" dirty="0"/>
              <a:t>second phase aims to involve 20000 patients in the treatment</a:t>
            </a:r>
            <a:r>
              <a:rPr lang="en-US" sz="3000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30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000" dirty="0" smtClean="0"/>
              <a:t>Georgia </a:t>
            </a:r>
            <a:r>
              <a:rPr lang="en-US" sz="3000" dirty="0"/>
              <a:t>is the first country who will be able to eliminate the hepatitis C virus.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68" y="2901820"/>
            <a:ext cx="4488025" cy="34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51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           Thank you for your attention</a:t>
            </a:r>
            <a:r>
              <a:rPr lang="ka-GE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27" y="2135641"/>
            <a:ext cx="3239277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410" y="435691"/>
            <a:ext cx="10865708" cy="93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3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Providing patients with 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C Hepatitis treatment pharmaceutical products</a:t>
            </a:r>
            <a:endParaRPr lang="en-US" sz="30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algn="ctr"/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1029730" y="2561967"/>
            <a:ext cx="2965621" cy="1869991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Patient registration</a:t>
            </a:r>
          </a:p>
        </p:txBody>
      </p:sp>
      <p:sp>
        <p:nvSpPr>
          <p:cNvPr id="6" name="Oval 5"/>
          <p:cNvSpPr/>
          <p:nvPr/>
        </p:nvSpPr>
        <p:spPr>
          <a:xfrm>
            <a:off x="4489622" y="2561967"/>
            <a:ext cx="2586681" cy="1968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commission</a:t>
            </a:r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>
            <a:off x="7570574" y="2561966"/>
            <a:ext cx="2879712" cy="1861751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/>
              <a:t>involvement in the treatment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995351" y="3324891"/>
            <a:ext cx="494271" cy="33590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76303" y="3324891"/>
            <a:ext cx="494271" cy="33590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5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68000">
              <a:srgbClr val="B5D2EC"/>
            </a:gs>
            <a:gs pos="13000">
              <a:srgbClr val="B5D2EC"/>
            </a:gs>
            <a:gs pos="5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971" y="2232187"/>
            <a:ext cx="4879910" cy="1674953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Purchase of </a:t>
            </a:r>
            <a:r>
              <a:rPr lang="en-US" sz="25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r>
              <a:rPr lang="en-US" sz="2500" b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egylated</a:t>
            </a:r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Interferon and Ribavirin</a:t>
            </a:r>
            <a:endParaRPr lang="en-US" sz="25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9459" y="2232186"/>
            <a:ext cx="4879911" cy="1674954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Providing with </a:t>
            </a:r>
            <a:r>
              <a:rPr lang="en-US" sz="2500" b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Sofosbuvir</a:t>
            </a:r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(</a:t>
            </a:r>
            <a:r>
              <a:rPr lang="en-US" sz="2500" b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Sovaldi</a:t>
            </a:r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)/</a:t>
            </a:r>
            <a:r>
              <a:rPr lang="en-US" sz="2500" b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Sofosbuvir</a:t>
            </a:r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/</a:t>
            </a:r>
            <a:r>
              <a:rPr lang="en-US" sz="2500" b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Ledispavir</a:t>
            </a:r>
            <a:r>
              <a:rPr lang="en-US" sz="25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(</a:t>
            </a:r>
            <a:r>
              <a:rPr lang="en-US" sz="2500" b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Harvoni</a:t>
            </a:r>
            <a:r>
              <a:rPr lang="en-US" sz="2500" b="1" dirty="0" smtClean="0">
                <a:solidFill>
                  <a:schemeClr val="bg1"/>
                </a:solidFill>
              </a:rPr>
              <a:t>)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8110" y="4772762"/>
            <a:ext cx="4073057" cy="1595534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ylfaen" panose="010A0502050306030303" pitchFamily="18" charset="0"/>
              </a:rPr>
              <a:t>According to the Law of </a:t>
            </a:r>
            <a:r>
              <a:rPr lang="en-US" sz="2000" b="1" dirty="0" smtClean="0">
                <a:latin typeface="Sylfaen" panose="010A0502050306030303" pitchFamily="18" charset="0"/>
              </a:rPr>
              <a:t>Georgia </a:t>
            </a:r>
            <a:r>
              <a:rPr lang="en-US" sz="2000" b="1" dirty="0">
                <a:latin typeface="Sylfaen" panose="010A0502050306030303" pitchFamily="18" charset="0"/>
              </a:rPr>
              <a:t>on </a:t>
            </a:r>
            <a:r>
              <a:rPr lang="en-US" sz="2000" b="1" dirty="0" smtClean="0">
                <a:latin typeface="Sylfaen" panose="010A0502050306030303" pitchFamily="18" charset="0"/>
              </a:rPr>
              <a:t>,,</a:t>
            </a:r>
            <a:r>
              <a:rPr lang="en-US" sz="2000" b="1" dirty="0">
                <a:latin typeface="Sylfaen" panose="010A0502050306030303" pitchFamily="18" charset="0"/>
              </a:rPr>
              <a:t>Procurement ,,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99367" y="4707509"/>
            <a:ext cx="3993501" cy="1637307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Is carried out with the support of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orresponding donor</a:t>
            </a:r>
            <a:endParaRPr 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623569" y="4027406"/>
            <a:ext cx="622140" cy="5598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399754" y="4062494"/>
            <a:ext cx="595017" cy="5598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8410" y="435691"/>
            <a:ext cx="10865708" cy="93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3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Providing patients with 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C Hepatitis treatment pharmaceutical products</a:t>
            </a:r>
            <a:endParaRPr lang="en-US" sz="30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831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9121" y="1646854"/>
            <a:ext cx="5701004" cy="101703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Sylfaen" panose="010A0502050306030303" pitchFamily="18" charset="0"/>
              </a:rPr>
              <a:t>Customs clearance at the border</a:t>
            </a:r>
            <a:endParaRPr lang="en-US" sz="2500" b="1" dirty="0"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0563" y="3200401"/>
            <a:ext cx="6344817" cy="1642187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Sylfaen" panose="010A0502050306030303" pitchFamily="18" charset="0"/>
              </a:rPr>
              <a:t>Receiving/Inspection of pharmaceutical </a:t>
            </a:r>
          </a:p>
          <a:p>
            <a:pPr algn="ctr"/>
            <a:r>
              <a:rPr lang="en-US" sz="2500" b="1" dirty="0">
                <a:latin typeface="Sylfaen" panose="010A0502050306030303" pitchFamily="18" charset="0"/>
              </a:rPr>
              <a:t>d</a:t>
            </a:r>
            <a:r>
              <a:rPr lang="en-US" sz="2500" b="1" dirty="0" smtClean="0">
                <a:latin typeface="Sylfaen" panose="010A0502050306030303" pitchFamily="18" charset="0"/>
              </a:rPr>
              <a:t>rug products (quantity, packaging / labeling, expiry date) </a:t>
            </a:r>
            <a:endParaRPr lang="en-US" sz="2500" b="1" dirty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2264" y="5309122"/>
            <a:ext cx="4394719" cy="1343607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Sylfaen" panose="010A0502050306030303" pitchFamily="18" charset="0"/>
              </a:rPr>
              <a:t>Transportation to the </a:t>
            </a:r>
          </a:p>
          <a:p>
            <a:pPr algn="ctr"/>
            <a:r>
              <a:rPr lang="en-US" sz="2500" b="1" dirty="0">
                <a:latin typeface="Sylfaen" panose="010A0502050306030303" pitchFamily="18" charset="0"/>
              </a:rPr>
              <a:t>w</a:t>
            </a:r>
            <a:r>
              <a:rPr lang="en-US" sz="2500" b="1" dirty="0" smtClean="0">
                <a:latin typeface="Sylfaen" panose="010A0502050306030303" pitchFamily="18" charset="0"/>
              </a:rPr>
              <a:t>arehouse area</a:t>
            </a:r>
            <a:endParaRPr lang="en-US" sz="2500" b="1" dirty="0">
              <a:latin typeface="Sylfaen" panose="010A0502050306030303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397758" y="2708210"/>
            <a:ext cx="643813" cy="4478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449078" y="4842588"/>
            <a:ext cx="541175" cy="4665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3383" y="179470"/>
            <a:ext cx="10865708" cy="93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3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Providing patients with 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C Hepatitis treatment pharmaceutical products</a:t>
            </a: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927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613" y="419878"/>
            <a:ext cx="11695781" cy="1147665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en-US" sz="3000" b="1" dirty="0" smtClean="0"/>
              <a:t>Transportation-Stock Placement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3" y="3030894"/>
            <a:ext cx="3581400" cy="19548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4818" y="2509935"/>
            <a:ext cx="3641475" cy="3247053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ylfaen" panose="010A0502050306030303" pitchFamily="18" charset="0"/>
              </a:rPr>
              <a:t>Sofosbuvir</a:t>
            </a:r>
            <a:r>
              <a:rPr lang="en-US" sz="2800" b="1" dirty="0" smtClean="0">
                <a:latin typeface="Sylfaen" panose="010A0502050306030303" pitchFamily="18" charset="0"/>
              </a:rPr>
              <a:t>/</a:t>
            </a:r>
            <a:r>
              <a:rPr lang="en-US" sz="2800" b="1" dirty="0" err="1" smtClean="0">
                <a:latin typeface="Sylfaen" panose="010A0502050306030303" pitchFamily="18" charset="0"/>
              </a:rPr>
              <a:t>Ledispavir</a:t>
            </a:r>
            <a:r>
              <a:rPr lang="en-US" sz="2800" b="1" dirty="0" smtClean="0">
                <a:latin typeface="Sylfaen" panose="010A0502050306030303" pitchFamily="18" charset="0"/>
              </a:rPr>
              <a:t>/</a:t>
            </a:r>
          </a:p>
          <a:p>
            <a:pPr algn="ctr"/>
            <a:r>
              <a:rPr lang="en-US" sz="2800" b="1" dirty="0" err="1" smtClean="0">
                <a:latin typeface="Sylfaen" panose="010A0502050306030303" pitchFamily="18" charset="0"/>
              </a:rPr>
              <a:t>Sofosbuvir</a:t>
            </a:r>
            <a:r>
              <a:rPr lang="en-US" sz="2800" b="1" dirty="0" smtClean="0">
                <a:latin typeface="Sylfaen" panose="010A0502050306030303" pitchFamily="18" charset="0"/>
              </a:rPr>
              <a:t> Transportation escorted by Security Police</a:t>
            </a:r>
            <a:endParaRPr lang="en-US" sz="2800" b="1" dirty="0">
              <a:latin typeface="Sylfaen" panose="010A05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05" y="3030894"/>
            <a:ext cx="3200930" cy="18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46" y="4172424"/>
            <a:ext cx="5085184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4482" y="479708"/>
            <a:ext cx="10851502" cy="1324947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latin typeface="Sylfaen" panose="010A0502050306030303" pitchFamily="18" charset="0"/>
            </a:endParaRPr>
          </a:p>
          <a:p>
            <a:pPr algn="ctr"/>
            <a:r>
              <a:rPr lang="en-US" sz="3000" b="1" dirty="0" smtClean="0">
                <a:latin typeface="Sylfaen" panose="010A0502050306030303" pitchFamily="18" charset="0"/>
              </a:rPr>
              <a:t>Warehouse </a:t>
            </a:r>
            <a:r>
              <a:rPr lang="en-US" sz="3000" b="1" dirty="0" smtClean="0">
                <a:latin typeface="Sylfaen" panose="010A0502050306030303" pitchFamily="18" charset="0"/>
              </a:rPr>
              <a:t>is provided with the appropriate storage conditions, maximum control of temperature and video control</a:t>
            </a:r>
            <a:endParaRPr lang="ka-GE" sz="3000" b="1" dirty="0" smtClean="0">
              <a:latin typeface="Sylfaen" panose="010A0502050306030303" pitchFamily="18" charset="0"/>
            </a:endParaRPr>
          </a:p>
          <a:p>
            <a:pPr algn="ctr"/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615820" y="2288744"/>
            <a:ext cx="4721289" cy="162352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500" b="1" dirty="0" smtClean="0"/>
              <a:t> „</a:t>
            </a:r>
            <a:r>
              <a:rPr lang="en-US" sz="2500" b="1" dirty="0" err="1" smtClean="0"/>
              <a:t>Medpharma</a:t>
            </a:r>
            <a:r>
              <a:rPr lang="en-US" sz="2500" b="1" dirty="0" smtClean="0"/>
              <a:t> Plus</a:t>
            </a:r>
            <a:r>
              <a:rPr lang="ka-GE" sz="2500" b="1" dirty="0" smtClean="0"/>
              <a:t>“</a:t>
            </a:r>
            <a:r>
              <a:rPr lang="en-US" sz="2500" b="1" dirty="0" smtClean="0"/>
              <a:t> Ltd</a:t>
            </a:r>
            <a:endParaRPr lang="en-US" sz="2500" b="1" dirty="0"/>
          </a:p>
        </p:txBody>
      </p:sp>
      <p:sp>
        <p:nvSpPr>
          <p:cNvPr id="8" name="Rectangle 7"/>
          <p:cNvSpPr/>
          <p:nvPr/>
        </p:nvSpPr>
        <p:spPr>
          <a:xfrm>
            <a:off x="6783355" y="2288744"/>
            <a:ext cx="4702629" cy="162352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>
                <a:latin typeface="Sylfaen" panose="010A0502050306030303" pitchFamily="18" charset="0"/>
              </a:rPr>
              <a:t>„ </a:t>
            </a:r>
            <a:r>
              <a:rPr lang="en-US" sz="2800" b="1" dirty="0" smtClean="0">
                <a:latin typeface="Sylfaen" panose="010A0502050306030303" pitchFamily="18" charset="0"/>
              </a:rPr>
              <a:t>Center </a:t>
            </a:r>
            <a:r>
              <a:rPr lang="en-US" sz="2800" b="1" dirty="0">
                <a:latin typeface="Sylfaen" panose="010A0502050306030303" pitchFamily="18" charset="0"/>
              </a:rPr>
              <a:t>for Mental Health and Prevention of </a:t>
            </a:r>
            <a:r>
              <a:rPr lang="en-US" sz="2800" b="1" dirty="0" smtClean="0">
                <a:latin typeface="Sylfaen" panose="010A0502050306030303" pitchFamily="18" charset="0"/>
              </a:rPr>
              <a:t>Addiction</a:t>
            </a:r>
            <a:r>
              <a:rPr lang="ka-GE" sz="2500" b="1" dirty="0">
                <a:latin typeface="Sylfaen" panose="010A0502050306030303" pitchFamily="18" charset="0"/>
              </a:rPr>
              <a:t> </a:t>
            </a:r>
            <a:r>
              <a:rPr lang="ka-GE" sz="2500" b="1" dirty="0" smtClean="0">
                <a:latin typeface="Sylfaen" panose="010A0502050306030303" pitchFamily="18" charset="0"/>
              </a:rPr>
              <a:t>“</a:t>
            </a:r>
            <a:r>
              <a:rPr lang="en-US" sz="2500" b="1" dirty="0" smtClean="0">
                <a:latin typeface="Sylfaen" panose="010A0502050306030303" pitchFamily="18" charset="0"/>
              </a:rPr>
              <a:t> Ltd</a:t>
            </a:r>
            <a:endParaRPr lang="en-US" sz="25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782" y="2090922"/>
            <a:ext cx="3013787" cy="1343608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ylfaen" panose="010A0502050306030303" pitchFamily="18" charset="0"/>
              </a:rPr>
              <a:t>The number of patients involved in the program by the Commission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490416" y="2064605"/>
            <a:ext cx="3199076" cy="136992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Number of medication to be delivered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3445" y="2109133"/>
            <a:ext cx="2696547" cy="1280870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Working Group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8736" y="4530498"/>
            <a:ext cx="6400800" cy="1670180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Put on a pack of C Hepatitis treatment medication (</a:t>
            </a:r>
            <a:r>
              <a:rPr lang="en-US" sz="2000" b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Sofosbuvir</a:t>
            </a:r>
            <a:r>
              <a:rPr lang="en-US" sz="20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/ </a:t>
            </a:r>
            <a:r>
              <a:rPr lang="en-US" sz="2000" b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Harvoni</a:t>
            </a:r>
            <a:r>
              <a:rPr lang="en-US" sz="20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) and its </a:t>
            </a:r>
            <a:r>
              <a:rPr 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packaging „barcodes“ and „sticker“ </a:t>
            </a:r>
            <a:r>
              <a:rPr lang="en-US" sz="20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with the name and surname of the patient</a:t>
            </a:r>
            <a:r>
              <a:rPr lang="ka-GE" sz="2000" b="1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0" y="4530499"/>
            <a:ext cx="2381250" cy="1670180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3497255" y="2614089"/>
            <a:ext cx="938504" cy="32657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7437740" y="2614089"/>
            <a:ext cx="893201" cy="32657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524110" y="3630041"/>
            <a:ext cx="811764" cy="7049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20" y="4530498"/>
            <a:ext cx="1670180" cy="17583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6282" y="346326"/>
            <a:ext cx="10865708" cy="1127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Providing </a:t>
            </a:r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patients with 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C Hepatitis treatment pharmaceutical products</a:t>
            </a:r>
          </a:p>
        </p:txBody>
      </p:sp>
    </p:spTree>
    <p:extLst>
      <p:ext uri="{BB962C8B-B14F-4D97-AF65-F5344CB8AC3E}">
        <p14:creationId xmlns:p14="http://schemas.microsoft.com/office/powerpoint/2010/main" val="19612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1223" y="2183362"/>
            <a:ext cx="2180048" cy="305157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Sylfaen" panose="010A0502050306030303" pitchFamily="18" charset="0"/>
              </a:rPr>
              <a:t>Distribution and preparation of medicines in the warehouse</a:t>
            </a:r>
            <a:endParaRPr lang="ka-GE" sz="2500" b="1" dirty="0" smtClean="0"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537" y="2183362"/>
            <a:ext cx="2387612" cy="305157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ylfaen" panose="010A0502050306030303" pitchFamily="18" charset="0"/>
              </a:rPr>
              <a:t>Program Supplier (Tbilisi-Rustavi-Gori-Kutaisi-Zugdidi-Batumi</a:t>
            </a:r>
            <a:r>
              <a:rPr lang="ka-GE" sz="2000" dirty="0" smtClean="0">
                <a:latin typeface="Sylfaen" panose="010A0502050306030303" pitchFamily="18" charset="0"/>
              </a:rPr>
              <a:t>)</a:t>
            </a: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741" y="2116974"/>
            <a:ext cx="2492983" cy="3051576"/>
          </a:xfrm>
          <a:prstGeom prst="rect">
            <a:avLst/>
          </a:prstGeom>
          <a:solidFill>
            <a:srgbClr val="3E4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0" rtlCol="0" anchor="ctr"/>
          <a:lstStyle/>
          <a:p>
            <a:pPr algn="ctr"/>
            <a:endParaRPr lang="ka-GE" sz="1900" b="1" dirty="0" smtClean="0"/>
          </a:p>
          <a:p>
            <a:pPr algn="ctr"/>
            <a:r>
              <a:rPr lang="en-US" sz="1900" b="1" dirty="0" smtClean="0">
                <a:latin typeface="Sylfaen" panose="010A0502050306030303" pitchFamily="18" charset="0"/>
              </a:rPr>
              <a:t>Display of received medications in the </a:t>
            </a:r>
          </a:p>
          <a:p>
            <a:pPr algn="ctr"/>
            <a:r>
              <a:rPr lang="en-US" sz="1900" b="1" dirty="0" smtClean="0">
                <a:latin typeface="Sylfaen" panose="010A0502050306030303" pitchFamily="18" charset="0"/>
              </a:rPr>
              <a:t>Electronic program</a:t>
            </a:r>
            <a:endParaRPr lang="en-US" sz="1900" b="1" dirty="0">
              <a:latin typeface="Sylfaen" panose="010A0502050306030303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71278" y="3342103"/>
            <a:ext cx="489946" cy="3825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264682" y="3435977"/>
            <a:ext cx="482780" cy="3980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840247" y="3451485"/>
            <a:ext cx="398081" cy="3825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0" y="3848268"/>
            <a:ext cx="2150602" cy="1209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3874" y="544558"/>
            <a:ext cx="10865708" cy="93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3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Providing patients with 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Sylfaen" panose="010A0502050306030303" pitchFamily="18" charset="0"/>
              </a:rPr>
              <a:t>C Hepatitis treatment pharmaceutical products</a:t>
            </a:r>
          </a:p>
          <a:p>
            <a:pPr algn="ctr"/>
            <a:endParaRPr lang="en-US" sz="3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73" y="2792375"/>
            <a:ext cx="3061165" cy="18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738</Words>
  <Application>Microsoft Office PowerPoint</Application>
  <PresentationFormat>Widescreen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Sylfaen</vt:lpstr>
      <vt:lpstr>Times New Roman</vt:lpstr>
      <vt:lpstr>Wingdings</vt:lpstr>
      <vt:lpstr>Office Theme</vt:lpstr>
      <vt:lpstr> Emergency/first phase measures of State Plan in elimination of C Hepatitis  Medication Logistics  Tamar Kavteladze</vt:lpstr>
      <vt:lpstr>Program Executer   LEPL Social Service Agency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ჰეპატიტის ელიმინაციის სახელმწიფო გეგმის გადაუდებელი/პირველი ეტაპის ღონისძიებები  2015-2016 წელი</dc:title>
  <dc:creator>ssauser</dc:creator>
  <cp:lastModifiedBy>ssauser</cp:lastModifiedBy>
  <cp:revision>158</cp:revision>
  <cp:lastPrinted>2016-03-31T13:19:31Z</cp:lastPrinted>
  <dcterms:created xsi:type="dcterms:W3CDTF">2016-03-30T12:03:34Z</dcterms:created>
  <dcterms:modified xsi:type="dcterms:W3CDTF">2016-04-05T10:46:29Z</dcterms:modified>
</cp:coreProperties>
</file>