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9" r:id="rId3"/>
    <p:sldId id="283" r:id="rId4"/>
    <p:sldId id="276" r:id="rId5"/>
    <p:sldId id="284" r:id="rId6"/>
    <p:sldId id="288" r:id="rId7"/>
    <p:sldId id="286" r:id="rId8"/>
    <p:sldId id="287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A8B5-C20A-4C0D-A4A8-76C7EF444144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4/5/2016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0C7D-A4BC-41AF-8E92-0B39A930DDF0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8699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A8B5-C20A-4C0D-A4A8-76C7EF444144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4/5/2016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0C7D-A4BC-41AF-8E92-0B39A930DDF0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2033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A8B5-C20A-4C0D-A4A8-76C7EF444144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4/5/2016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0C7D-A4BC-41AF-8E92-0B39A930DDF0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11073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A8B5-C20A-4C0D-A4A8-76C7EF444144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4/5/2016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0C7D-A4BC-41AF-8E92-0B39A930DDF0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8418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A8B5-C20A-4C0D-A4A8-76C7EF444144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4/5/2016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0C7D-A4BC-41AF-8E92-0B39A930DDF0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8112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A8B5-C20A-4C0D-A4A8-76C7EF444144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4/5/2016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0C7D-A4BC-41AF-8E92-0B39A930DDF0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8021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A8B5-C20A-4C0D-A4A8-76C7EF444144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4/5/2016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0C7D-A4BC-41AF-8E92-0B39A930DDF0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61943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A8B5-C20A-4C0D-A4A8-76C7EF444144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4/5/2016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0C7D-A4BC-41AF-8E92-0B39A930DDF0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46447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A8B5-C20A-4C0D-A4A8-76C7EF444144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4/5/2016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0C7D-A4BC-41AF-8E92-0B39A930DDF0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90398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A8B5-C20A-4C0D-A4A8-76C7EF444144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4/5/2016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0C7D-A4BC-41AF-8E92-0B39A930DDF0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3687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A8B5-C20A-4C0D-A4A8-76C7EF444144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4/5/2016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0C7D-A4BC-41AF-8E92-0B39A930DDF0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593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3E8A8B5-C20A-4C0D-A4A8-76C7EF444144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4/5/2016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E420C7D-A4BC-41AF-8E92-0B39A930DDF0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1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8400" y="25568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tx2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Ge</a:t>
            </a:r>
            <a:r>
              <a:rPr lang="en-US" sz="6000" b="1" dirty="0" err="1" smtClean="0">
                <a:solidFill>
                  <a:srgbClr val="FFC00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CAB</a:t>
            </a:r>
            <a:endParaRPr lang="ru-RU" sz="6000" b="1" dirty="0">
              <a:solidFill>
                <a:srgbClr val="FFC000"/>
              </a:solidFill>
              <a:cs typeface="Microsoft Tai Le" panose="020B0502040204020203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8686800" y="1041231"/>
            <a:ext cx="6824" cy="5435769"/>
          </a:xfrm>
          <a:prstGeom prst="line">
            <a:avLst/>
          </a:prstGeom>
          <a:ln w="158750" cmpd="tri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28600" y="381000"/>
            <a:ext cx="6019800" cy="0"/>
          </a:xfrm>
          <a:prstGeom prst="line">
            <a:avLst/>
          </a:prstGeom>
          <a:ln w="158750" cmpd="tri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75851" y="1219199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2"/>
                </a:solidFill>
              </a:rPr>
              <a:t>GeCAB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endParaRPr lang="en-US" sz="3200" b="1" dirty="0">
              <a:solidFill>
                <a:schemeClr val="tx2"/>
              </a:solidFill>
            </a:endParaRPr>
          </a:p>
          <a:p>
            <a:pPr algn="ctr"/>
            <a:r>
              <a:rPr lang="ka-GE" sz="2000" b="1" dirty="0" smtClean="0">
                <a:solidFill>
                  <a:schemeClr val="tx2"/>
                </a:solidFill>
              </a:rPr>
              <a:t>პაციენტთა </a:t>
            </a:r>
            <a:r>
              <a:rPr lang="ka-GE" sz="2000" b="1" dirty="0" smtClean="0">
                <a:solidFill>
                  <a:schemeClr val="tx2"/>
                </a:solidFill>
              </a:rPr>
              <a:t>თემის საკონსულტაციო საბჭო</a:t>
            </a:r>
          </a:p>
          <a:p>
            <a:pPr algn="ctr"/>
            <a:endParaRPr lang="ka-GE" sz="2000" b="1" dirty="0">
              <a:solidFill>
                <a:schemeClr val="tx2"/>
              </a:solidFill>
            </a:endParaRPr>
          </a:p>
          <a:p>
            <a:pPr algn="ctr"/>
            <a:r>
              <a:rPr lang="ka-GE" sz="2000" dirty="0" smtClean="0">
                <a:solidFill>
                  <a:srgbClr val="002060"/>
                </a:solidFill>
              </a:rPr>
              <a:t>ფინანებთან </a:t>
            </a:r>
            <a:r>
              <a:rPr lang="ka-GE" sz="2000" dirty="0" smtClean="0">
                <a:solidFill>
                  <a:srgbClr val="002060"/>
                </a:solidFill>
              </a:rPr>
              <a:t>და სტიგმასთან </a:t>
            </a:r>
            <a:r>
              <a:rPr lang="ka-GE" sz="2000" dirty="0">
                <a:solidFill>
                  <a:srgbClr val="002060"/>
                </a:solidFill>
              </a:rPr>
              <a:t>დაკავშირებული გამოწვევები 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/>
            <a:endParaRPr lang="en-US" sz="2000" b="1" dirty="0" smtClean="0">
              <a:solidFill>
                <a:schemeClr val="tx2"/>
              </a:solidFill>
            </a:endParaRPr>
          </a:p>
          <a:p>
            <a:pPr algn="ctr"/>
            <a:endParaRPr lang="ka-GE" sz="2000" b="1" dirty="0" smtClean="0">
              <a:solidFill>
                <a:schemeClr val="tx2"/>
              </a:solidFill>
            </a:endParaRPr>
          </a:p>
          <a:p>
            <a:pPr algn="ctr"/>
            <a:endParaRPr lang="en-US" sz="2000" b="1" dirty="0" smtClean="0">
              <a:solidFill>
                <a:schemeClr val="tx2"/>
              </a:solidFill>
            </a:endParaRPr>
          </a:p>
          <a:p>
            <a:pPr algn="ctr"/>
            <a:r>
              <a:rPr lang="ka-GE" sz="2000" b="1" dirty="0" smtClean="0">
                <a:solidFill>
                  <a:schemeClr val="tx2"/>
                </a:solidFill>
              </a:rPr>
              <a:t>კონსტანტინე  ლაბარტყავა</a:t>
            </a:r>
          </a:p>
          <a:p>
            <a:pPr algn="ctr"/>
            <a:endParaRPr lang="ka-GE" sz="2000" b="1" dirty="0">
              <a:solidFill>
                <a:schemeClr val="tx2"/>
              </a:solidFill>
            </a:endParaRPr>
          </a:p>
          <a:p>
            <a:pPr algn="ctr"/>
            <a:endParaRPr lang="ka-GE" sz="20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2000" b="1" dirty="0">
                <a:solidFill>
                  <a:schemeClr val="tx2"/>
                </a:solidFill>
                <a:latin typeface="Sylfaen" pitchFamily="18" charset="0"/>
              </a:rPr>
              <a:t>06.04.2016</a:t>
            </a:r>
            <a:endParaRPr lang="ka-GE" sz="2000" b="1" dirty="0">
              <a:solidFill>
                <a:schemeClr val="tx2"/>
              </a:solidFill>
              <a:latin typeface="Sylfaen" pitchFamily="18" charset="0"/>
            </a:endParaRPr>
          </a:p>
          <a:p>
            <a:pPr algn="ctr"/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9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8400" y="25568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1F497D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Ge</a:t>
            </a:r>
            <a:r>
              <a:rPr lang="en-US" sz="6000" b="1" dirty="0" err="1" smtClean="0">
                <a:solidFill>
                  <a:srgbClr val="FFC00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CAB</a:t>
            </a:r>
            <a:endParaRPr lang="ru-RU" sz="6000" b="1" dirty="0">
              <a:solidFill>
                <a:srgbClr val="FFC000"/>
              </a:solidFill>
              <a:cs typeface="Microsoft Tai Le" panose="020B0502040204020203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8686800" y="1041231"/>
            <a:ext cx="6824" cy="5435769"/>
          </a:xfrm>
          <a:prstGeom prst="line">
            <a:avLst/>
          </a:prstGeom>
          <a:ln w="158750" cmpd="tri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28600" y="381000"/>
            <a:ext cx="6019800" cy="0"/>
          </a:xfrm>
          <a:prstGeom prst="line">
            <a:avLst/>
          </a:prstGeom>
          <a:ln w="158750" cmpd="tri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1000" y="1219200"/>
            <a:ext cx="79248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ka-GE" sz="2000" dirty="0">
                <a:solidFill>
                  <a:srgbClr val="1F497D"/>
                </a:solidFill>
              </a:rPr>
              <a:t>თემის საკონსულტაციო საბჭო </a:t>
            </a:r>
            <a:r>
              <a:rPr lang="ka-GE" sz="2000" dirty="0" smtClean="0">
                <a:solidFill>
                  <a:srgbClr val="1F497D"/>
                </a:solidFill>
              </a:rPr>
              <a:t>შეიქმნა 2013 წლის მარტში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ka-GE" sz="2000" dirty="0" smtClean="0">
                <a:solidFill>
                  <a:srgbClr val="1F497D"/>
                </a:solidFill>
              </a:rPr>
              <a:t>საბჭო შედგება </a:t>
            </a:r>
            <a:r>
              <a:rPr lang="ka-GE" sz="2000" dirty="0">
                <a:solidFill>
                  <a:srgbClr val="1F497D"/>
                </a:solidFill>
              </a:rPr>
              <a:t>პაციენტთა თემის წარმომადგენლებისგან საქართველოს მასშტაბით და მხარდამჭერებისგან</a:t>
            </a:r>
            <a:r>
              <a:rPr lang="ka-GE" sz="2000" dirty="0" smtClean="0">
                <a:solidFill>
                  <a:srgbClr val="1F497D"/>
                </a:solidFill>
              </a:rPr>
              <a:t>.</a:t>
            </a:r>
          </a:p>
          <a:p>
            <a:pPr lvl="0"/>
            <a:endParaRPr lang="ka-GE" sz="2000" dirty="0">
              <a:solidFill>
                <a:srgbClr val="1F497D"/>
              </a:solidFill>
            </a:endParaRPr>
          </a:p>
          <a:p>
            <a:pPr lvl="0"/>
            <a:r>
              <a:rPr lang="ka-GE" sz="2000" b="1" dirty="0" smtClean="0">
                <a:solidFill>
                  <a:srgbClr val="1F497D"/>
                </a:solidFill>
              </a:rPr>
              <a:t>მიზანი:</a:t>
            </a:r>
            <a:endParaRPr lang="ka-GE" sz="2000" dirty="0">
              <a:solidFill>
                <a:srgbClr val="1F497D"/>
              </a:solidFill>
            </a:endParaRPr>
          </a:p>
          <a:p>
            <a:pPr lvl="0"/>
            <a:r>
              <a:rPr lang="en-US" dirty="0">
                <a:solidFill>
                  <a:srgbClr val="1F497D"/>
                </a:solidFill>
              </a:rPr>
              <a:t>C </a:t>
            </a:r>
            <a:r>
              <a:rPr lang="ka-GE" dirty="0">
                <a:solidFill>
                  <a:srgbClr val="1F497D"/>
                </a:solidFill>
              </a:rPr>
              <a:t>ჰეპატიტის და აივ/შიდსის მკურნალობაზე ხელმისაწვდომობის უზრუნველყოფა. </a:t>
            </a:r>
            <a:endParaRPr lang="ka-GE" b="1" dirty="0">
              <a:solidFill>
                <a:srgbClr val="1F497D"/>
              </a:solidFill>
            </a:endParaRPr>
          </a:p>
          <a:p>
            <a:pPr lvl="0"/>
            <a:endParaRPr lang="ka-GE" b="1" dirty="0">
              <a:solidFill>
                <a:srgbClr val="1F497D"/>
              </a:solidFill>
            </a:endParaRPr>
          </a:p>
          <a:p>
            <a:pPr lvl="0"/>
            <a:r>
              <a:rPr lang="ka-GE" dirty="0">
                <a:solidFill>
                  <a:srgbClr val="1F497D"/>
                </a:solidFill>
              </a:rPr>
              <a:t>თემის წარმომადგენელთა გადაწყვეტილების მიღების პროცესებში </a:t>
            </a:r>
            <a:r>
              <a:rPr lang="ka-GE" dirty="0" smtClean="0">
                <a:solidFill>
                  <a:srgbClr val="1F497D"/>
                </a:solidFill>
              </a:rPr>
              <a:t>მონაწილეობა</a:t>
            </a:r>
          </a:p>
          <a:p>
            <a:pPr lvl="0"/>
            <a:endParaRPr lang="ka-GE" dirty="0" smtClean="0">
              <a:solidFill>
                <a:srgbClr val="1F497D"/>
              </a:solidFill>
            </a:endParaRPr>
          </a:p>
          <a:p>
            <a:pPr lvl="0"/>
            <a:r>
              <a:rPr lang="ka-GE" b="1" dirty="0" smtClean="0">
                <a:solidFill>
                  <a:srgbClr val="1F497D"/>
                </a:solidFill>
              </a:rPr>
              <a:t>სტრატეგიული მიმართულებები:</a:t>
            </a:r>
          </a:p>
          <a:p>
            <a:pPr lvl="0"/>
            <a:endParaRPr lang="ka-GE" dirty="0">
              <a:solidFill>
                <a:srgbClr val="1F497D"/>
              </a:solidFill>
            </a:endParaRPr>
          </a:p>
          <a:p>
            <a:pPr lvl="0"/>
            <a:r>
              <a:rPr lang="ka-GE" dirty="0">
                <a:solidFill>
                  <a:srgbClr val="1F497D"/>
                </a:solidFill>
              </a:rPr>
              <a:t>უზრუნველყოს პირდაპირი დიალოგი თემს, ფარმცევტულ კომპანიებსა და ეროვნულ გადაწყვეტილების მიმღებ ორგანოებთან.</a:t>
            </a:r>
          </a:p>
          <a:p>
            <a:pPr lvl="0"/>
            <a:endParaRPr lang="ka-GE" dirty="0">
              <a:solidFill>
                <a:srgbClr val="1F497D"/>
              </a:solidFill>
            </a:endParaRPr>
          </a:p>
          <a:p>
            <a:pPr lvl="0"/>
            <a:r>
              <a:rPr lang="ka-GE" dirty="0">
                <a:solidFill>
                  <a:srgbClr val="1F497D"/>
                </a:solidFill>
              </a:rPr>
              <a:t>თემის წარმომადგენელთა როლის გაზრდა შესყიდვის მექანიზმების, ფასის წარმოების პროცედურების და </a:t>
            </a:r>
            <a:r>
              <a:rPr lang="ka-GE" dirty="0" smtClean="0">
                <a:solidFill>
                  <a:srgbClr val="1F497D"/>
                </a:solidFill>
              </a:rPr>
              <a:t>პოლიტიკის </a:t>
            </a:r>
            <a:r>
              <a:rPr lang="ka-GE" dirty="0">
                <a:solidFill>
                  <a:srgbClr val="1F497D"/>
                </a:solidFill>
              </a:rPr>
              <a:t>ფორმირებაში.</a:t>
            </a:r>
          </a:p>
          <a:p>
            <a:pPr lvl="0"/>
            <a:endParaRPr lang="ka-GE" sz="20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43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8400" y="25568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1F497D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Ge</a:t>
            </a:r>
            <a:r>
              <a:rPr lang="en-US" sz="6000" b="1" dirty="0" err="1" smtClean="0">
                <a:solidFill>
                  <a:srgbClr val="FFC00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CAB</a:t>
            </a:r>
            <a:endParaRPr lang="ru-RU" sz="6000" b="1" dirty="0">
              <a:solidFill>
                <a:srgbClr val="FFC000"/>
              </a:solidFill>
              <a:cs typeface="Microsoft Tai Le" panose="020B0502040204020203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8686800" y="1041231"/>
            <a:ext cx="6824" cy="5435769"/>
          </a:xfrm>
          <a:prstGeom prst="line">
            <a:avLst/>
          </a:prstGeom>
          <a:ln w="158750" cmpd="tri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28600" y="381000"/>
            <a:ext cx="6019800" cy="0"/>
          </a:xfrm>
          <a:prstGeom prst="line">
            <a:avLst/>
          </a:prstGeom>
          <a:ln w="158750" cmpd="tri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1000" y="1219200"/>
            <a:ext cx="769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1F497D"/>
                </a:solidFill>
              </a:rPr>
              <a:t>GeCAB</a:t>
            </a:r>
            <a:r>
              <a:rPr lang="en-US" sz="8000" b="1" dirty="0" smtClean="0">
                <a:solidFill>
                  <a:srgbClr val="1F497D"/>
                </a:solidFill>
              </a:rPr>
              <a:t> </a:t>
            </a:r>
            <a:endParaRPr lang="en-US" sz="4400" b="1" dirty="0">
              <a:solidFill>
                <a:srgbClr val="1F497D"/>
              </a:solidFill>
            </a:endParaRPr>
          </a:p>
          <a:p>
            <a:pPr algn="ctr"/>
            <a:r>
              <a:rPr lang="ka-GE" sz="4400" b="1" dirty="0" smtClean="0">
                <a:solidFill>
                  <a:srgbClr val="1F497D"/>
                </a:solidFill>
              </a:rPr>
              <a:t>საქართველოს თემის საკონსულტაციო საბჭო</a:t>
            </a:r>
            <a:endParaRPr lang="ru-RU" sz="4400" b="1" dirty="0">
              <a:solidFill>
                <a:srgbClr val="1F497D"/>
              </a:solidFill>
            </a:endParaRPr>
          </a:p>
        </p:txBody>
      </p:sp>
      <p:pic>
        <p:nvPicPr>
          <p:cNvPr id="7" name="Picture 2" descr="C:\Users\admin\Desktop\2015 - MDM Project\Report EU\3\Aqciebi - 2 0 1 4\28 ივლისი C ჰეპატიტის კამპანიები\26.03.11 - პირველი აქცია\26.03.11 - ფოტო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410445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2015 - MDM Project\Report EU\3\Aqciebi - 2 0 1 4\28 ივლისი C ჰეპატიტის კამპანიები\26.03.11 - პირველი აქცია\26.03.11 - ფოტო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27227"/>
            <a:ext cx="446449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2015 - MDM Project\Report EU\3\Aqciebi - 2 0 1 4\28 ივლისი C ჰეპატიტის კამპანიები\26.03.11 - პირველი აქცია\26.03.11 - ფოტო\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410445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dmin\Desktop\2015 - MDM Project\Report EU\3\Aqciebi - 2 0 1 4\28 ივლისი C ჰეპატიტის კამპანიები\26.03.11 - პირველი აქცია\26.03.11 - ფოტო\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29000"/>
            <a:ext cx="446449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53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6781800" cy="1000132"/>
          </a:xfrm>
        </p:spPr>
        <p:txBody>
          <a:bodyPr>
            <a:normAutofit/>
          </a:bodyPr>
          <a:lstStyle/>
          <a:p>
            <a:r>
              <a:rPr lang="ka-GE" sz="2400" dirty="0" smtClean="0">
                <a:solidFill>
                  <a:srgbClr val="C00000"/>
                </a:solidFill>
              </a:rPr>
              <a:t>კამპანიის ქრონოლოგია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214422"/>
            <a:ext cx="7915650" cy="4750818"/>
          </a:xfrm>
        </p:spPr>
        <p:txBody>
          <a:bodyPr>
            <a:normAutofit/>
          </a:bodyPr>
          <a:lstStyle/>
          <a:p>
            <a:pPr marL="0" indent="0">
              <a:buFontTx/>
              <a:buChar char="-"/>
            </a:pPr>
            <a:r>
              <a:rPr lang="ka-GE" sz="2000" dirty="0" smtClean="0">
                <a:solidFill>
                  <a:srgbClr val="C00000"/>
                </a:solidFill>
              </a:rPr>
              <a:t> </a:t>
            </a:r>
            <a:endParaRPr lang="ka-GE" sz="2000" dirty="0" smtClean="0">
              <a:solidFill>
                <a:schemeClr val="tx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97671" y="1628800"/>
            <a:ext cx="8901098" cy="3305430"/>
            <a:chOff x="202755" y="1830893"/>
            <a:chExt cx="8901098" cy="3305430"/>
          </a:xfrm>
        </p:grpSpPr>
        <p:grpSp>
          <p:nvGrpSpPr>
            <p:cNvPr id="22" name="Group 21"/>
            <p:cNvGrpSpPr/>
            <p:nvPr/>
          </p:nvGrpSpPr>
          <p:grpSpPr>
            <a:xfrm>
              <a:off x="202755" y="1830893"/>
              <a:ext cx="8901098" cy="3305430"/>
              <a:chOff x="202755" y="1830893"/>
              <a:chExt cx="8901098" cy="330543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760806" y="2029921"/>
                <a:ext cx="8343047" cy="3106401"/>
                <a:chOff x="189393" y="1933311"/>
                <a:chExt cx="8343047" cy="3106401"/>
              </a:xfrm>
            </p:grpSpPr>
            <p:sp>
              <p:nvSpPr>
                <p:cNvPr id="4" name="Right Arrow 3"/>
                <p:cNvSpPr/>
                <p:nvPr/>
              </p:nvSpPr>
              <p:spPr>
                <a:xfrm>
                  <a:off x="785786" y="3356992"/>
                  <a:ext cx="7746654" cy="576064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dirty="0" smtClean="0">
                      <a:solidFill>
                        <a:prstClr val="white"/>
                      </a:solidFill>
                    </a:rPr>
                    <a:t>  2011                2012              2013              2014              2015</a:t>
                  </a: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700448" y="1933312"/>
                  <a:ext cx="1135248" cy="83099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ka-GE" sz="1600" dirty="0" smtClean="0">
                      <a:solidFill>
                        <a:prstClr val="black"/>
                      </a:solidFill>
                    </a:rPr>
                    <a:t>ცნობიერების ამაღლება</a:t>
                  </a:r>
                  <a:endParaRPr lang="en-US" sz="16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1993712" y="1933312"/>
                  <a:ext cx="1170375" cy="83099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ka-GE" sz="1600" dirty="0" smtClean="0">
                      <a:solidFill>
                        <a:prstClr val="black"/>
                      </a:solidFill>
                    </a:rPr>
                    <a:t>მკურნალობის მოთხოვნა</a:t>
                  </a:r>
                  <a:endParaRPr lang="en-US" sz="16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3311743" y="1933312"/>
                  <a:ext cx="1141961" cy="83099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ka-GE" sz="1600" dirty="0" smtClean="0">
                      <a:solidFill>
                        <a:prstClr val="black"/>
                      </a:solidFill>
                    </a:rPr>
                    <a:t>ფასდაკლების მოთხოვნა</a:t>
                  </a:r>
                  <a:endParaRPr lang="en-US" sz="16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4535576" y="1933312"/>
                  <a:ext cx="1220759" cy="83099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ka-GE" sz="1600" dirty="0" smtClean="0">
                      <a:solidFill>
                        <a:prstClr val="black"/>
                      </a:solidFill>
                    </a:rPr>
                    <a:t>უფასო პროგრამის მოთხოვნა</a:t>
                  </a:r>
                  <a:endParaRPr lang="en-US" sz="16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837702" y="1933311"/>
                  <a:ext cx="1552345" cy="1077218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ka-GE" sz="1600" dirty="0" smtClean="0">
                      <a:solidFill>
                        <a:prstClr val="black"/>
                      </a:solidFill>
                    </a:rPr>
                    <a:t>ზიანის შემცირება </a:t>
                  </a:r>
                  <a:r>
                    <a:rPr lang="ka-GE" sz="1600" dirty="0" err="1" smtClean="0">
                      <a:solidFill>
                        <a:prstClr val="black"/>
                      </a:solidFill>
                    </a:rPr>
                    <a:t>ელიმინაციისთვის</a:t>
                  </a:r>
                  <a:endParaRPr lang="en-US" sz="16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1452372" y="4208715"/>
                  <a:ext cx="1121348" cy="83099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ka-GE" sz="1600" dirty="0" smtClean="0">
                      <a:solidFill>
                        <a:prstClr val="black"/>
                      </a:solidFill>
                    </a:rPr>
                    <a:t>პრობლემის აღიარება</a:t>
                  </a:r>
                  <a:endParaRPr lang="en-US" sz="16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2645158" y="4208715"/>
                  <a:ext cx="1404610" cy="83099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ka-GE" sz="1600" dirty="0" smtClean="0">
                      <a:solidFill>
                        <a:prstClr val="black"/>
                      </a:solidFill>
                    </a:rPr>
                    <a:t>ციხის პროგრამაზე მუშაობა</a:t>
                  </a:r>
                  <a:endParaRPr lang="en-US" sz="16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4049768" y="4208715"/>
                  <a:ext cx="1049910" cy="83099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ka-GE" sz="1600" dirty="0" smtClean="0">
                      <a:solidFill>
                        <a:prstClr val="black"/>
                      </a:solidFill>
                    </a:rPr>
                    <a:t>ციხე, ფასდაკლება</a:t>
                  </a:r>
                  <a:endParaRPr lang="en-US" sz="16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5312747" y="4208715"/>
                  <a:ext cx="1049910" cy="83099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ka-GE" sz="1600" dirty="0" smtClean="0">
                      <a:solidFill>
                        <a:prstClr val="black"/>
                      </a:solidFill>
                    </a:rPr>
                    <a:t>უფასო მკურნალობა</a:t>
                  </a:r>
                  <a:endParaRPr lang="en-US" sz="16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6575726" y="4208714"/>
                  <a:ext cx="1182570" cy="83099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dirty="0" smtClean="0">
                      <a:solidFill>
                        <a:prstClr val="black"/>
                      </a:solidFill>
                    </a:rPr>
                    <a:t>?</a:t>
                  </a:r>
                  <a:endParaRPr lang="en-US" sz="48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189393" y="4208714"/>
                  <a:ext cx="1049910" cy="83099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ka-GE" sz="1600" dirty="0" smtClean="0">
                      <a:solidFill>
                        <a:prstClr val="black"/>
                      </a:solidFill>
                    </a:rPr>
                    <a:t>პროგრამების არქონა</a:t>
                  </a:r>
                  <a:endParaRPr lang="en-US" sz="1600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 rot="16200000">
                <a:off x="-233814" y="2267462"/>
                <a:ext cx="1242470" cy="369332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a-GE" dirty="0" smtClean="0">
                    <a:solidFill>
                      <a:prstClr val="white"/>
                    </a:solidFill>
                  </a:rPr>
                  <a:t>კამპანია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16200000">
                <a:off x="-231734" y="4376588"/>
                <a:ext cx="1242470" cy="276999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a-GE" sz="1200" dirty="0" smtClean="0">
                    <a:solidFill>
                      <a:prstClr val="white"/>
                    </a:solidFill>
                  </a:rPr>
                  <a:t>გამოხმაურება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1143500" y="3011199"/>
              <a:ext cx="6376858" cy="1225464"/>
              <a:chOff x="1153933" y="3028845"/>
              <a:chExt cx="6376858" cy="1225464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 flipV="1">
                <a:off x="1153933" y="3073363"/>
                <a:ext cx="656783" cy="112197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1882154" y="3195268"/>
                <a:ext cx="524955" cy="100006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V="1">
                <a:off x="2488350" y="3028845"/>
                <a:ext cx="656783" cy="112197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3196375" y="3195268"/>
                <a:ext cx="524955" cy="100006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V="1">
                <a:off x="3792768" y="3073363"/>
                <a:ext cx="656783" cy="112197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4510596" y="3227627"/>
                <a:ext cx="524955" cy="100006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V="1">
                <a:off x="5086033" y="3028845"/>
                <a:ext cx="656783" cy="112197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>
                <a:off x="5757538" y="3241600"/>
                <a:ext cx="524955" cy="100006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V="1">
                <a:off x="6343617" y="3073363"/>
                <a:ext cx="656783" cy="112197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7005836" y="3254242"/>
                <a:ext cx="524955" cy="100006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75958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706978"/>
              </p:ext>
            </p:extLst>
          </p:nvPr>
        </p:nvGraphicFramePr>
        <p:xfrm>
          <a:off x="152400" y="304800"/>
          <a:ext cx="8839200" cy="649463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19022"/>
                <a:gridCol w="1636888"/>
                <a:gridCol w="1555045"/>
                <a:gridCol w="1555045"/>
                <a:gridCol w="1473200"/>
              </a:tblGrid>
              <a:tr h="566272">
                <a:tc rowSpan="2">
                  <a:txBody>
                    <a:bodyPr/>
                    <a:lstStyle/>
                    <a:p>
                      <a:pPr algn="ctr"/>
                      <a:r>
                        <a:rPr lang="ka-GE" sz="1600" dirty="0" smtClean="0">
                          <a:solidFill>
                            <a:schemeClr val="bg1"/>
                          </a:solidFill>
                        </a:rPr>
                        <a:t>რეგიონი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a-GE" sz="1600" dirty="0" smtClean="0">
                          <a:solidFill>
                            <a:schemeClr val="bg1"/>
                          </a:solidFill>
                        </a:rPr>
                        <a:t>დიაგნოსტირება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a-GE" sz="1600" dirty="0" smtClean="0">
                          <a:solidFill>
                            <a:schemeClr val="bg1"/>
                          </a:solidFill>
                        </a:rPr>
                        <a:t>მკურნალობის მონიტორინგი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807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600" dirty="0" smtClean="0">
                          <a:solidFill>
                            <a:schemeClr val="bg1"/>
                          </a:solidFill>
                        </a:rPr>
                        <a:t>პაციენტი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600" dirty="0" smtClean="0">
                          <a:solidFill>
                            <a:schemeClr val="bg1"/>
                          </a:solidFill>
                        </a:rPr>
                        <a:t>სახელმწ.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600" dirty="0" smtClean="0">
                          <a:solidFill>
                            <a:schemeClr val="bg1"/>
                          </a:solidFill>
                        </a:rPr>
                        <a:t>პაციენტი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600" dirty="0" smtClean="0">
                          <a:solidFill>
                            <a:schemeClr val="bg1"/>
                          </a:solidFill>
                        </a:rPr>
                        <a:t>სახელმწ.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55530">
                <a:tc>
                  <a:txBody>
                    <a:bodyPr/>
                    <a:lstStyle/>
                    <a:p>
                      <a:r>
                        <a:rPr lang="ka-GE" sz="1600" b="1" dirty="0" smtClean="0"/>
                        <a:t>თბილისი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90%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000" dirty="0" smtClean="0"/>
                        <a:t>10%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000" dirty="0" smtClean="0"/>
                        <a:t>90%</a:t>
                      </a:r>
                      <a:endParaRPr lang="en-US" sz="2000" dirty="0"/>
                    </a:p>
                  </a:txBody>
                  <a:tcPr/>
                </a:tc>
              </a:tr>
              <a:tr h="888825">
                <a:tc>
                  <a:txBody>
                    <a:bodyPr/>
                    <a:lstStyle/>
                    <a:p>
                      <a:r>
                        <a:rPr lang="ka-GE" sz="1600" b="1" dirty="0" smtClean="0"/>
                        <a:t>ქვემო ქართლი</a:t>
                      </a:r>
                    </a:p>
                    <a:p>
                      <a:pPr lvl="1"/>
                      <a:r>
                        <a:rPr lang="ka-GE" sz="1600" b="0" dirty="0" smtClean="0"/>
                        <a:t>რუსთავი</a:t>
                      </a:r>
                    </a:p>
                    <a:p>
                      <a:pPr lvl="1"/>
                      <a:r>
                        <a:rPr lang="ka-GE" sz="1600" b="0" dirty="0" smtClean="0"/>
                        <a:t>დმანისი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30%</a:t>
                      </a:r>
                    </a:p>
                    <a:p>
                      <a:r>
                        <a:rPr lang="ka-GE" dirty="0" smtClean="0"/>
                        <a:t>20%</a:t>
                      </a:r>
                    </a:p>
                    <a:p>
                      <a:r>
                        <a:rPr lang="ka-GE" dirty="0" smtClean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70%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dirty="0" smtClean="0"/>
                        <a:t>70%-ის</a:t>
                      </a:r>
                      <a:r>
                        <a:rPr lang="ka-GE" baseline="0" dirty="0" smtClean="0"/>
                        <a:t> 50%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baseline="0" dirty="0" smtClean="0"/>
                        <a:t>100%+200ლ.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000" b="0" dirty="0" smtClean="0"/>
                        <a:t>70%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000" b="0" dirty="0" smtClean="0"/>
                        <a:t>30%</a:t>
                      </a:r>
                      <a:endParaRPr lang="en-US" sz="2000" b="0" dirty="0"/>
                    </a:p>
                  </a:txBody>
                  <a:tcPr/>
                </a:tc>
              </a:tr>
              <a:tr h="942487">
                <a:tc>
                  <a:txBody>
                    <a:bodyPr/>
                    <a:lstStyle/>
                    <a:p>
                      <a:r>
                        <a:rPr lang="ka-GE" sz="1600" b="1" dirty="0" smtClean="0"/>
                        <a:t>შიდა ქართლი</a:t>
                      </a:r>
                    </a:p>
                    <a:p>
                      <a:pPr lvl="1"/>
                      <a:r>
                        <a:rPr lang="ka-GE" sz="1600" b="0" dirty="0" smtClean="0"/>
                        <a:t>გორი</a:t>
                      </a:r>
                    </a:p>
                    <a:p>
                      <a:pPr lvl="1"/>
                      <a:r>
                        <a:rPr lang="ka-GE" sz="1600" b="0" dirty="0" smtClean="0"/>
                        <a:t>სოფლები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30%</a:t>
                      </a:r>
                    </a:p>
                    <a:p>
                      <a:r>
                        <a:rPr lang="ka-GE" dirty="0" smtClean="0"/>
                        <a:t>20%</a:t>
                      </a:r>
                    </a:p>
                    <a:p>
                      <a:r>
                        <a:rPr lang="ka-GE" dirty="0" smtClean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800" dirty="0" smtClean="0"/>
                        <a:t>70%</a:t>
                      </a: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dirty="0" smtClean="0"/>
                        <a:t>70%-ის 50%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dirty="0" smtClean="0"/>
                        <a:t>150 </a:t>
                      </a:r>
                      <a:r>
                        <a:rPr lang="ka-GE" sz="1200" dirty="0" smtClean="0"/>
                        <a:t>ლ. ერთჯერადად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000" b="0" dirty="0" smtClean="0"/>
                        <a:t>70%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000" b="0" dirty="0" smtClean="0"/>
                        <a:t>30%</a:t>
                      </a:r>
                      <a:endParaRPr lang="en-US" sz="2000" b="0" dirty="0"/>
                    </a:p>
                  </a:txBody>
                  <a:tcPr/>
                </a:tc>
              </a:tr>
              <a:tr h="807721">
                <a:tc>
                  <a:txBody>
                    <a:bodyPr/>
                    <a:lstStyle/>
                    <a:p>
                      <a:r>
                        <a:rPr lang="ka-GE" sz="1600" b="1" dirty="0" smtClean="0"/>
                        <a:t>კახეთი</a:t>
                      </a:r>
                    </a:p>
                    <a:p>
                      <a:pPr lvl="1"/>
                      <a:r>
                        <a:rPr lang="ka-GE" sz="1600" b="0" dirty="0" smtClean="0"/>
                        <a:t>თელავი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70%</a:t>
                      </a:r>
                    </a:p>
                    <a:p>
                      <a:r>
                        <a:rPr lang="ka-GE" dirty="0" smtClean="0"/>
                        <a:t>70%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800" dirty="0" smtClean="0"/>
                        <a:t>30%</a:t>
                      </a:r>
                    </a:p>
                    <a:p>
                      <a:r>
                        <a:rPr lang="ka-GE" sz="1800" dirty="0" smtClean="0"/>
                        <a:t>30% +</a:t>
                      </a:r>
                      <a:r>
                        <a:rPr lang="ka-GE" sz="1800" baseline="0" dirty="0" smtClean="0"/>
                        <a:t> </a:t>
                      </a:r>
                      <a:r>
                        <a:rPr lang="ka-GE" sz="1400" dirty="0" smtClean="0"/>
                        <a:t>100 ლ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000" b="0" dirty="0" smtClean="0"/>
                        <a:t>70%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000" b="0" dirty="0" smtClean="0"/>
                        <a:t>30%</a:t>
                      </a:r>
                      <a:endParaRPr lang="en-US" sz="2000" b="0" dirty="0"/>
                    </a:p>
                  </a:txBody>
                  <a:tcPr/>
                </a:tc>
              </a:tr>
              <a:tr h="355530">
                <a:tc>
                  <a:txBody>
                    <a:bodyPr/>
                    <a:lstStyle/>
                    <a:p>
                      <a:r>
                        <a:rPr lang="ka-GE" sz="1600" b="1" dirty="0" smtClean="0"/>
                        <a:t>იმერეთი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70%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30%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000" b="0" dirty="0" smtClean="0"/>
                        <a:t>70%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000" b="0" dirty="0" smtClean="0"/>
                        <a:t>30%</a:t>
                      </a:r>
                      <a:endParaRPr lang="en-US" sz="2000" b="0" dirty="0"/>
                    </a:p>
                  </a:txBody>
                  <a:tcPr/>
                </a:tc>
              </a:tr>
              <a:tr h="622177">
                <a:tc>
                  <a:txBody>
                    <a:bodyPr/>
                    <a:lstStyle/>
                    <a:p>
                      <a:r>
                        <a:rPr lang="ka-GE" sz="1600" b="1" dirty="0" smtClean="0"/>
                        <a:t>გურია</a:t>
                      </a:r>
                    </a:p>
                    <a:p>
                      <a:pPr lvl="1"/>
                      <a:r>
                        <a:rPr lang="ka-GE" sz="1600" b="0" dirty="0" smtClean="0"/>
                        <a:t>ოზურგეთი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70%</a:t>
                      </a:r>
                    </a:p>
                    <a:p>
                      <a:r>
                        <a:rPr lang="ka-GE" dirty="0" smtClean="0"/>
                        <a:t>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30%</a:t>
                      </a:r>
                    </a:p>
                    <a:p>
                      <a:r>
                        <a:rPr lang="ka-GE" dirty="0" smtClean="0"/>
                        <a:t>30%+70%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000" b="0" dirty="0" smtClean="0"/>
                        <a:t>70%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000" b="0" dirty="0" smtClean="0"/>
                        <a:t>30%</a:t>
                      </a:r>
                      <a:endParaRPr lang="en-US" sz="2000" b="0" dirty="0"/>
                    </a:p>
                  </a:txBody>
                  <a:tcPr/>
                </a:tc>
              </a:tr>
              <a:tr h="622177">
                <a:tc>
                  <a:txBody>
                    <a:bodyPr/>
                    <a:lstStyle/>
                    <a:p>
                      <a:r>
                        <a:rPr lang="ka-GE" sz="1600" b="1" dirty="0" smtClean="0"/>
                        <a:t>სამეგრელო</a:t>
                      </a:r>
                      <a:endParaRPr lang="en-GB" sz="1600" b="1" dirty="0" smtClean="0"/>
                    </a:p>
                    <a:p>
                      <a:pPr lvl="1"/>
                      <a:r>
                        <a:rPr lang="ka-GE" sz="1600" b="0" dirty="0" smtClean="0"/>
                        <a:t>ზუგდიდი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a-GE" dirty="0" smtClean="0"/>
                    </a:p>
                    <a:p>
                      <a:r>
                        <a:rPr lang="ka-GE" dirty="0" smtClean="0"/>
                        <a:t>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a-GE" dirty="0" smtClean="0"/>
                    </a:p>
                    <a:p>
                      <a:r>
                        <a:rPr lang="ka-GE" dirty="0" smtClean="0"/>
                        <a:t>30%+70%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000" b="0" dirty="0" smtClean="0"/>
                        <a:t>70%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000" b="0" dirty="0" smtClean="0"/>
                        <a:t>30%</a:t>
                      </a:r>
                      <a:endParaRPr lang="en-US" sz="2000" b="0" dirty="0"/>
                    </a:p>
                  </a:txBody>
                  <a:tcPr/>
                </a:tc>
              </a:tr>
              <a:tr h="622177">
                <a:tc>
                  <a:txBody>
                    <a:bodyPr/>
                    <a:lstStyle/>
                    <a:p>
                      <a:r>
                        <a:rPr lang="ka-GE" sz="1600" b="1" dirty="0" smtClean="0"/>
                        <a:t>აჭარა</a:t>
                      </a:r>
                    </a:p>
                    <a:p>
                      <a:pPr lvl="1"/>
                      <a:r>
                        <a:rPr lang="ka-GE" sz="1600" b="0" dirty="0" smtClean="0"/>
                        <a:t>ბათუმი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10%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90%</a:t>
                      </a:r>
                    </a:p>
                    <a:p>
                      <a:r>
                        <a:rPr lang="ka-GE" dirty="0" smtClean="0"/>
                        <a:t>42%+30%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000" dirty="0" smtClean="0"/>
                        <a:t>10%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000" dirty="0" smtClean="0"/>
                        <a:t>90%</a:t>
                      </a:r>
                    </a:p>
                    <a:p>
                      <a:pPr algn="ctr"/>
                      <a:r>
                        <a:rPr lang="ka-GE" sz="2000" dirty="0" smtClean="0"/>
                        <a:t>42%+30%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60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8400" y="25568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1F497D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Ge</a:t>
            </a:r>
            <a:r>
              <a:rPr lang="en-US" sz="6000" b="1" dirty="0" err="1" smtClean="0">
                <a:solidFill>
                  <a:srgbClr val="FFC00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CAB</a:t>
            </a:r>
            <a:endParaRPr lang="ru-RU" sz="6000" b="1" dirty="0">
              <a:solidFill>
                <a:srgbClr val="FFC000"/>
              </a:solidFill>
              <a:cs typeface="Microsoft Tai Le" panose="020B0502040204020203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8686800" y="1041231"/>
            <a:ext cx="6824" cy="5435769"/>
          </a:xfrm>
          <a:prstGeom prst="line">
            <a:avLst/>
          </a:prstGeom>
          <a:ln w="158750" cmpd="tri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28600" y="381000"/>
            <a:ext cx="6019800" cy="0"/>
          </a:xfrm>
          <a:prstGeom prst="line">
            <a:avLst/>
          </a:prstGeom>
          <a:ln w="158750" cmpd="tri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1000" y="1219200"/>
            <a:ext cx="7924800" cy="5096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ka-GE" sz="2800" dirty="0" smtClean="0">
                <a:solidFill>
                  <a:prstClr val="black"/>
                </a:solidFill>
              </a:rPr>
              <a:t>    რეკომენდაციები:</a:t>
            </a:r>
          </a:p>
          <a:p>
            <a:pPr marL="342900" lvl="0" indent="-342900">
              <a:spcBef>
                <a:spcPct val="20000"/>
              </a:spcBef>
            </a:pPr>
            <a:endParaRPr lang="ka-GE" sz="16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ka-GE" dirty="0" smtClean="0">
                <a:solidFill>
                  <a:prstClr val="black"/>
                </a:solidFill>
              </a:rPr>
              <a:t>პაციენტებისთვის ერთიანი, გამარტივებული სისტემის შემუშავება პროგრამაში ჩართვისთვის, დაბიუჯეტების პროცესების გამართულობა რეგიონების მიხედვით.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ka-GE" dirty="0">
                <a:solidFill>
                  <a:prstClr val="black"/>
                </a:solidFill>
              </a:rPr>
              <a:t>გეოგრაფიული მოცვის გაზრდა. მაგ. კახეთი, გურია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ka-GE" dirty="0" smtClean="0">
                <a:solidFill>
                  <a:prstClr val="black"/>
                </a:solidFill>
              </a:rPr>
              <a:t>მონიტორინგის კვლევების და </a:t>
            </a:r>
            <a:r>
              <a:rPr lang="ka-GE" dirty="0">
                <a:solidFill>
                  <a:prstClr val="black"/>
                </a:solidFill>
              </a:rPr>
              <a:t>რნმ-ის ანალიზის </a:t>
            </a:r>
            <a:r>
              <a:rPr lang="ka-GE" dirty="0" smtClean="0">
                <a:solidFill>
                  <a:prstClr val="black"/>
                </a:solidFill>
              </a:rPr>
              <a:t>თანადაფინანსება, რომ პაციენტს მიეცეს შესაძლებლობა ჩაიტაროს მკურნალობა.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ka-GE" dirty="0">
                <a:solidFill>
                  <a:prstClr val="black"/>
                </a:solidFill>
              </a:rPr>
              <a:t>გვერდითი მოვლენების თანადაფინანსება მაგ. ანემია, </a:t>
            </a:r>
            <a:r>
              <a:rPr lang="ka-GE" dirty="0"/>
              <a:t>ციროზი</a:t>
            </a:r>
            <a:r>
              <a:rPr lang="ka-GE" dirty="0">
                <a:solidFill>
                  <a:prstClr val="black"/>
                </a:solidFill>
              </a:rPr>
              <a:t>, რომ ხელი შეეწყოს მკურნალობის </a:t>
            </a:r>
            <a:r>
              <a:rPr lang="ka-GE" dirty="0" smtClean="0">
                <a:solidFill>
                  <a:prstClr val="black"/>
                </a:solidFill>
              </a:rPr>
              <a:t>ეფექტიანად </a:t>
            </a:r>
            <a:r>
              <a:rPr lang="ka-GE" dirty="0">
                <a:solidFill>
                  <a:prstClr val="black"/>
                </a:solidFill>
              </a:rPr>
              <a:t>წარმართვას.   </a:t>
            </a:r>
            <a:r>
              <a:rPr lang="ka-GE" dirty="0" smtClean="0">
                <a:solidFill>
                  <a:prstClr val="black"/>
                </a:solidFill>
              </a:rPr>
              <a:t> 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ka-GE" dirty="0" smtClean="0">
                <a:solidFill>
                  <a:prstClr val="black"/>
                </a:solidFill>
              </a:rPr>
              <a:t>სამედიცინო პერსონალის გადამზადება, რომ გაიზარდოს მათი ხელმისაწვდომობა მკურნალობის თანამედროვე მიდგომებისა და სტანდარტების შესახებ.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ka-GE" sz="3200" dirty="0">
              <a:solidFill>
                <a:prstClr val="black"/>
              </a:solidFill>
            </a:endParaRPr>
          </a:p>
          <a:p>
            <a:endParaRPr lang="ka-GE" sz="20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20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8400" y="25568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1F497D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Ge</a:t>
            </a:r>
            <a:r>
              <a:rPr lang="en-US" sz="6000" b="1" dirty="0" err="1" smtClean="0">
                <a:solidFill>
                  <a:srgbClr val="FFC00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CAB</a:t>
            </a:r>
            <a:endParaRPr lang="ru-RU" sz="6000" b="1" dirty="0">
              <a:solidFill>
                <a:srgbClr val="FFC000"/>
              </a:solidFill>
              <a:cs typeface="Microsoft Tai Le" panose="020B0502040204020203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8686800" y="1041231"/>
            <a:ext cx="6824" cy="5435769"/>
          </a:xfrm>
          <a:prstGeom prst="line">
            <a:avLst/>
          </a:prstGeom>
          <a:ln w="158750" cmpd="tri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28600" y="381000"/>
            <a:ext cx="6019800" cy="0"/>
          </a:xfrm>
          <a:prstGeom prst="line">
            <a:avLst/>
          </a:prstGeom>
          <a:ln w="158750" cmpd="tri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316" y="1041230"/>
            <a:ext cx="4908956" cy="452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2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8400" y="25568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tx2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Ge</a:t>
            </a:r>
            <a:r>
              <a:rPr lang="en-US" sz="6000" b="1" dirty="0" err="1" smtClean="0">
                <a:solidFill>
                  <a:srgbClr val="FFC00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CAB</a:t>
            </a:r>
            <a:endParaRPr lang="ru-RU" sz="6000" b="1" dirty="0">
              <a:solidFill>
                <a:srgbClr val="FFC000"/>
              </a:solidFill>
              <a:cs typeface="Microsoft Tai Le" panose="020B0502040204020203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8686800" y="1041231"/>
            <a:ext cx="6824" cy="5435769"/>
          </a:xfrm>
          <a:prstGeom prst="line">
            <a:avLst/>
          </a:prstGeom>
          <a:ln w="158750" cmpd="tri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28600" y="377588"/>
            <a:ext cx="6019800" cy="0"/>
          </a:xfrm>
          <a:prstGeom prst="line">
            <a:avLst/>
          </a:prstGeom>
          <a:ln w="158750" cmpd="tri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85800" y="2312565"/>
            <a:ext cx="739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400" b="1" dirty="0" smtClean="0">
                <a:solidFill>
                  <a:schemeClr val="tx2"/>
                </a:solidFill>
              </a:rPr>
              <a:t>მადლობა ყურადღებისათვის!</a:t>
            </a:r>
            <a:endParaRPr lang="ru-RU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337</Words>
  <Application>Microsoft Office PowerPoint</Application>
  <PresentationFormat>On-screen Show (4:3)</PresentationFormat>
  <Paragraphs>127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NewsPrint</vt:lpstr>
      <vt:lpstr>PowerPoint Presentation</vt:lpstr>
      <vt:lpstr>PowerPoint Presentation</vt:lpstr>
      <vt:lpstr>PowerPoint Presentation</vt:lpstr>
      <vt:lpstr>კამპანიის ქრონოლოგია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Giorgi Soselia</dc:creator>
  <cp:lastModifiedBy>admin</cp:lastModifiedBy>
  <cp:revision>69</cp:revision>
  <dcterms:created xsi:type="dcterms:W3CDTF">2006-08-16T00:00:00Z</dcterms:created>
  <dcterms:modified xsi:type="dcterms:W3CDTF">2016-04-05T13:47:56Z</dcterms:modified>
</cp:coreProperties>
</file>