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4"/>
  </p:notesMasterIdLst>
  <p:handoutMasterIdLst>
    <p:handoutMasterId r:id="rId15"/>
  </p:handoutMasterIdLst>
  <p:sldIdLst>
    <p:sldId id="256" r:id="rId2"/>
    <p:sldId id="310" r:id="rId3"/>
    <p:sldId id="314" r:id="rId4"/>
    <p:sldId id="315" r:id="rId5"/>
    <p:sldId id="263" r:id="rId6"/>
    <p:sldId id="300" r:id="rId7"/>
    <p:sldId id="313" r:id="rId8"/>
    <p:sldId id="311" r:id="rId9"/>
    <p:sldId id="306" r:id="rId10"/>
    <p:sldId id="312" r:id="rId11"/>
    <p:sldId id="295" r:id="rId12"/>
    <p:sldId id="305" r:id="rId1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89422" autoAdjust="0"/>
  </p:normalViewPr>
  <p:slideViewPr>
    <p:cSldViewPr snapToGrid="0">
      <p:cViewPr varScale="1">
        <p:scale>
          <a:sx n="65" d="100"/>
          <a:sy n="65" d="100"/>
        </p:scale>
        <p:origin x="73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24739562176748E-2"/>
          <c:y val="4.2097442565682805E-2"/>
          <c:w val="0.92987774697717551"/>
          <c:h val="0.76364670301710835"/>
        </c:manualLayout>
      </c:layout>
      <c:bar3DChart>
        <c:barDir val="col"/>
        <c:grouping val="clustered"/>
        <c:varyColors val="0"/>
        <c:ser>
          <c:idx val="0"/>
          <c:order val="0"/>
          <c:tx>
            <c:strRef>
              <c:f>Sheet1!$B$1</c:f>
              <c:strCache>
                <c:ptCount val="1"/>
                <c:pt idx="0">
                  <c:v>Screened</c:v>
                </c:pt>
              </c:strCache>
            </c:strRef>
          </c:tx>
          <c:spPr>
            <a:solidFill>
              <a:schemeClr val="accent2"/>
            </a:solidFill>
            <a:ln>
              <a:noFill/>
            </a:ln>
            <a:effectLst/>
            <a:sp3d/>
          </c:spPr>
          <c:invertIfNegative val="0"/>
          <c:dLbls>
            <c:dLbl>
              <c:idx val="0"/>
              <c:tx>
                <c:rich>
                  <a:bodyPr/>
                  <a:lstStyle/>
                  <a:p>
                    <a:r>
                      <a:rPr lang="en-US"/>
                      <a:t>74 496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64-42B5-A4E6-CE339F8137E4}"/>
                </c:ext>
              </c:extLst>
            </c:dLbl>
            <c:dLbl>
              <c:idx val="1"/>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dirty="0"/>
                      <a:t>812</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ka-G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E328-4C1B-BD60-712400F65C37}"/>
                </c:ext>
              </c:extLst>
            </c:dLbl>
            <c:dLbl>
              <c:idx val="2"/>
              <c:tx>
                <c:rich>
                  <a:bodyPr/>
                  <a:lstStyle/>
                  <a:p>
                    <a:r>
                      <a:rPr lang="en-US"/>
                      <a:t>13 456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64-42B5-A4E6-CE339F8137E4}"/>
                </c:ext>
              </c:extLst>
            </c:dLbl>
            <c:dLbl>
              <c:idx val="3"/>
              <c:tx>
                <c:rich>
                  <a:bodyPr/>
                  <a:lstStyle/>
                  <a:p>
                    <a:r>
                      <a:rPr lang="en-US"/>
                      <a:t>13</a:t>
                    </a:r>
                    <a:r>
                      <a:rPr lang="en-US" baseline="0"/>
                      <a:t> 157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64-42B5-A4E6-CE339F8137E4}"/>
                </c:ext>
              </c:extLst>
            </c:dLbl>
            <c:dLbl>
              <c:idx val="4"/>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dirty="0"/>
                      <a:t>42 000</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ka-G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E328-4C1B-BD60-712400F65C37}"/>
                </c:ext>
              </c:extLst>
            </c:dLbl>
            <c:dLbl>
              <c:idx val="5"/>
              <c:tx>
                <c:rich>
                  <a:bodyPr/>
                  <a:lstStyle/>
                  <a:p>
                    <a:r>
                      <a:rPr lang="en-US"/>
                      <a:t>11 000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64-42B5-A4E6-CE339F8137E4}"/>
                </c:ext>
              </c:extLst>
            </c:dLbl>
            <c:dLbl>
              <c:idx val="6"/>
              <c:tx>
                <c:rich>
                  <a:bodyPr/>
                  <a:lstStyle/>
                  <a:p>
                    <a:r>
                      <a:rPr lang="en-US"/>
                      <a:t>7 500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64-42B5-A4E6-CE339F8137E4}"/>
                </c:ext>
              </c:extLst>
            </c:dLbl>
            <c:dLbl>
              <c:idx val="7"/>
              <c:tx>
                <c:rich>
                  <a:bodyPr/>
                  <a:lstStyle/>
                  <a:p>
                    <a:r>
                      <a:rPr lang="en-US"/>
                      <a:t>13 500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64-42B5-A4E6-CE339F8137E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ka-G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Blood donors</c:v>
                </c:pt>
                <c:pt idx="1">
                  <c:v>PLHIV</c:v>
                </c:pt>
                <c:pt idx="2">
                  <c:v>PWID</c:v>
                </c:pt>
                <c:pt idx="3">
                  <c:v>Pregnant</c:v>
                </c:pt>
                <c:pt idx="4">
                  <c:v>NCDC initiatives</c:v>
                </c:pt>
                <c:pt idx="5">
                  <c:v>Tbilisi citizens</c:v>
                </c:pt>
                <c:pt idx="6">
                  <c:v>recruits</c:v>
                </c:pt>
                <c:pt idx="7">
                  <c:v>Prisoners</c:v>
                </c:pt>
              </c:strCache>
            </c:strRef>
          </c:cat>
          <c:val>
            <c:numRef>
              <c:f>Sheet1!$B$2:$B$9</c:f>
              <c:numCache>
                <c:formatCode>0%</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1-E328-4C1B-BD60-712400F65C37}"/>
            </c:ext>
          </c:extLst>
        </c:ser>
        <c:ser>
          <c:idx val="1"/>
          <c:order val="1"/>
          <c:tx>
            <c:strRef>
              <c:f>Sheet1!$C$1</c:f>
              <c:strCache>
                <c:ptCount val="1"/>
                <c:pt idx="0">
                  <c:v>% HCV Positive</c:v>
                </c:pt>
              </c:strCache>
            </c:strRef>
          </c:tx>
          <c:spPr>
            <a:solidFill>
              <a:schemeClr val="accent4"/>
            </a:solidFill>
            <a:ln>
              <a:noFill/>
            </a:ln>
            <a:effectLst/>
            <a:sp3d/>
          </c:spPr>
          <c:invertIfNegative val="0"/>
          <c:dLbls>
            <c:dLbl>
              <c:idx val="0"/>
              <c:layout>
                <c:manualLayout>
                  <c:x val="2.7249479124353472E-2"/>
                  <c:y val="-5.338469375413009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ka-GE"/>
                </a:p>
              </c:txPr>
              <c:showLegendKey val="0"/>
              <c:showVal val="1"/>
              <c:showCatName val="0"/>
              <c:showSerName val="0"/>
              <c:showPercent val="0"/>
              <c:showBubbleSize val="0"/>
              <c:extLst>
                <c:ext xmlns:c15="http://schemas.microsoft.com/office/drawing/2012/chart" uri="{CE6537A1-D6FC-4f65-9D91-7224C49458BB}">
                  <c15:layout>
                    <c:manualLayout>
                      <c:w val="5.7124817146144688E-2"/>
                      <c:h val="8.3920923377719434E-2"/>
                    </c:manualLayout>
                  </c15:layout>
                </c:ext>
                <c:ext xmlns:c16="http://schemas.microsoft.com/office/drawing/2014/chart" uri="{C3380CC4-5D6E-409C-BE32-E72D297353CC}">
                  <c16:uniqueId val="{0000000F-E328-4C1B-BD60-712400F65C37}"/>
                </c:ext>
              </c:extLst>
            </c:dLbl>
            <c:dLbl>
              <c:idx val="1"/>
              <c:layout>
                <c:manualLayout>
                  <c:x val="2.3533641061941654E-2"/>
                  <c:y val="-3.1748853845849245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ka-GE"/>
                </a:p>
              </c:txPr>
              <c:showLegendKey val="0"/>
              <c:showVal val="1"/>
              <c:showCatName val="0"/>
              <c:showSerName val="0"/>
              <c:showPercent val="0"/>
              <c:showBubbleSize val="0"/>
              <c:extLst>
                <c:ext xmlns:c15="http://schemas.microsoft.com/office/drawing/2012/chart" uri="{CE6537A1-D6FC-4f65-9D91-7224C49458BB}">
                  <c15:layout>
                    <c:manualLayout>
                      <c:w val="6.7169966041531359E-2"/>
                      <c:h val="8.0499768735333807E-2"/>
                    </c:manualLayout>
                  </c15:layout>
                </c:ext>
                <c:ext xmlns:c16="http://schemas.microsoft.com/office/drawing/2014/chart" uri="{C3380CC4-5D6E-409C-BE32-E72D297353CC}">
                  <c16:uniqueId val="{0000000A-E328-4C1B-BD60-712400F65C37}"/>
                </c:ext>
              </c:extLst>
            </c:dLbl>
            <c:dLbl>
              <c:idx val="2"/>
              <c:layout>
                <c:manualLayout>
                  <c:x val="3.2203929874235905E-2"/>
                  <c:y val="-3.0790391781470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328-4C1B-BD60-712400F65C37}"/>
                </c:ext>
              </c:extLst>
            </c:dLbl>
            <c:dLbl>
              <c:idx val="3"/>
              <c:layout>
                <c:manualLayout>
                  <c:x val="1.9817802999529815E-2"/>
                  <c:y val="-3.0790391781470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28-4C1B-BD60-712400F65C37}"/>
                </c:ext>
              </c:extLst>
            </c:dLbl>
            <c:dLbl>
              <c:idx val="4"/>
              <c:layout>
                <c:manualLayout>
                  <c:x val="2.7249479124353496E-2"/>
                  <c:y val="-5.8873173637489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28-4C1B-BD60-712400F65C37}"/>
                </c:ext>
              </c:extLst>
            </c:dLbl>
            <c:dLbl>
              <c:idx val="5"/>
              <c:layout>
                <c:manualLayout>
                  <c:x val="2.8488091811824108E-2"/>
                  <c:y val="-2.3948082496699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28-4C1B-BD60-712400F65C37}"/>
                </c:ext>
              </c:extLst>
            </c:dLbl>
            <c:dLbl>
              <c:idx val="7"/>
              <c:layout>
                <c:manualLayout>
                  <c:x val="2.9726704499294539E-2"/>
                  <c:y val="-4.4625325649473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328-4C1B-BD60-712400F65C3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ka-G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Blood donors</c:v>
                </c:pt>
                <c:pt idx="1">
                  <c:v>PLHIV</c:v>
                </c:pt>
                <c:pt idx="2">
                  <c:v>PWID</c:v>
                </c:pt>
                <c:pt idx="3">
                  <c:v>Pregnant</c:v>
                </c:pt>
                <c:pt idx="4">
                  <c:v>NCDC initiatives</c:v>
                </c:pt>
                <c:pt idx="5">
                  <c:v>Tbilisi citizens</c:v>
                </c:pt>
                <c:pt idx="6">
                  <c:v>recruits</c:v>
                </c:pt>
                <c:pt idx="7">
                  <c:v>Prisoners</c:v>
                </c:pt>
              </c:strCache>
            </c:strRef>
          </c:cat>
          <c:val>
            <c:numRef>
              <c:f>Sheet1!$C$2:$C$9</c:f>
              <c:numCache>
                <c:formatCode>0.00%</c:formatCode>
                <c:ptCount val="8"/>
                <c:pt idx="0">
                  <c:v>1.9E-2</c:v>
                </c:pt>
                <c:pt idx="1">
                  <c:v>0.30099999999999999</c:v>
                </c:pt>
                <c:pt idx="2">
                  <c:v>0.505</c:v>
                </c:pt>
                <c:pt idx="3">
                  <c:v>4.0000000000000001E-3</c:v>
                </c:pt>
                <c:pt idx="4">
                  <c:v>0.1409</c:v>
                </c:pt>
                <c:pt idx="5">
                  <c:v>0.129</c:v>
                </c:pt>
                <c:pt idx="6" formatCode="General">
                  <c:v>0</c:v>
                </c:pt>
                <c:pt idx="7">
                  <c:v>0.37030000000000002</c:v>
                </c:pt>
              </c:numCache>
            </c:numRef>
          </c:val>
          <c:extLst>
            <c:ext xmlns:c16="http://schemas.microsoft.com/office/drawing/2014/chart" uri="{C3380CC4-5D6E-409C-BE32-E72D297353CC}">
              <c16:uniqueId val="{00000002-E328-4C1B-BD60-712400F65C37}"/>
            </c:ext>
          </c:extLst>
        </c:ser>
        <c:dLbls>
          <c:showLegendKey val="0"/>
          <c:showVal val="1"/>
          <c:showCatName val="0"/>
          <c:showSerName val="0"/>
          <c:showPercent val="0"/>
          <c:showBubbleSize val="0"/>
        </c:dLbls>
        <c:gapWidth val="150"/>
        <c:shape val="box"/>
        <c:axId val="212685232"/>
        <c:axId val="212746456"/>
        <c:axId val="0"/>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6"/>
                  </a:solidFill>
                  <a:ln>
                    <a:noFill/>
                  </a:ln>
                  <a:effectLst/>
                  <a:sp3d/>
                </c:spPr>
                <c:invertIfNegative val="0"/>
                <c:dLbls>
                  <c:dLbl>
                    <c:idx val="0"/>
                    <c:layout>
                      <c:manualLayout>
                        <c:x val="2.7411864173537612E-2"/>
                        <c:y val="-5.298225074254639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E328-4C1B-BD60-712400F65C37}"/>
                      </c:ext>
                    </c:extLst>
                  </c:dLbl>
                  <c:dLbl>
                    <c:idx val="1"/>
                    <c:layout>
                      <c:manualLayout>
                        <c:x val="2.3148148148148147E-3"/>
                        <c:y val="2.217415787514912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ka-GE"/>
                      </a:p>
                    </c:txPr>
                    <c:showLegendKey val="0"/>
                    <c:showVal val="1"/>
                    <c:showCatName val="0"/>
                    <c:showSerName val="0"/>
                    <c:showPercent val="0"/>
                    <c:showBubbleSize val="0"/>
                    <c:extLst>
                      <c:ext uri="{CE6537A1-D6FC-4f65-9D91-7224C49458BB}">
                        <c15:layout>
                          <c:manualLayout>
                            <c:w val="4.4261775622483339E-2"/>
                            <c:h val="5.4326856339927412E-2"/>
                          </c:manualLayout>
                        </c15:layout>
                      </c:ext>
                      <c:ext xmlns:c16="http://schemas.microsoft.com/office/drawing/2014/chart" uri="{C3380CC4-5D6E-409C-BE32-E72D297353CC}">
                        <c16:uniqueId val="{00000004-E328-4C1B-BD60-712400F65C37}"/>
                      </c:ext>
                    </c:extLst>
                  </c:dLbl>
                  <c:dLbl>
                    <c:idx val="2"/>
                    <c:layout>
                      <c:manualLayout>
                        <c:x val="0"/>
                        <c:y val="3.968253968253970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E328-4C1B-BD60-712400F65C37}"/>
                      </c:ext>
                    </c:extLst>
                  </c:dLbl>
                  <c:dLbl>
                    <c:idx val="3"/>
                    <c:layout>
                      <c:manualLayout>
                        <c:x val="8.4875562720133283E-17"/>
                        <c:y val="-2.380952380952380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E328-4C1B-BD60-712400F65C37}"/>
                      </c:ext>
                    </c:extLst>
                  </c:dLbl>
                  <c:dLbl>
                    <c:idx val="4"/>
                    <c:layout>
                      <c:manualLayout>
                        <c:x val="0"/>
                        <c:y val="-2.380952380952380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E328-4C1B-BD60-712400F65C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ka-GE"/>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Sheet1!$A$2:$A$9</c15:sqref>
                        </c15:formulaRef>
                      </c:ext>
                    </c:extLst>
                    <c:strCache>
                      <c:ptCount val="8"/>
                      <c:pt idx="0">
                        <c:v>Blood donors</c:v>
                      </c:pt>
                      <c:pt idx="1">
                        <c:v>PLHIV</c:v>
                      </c:pt>
                      <c:pt idx="2">
                        <c:v>PWID</c:v>
                      </c:pt>
                      <c:pt idx="3">
                        <c:v>Pregnant</c:v>
                      </c:pt>
                      <c:pt idx="4">
                        <c:v>NCDC initiatives</c:v>
                      </c:pt>
                      <c:pt idx="5">
                        <c:v>Tbilisi citizens</c:v>
                      </c:pt>
                      <c:pt idx="6">
                        <c:v>recruits</c:v>
                      </c:pt>
                      <c:pt idx="7">
                        <c:v>Prisoners</c:v>
                      </c:pt>
                    </c:strCache>
                  </c:strRef>
                </c:cat>
                <c:val>
                  <c:numRef>
                    <c:extLst>
                      <c:ext uri="{02D57815-91ED-43cb-92C2-25804820EDAC}">
                        <c15:formulaRef>
                          <c15:sqref>Sheet1!$D$2:$D$9</c15:sqref>
                        </c15:formulaRef>
                      </c:ext>
                    </c:extLst>
                    <c:numCache>
                      <c:formatCode>0.0%</c:formatCode>
                      <c:ptCount val="8"/>
                    </c:numCache>
                  </c:numRef>
                </c:val>
                <c:extLst>
                  <c:ext xmlns:c16="http://schemas.microsoft.com/office/drawing/2014/chart" uri="{C3380CC4-5D6E-409C-BE32-E72D297353CC}">
                    <c16:uniqueId val="{00000008-E328-4C1B-BD60-712400F65C37}"/>
                  </c:ext>
                </c:extLst>
              </c15:ser>
            </c15:filteredBarSeries>
          </c:ext>
        </c:extLst>
      </c:bar3DChart>
      <c:catAx>
        <c:axId val="212685232"/>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ka-GE"/>
          </a:p>
        </c:txPr>
        <c:crossAx val="212746456"/>
        <c:crosses val="autoZero"/>
        <c:auto val="1"/>
        <c:lblAlgn val="ctr"/>
        <c:lblOffset val="100"/>
        <c:noMultiLvlLbl val="0"/>
      </c:catAx>
      <c:valAx>
        <c:axId val="212746456"/>
        <c:scaling>
          <c:orientation val="minMax"/>
        </c:scaling>
        <c:delete val="0"/>
        <c:axPos val="r"/>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a-GE"/>
          </a:p>
        </c:txPr>
        <c:crossAx val="21268523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9078CBAC-EB92-4E6F-B9B6-9B127859760D}" type="datetimeFigureOut">
              <a:rPr lang="en-US" smtClean="0"/>
              <a:t>4/5/2016</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0CE77EAA-6D30-4537-90F3-6A1CA3D526F4}" type="slidenum">
              <a:rPr lang="en-US" smtClean="0"/>
              <a:t>‹#›</a:t>
            </a:fld>
            <a:endParaRPr lang="en-US"/>
          </a:p>
        </p:txBody>
      </p:sp>
    </p:spTree>
    <p:extLst>
      <p:ext uri="{BB962C8B-B14F-4D97-AF65-F5344CB8AC3E}">
        <p14:creationId xmlns:p14="http://schemas.microsoft.com/office/powerpoint/2010/main" val="1248294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43735B11-FC12-4F0B-A621-50BEAC05269B}" type="datetimeFigureOut">
              <a:rPr lang="en-US" smtClean="0"/>
              <a:t>4/5/2016</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390ECF9A-335D-46BB-8962-083A91A0E325}" type="slidenum">
              <a:rPr lang="en-US" smtClean="0"/>
              <a:t>‹#›</a:t>
            </a:fld>
            <a:endParaRPr lang="en-US"/>
          </a:p>
        </p:txBody>
      </p:sp>
    </p:spTree>
    <p:extLst>
      <p:ext uri="{BB962C8B-B14F-4D97-AF65-F5344CB8AC3E}">
        <p14:creationId xmlns:p14="http://schemas.microsoft.com/office/powerpoint/2010/main" val="325929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ECF9A-335D-46BB-8962-083A91A0E325}" type="slidenum">
              <a:rPr lang="en-US" smtClean="0"/>
              <a:t>1</a:t>
            </a:fld>
            <a:endParaRPr lang="en-US"/>
          </a:p>
        </p:txBody>
      </p:sp>
    </p:spTree>
    <p:extLst>
      <p:ext uri="{BB962C8B-B14F-4D97-AF65-F5344CB8AC3E}">
        <p14:creationId xmlns:p14="http://schemas.microsoft.com/office/powerpoint/2010/main" val="288140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Total  - 175 000 ,</a:t>
            </a:r>
            <a:r>
              <a:rPr lang="en-US" baseline="0" dirty="0"/>
              <a:t> 18% HCV positive</a:t>
            </a:r>
            <a:endParaRPr lang="en-US" dirty="0"/>
          </a:p>
          <a:p>
            <a:endParaRPr lang="en-US" dirty="0"/>
          </a:p>
        </p:txBody>
      </p:sp>
      <p:sp>
        <p:nvSpPr>
          <p:cNvPr id="4" name="Slide Number Placeholder 3"/>
          <p:cNvSpPr>
            <a:spLocks noGrp="1"/>
          </p:cNvSpPr>
          <p:nvPr>
            <p:ph type="sldNum" sz="quarter" idx="10"/>
          </p:nvPr>
        </p:nvSpPr>
        <p:spPr/>
        <p:txBody>
          <a:bodyPr/>
          <a:lstStyle/>
          <a:p>
            <a:fld id="{390ECF9A-335D-46BB-8962-083A91A0E325}" type="slidenum">
              <a:rPr lang="en-US" smtClean="0"/>
              <a:t>11</a:t>
            </a:fld>
            <a:endParaRPr lang="en-US"/>
          </a:p>
        </p:txBody>
      </p:sp>
    </p:spTree>
    <p:extLst>
      <p:ext uri="{BB962C8B-B14F-4D97-AF65-F5344CB8AC3E}">
        <p14:creationId xmlns:p14="http://schemas.microsoft.com/office/powerpoint/2010/main" val="41277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ECF9A-335D-46BB-8962-083A91A0E325}" type="slidenum">
              <a:rPr lang="en-US" smtClean="0"/>
              <a:t>12</a:t>
            </a:fld>
            <a:endParaRPr lang="en-US"/>
          </a:p>
        </p:txBody>
      </p:sp>
    </p:spTree>
    <p:extLst>
      <p:ext uri="{BB962C8B-B14F-4D97-AF65-F5344CB8AC3E}">
        <p14:creationId xmlns:p14="http://schemas.microsoft.com/office/powerpoint/2010/main" val="54816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ECF9A-335D-46BB-8962-083A91A0E325}" type="slidenum">
              <a:rPr lang="en-US" smtClean="0"/>
              <a:t>2</a:t>
            </a:fld>
            <a:endParaRPr lang="en-US"/>
          </a:p>
        </p:txBody>
      </p:sp>
    </p:spTree>
    <p:extLst>
      <p:ext uri="{BB962C8B-B14F-4D97-AF65-F5344CB8AC3E}">
        <p14:creationId xmlns:p14="http://schemas.microsoft.com/office/powerpoint/2010/main" val="163472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90ECF9A-335D-46BB-8962-083A91A0E325}" type="slidenum">
              <a:rPr lang="en-US" smtClean="0"/>
              <a:t>3</a:t>
            </a:fld>
            <a:endParaRPr lang="en-US"/>
          </a:p>
        </p:txBody>
      </p:sp>
    </p:spTree>
    <p:extLst>
      <p:ext uri="{BB962C8B-B14F-4D97-AF65-F5344CB8AC3E}">
        <p14:creationId xmlns:p14="http://schemas.microsoft.com/office/powerpoint/2010/main" val="179458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90ECF9A-335D-46BB-8962-083A91A0E325}" type="slidenum">
              <a:rPr lang="en-US" smtClean="0"/>
              <a:t>4</a:t>
            </a:fld>
            <a:endParaRPr lang="en-US"/>
          </a:p>
        </p:txBody>
      </p:sp>
    </p:spTree>
    <p:extLst>
      <p:ext uri="{BB962C8B-B14F-4D97-AF65-F5344CB8AC3E}">
        <p14:creationId xmlns:p14="http://schemas.microsoft.com/office/powerpoint/2010/main" val="419333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ECF9A-335D-46BB-8962-083A91A0E325}" type="slidenum">
              <a:rPr lang="en-US" smtClean="0"/>
              <a:t>5</a:t>
            </a:fld>
            <a:endParaRPr lang="en-US"/>
          </a:p>
        </p:txBody>
      </p:sp>
    </p:spTree>
    <p:extLst>
      <p:ext uri="{BB962C8B-B14F-4D97-AF65-F5344CB8AC3E}">
        <p14:creationId xmlns:p14="http://schemas.microsoft.com/office/powerpoint/2010/main" val="54082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ECF9A-335D-46BB-8962-083A91A0E325}" type="slidenum">
              <a:rPr lang="en-US" smtClean="0"/>
              <a:t>6</a:t>
            </a:fld>
            <a:endParaRPr lang="en-US"/>
          </a:p>
        </p:txBody>
      </p:sp>
    </p:spTree>
    <p:extLst>
      <p:ext uri="{BB962C8B-B14F-4D97-AF65-F5344CB8AC3E}">
        <p14:creationId xmlns:p14="http://schemas.microsoft.com/office/powerpoint/2010/main" val="123716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ECF9A-335D-46BB-8962-083A91A0E325}" type="slidenum">
              <a:rPr lang="en-US" smtClean="0"/>
              <a:t>7</a:t>
            </a:fld>
            <a:endParaRPr lang="en-US"/>
          </a:p>
        </p:txBody>
      </p:sp>
    </p:spTree>
    <p:extLst>
      <p:ext uri="{BB962C8B-B14F-4D97-AF65-F5344CB8AC3E}">
        <p14:creationId xmlns:p14="http://schemas.microsoft.com/office/powerpoint/2010/main" val="415578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ECF9A-335D-46BB-8962-083A91A0E325}" type="slidenum">
              <a:rPr lang="en-US" smtClean="0"/>
              <a:t>9</a:t>
            </a:fld>
            <a:endParaRPr lang="en-US"/>
          </a:p>
        </p:txBody>
      </p:sp>
    </p:spTree>
    <p:extLst>
      <p:ext uri="{BB962C8B-B14F-4D97-AF65-F5344CB8AC3E}">
        <p14:creationId xmlns:p14="http://schemas.microsoft.com/office/powerpoint/2010/main" val="421458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ECF9A-335D-46BB-8962-083A91A0E325}" type="slidenum">
              <a:rPr lang="en-US" smtClean="0"/>
              <a:t>10</a:t>
            </a:fld>
            <a:endParaRPr lang="en-US"/>
          </a:p>
        </p:txBody>
      </p:sp>
    </p:spTree>
    <p:extLst>
      <p:ext uri="{BB962C8B-B14F-4D97-AF65-F5344CB8AC3E}">
        <p14:creationId xmlns:p14="http://schemas.microsoft.com/office/powerpoint/2010/main" val="225407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BB740-9ECB-43C0-99A6-F9457278BA8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34AFB-8C1A-4D2A-A9E0-163320CAD6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94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BB740-9ECB-43C0-99A6-F9457278BA8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34AFB-8C1A-4D2A-A9E0-163320CAD62D}" type="slidenum">
              <a:rPr lang="en-US" smtClean="0"/>
              <a:t>‹#›</a:t>
            </a:fld>
            <a:endParaRPr lang="en-US"/>
          </a:p>
        </p:txBody>
      </p:sp>
    </p:spTree>
    <p:extLst>
      <p:ext uri="{BB962C8B-B14F-4D97-AF65-F5344CB8AC3E}">
        <p14:creationId xmlns:p14="http://schemas.microsoft.com/office/powerpoint/2010/main" val="383911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BB740-9ECB-43C0-99A6-F9457278BA8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34AFB-8C1A-4D2A-A9E0-163320CAD62D}" type="slidenum">
              <a:rPr lang="en-US" smtClean="0"/>
              <a:t>‹#›</a:t>
            </a:fld>
            <a:endParaRPr lang="en-US"/>
          </a:p>
        </p:txBody>
      </p:sp>
    </p:spTree>
    <p:extLst>
      <p:ext uri="{BB962C8B-B14F-4D97-AF65-F5344CB8AC3E}">
        <p14:creationId xmlns:p14="http://schemas.microsoft.com/office/powerpoint/2010/main" val="45086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BB740-9ECB-43C0-99A6-F9457278BA8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34AFB-8C1A-4D2A-A9E0-163320CAD62D}" type="slidenum">
              <a:rPr lang="en-US" smtClean="0"/>
              <a:t>‹#›</a:t>
            </a:fld>
            <a:endParaRPr lang="en-US"/>
          </a:p>
        </p:txBody>
      </p:sp>
    </p:spTree>
    <p:extLst>
      <p:ext uri="{BB962C8B-B14F-4D97-AF65-F5344CB8AC3E}">
        <p14:creationId xmlns:p14="http://schemas.microsoft.com/office/powerpoint/2010/main" val="365664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BB740-9ECB-43C0-99A6-F9457278BA8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34AFB-8C1A-4D2A-A9E0-163320CAD6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30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BB740-9ECB-43C0-99A6-F9457278BA84}"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34AFB-8C1A-4D2A-A9E0-163320CAD62D}" type="slidenum">
              <a:rPr lang="en-US" smtClean="0"/>
              <a:t>‹#›</a:t>
            </a:fld>
            <a:endParaRPr lang="en-US"/>
          </a:p>
        </p:txBody>
      </p:sp>
    </p:spTree>
    <p:extLst>
      <p:ext uri="{BB962C8B-B14F-4D97-AF65-F5344CB8AC3E}">
        <p14:creationId xmlns:p14="http://schemas.microsoft.com/office/powerpoint/2010/main" val="293713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BB740-9ECB-43C0-99A6-F9457278BA84}" type="datetimeFigureOut">
              <a:rPr lang="en-US" smtClean="0"/>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34AFB-8C1A-4D2A-A9E0-163320CAD62D}" type="slidenum">
              <a:rPr lang="en-US" smtClean="0"/>
              <a:t>‹#›</a:t>
            </a:fld>
            <a:endParaRPr lang="en-US"/>
          </a:p>
        </p:txBody>
      </p:sp>
    </p:spTree>
    <p:extLst>
      <p:ext uri="{BB962C8B-B14F-4D97-AF65-F5344CB8AC3E}">
        <p14:creationId xmlns:p14="http://schemas.microsoft.com/office/powerpoint/2010/main" val="67708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BB740-9ECB-43C0-99A6-F9457278BA84}"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34AFB-8C1A-4D2A-A9E0-163320CAD62D}" type="slidenum">
              <a:rPr lang="en-US" smtClean="0"/>
              <a:t>‹#›</a:t>
            </a:fld>
            <a:endParaRPr lang="en-US"/>
          </a:p>
        </p:txBody>
      </p:sp>
    </p:spTree>
    <p:extLst>
      <p:ext uri="{BB962C8B-B14F-4D97-AF65-F5344CB8AC3E}">
        <p14:creationId xmlns:p14="http://schemas.microsoft.com/office/powerpoint/2010/main" val="142524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EBB740-9ECB-43C0-99A6-F9457278BA84}" type="datetimeFigureOut">
              <a:rPr lang="en-US" smtClean="0"/>
              <a:t>4/5/2016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1534AFB-8C1A-4D2A-A9E0-163320CAD62D}" type="slidenum">
              <a:rPr lang="en-US" smtClean="0"/>
              <a:t>‹#›</a:t>
            </a:fld>
            <a:endParaRPr lang="en-US"/>
          </a:p>
        </p:txBody>
      </p:sp>
    </p:spTree>
    <p:extLst>
      <p:ext uri="{BB962C8B-B14F-4D97-AF65-F5344CB8AC3E}">
        <p14:creationId xmlns:p14="http://schemas.microsoft.com/office/powerpoint/2010/main" val="318558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EBB740-9ECB-43C0-99A6-F9457278BA84}" type="datetimeFigureOut">
              <a:rPr lang="en-US" smtClean="0"/>
              <a:t>4/5/2016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534AFB-8C1A-4D2A-A9E0-163320CAD62D}" type="slidenum">
              <a:rPr lang="en-US" smtClean="0"/>
              <a:t>‹#›</a:t>
            </a:fld>
            <a:endParaRPr lang="en-US"/>
          </a:p>
        </p:txBody>
      </p:sp>
    </p:spTree>
    <p:extLst>
      <p:ext uri="{BB962C8B-B14F-4D97-AF65-F5344CB8AC3E}">
        <p14:creationId xmlns:p14="http://schemas.microsoft.com/office/powerpoint/2010/main" val="150423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EBB740-9ECB-43C0-99A6-F9457278BA84}"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34AFB-8C1A-4D2A-A9E0-163320CAD62D}" type="slidenum">
              <a:rPr lang="en-US" smtClean="0"/>
              <a:t>‹#›</a:t>
            </a:fld>
            <a:endParaRPr lang="en-US"/>
          </a:p>
        </p:txBody>
      </p:sp>
    </p:spTree>
    <p:extLst>
      <p:ext uri="{BB962C8B-B14F-4D97-AF65-F5344CB8AC3E}">
        <p14:creationId xmlns:p14="http://schemas.microsoft.com/office/powerpoint/2010/main" val="228622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EBB740-9ECB-43C0-99A6-F9457278BA84}" type="datetimeFigureOut">
              <a:rPr lang="en-US" smtClean="0"/>
              <a:t>4/5/2016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534AFB-8C1A-4D2A-A9E0-163320CAD62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1031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1579" y="2922815"/>
            <a:ext cx="10058400" cy="1304326"/>
          </a:xfrm>
          <a:solidFill>
            <a:schemeClr val="bg1"/>
          </a:solidFill>
        </p:spPr>
        <p:txBody>
          <a:bodyPr/>
          <a:lstStyle/>
          <a:p>
            <a:r>
              <a:rPr lang="en-US"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Hepatitis</a:t>
            </a:r>
            <a:r>
              <a:rPr lang="en-US" b="1" dirty="0">
                <a:ln w="12700">
                  <a:solidFill>
                    <a:schemeClr val="accent1">
                      <a:lumMod val="75000"/>
                    </a:schemeClr>
                  </a:solidFill>
                  <a:prstDash val="solid"/>
                </a:ln>
                <a:solidFill>
                  <a:schemeClr val="accent2">
                    <a:lumMod val="50000"/>
                  </a:schemeClr>
                </a:solidFill>
              </a:rPr>
              <a:t> </a:t>
            </a:r>
            <a:r>
              <a:rPr lang="en-US"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 Screening </a:t>
            </a:r>
            <a:endParaRPr lang="en-US" b="1" dirty="0">
              <a:ln w="12700">
                <a:solidFill>
                  <a:schemeClr val="accent1">
                    <a:lumMod val="75000"/>
                  </a:schemeClr>
                </a:solidFill>
                <a:prstDash val="solid"/>
              </a:ln>
              <a:solidFill>
                <a:schemeClr val="accent2">
                  <a:lumMod val="50000"/>
                </a:schemeClr>
              </a:solidFill>
            </a:endParaRPr>
          </a:p>
        </p:txBody>
      </p:sp>
      <p:sp>
        <p:nvSpPr>
          <p:cNvPr id="3" name="Subtitle 2"/>
          <p:cNvSpPr>
            <a:spLocks noGrp="1"/>
          </p:cNvSpPr>
          <p:nvPr>
            <p:ph type="subTitle" idx="1"/>
          </p:nvPr>
        </p:nvSpPr>
        <p:spPr>
          <a:xfrm>
            <a:off x="5829300" y="114300"/>
            <a:ext cx="6139543" cy="2139042"/>
          </a:xfrm>
        </p:spPr>
        <p:txBody>
          <a:bodyPr>
            <a:normAutofit fontScale="92500" lnSpcReduction="10000"/>
          </a:bodyPr>
          <a:lstStyle/>
          <a:p>
            <a:pPr algn="r"/>
            <a:endParaRPr lang="en-US" dirty="0"/>
          </a:p>
          <a:p>
            <a:pPr algn="r"/>
            <a:endParaRPr lang="en-US" b="1" dirty="0">
              <a:solidFill>
                <a:schemeClr val="accent1">
                  <a:lumMod val="50000"/>
                </a:schemeClr>
              </a:solidFill>
            </a:endParaRPr>
          </a:p>
          <a:p>
            <a:pPr algn="r"/>
            <a:r>
              <a:rPr lang="en-US" sz="2000" b="1" i="1" dirty="0">
                <a:solidFill>
                  <a:schemeClr val="accent1">
                    <a:lumMod val="50000"/>
                  </a:schemeClr>
                </a:solidFill>
              </a:rPr>
              <a:t> National Hepatitis C Workshop</a:t>
            </a:r>
          </a:p>
          <a:p>
            <a:pPr algn="r"/>
            <a:r>
              <a:rPr lang="en-US" sz="2000" b="1" i="1" dirty="0">
                <a:solidFill>
                  <a:schemeClr val="accent1">
                    <a:lumMod val="50000"/>
                  </a:schemeClr>
                </a:solidFill>
              </a:rPr>
              <a:t>6 April, 2016</a:t>
            </a:r>
          </a:p>
          <a:p>
            <a:pPr algn="r"/>
            <a:r>
              <a:rPr lang="en-US" sz="2000" b="1" i="1" dirty="0">
                <a:solidFill>
                  <a:schemeClr val="accent1">
                    <a:lumMod val="50000"/>
                  </a:schemeClr>
                </a:solidFill>
              </a:rPr>
              <a:t>Tbilisi, Georgia</a:t>
            </a:r>
            <a:r>
              <a:rPr lang="en-US" sz="2000" i="1" dirty="0">
                <a:solidFill>
                  <a:schemeClr val="accent1">
                    <a:lumMod val="50000"/>
                  </a:schemeClr>
                </a:solidFill>
              </a:rPr>
              <a:t> </a:t>
            </a:r>
          </a:p>
        </p:txBody>
      </p:sp>
      <p:sp>
        <p:nvSpPr>
          <p:cNvPr id="5" name="Subtitle 2"/>
          <p:cNvSpPr txBox="1">
            <a:spLocks/>
          </p:cNvSpPr>
          <p:nvPr/>
        </p:nvSpPr>
        <p:spPr>
          <a:xfrm>
            <a:off x="6237514" y="4245429"/>
            <a:ext cx="5617029" cy="17798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endParaRPr lang="en-US" dirty="0"/>
          </a:p>
          <a:p>
            <a:pPr algn="r"/>
            <a:r>
              <a:rPr lang="en-US" b="1" dirty="0">
                <a:solidFill>
                  <a:schemeClr val="accent1">
                    <a:lumMod val="50000"/>
                  </a:schemeClr>
                </a:solidFill>
              </a:rPr>
              <a:t>Maia Alkhazashvili. MD</a:t>
            </a:r>
          </a:p>
          <a:p>
            <a:pPr algn="r"/>
            <a:r>
              <a:rPr lang="en-US" sz="2000" i="1" dirty="0">
                <a:solidFill>
                  <a:schemeClr val="accent1">
                    <a:lumMod val="50000"/>
                  </a:schemeClr>
                </a:solidFill>
              </a:rPr>
              <a:t>National Center for disease control and public Health</a:t>
            </a:r>
          </a:p>
        </p:txBody>
      </p:sp>
      <p:pic>
        <p:nvPicPr>
          <p:cNvPr id="6" name="Picture 5"/>
          <p:cNvPicPr>
            <a:picLocks noChangeAspect="1"/>
          </p:cNvPicPr>
          <p:nvPr/>
        </p:nvPicPr>
        <p:blipFill>
          <a:blip r:embed="rId3"/>
          <a:stretch>
            <a:fillRect/>
          </a:stretch>
        </p:blipFill>
        <p:spPr>
          <a:xfrm>
            <a:off x="0" y="6007100"/>
            <a:ext cx="12192000" cy="850900"/>
          </a:xfrm>
          <a:prstGeom prst="rect">
            <a:avLst/>
          </a:prstGeom>
        </p:spPr>
      </p:pic>
    </p:spTree>
    <p:extLst>
      <p:ext uri="{BB962C8B-B14F-4D97-AF65-F5344CB8AC3E}">
        <p14:creationId xmlns:p14="http://schemas.microsoft.com/office/powerpoint/2010/main" val="146611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 Implement HCV testing in the following special groups</a:t>
            </a:r>
          </a:p>
        </p:txBody>
      </p:sp>
      <p:sp>
        <p:nvSpPr>
          <p:cNvPr id="3" name="Content Placeholder 2"/>
          <p:cNvSpPr>
            <a:spLocks noGrp="1"/>
          </p:cNvSpPr>
          <p:nvPr>
            <p:ph idx="1"/>
          </p:nvPr>
        </p:nvSpPr>
        <p:spPr>
          <a:xfrm>
            <a:off x="329836" y="1747157"/>
            <a:ext cx="3752305" cy="4147458"/>
          </a:xfrm>
          <a:gradFill>
            <a:gsLst>
              <a:gs pos="0">
                <a:schemeClr val="accent6">
                  <a:lumMod val="75000"/>
                </a:schemeClr>
              </a:gs>
              <a:gs pos="0">
                <a:schemeClr val="accent6">
                  <a:lumMod val="60000"/>
                  <a:lumOff val="40000"/>
                </a:schemeClr>
              </a:gs>
              <a:gs pos="36000">
                <a:schemeClr val="accent6">
                  <a:lumMod val="60000"/>
                  <a:lumOff val="40000"/>
                </a:schemeClr>
              </a:gs>
              <a:gs pos="72000">
                <a:schemeClr val="accent6">
                  <a:lumMod val="60000"/>
                  <a:lumOff val="40000"/>
                </a:schemeClr>
              </a:gs>
            </a:gsLst>
            <a:lin ang="5400000" scaled="1"/>
          </a:gradFill>
        </p:spPr>
        <p:txBody>
          <a:bodyPr>
            <a:normAutofit lnSpcReduction="10000"/>
          </a:bodyPr>
          <a:lstStyle/>
          <a:p>
            <a:pPr>
              <a:buFont typeface="Wingdings" panose="05000000000000000000" pitchFamily="2" charset="2"/>
              <a:buChar char="§"/>
            </a:pPr>
            <a:r>
              <a:rPr lang="en-US" b="1" i="1" dirty="0"/>
              <a:t>Law enforcement personal </a:t>
            </a:r>
          </a:p>
          <a:p>
            <a:r>
              <a:rPr lang="en-US" sz="1900" dirty="0"/>
              <a:t>Nowadays:</a:t>
            </a:r>
          </a:p>
          <a:p>
            <a:pPr lvl="1"/>
            <a:r>
              <a:rPr lang="en-US" sz="1900" dirty="0"/>
              <a:t>All military people go through the routine medical checkup including HCV testing first time before contracting and than once in every 4 years.</a:t>
            </a:r>
          </a:p>
          <a:p>
            <a:pPr lvl="1"/>
            <a:r>
              <a:rPr lang="en-US" sz="1900" dirty="0"/>
              <a:t>All young Recruits are undergoing Medical examination including HCV screening.</a:t>
            </a:r>
          </a:p>
          <a:p>
            <a:r>
              <a:rPr lang="en-US" sz="1900" dirty="0"/>
              <a:t>HCV screening programs will be implemented within the relevant ministries and will be linked to elimination program</a:t>
            </a:r>
          </a:p>
          <a:p>
            <a:endParaRPr lang="en-US" dirty="0"/>
          </a:p>
        </p:txBody>
      </p:sp>
      <p:sp>
        <p:nvSpPr>
          <p:cNvPr id="4" name="Content Placeholder 2"/>
          <p:cNvSpPr txBox="1">
            <a:spLocks/>
          </p:cNvSpPr>
          <p:nvPr/>
        </p:nvSpPr>
        <p:spPr>
          <a:xfrm>
            <a:off x="4261756" y="1730830"/>
            <a:ext cx="3624943" cy="4180113"/>
          </a:xfrm>
          <a:prstGeom prst="rect">
            <a:avLst/>
          </a:prstGeom>
          <a:gradFill>
            <a:gsLst>
              <a:gs pos="0">
                <a:schemeClr val="accent6">
                  <a:lumMod val="75000"/>
                </a:schemeClr>
              </a:gs>
              <a:gs pos="0">
                <a:schemeClr val="accent6">
                  <a:lumMod val="60000"/>
                  <a:lumOff val="40000"/>
                </a:schemeClr>
              </a:gs>
              <a:gs pos="36000">
                <a:schemeClr val="accent6">
                  <a:lumMod val="60000"/>
                  <a:lumOff val="40000"/>
                </a:schemeClr>
              </a:gs>
              <a:gs pos="72000">
                <a:schemeClr val="accent6">
                  <a:lumMod val="60000"/>
                  <a:lumOff val="40000"/>
                </a:schemeClr>
              </a:gs>
            </a:gsLst>
            <a:lin ang="5400000" scaled="1"/>
          </a:gra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1900" b="1" i="1" dirty="0"/>
              <a:t>Students</a:t>
            </a:r>
          </a:p>
          <a:p>
            <a:pPr>
              <a:buFont typeface="Wingdings" panose="05000000000000000000" pitchFamily="2" charset="2"/>
              <a:buChar char="§"/>
            </a:pPr>
            <a:endParaRPr lang="en-US" sz="1900" b="1" i="1" dirty="0"/>
          </a:p>
          <a:p>
            <a:pPr marL="292608" lvl="1" indent="0">
              <a:buNone/>
            </a:pPr>
            <a:r>
              <a:rPr lang="en-US" sz="2000" dirty="0"/>
              <a:t>Tbilisi State Medical University just started free of charge HCV screening of medical students, and for today 457persons( HCV positive were  6)  are  tested.</a:t>
            </a:r>
          </a:p>
          <a:p>
            <a:pPr marL="292608" lvl="1" indent="0">
              <a:buFont typeface="Calibri" pitchFamily="34" charset="0"/>
              <a:buNone/>
            </a:pPr>
            <a:r>
              <a:rPr lang="en-US" sz="2000" dirty="0"/>
              <a:t>In addition, outreach using mobile units will be organized to screen students at other higher educational institutions  (e.g. Universities)</a:t>
            </a:r>
          </a:p>
          <a:p>
            <a:endParaRPr lang="en-US" dirty="0"/>
          </a:p>
        </p:txBody>
      </p:sp>
      <p:sp>
        <p:nvSpPr>
          <p:cNvPr id="5" name="Content Placeholder 2"/>
          <p:cNvSpPr txBox="1">
            <a:spLocks/>
          </p:cNvSpPr>
          <p:nvPr/>
        </p:nvSpPr>
        <p:spPr>
          <a:xfrm>
            <a:off x="8102236" y="1764091"/>
            <a:ext cx="3491049" cy="4130523"/>
          </a:xfrm>
          <a:prstGeom prst="rect">
            <a:avLst/>
          </a:prstGeom>
          <a:gradFill>
            <a:gsLst>
              <a:gs pos="0">
                <a:schemeClr val="accent6">
                  <a:lumMod val="75000"/>
                </a:schemeClr>
              </a:gs>
              <a:gs pos="0">
                <a:schemeClr val="accent6">
                  <a:lumMod val="60000"/>
                  <a:lumOff val="40000"/>
                </a:schemeClr>
              </a:gs>
              <a:gs pos="36000">
                <a:schemeClr val="accent6">
                  <a:lumMod val="60000"/>
                  <a:lumOff val="40000"/>
                </a:schemeClr>
              </a:gs>
              <a:gs pos="72000">
                <a:schemeClr val="accent6">
                  <a:lumMod val="60000"/>
                  <a:lumOff val="40000"/>
                </a:schemeClr>
              </a:gs>
            </a:gsLst>
            <a:lin ang="5400000" scaled="1"/>
          </a:gradFill>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b="1" i="1" dirty="0"/>
              <a:t>Healthcare workers </a:t>
            </a:r>
          </a:p>
          <a:p>
            <a:pPr marL="0" indent="0">
              <a:buNone/>
            </a:pPr>
            <a:r>
              <a:rPr lang="en-US" dirty="0"/>
              <a:t>Screening of this high risk group will be mandatory </a:t>
            </a:r>
          </a:p>
          <a:p>
            <a:pPr>
              <a:buFont typeface="Wingdings" panose="05000000000000000000" pitchFamily="2" charset="2"/>
              <a:buChar char="§"/>
            </a:pPr>
            <a:r>
              <a:rPr lang="en-US" b="1" i="1" dirty="0"/>
              <a:t>All persons referred to healthcare facilities</a:t>
            </a:r>
          </a:p>
          <a:p>
            <a:r>
              <a:rPr lang="en-US" dirty="0"/>
              <a:t>Nowadays, most of the clinics do screening of hospitalized people, but data on HCV screening from self-referrals among people who paid out of pocket at facilities, not supported by specific HCV-related programs are not available.</a:t>
            </a:r>
          </a:p>
          <a:p>
            <a:endParaRPr lang="en-US" dirty="0"/>
          </a:p>
        </p:txBody>
      </p:sp>
      <p:pic>
        <p:nvPicPr>
          <p:cNvPr id="6" name="Picture 5"/>
          <p:cNvPicPr>
            <a:picLocks noChangeAspect="1"/>
          </p:cNvPicPr>
          <p:nvPr/>
        </p:nvPicPr>
        <p:blipFill>
          <a:blip r:embed="rId3"/>
          <a:stretch>
            <a:fillRect/>
          </a:stretch>
        </p:blipFill>
        <p:spPr>
          <a:xfrm>
            <a:off x="0" y="6121400"/>
            <a:ext cx="12192000" cy="850900"/>
          </a:xfrm>
          <a:prstGeom prst="rect">
            <a:avLst/>
          </a:prstGeom>
        </p:spPr>
      </p:pic>
    </p:spTree>
    <p:extLst>
      <p:ext uri="{BB962C8B-B14F-4D97-AF65-F5344CB8AC3E}">
        <p14:creationId xmlns:p14="http://schemas.microsoft.com/office/powerpoint/2010/main" val="172514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6019800"/>
            <a:ext cx="12192000" cy="838200"/>
          </a:xfrm>
          <a:prstGeom prst="rect">
            <a:avLst/>
          </a:prstGeom>
        </p:spPr>
      </p:pic>
      <p:sp>
        <p:nvSpPr>
          <p:cNvPr id="3" name="Rectangle 2"/>
          <p:cNvSpPr/>
          <p:nvPr/>
        </p:nvSpPr>
        <p:spPr>
          <a:xfrm>
            <a:off x="497114" y="215900"/>
            <a:ext cx="10247086" cy="1034129"/>
          </a:xfrm>
          <a:prstGeom prst="rect">
            <a:avLst/>
          </a:prstGeom>
        </p:spPr>
        <p:txBody>
          <a:bodyPr wrap="square">
            <a:spAutoFit/>
          </a:bodyPr>
          <a:lstStyle/>
          <a:p>
            <a:pPr algn="ctr">
              <a:lnSpc>
                <a:spcPct val="85000"/>
              </a:lnSpc>
              <a:spcBef>
                <a:spcPct val="0"/>
              </a:spcBef>
            </a:pPr>
            <a:r>
              <a:rPr lang="en-US" sz="3600" b="1" spc="-50" dirty="0">
                <a:solidFill>
                  <a:schemeClr val="accent1">
                    <a:lumMod val="50000"/>
                  </a:schemeClr>
                </a:solidFill>
                <a:latin typeface="+mj-lt"/>
                <a:ea typeface="+mj-ea"/>
                <a:cs typeface="+mj-cs"/>
              </a:rPr>
              <a:t>DIAGNOSTIC YIELD WITHIN HCV SCREENING PROGRAM AMONG DIFFERENT TARGET GROUPS</a:t>
            </a:r>
          </a:p>
        </p:txBody>
      </p:sp>
      <p:graphicFrame>
        <p:nvGraphicFramePr>
          <p:cNvPr id="7" name="Chart 6"/>
          <p:cNvGraphicFramePr/>
          <p:nvPr>
            <p:extLst>
              <p:ext uri="{D42A27DB-BD31-4B8C-83A1-F6EECF244321}">
                <p14:modId xmlns:p14="http://schemas.microsoft.com/office/powerpoint/2010/main" val="556966557"/>
              </p:ext>
            </p:extLst>
          </p:nvPr>
        </p:nvGraphicFramePr>
        <p:xfrm>
          <a:off x="1117599" y="2024925"/>
          <a:ext cx="10253407" cy="385121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89858" y="1255484"/>
            <a:ext cx="11168742" cy="769441"/>
          </a:xfrm>
          <a:prstGeom prst="rect">
            <a:avLst/>
          </a:prstGeom>
          <a:noFill/>
        </p:spPr>
        <p:txBody>
          <a:bodyPr wrap="square" rtlCol="0">
            <a:spAutoFit/>
          </a:bodyPr>
          <a:lstStyle/>
          <a:p>
            <a:r>
              <a:rPr lang="en-US" sz="2200" b="1" dirty="0">
                <a:solidFill>
                  <a:schemeClr val="accent1">
                    <a:lumMod val="50000"/>
                  </a:schemeClr>
                </a:solidFill>
              </a:rPr>
              <a:t>Currently approximately  175 000 people are screened since January 2015, and about 18% are positive</a:t>
            </a:r>
          </a:p>
        </p:txBody>
      </p:sp>
    </p:spTree>
    <p:extLst>
      <p:ext uri="{BB962C8B-B14F-4D97-AF65-F5344CB8AC3E}">
        <p14:creationId xmlns:p14="http://schemas.microsoft.com/office/powerpoint/2010/main" val="162420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a:xfrm>
            <a:off x="3070225" y="4602164"/>
            <a:ext cx="5570538" cy="1158875"/>
          </a:xfrm>
          <a:prstGeom prst="roundRect">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0" name="Picture 2" descr="C:\Users\Dato\Desktop\Logos\NCDC Logo.png"/>
          <p:cNvPicPr>
            <a:picLocks noGrp="1" noChangeAspect="1" noChangeArrowheads="1"/>
          </p:cNvPicPr>
          <p:nvPr>
            <p:ph sz="half" idx="4294967295"/>
          </p:nvPr>
        </p:nvPicPr>
        <p:blipFill>
          <a:blip r:embed="rId3" cstate="print">
            <a:extLst/>
          </a:blip>
          <a:srcRect/>
          <a:stretch>
            <a:fillRect/>
          </a:stretch>
        </p:blipFill>
        <p:spPr>
          <a:xfrm>
            <a:off x="0" y="2435225"/>
            <a:ext cx="2698750" cy="1984375"/>
          </a:xfrm>
          <a:effectLst>
            <a:outerShdw blurRad="165100" dist="38100" dir="2700000" sx="103000" sy="103000" algn="tl" rotWithShape="0">
              <a:prstClr val="black">
                <a:alpha val="57000"/>
              </a:prstClr>
            </a:outerShdw>
            <a:reflection blurRad="114300" stA="44000" endPos="65000" dist="127000" dir="5400000" sy="-100000" algn="bl" rotWithShape="0"/>
          </a:effectLst>
          <a:extLst/>
        </p:spPr>
      </p:pic>
      <p:sp>
        <p:nvSpPr>
          <p:cNvPr id="41990" name="Rectangle 7"/>
          <p:cNvSpPr>
            <a:spLocks noChangeArrowheads="1"/>
          </p:cNvSpPr>
          <p:nvPr/>
        </p:nvSpPr>
        <p:spPr bwMode="auto">
          <a:xfrm>
            <a:off x="0" y="6165851"/>
            <a:ext cx="12191999" cy="692148"/>
          </a:xfrm>
          <a:prstGeom prst="rect">
            <a:avLst/>
          </a:prstGeom>
          <a:solidFill>
            <a:srgbClr val="0099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p>
        </p:txBody>
      </p:sp>
      <p:sp>
        <p:nvSpPr>
          <p:cNvPr id="41991" name="Rectangle 8"/>
          <p:cNvSpPr>
            <a:spLocks noChangeArrowheads="1"/>
          </p:cNvSpPr>
          <p:nvPr/>
        </p:nvSpPr>
        <p:spPr bwMode="auto">
          <a:xfrm>
            <a:off x="1499066"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a:solidFill>
                  <a:schemeClr val="bg1"/>
                </a:solidFill>
              </a:rPr>
              <a:t>National Center for Disease Control &amp; Public Health</a:t>
            </a:r>
            <a:endParaRPr lang="ru-RU" altLang="en-US" sz="1400" b="1">
              <a:solidFill>
                <a:schemeClr val="bg1"/>
              </a:solidFill>
            </a:endParaRPr>
          </a:p>
        </p:txBody>
      </p:sp>
      <p:pic>
        <p:nvPicPr>
          <p:cNvPr id="41992" name="Picture 1030"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29" y="6165851"/>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 Box 10"/>
          <p:cNvSpPr txBox="1">
            <a:spLocks noChangeArrowheads="1"/>
          </p:cNvSpPr>
          <p:nvPr/>
        </p:nvSpPr>
        <p:spPr bwMode="auto">
          <a:xfrm>
            <a:off x="10347986" y="6396499"/>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chemeClr val="bg1"/>
                </a:solidFill>
              </a:rPr>
              <a:t>www.ncdc.ge</a:t>
            </a:r>
            <a:endParaRPr lang="ru-RU" altLang="en-US" dirty="0">
              <a:solidFill>
                <a:schemeClr val="bg1"/>
              </a:solidFill>
            </a:endParaRPr>
          </a:p>
        </p:txBody>
      </p:sp>
      <p:sp>
        <p:nvSpPr>
          <p:cNvPr id="2" name="Title 1"/>
          <p:cNvSpPr>
            <a:spLocks/>
          </p:cNvSpPr>
          <p:nvPr/>
        </p:nvSpPr>
        <p:spPr bwMode="auto">
          <a:xfrm>
            <a:off x="1847850"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 for your attention!</a:t>
            </a:r>
            <a:br>
              <a:rPr lang="en-US"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endParaRPr lang="en-US"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10498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51" y="299303"/>
            <a:ext cx="10058400" cy="1161197"/>
          </a:xfrm>
        </p:spPr>
        <p:txBody>
          <a:bodyPr>
            <a:normAutofit/>
          </a:bodyPr>
          <a:lstStyle/>
          <a:p>
            <a:pPr algn="just"/>
            <a:r>
              <a:rPr lang="en-US" sz="3600"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Importance of wide-scale HCV screening in successful implementation of HCV Elimination program</a:t>
            </a:r>
          </a:p>
        </p:txBody>
      </p:sp>
      <p:sp>
        <p:nvSpPr>
          <p:cNvPr id="3" name="Content Placeholder 2"/>
          <p:cNvSpPr>
            <a:spLocks noGrp="1"/>
          </p:cNvSpPr>
          <p:nvPr>
            <p:ph idx="1"/>
          </p:nvPr>
        </p:nvSpPr>
        <p:spPr>
          <a:xfrm>
            <a:off x="982980" y="2006600"/>
            <a:ext cx="10231120" cy="3594100"/>
          </a:xfrm>
        </p:spPr>
        <p:txBody>
          <a:bodyPr>
            <a:normAutofit/>
          </a:bodyPr>
          <a:lstStyle/>
          <a:p>
            <a:pPr>
              <a:buFont typeface="Wingdings" panose="05000000000000000000" pitchFamily="2" charset="2"/>
              <a:buChar char="§"/>
            </a:pPr>
            <a:r>
              <a:rPr lang="en-US" sz="2200" dirty="0">
                <a:solidFill>
                  <a:schemeClr val="accent2">
                    <a:lumMod val="50000"/>
                  </a:schemeClr>
                </a:solidFill>
              </a:rPr>
              <a:t>The main challenge for the successful implementation of the National Hepatitis C Elimination Program is identification of people living with HCV.</a:t>
            </a:r>
          </a:p>
          <a:p>
            <a:pPr marL="0" indent="0">
              <a:buNone/>
            </a:pPr>
            <a:endParaRPr lang="en-US" sz="2200" dirty="0">
              <a:solidFill>
                <a:schemeClr val="accent2">
                  <a:lumMod val="50000"/>
                </a:schemeClr>
              </a:solidFill>
            </a:endParaRPr>
          </a:p>
          <a:p>
            <a:pPr algn="just">
              <a:buFont typeface="Wingdings" panose="05000000000000000000" pitchFamily="2" charset="2"/>
              <a:buChar char="§"/>
            </a:pPr>
            <a:r>
              <a:rPr lang="en-US" sz="2200" dirty="0">
                <a:solidFill>
                  <a:schemeClr val="accent2">
                    <a:lumMod val="50000"/>
                  </a:schemeClr>
                </a:solidFill>
              </a:rPr>
              <a:t>Successful implementation of screening component will require multisectoral engagement, including health sector, governmental entities and civil society. Involvement of the latter will be especially important for supporting identification of patients and their linkage to clinical services. Integration of related programs (e.g. HIV/AIDS screening programs) should be sought to make screening most efficient.</a:t>
            </a:r>
          </a:p>
        </p:txBody>
      </p:sp>
      <p:pic>
        <p:nvPicPr>
          <p:cNvPr id="4" name="Picture 3"/>
          <p:cNvPicPr>
            <a:picLocks noChangeAspect="1"/>
          </p:cNvPicPr>
          <p:nvPr/>
        </p:nvPicPr>
        <p:blipFill>
          <a:blip r:embed="rId3"/>
          <a:stretch>
            <a:fillRect/>
          </a:stretch>
        </p:blipFill>
        <p:spPr>
          <a:xfrm>
            <a:off x="0" y="6007100"/>
            <a:ext cx="12192000" cy="850900"/>
          </a:xfrm>
          <a:prstGeom prst="rect">
            <a:avLst/>
          </a:prstGeom>
        </p:spPr>
      </p:pic>
    </p:spTree>
    <p:extLst>
      <p:ext uri="{BB962C8B-B14F-4D97-AF65-F5344CB8AC3E}">
        <p14:creationId xmlns:p14="http://schemas.microsoft.com/office/powerpoint/2010/main" val="89819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952344" y="3983719"/>
            <a:ext cx="3151025" cy="2219324"/>
          </a:xfrm>
          <a:prstGeom prst="rect">
            <a:avLst/>
          </a:prstGeom>
        </p:spPr>
      </p:pic>
      <p:pic>
        <p:nvPicPr>
          <p:cNvPr id="11" name="Picture 10"/>
          <p:cNvPicPr>
            <a:picLocks noChangeAspect="1"/>
          </p:cNvPicPr>
          <p:nvPr/>
        </p:nvPicPr>
        <p:blipFill>
          <a:blip r:embed="rId4"/>
          <a:stretch>
            <a:fillRect/>
          </a:stretch>
        </p:blipFill>
        <p:spPr>
          <a:xfrm>
            <a:off x="6477000" y="1077912"/>
            <a:ext cx="5715000" cy="2847975"/>
          </a:xfrm>
          <a:prstGeom prst="rect">
            <a:avLst/>
          </a:prstGeom>
        </p:spPr>
      </p:pic>
      <p:pic>
        <p:nvPicPr>
          <p:cNvPr id="10" name="Picture 9"/>
          <p:cNvPicPr>
            <a:picLocks noChangeAspect="1"/>
          </p:cNvPicPr>
          <p:nvPr/>
        </p:nvPicPr>
        <p:blipFill>
          <a:blip r:embed="rId5"/>
          <a:stretch>
            <a:fillRect/>
          </a:stretch>
        </p:blipFill>
        <p:spPr>
          <a:xfrm>
            <a:off x="9918700" y="2451100"/>
            <a:ext cx="2076770" cy="1917700"/>
          </a:xfrm>
          <a:prstGeom prst="rect">
            <a:avLst/>
          </a:prstGeom>
        </p:spPr>
      </p:pic>
      <p:sp>
        <p:nvSpPr>
          <p:cNvPr id="2" name="Title 1"/>
          <p:cNvSpPr>
            <a:spLocks noGrp="1"/>
          </p:cNvSpPr>
          <p:nvPr>
            <p:ph type="title"/>
          </p:nvPr>
        </p:nvSpPr>
        <p:spPr>
          <a:xfrm>
            <a:off x="580572" y="254000"/>
            <a:ext cx="9895113" cy="869097"/>
          </a:xfrm>
          <a:solidFill>
            <a:schemeClr val="lt1"/>
          </a:solidFill>
        </p:spPr>
        <p:style>
          <a:lnRef idx="1">
            <a:schemeClr val="accent6"/>
          </a:lnRef>
          <a:fillRef idx="2">
            <a:schemeClr val="accent6"/>
          </a:fillRef>
          <a:effectRef idx="1">
            <a:schemeClr val="accent6"/>
          </a:effectRef>
          <a:fontRef idx="minor">
            <a:schemeClr val="dk1"/>
          </a:fontRef>
        </p:style>
        <p:txBody>
          <a:bodyPr anchor="ctr" anchorCtr="0">
            <a:normAutofit fontScale="90000"/>
          </a:bodyPr>
          <a:lstStyle/>
          <a:p>
            <a:pPr algn="ctr"/>
            <a:r>
              <a:rPr lang="en-US" dirty="0">
                <a:ln w="0"/>
                <a:solidFill>
                  <a:schemeClr val="accent1">
                    <a:lumMod val="50000"/>
                  </a:schemeClr>
                </a:solidFill>
                <a:effectLst>
                  <a:outerShdw blurRad="38100" dist="19050" dir="2700000" algn="tl" rotWithShape="0">
                    <a:schemeClr val="dk1">
                      <a:alpha val="40000"/>
                    </a:schemeClr>
                  </a:outerShdw>
                </a:effectLst>
              </a:rPr>
              <a:t>Diagnostic </a:t>
            </a:r>
            <a:r>
              <a:rPr lang="en-US" b="1" dirty="0">
                <a:ln w="0"/>
                <a:solidFill>
                  <a:schemeClr val="accent1">
                    <a:lumMod val="50000"/>
                  </a:schemeClr>
                </a:solidFill>
                <a:effectLst>
                  <a:outerShdw blurRad="38100" dist="19050" dir="2700000" algn="tl" rotWithShape="0">
                    <a:schemeClr val="dk1">
                      <a:alpha val="40000"/>
                    </a:schemeClr>
                  </a:outerShdw>
                </a:effectLst>
              </a:rPr>
              <a:t>Capacity and Screening Methods</a:t>
            </a:r>
          </a:p>
        </p:txBody>
      </p:sp>
      <p:sp>
        <p:nvSpPr>
          <p:cNvPr id="3" name="Content Placeholder 2"/>
          <p:cNvSpPr>
            <a:spLocks noGrp="1"/>
          </p:cNvSpPr>
          <p:nvPr>
            <p:ph idx="1"/>
          </p:nvPr>
        </p:nvSpPr>
        <p:spPr>
          <a:xfrm>
            <a:off x="212271" y="1747157"/>
            <a:ext cx="7547429" cy="4180114"/>
          </a:xfrm>
        </p:spPr>
        <p:txBody>
          <a:bodyPr>
            <a:normAutofit/>
          </a:bodyPr>
          <a:lstStyle/>
          <a:p>
            <a:pPr lvl="1">
              <a:buFont typeface="Wingdings" panose="05000000000000000000" pitchFamily="2" charset="2"/>
              <a:buChar char="§"/>
            </a:pPr>
            <a:r>
              <a:rPr lang="en-US" sz="2200" dirty="0">
                <a:solidFill>
                  <a:schemeClr val="accent2">
                    <a:lumMod val="50000"/>
                  </a:schemeClr>
                </a:solidFill>
              </a:rPr>
              <a:t>Georgia has well-developed diagnostic capacity, well- equipped and staffed public health laboratory infrastructure;  Lab Network has a significant outreach to every corner of the country, it should be effectively used to conduct screening.</a:t>
            </a:r>
          </a:p>
          <a:p>
            <a:pPr marL="201168" lvl="1" indent="0">
              <a:buNone/>
            </a:pPr>
            <a:endParaRPr lang="en-US" sz="2200" dirty="0">
              <a:solidFill>
                <a:schemeClr val="accent2">
                  <a:lumMod val="50000"/>
                </a:schemeClr>
              </a:solidFill>
            </a:endParaRPr>
          </a:p>
          <a:p>
            <a:pPr lvl="1">
              <a:buFont typeface="Wingdings" panose="05000000000000000000" pitchFamily="2" charset="2"/>
              <a:buChar char="§"/>
            </a:pPr>
            <a:r>
              <a:rPr lang="en-US" sz="2200" dirty="0">
                <a:solidFill>
                  <a:schemeClr val="accent2">
                    <a:lumMod val="50000"/>
                  </a:schemeClr>
                </a:solidFill>
              </a:rPr>
              <a:t>All modern diagnostic methods, including high-technology molecular diagnostic methods, such as qualitative and quantitative polymerase chain reaction (PCR), including real-time PCR and HCV genotyping available.</a:t>
            </a:r>
          </a:p>
          <a:p>
            <a:pPr lvl="1">
              <a:buFont typeface="Wingdings" panose="05000000000000000000" pitchFamily="2" charset="2"/>
              <a:buChar char="§"/>
            </a:pPr>
            <a:endParaRPr lang="en-US" sz="2200" dirty="0">
              <a:solidFill>
                <a:schemeClr val="accent2">
                  <a:lumMod val="50000"/>
                </a:schemeClr>
              </a:solidFill>
            </a:endParaRPr>
          </a:p>
          <a:p>
            <a:pPr lvl="1">
              <a:buFont typeface="Wingdings" panose="05000000000000000000" pitchFamily="2" charset="2"/>
              <a:buChar char="§"/>
            </a:pPr>
            <a:r>
              <a:rPr lang="en-US" sz="2200" dirty="0">
                <a:solidFill>
                  <a:schemeClr val="accent2">
                    <a:lumMod val="50000"/>
                  </a:schemeClr>
                </a:solidFill>
              </a:rPr>
              <a:t>By supporting Global found available 8 mobile labs for screening</a:t>
            </a:r>
            <a:endParaRPr lang="en-US" sz="2200" b="1" dirty="0">
              <a:solidFill>
                <a:schemeClr val="accent2">
                  <a:lumMod val="50000"/>
                </a:schemeClr>
              </a:solidFill>
            </a:endParaRPr>
          </a:p>
          <a:p>
            <a:pPr marL="201168" lvl="1" indent="0">
              <a:buNone/>
            </a:pPr>
            <a:endParaRPr lang="en-US" b="1" dirty="0">
              <a:solidFill>
                <a:schemeClr val="accent2">
                  <a:lumMod val="50000"/>
                </a:schemeClr>
              </a:solidFill>
            </a:endParaRPr>
          </a:p>
          <a:p>
            <a:pPr lvl="1">
              <a:buFont typeface="Wingdings" panose="05000000000000000000" pitchFamily="2" charset="2"/>
              <a:buChar char="§"/>
            </a:pPr>
            <a:endParaRPr lang="en-US" b="1" dirty="0"/>
          </a:p>
        </p:txBody>
      </p:sp>
      <p:pic>
        <p:nvPicPr>
          <p:cNvPr id="6" name="Picture 5"/>
          <p:cNvPicPr>
            <a:picLocks noChangeAspect="1"/>
          </p:cNvPicPr>
          <p:nvPr/>
        </p:nvPicPr>
        <p:blipFill>
          <a:blip r:embed="rId6"/>
          <a:stretch>
            <a:fillRect/>
          </a:stretch>
        </p:blipFill>
        <p:spPr>
          <a:xfrm>
            <a:off x="0" y="6019800"/>
            <a:ext cx="12192000" cy="838200"/>
          </a:xfrm>
          <a:prstGeom prst="rect">
            <a:avLst/>
          </a:prstGeom>
        </p:spPr>
      </p:pic>
    </p:spTree>
    <p:extLst>
      <p:ext uri="{BB962C8B-B14F-4D97-AF65-F5344CB8AC3E}">
        <p14:creationId xmlns:p14="http://schemas.microsoft.com/office/powerpoint/2010/main" val="64347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31729" y="3169557"/>
            <a:ext cx="1698171" cy="1358900"/>
          </a:xfrm>
          <a:prstGeom prst="rect">
            <a:avLst/>
          </a:prstGeom>
        </p:spPr>
      </p:pic>
      <p:pic>
        <p:nvPicPr>
          <p:cNvPr id="7" name="Picture 6"/>
          <p:cNvPicPr>
            <a:picLocks noChangeAspect="1"/>
          </p:cNvPicPr>
          <p:nvPr/>
        </p:nvPicPr>
        <p:blipFill>
          <a:blip r:embed="rId4"/>
          <a:stretch>
            <a:fillRect/>
          </a:stretch>
        </p:blipFill>
        <p:spPr>
          <a:xfrm>
            <a:off x="9428243" y="2036763"/>
            <a:ext cx="1777710" cy="1074737"/>
          </a:xfrm>
          <a:prstGeom prst="rect">
            <a:avLst/>
          </a:prstGeom>
        </p:spPr>
      </p:pic>
      <p:sp>
        <p:nvSpPr>
          <p:cNvPr id="2" name="Title 1"/>
          <p:cNvSpPr>
            <a:spLocks noGrp="1"/>
          </p:cNvSpPr>
          <p:nvPr>
            <p:ph type="title"/>
          </p:nvPr>
        </p:nvSpPr>
        <p:spPr>
          <a:xfrm>
            <a:off x="1168400" y="663975"/>
            <a:ext cx="9895113" cy="869097"/>
          </a:xfrm>
          <a:solidFill>
            <a:schemeClr val="lt1"/>
          </a:solidFill>
        </p:spPr>
        <p:style>
          <a:lnRef idx="1">
            <a:schemeClr val="accent6"/>
          </a:lnRef>
          <a:fillRef idx="2">
            <a:schemeClr val="accent6"/>
          </a:fillRef>
          <a:effectRef idx="1">
            <a:schemeClr val="accent6"/>
          </a:effectRef>
          <a:fontRef idx="minor">
            <a:schemeClr val="dk1"/>
          </a:fontRef>
        </p:style>
        <p:txBody>
          <a:bodyPr anchor="ctr" anchorCtr="0">
            <a:normAutofit/>
          </a:bodyPr>
          <a:lstStyle/>
          <a:p>
            <a:pPr algn="ctr"/>
            <a:r>
              <a:rPr lang="en-US" b="1" dirty="0">
                <a:ln w="0"/>
                <a:solidFill>
                  <a:schemeClr val="accent1">
                    <a:lumMod val="50000"/>
                  </a:schemeClr>
                </a:solidFill>
                <a:effectLst>
                  <a:outerShdw blurRad="38100" dist="19050" dir="2700000" algn="tl" rotWithShape="0">
                    <a:schemeClr val="dk1">
                      <a:alpha val="40000"/>
                    </a:schemeClr>
                  </a:outerShdw>
                </a:effectLst>
              </a:rPr>
              <a:t>Screening Methods </a:t>
            </a:r>
          </a:p>
        </p:txBody>
      </p:sp>
      <p:sp>
        <p:nvSpPr>
          <p:cNvPr id="3" name="Content Placeholder 2"/>
          <p:cNvSpPr>
            <a:spLocks noGrp="1"/>
          </p:cNvSpPr>
          <p:nvPr>
            <p:ph idx="1"/>
          </p:nvPr>
        </p:nvSpPr>
        <p:spPr>
          <a:xfrm>
            <a:off x="1003299" y="1778001"/>
            <a:ext cx="10279743" cy="4165600"/>
          </a:xfrm>
        </p:spPr>
        <p:txBody>
          <a:bodyPr>
            <a:normAutofit fontScale="92500" lnSpcReduction="20000"/>
          </a:bodyPr>
          <a:lstStyle/>
          <a:p>
            <a:pPr marL="201168" lvl="1" indent="0">
              <a:buNone/>
            </a:pPr>
            <a:endParaRPr lang="en-US" b="1" dirty="0">
              <a:solidFill>
                <a:schemeClr val="accent2">
                  <a:lumMod val="50000"/>
                </a:schemeClr>
              </a:solidFill>
            </a:endParaRPr>
          </a:p>
          <a:p>
            <a:pPr lvl="1">
              <a:buFont typeface="Wingdings" panose="05000000000000000000" pitchFamily="2" charset="2"/>
              <a:buChar char="§"/>
            </a:pPr>
            <a:r>
              <a:rPr lang="en-US" b="1" dirty="0">
                <a:solidFill>
                  <a:schemeClr val="accent2">
                    <a:lumMod val="50000"/>
                  </a:schemeClr>
                </a:solidFill>
              </a:rPr>
              <a:t> </a:t>
            </a:r>
            <a:r>
              <a:rPr lang="en-US" sz="2400" i="1" dirty="0">
                <a:solidFill>
                  <a:schemeClr val="accent2">
                    <a:lumMod val="50000"/>
                  </a:schemeClr>
                </a:solidFill>
              </a:rPr>
              <a:t>Currently used Method  for screening   -  Rapid diagnostic test for anti HCV (Biotech)</a:t>
            </a:r>
          </a:p>
          <a:p>
            <a:pPr lvl="1">
              <a:buFont typeface="Wingdings" panose="05000000000000000000" pitchFamily="2" charset="2"/>
              <a:buChar char="§"/>
            </a:pPr>
            <a:endParaRPr lang="en-US" sz="2400" i="1" dirty="0">
              <a:solidFill>
                <a:schemeClr val="accent2">
                  <a:lumMod val="50000"/>
                </a:schemeClr>
              </a:solidFill>
            </a:endParaRPr>
          </a:p>
          <a:p>
            <a:pPr marL="201168" lvl="1" indent="0">
              <a:buNone/>
            </a:pPr>
            <a:endParaRPr lang="en-US" sz="2400" i="1" dirty="0">
              <a:solidFill>
                <a:schemeClr val="accent2">
                  <a:lumMod val="50000"/>
                </a:schemeClr>
              </a:solidFill>
            </a:endParaRPr>
          </a:p>
          <a:p>
            <a:pPr marL="201168" lvl="1" indent="0">
              <a:buNone/>
            </a:pPr>
            <a:endParaRPr lang="en-US" sz="2400" i="1" dirty="0">
              <a:solidFill>
                <a:schemeClr val="accent2">
                  <a:lumMod val="50000"/>
                </a:schemeClr>
              </a:solidFill>
            </a:endParaRPr>
          </a:p>
          <a:p>
            <a:pPr lvl="1">
              <a:buFont typeface="Wingdings" panose="05000000000000000000" pitchFamily="2" charset="2"/>
              <a:buChar char="§"/>
            </a:pPr>
            <a:r>
              <a:rPr lang="en-US" sz="2400" i="1" dirty="0">
                <a:solidFill>
                  <a:schemeClr val="accent2">
                    <a:lumMod val="50000"/>
                  </a:schemeClr>
                </a:solidFill>
              </a:rPr>
              <a:t> National Safe blood program – Elisa test kits by different vendors</a:t>
            </a:r>
          </a:p>
          <a:p>
            <a:pPr marL="201168" lvl="1" indent="0">
              <a:buNone/>
            </a:pPr>
            <a:endParaRPr lang="en-US" sz="2400" b="1" dirty="0">
              <a:solidFill>
                <a:schemeClr val="accent2">
                  <a:lumMod val="50000"/>
                </a:schemeClr>
              </a:solidFill>
            </a:endParaRPr>
          </a:p>
          <a:p>
            <a:pPr marL="201168" lvl="1" indent="0">
              <a:buNone/>
            </a:pPr>
            <a:r>
              <a:rPr lang="en-US" sz="2400" b="1" dirty="0">
                <a:solidFill>
                  <a:schemeClr val="accent2">
                    <a:lumMod val="50000"/>
                  </a:schemeClr>
                </a:solidFill>
              </a:rPr>
              <a:t> Plans: </a:t>
            </a:r>
          </a:p>
          <a:p>
            <a:pPr marL="201168" lvl="1" indent="0">
              <a:buNone/>
            </a:pPr>
            <a:endParaRPr lang="en-US" sz="2400" b="1" dirty="0">
              <a:solidFill>
                <a:schemeClr val="accent2">
                  <a:lumMod val="50000"/>
                </a:schemeClr>
              </a:solidFill>
            </a:endParaRPr>
          </a:p>
          <a:p>
            <a:pPr lvl="1">
              <a:buFont typeface="Wingdings" panose="05000000000000000000" pitchFamily="2" charset="2"/>
              <a:buChar char="§"/>
            </a:pPr>
            <a:r>
              <a:rPr lang="en-US" sz="2400" b="1" dirty="0">
                <a:solidFill>
                  <a:schemeClr val="accent2">
                    <a:lumMod val="50000"/>
                  </a:schemeClr>
                </a:solidFill>
              </a:rPr>
              <a:t>Georgian Government should make a choice between the laboratory suppliers for long-term partnership</a:t>
            </a:r>
          </a:p>
          <a:p>
            <a:pPr lvl="1">
              <a:buFont typeface="Wingdings" panose="05000000000000000000" pitchFamily="2" charset="2"/>
              <a:buChar char="§"/>
            </a:pPr>
            <a:r>
              <a:rPr lang="en-US" sz="2400" b="1" dirty="0">
                <a:solidFill>
                  <a:schemeClr val="accent2">
                    <a:lumMod val="50000"/>
                  </a:schemeClr>
                </a:solidFill>
              </a:rPr>
              <a:t>Elaborate national HCV screening guidelines (including  testing algorithm for  providers to diagnose current HCV infection)</a:t>
            </a:r>
          </a:p>
          <a:p>
            <a:pPr lvl="1">
              <a:buFont typeface="Wingdings" panose="05000000000000000000" pitchFamily="2" charset="2"/>
              <a:buChar char="§"/>
            </a:pPr>
            <a:endParaRPr lang="en-US" b="1" dirty="0"/>
          </a:p>
        </p:txBody>
      </p:sp>
      <p:pic>
        <p:nvPicPr>
          <p:cNvPr id="6" name="Picture 5"/>
          <p:cNvPicPr>
            <a:picLocks noChangeAspect="1"/>
          </p:cNvPicPr>
          <p:nvPr/>
        </p:nvPicPr>
        <p:blipFill>
          <a:blip r:embed="rId5"/>
          <a:stretch>
            <a:fillRect/>
          </a:stretch>
        </p:blipFill>
        <p:spPr>
          <a:xfrm>
            <a:off x="0" y="6019800"/>
            <a:ext cx="12192000" cy="838200"/>
          </a:xfrm>
          <a:prstGeom prst="rect">
            <a:avLst/>
          </a:prstGeom>
        </p:spPr>
      </p:pic>
    </p:spTree>
    <p:extLst>
      <p:ext uri="{BB962C8B-B14F-4D97-AF65-F5344CB8AC3E}">
        <p14:creationId xmlns:p14="http://schemas.microsoft.com/office/powerpoint/2010/main" val="179837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6019800"/>
            <a:ext cx="12192000" cy="838200"/>
          </a:xfrm>
          <a:prstGeom prst="rect">
            <a:avLst/>
          </a:prstGeom>
        </p:spPr>
      </p:pic>
      <p:sp>
        <p:nvSpPr>
          <p:cNvPr id="4" name="Title 3"/>
          <p:cNvSpPr>
            <a:spLocks noGrp="1"/>
          </p:cNvSpPr>
          <p:nvPr>
            <p:ph type="title"/>
          </p:nvPr>
        </p:nvSpPr>
        <p:spPr>
          <a:xfrm>
            <a:off x="1129937" y="293915"/>
            <a:ext cx="10058400" cy="1248872"/>
          </a:xfrm>
        </p:spPr>
        <p:txBody>
          <a:bodyPr>
            <a:normAutofit fontScale="90000"/>
          </a:bodyPr>
          <a:lstStyle/>
          <a:p>
            <a:pPr algn="ctr"/>
            <a:r>
              <a:rPr lang="en-US" b="1" dirty="0">
                <a:solidFill>
                  <a:schemeClr val="accent1">
                    <a:lumMod val="50000"/>
                  </a:schemeClr>
                </a:solidFill>
              </a:rPr>
              <a:t>Currently funded Programs Covering  HCV Screening</a:t>
            </a:r>
            <a:endParaRPr lang="en-US" dirty="0"/>
          </a:p>
        </p:txBody>
      </p:sp>
      <p:sp>
        <p:nvSpPr>
          <p:cNvPr id="7" name="Content Placeholder 6"/>
          <p:cNvSpPr>
            <a:spLocks noGrp="1"/>
          </p:cNvSpPr>
          <p:nvPr>
            <p:ph idx="1"/>
          </p:nvPr>
        </p:nvSpPr>
        <p:spPr>
          <a:xfrm>
            <a:off x="918543" y="2229137"/>
            <a:ext cx="10269794" cy="3345754"/>
          </a:xfrm>
        </p:spPr>
        <p:txBody>
          <a:bodyPr>
            <a:normAutofit/>
          </a:bodyPr>
          <a:lstStyle/>
          <a:p>
            <a:pPr lvl="1">
              <a:lnSpc>
                <a:spcPct val="100000"/>
              </a:lnSpc>
              <a:buFont typeface="Wingdings" panose="05000000000000000000" pitchFamily="2" charset="2"/>
              <a:buChar char="§"/>
            </a:pPr>
            <a:r>
              <a:rPr lang="en-US" sz="2800" b="1" dirty="0">
                <a:solidFill>
                  <a:schemeClr val="accent2">
                    <a:lumMod val="50000"/>
                  </a:schemeClr>
                </a:solidFill>
              </a:rPr>
              <a:t>National</a:t>
            </a:r>
            <a:r>
              <a:rPr lang="ka-GE" sz="2800" b="1" dirty="0">
                <a:solidFill>
                  <a:schemeClr val="accent2">
                    <a:lumMod val="50000"/>
                  </a:schemeClr>
                </a:solidFill>
              </a:rPr>
              <a:t> </a:t>
            </a:r>
            <a:r>
              <a:rPr lang="en-US" sz="2800" b="1" dirty="0">
                <a:solidFill>
                  <a:schemeClr val="accent2">
                    <a:lumMod val="50000"/>
                  </a:schemeClr>
                </a:solidFill>
              </a:rPr>
              <a:t>Safe blood program</a:t>
            </a:r>
            <a:r>
              <a:rPr lang="en-US" sz="2800" dirty="0">
                <a:solidFill>
                  <a:schemeClr val="accent2">
                    <a:lumMod val="50000"/>
                  </a:schemeClr>
                </a:solidFill>
              </a:rPr>
              <a:t>  </a:t>
            </a:r>
            <a:r>
              <a:rPr lang="en-US" sz="2800" dirty="0">
                <a:solidFill>
                  <a:schemeClr val="tx2"/>
                </a:solidFill>
              </a:rPr>
              <a:t> </a:t>
            </a:r>
            <a:r>
              <a:rPr lang="en-US" sz="2800" i="1" dirty="0">
                <a:solidFill>
                  <a:schemeClr val="tx2"/>
                </a:solidFill>
              </a:rPr>
              <a:t>since 1997</a:t>
            </a:r>
          </a:p>
          <a:p>
            <a:pPr lvl="1">
              <a:lnSpc>
                <a:spcPct val="100000"/>
              </a:lnSpc>
              <a:buFont typeface="Wingdings" panose="05000000000000000000" pitchFamily="2" charset="2"/>
              <a:buChar char="§"/>
            </a:pPr>
            <a:r>
              <a:rPr lang="en-US" sz="2800" b="1" dirty="0">
                <a:solidFill>
                  <a:schemeClr val="tx2"/>
                </a:solidFill>
              </a:rPr>
              <a:t>Mother and Children Care State program </a:t>
            </a:r>
            <a:r>
              <a:rPr lang="en-US" sz="2800" i="1" dirty="0">
                <a:solidFill>
                  <a:schemeClr val="tx2"/>
                </a:solidFill>
              </a:rPr>
              <a:t>since November 1, 2015</a:t>
            </a:r>
          </a:p>
          <a:p>
            <a:pPr lvl="1">
              <a:lnSpc>
                <a:spcPct val="100000"/>
              </a:lnSpc>
              <a:buFont typeface="Wingdings" panose="05000000000000000000" pitchFamily="2" charset="2"/>
              <a:buChar char="§"/>
            </a:pPr>
            <a:r>
              <a:rPr lang="en-US" sz="2800" b="1" dirty="0">
                <a:solidFill>
                  <a:schemeClr val="tx2"/>
                </a:solidFill>
              </a:rPr>
              <a:t>Tbilisi municipality Hepatitis C Diagnostic Program </a:t>
            </a:r>
            <a:r>
              <a:rPr lang="en-US" sz="2800" i="1" dirty="0">
                <a:solidFill>
                  <a:schemeClr val="tx2"/>
                </a:solidFill>
              </a:rPr>
              <a:t>since May 20 </a:t>
            </a:r>
          </a:p>
          <a:p>
            <a:pPr lvl="1">
              <a:lnSpc>
                <a:spcPct val="100000"/>
              </a:lnSpc>
              <a:buFont typeface="Wingdings" panose="05000000000000000000" pitchFamily="2" charset="2"/>
              <a:buChar char="§"/>
            </a:pPr>
            <a:r>
              <a:rPr lang="en-US" sz="2800" b="1" dirty="0">
                <a:solidFill>
                  <a:schemeClr val="tx2"/>
                </a:solidFill>
              </a:rPr>
              <a:t>National HIV/AIDS treatment and care program</a:t>
            </a:r>
            <a:r>
              <a:rPr lang="en-US" sz="2800" dirty="0">
                <a:solidFill>
                  <a:schemeClr val="tx2"/>
                </a:solidFill>
              </a:rPr>
              <a:t> </a:t>
            </a:r>
            <a:r>
              <a:rPr lang="en-US" sz="2800" i="1" dirty="0">
                <a:solidFill>
                  <a:schemeClr val="tx2"/>
                </a:solidFill>
              </a:rPr>
              <a:t>since 1997</a:t>
            </a:r>
          </a:p>
          <a:p>
            <a:pPr lvl="1">
              <a:lnSpc>
                <a:spcPct val="100000"/>
              </a:lnSpc>
              <a:buFont typeface="Wingdings" panose="05000000000000000000" pitchFamily="2" charset="2"/>
              <a:buChar char="§"/>
            </a:pPr>
            <a:r>
              <a:rPr lang="en-US" sz="2800" b="1" dirty="0">
                <a:solidFill>
                  <a:schemeClr val="tx2"/>
                </a:solidFill>
              </a:rPr>
              <a:t>The hepatitis C program in the penitentiary system</a:t>
            </a:r>
            <a:r>
              <a:rPr lang="en-US" sz="2800" i="1" dirty="0">
                <a:solidFill>
                  <a:schemeClr val="tx2"/>
                </a:solidFill>
              </a:rPr>
              <a:t> since 2014</a:t>
            </a:r>
          </a:p>
          <a:p>
            <a:pPr lvl="1">
              <a:lnSpc>
                <a:spcPct val="100000"/>
              </a:lnSpc>
              <a:buFont typeface="Wingdings" panose="05000000000000000000" pitchFamily="2" charset="2"/>
              <a:buChar char="§"/>
            </a:pPr>
            <a:r>
              <a:rPr lang="en-US" sz="2800" b="1" dirty="0">
                <a:solidFill>
                  <a:schemeClr val="tx2"/>
                </a:solidFill>
              </a:rPr>
              <a:t>Global Fund program</a:t>
            </a:r>
            <a:r>
              <a:rPr lang="en-US" sz="2800" i="1" dirty="0">
                <a:solidFill>
                  <a:schemeClr val="tx2"/>
                </a:solidFill>
              </a:rPr>
              <a:t> since 2011</a:t>
            </a:r>
          </a:p>
          <a:p>
            <a:pPr marL="201168" lvl="1" indent="0">
              <a:lnSpc>
                <a:spcPct val="100000"/>
              </a:lnSpc>
              <a:buNone/>
            </a:pPr>
            <a:endParaRPr lang="en-US" sz="2200" dirty="0"/>
          </a:p>
          <a:p>
            <a:pPr marL="201168" lvl="1" indent="0">
              <a:lnSpc>
                <a:spcPct val="100000"/>
              </a:lnSpc>
              <a:buNone/>
            </a:pPr>
            <a:endParaRPr lang="en-US" sz="2000" i="1" dirty="0">
              <a:solidFill>
                <a:schemeClr val="tx2"/>
              </a:solidFill>
            </a:endParaRPr>
          </a:p>
        </p:txBody>
      </p:sp>
    </p:spTree>
    <p:extLst>
      <p:ext uri="{BB962C8B-B14F-4D97-AF65-F5344CB8AC3E}">
        <p14:creationId xmlns:p14="http://schemas.microsoft.com/office/powerpoint/2010/main" val="362536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511143" y="1123652"/>
            <a:ext cx="4386943" cy="3316371"/>
          </a:xfrm>
          <a:prstGeom prst="rect">
            <a:avLst/>
          </a:prstGeom>
        </p:spPr>
      </p:pic>
      <p:sp>
        <p:nvSpPr>
          <p:cNvPr id="2" name="Title 1"/>
          <p:cNvSpPr>
            <a:spLocks noGrp="1"/>
          </p:cNvSpPr>
          <p:nvPr>
            <p:ph type="title"/>
          </p:nvPr>
        </p:nvSpPr>
        <p:spPr>
          <a:xfrm>
            <a:off x="620486" y="538843"/>
            <a:ext cx="10796451" cy="904602"/>
          </a:xfrm>
        </p:spPr>
        <p:txBody>
          <a:bodyPr>
            <a:normAutofit/>
          </a:bodyPr>
          <a:lstStyle/>
          <a:p>
            <a:r>
              <a:rPr lang="en-US" b="1" dirty="0">
                <a:solidFill>
                  <a:schemeClr val="accent1">
                    <a:lumMod val="50000"/>
                  </a:schemeClr>
                </a:solidFill>
              </a:rPr>
              <a:t>Hepatitis C Screening</a:t>
            </a:r>
            <a:endParaRPr lang="en-US" b="1" dirty="0"/>
          </a:p>
        </p:txBody>
      </p:sp>
      <p:sp>
        <p:nvSpPr>
          <p:cNvPr id="3" name="Content Placeholder 2"/>
          <p:cNvSpPr>
            <a:spLocks noGrp="1"/>
          </p:cNvSpPr>
          <p:nvPr>
            <p:ph idx="1"/>
          </p:nvPr>
        </p:nvSpPr>
        <p:spPr>
          <a:xfrm>
            <a:off x="506187" y="1714501"/>
            <a:ext cx="6955970" cy="4147457"/>
          </a:xfrm>
        </p:spPr>
        <p:txBody>
          <a:bodyPr>
            <a:normAutofit/>
          </a:bodyPr>
          <a:lstStyle/>
          <a:p>
            <a:pPr marL="398463" lvl="3" indent="-222250">
              <a:spcBef>
                <a:spcPts val="1200"/>
              </a:spcBef>
              <a:spcAft>
                <a:spcPts val="200"/>
              </a:spcAft>
              <a:buSzPct val="100000"/>
              <a:buFont typeface="Wingdings" panose="05000000000000000000" pitchFamily="2" charset="2"/>
              <a:buChar char="§"/>
            </a:pPr>
            <a:endParaRPr lang="en-US" sz="2200" dirty="0">
              <a:solidFill>
                <a:schemeClr val="tx2">
                  <a:lumMod val="75000"/>
                </a:schemeClr>
              </a:solidFill>
            </a:endParaRPr>
          </a:p>
          <a:p>
            <a:pPr marL="398463" lvl="3" indent="-222250">
              <a:spcBef>
                <a:spcPts val="1200"/>
              </a:spcBef>
              <a:spcAft>
                <a:spcPts val="200"/>
              </a:spcAft>
              <a:buSzPct val="100000"/>
              <a:buFont typeface="Wingdings" panose="05000000000000000000" pitchFamily="2" charset="2"/>
              <a:buChar char="§"/>
            </a:pPr>
            <a:r>
              <a:rPr lang="en-US" sz="2200" dirty="0">
                <a:solidFill>
                  <a:schemeClr val="tx2">
                    <a:lumMod val="75000"/>
                  </a:schemeClr>
                </a:solidFill>
              </a:rPr>
              <a:t>NCDC held </a:t>
            </a:r>
            <a:r>
              <a:rPr lang="en-US" sz="2200" b="1" i="1" dirty="0">
                <a:solidFill>
                  <a:schemeClr val="tx2">
                    <a:lumMod val="75000"/>
                  </a:schemeClr>
                </a:solidFill>
              </a:rPr>
              <a:t>two free HCV screening events </a:t>
            </a:r>
            <a:r>
              <a:rPr lang="en-US" sz="2200" dirty="0">
                <a:solidFill>
                  <a:schemeClr val="tx2">
                    <a:lumMod val="75000"/>
                  </a:schemeClr>
                </a:solidFill>
              </a:rPr>
              <a:t>in Tbilisi (May 26-June2, 2015) and one week event in regions(starting on World Hepatitis Day); Screened </a:t>
            </a:r>
            <a:r>
              <a:rPr lang="en-US" sz="2200" b="1" i="1" dirty="0">
                <a:solidFill>
                  <a:schemeClr val="tx2">
                    <a:lumMod val="75000"/>
                  </a:schemeClr>
                </a:solidFill>
              </a:rPr>
              <a:t>10,034 person (1,991 positive, 20%)</a:t>
            </a:r>
          </a:p>
          <a:p>
            <a:pPr lvl="1">
              <a:buFont typeface="Wingdings" panose="05000000000000000000" pitchFamily="2" charset="2"/>
              <a:buChar char="§"/>
            </a:pPr>
            <a:r>
              <a:rPr lang="en-US" sz="2200" dirty="0">
                <a:solidFill>
                  <a:schemeClr val="tx2">
                    <a:lumMod val="75000"/>
                  </a:schemeClr>
                </a:solidFill>
              </a:rPr>
              <a:t>In November 2015  NCDC launched </a:t>
            </a:r>
            <a:r>
              <a:rPr lang="en-US" sz="2200" b="1" i="1" dirty="0">
                <a:solidFill>
                  <a:schemeClr val="tx2">
                    <a:lumMod val="75000"/>
                  </a:schemeClr>
                </a:solidFill>
              </a:rPr>
              <a:t>routine voluntary HCV screening program at NCDC public health network,  </a:t>
            </a:r>
            <a:r>
              <a:rPr lang="en-US" sz="2200" dirty="0">
                <a:solidFill>
                  <a:schemeClr val="tx2">
                    <a:lumMod val="75000"/>
                  </a:schemeClr>
                </a:solidFill>
              </a:rPr>
              <a:t>and mobile units for screening available in 2 regions, supported by Global fund and harm reduction network </a:t>
            </a:r>
          </a:p>
          <a:p>
            <a:pPr lvl="1">
              <a:buFont typeface="Wingdings" panose="05000000000000000000" pitchFamily="2" charset="2"/>
              <a:buChar char="§"/>
            </a:pPr>
            <a:r>
              <a:rPr lang="en-US" sz="2200" dirty="0">
                <a:solidFill>
                  <a:schemeClr val="tx2">
                    <a:lumMod val="75000"/>
                  </a:schemeClr>
                </a:solidFill>
              </a:rPr>
              <a:t>For today </a:t>
            </a:r>
            <a:r>
              <a:rPr lang="en-US" sz="2200" b="1" i="1" dirty="0">
                <a:solidFill>
                  <a:schemeClr val="tx2">
                    <a:lumMod val="75000"/>
                  </a:schemeClr>
                </a:solidFill>
              </a:rPr>
              <a:t>30 0000 people (14% positive) are screened </a:t>
            </a:r>
            <a:r>
              <a:rPr lang="en-US" sz="2200" dirty="0">
                <a:solidFill>
                  <a:schemeClr val="tx2">
                    <a:lumMod val="75000"/>
                  </a:schemeClr>
                </a:solidFill>
              </a:rPr>
              <a:t>throughout Georgia</a:t>
            </a:r>
          </a:p>
          <a:p>
            <a:pPr lvl="1">
              <a:buFont typeface="Wingdings" panose="05000000000000000000" pitchFamily="2" charset="2"/>
              <a:buChar char="§"/>
            </a:pPr>
            <a:endParaRPr lang="en-US" dirty="0"/>
          </a:p>
        </p:txBody>
      </p:sp>
      <p:pic>
        <p:nvPicPr>
          <p:cNvPr id="4" name="Picture 3"/>
          <p:cNvPicPr>
            <a:picLocks noChangeAspect="1"/>
          </p:cNvPicPr>
          <p:nvPr/>
        </p:nvPicPr>
        <p:blipFill>
          <a:blip r:embed="rId4"/>
          <a:stretch>
            <a:fillRect/>
          </a:stretch>
        </p:blipFill>
        <p:spPr>
          <a:xfrm>
            <a:off x="0" y="6019800"/>
            <a:ext cx="12192000" cy="838200"/>
          </a:xfrm>
          <a:prstGeom prst="rect">
            <a:avLst/>
          </a:prstGeom>
        </p:spPr>
      </p:pic>
      <p:pic>
        <p:nvPicPr>
          <p:cNvPr id="6" name="Picture 5"/>
          <p:cNvPicPr>
            <a:picLocks noChangeAspect="1"/>
          </p:cNvPicPr>
          <p:nvPr/>
        </p:nvPicPr>
        <p:blipFill>
          <a:blip r:embed="rId5"/>
          <a:stretch>
            <a:fillRect/>
          </a:stretch>
        </p:blipFill>
        <p:spPr>
          <a:xfrm>
            <a:off x="8817429" y="4460423"/>
            <a:ext cx="2038349" cy="1546332"/>
          </a:xfrm>
          <a:prstGeom prst="rect">
            <a:avLst/>
          </a:prstGeom>
        </p:spPr>
      </p:pic>
      <p:sp>
        <p:nvSpPr>
          <p:cNvPr id="7" name="Rectangle 6"/>
          <p:cNvSpPr/>
          <p:nvPr/>
        </p:nvSpPr>
        <p:spPr>
          <a:xfrm>
            <a:off x="9878080" y="745609"/>
            <a:ext cx="1426994" cy="369332"/>
          </a:xfrm>
          <a:prstGeom prst="rect">
            <a:avLst/>
          </a:prstGeom>
        </p:spPr>
        <p:txBody>
          <a:bodyPr wrap="none">
            <a:spAutoFit/>
          </a:bodyPr>
          <a:lstStyle/>
          <a:p>
            <a:r>
              <a:rPr lang="en-US" b="1" dirty="0">
                <a:solidFill>
                  <a:schemeClr val="tx2">
                    <a:lumMod val="75000"/>
                  </a:schemeClr>
                </a:solidFill>
              </a:rPr>
              <a:t>mobile units </a:t>
            </a:r>
            <a:endParaRPr lang="en-US" b="1" dirty="0"/>
          </a:p>
        </p:txBody>
      </p:sp>
    </p:spTree>
    <p:extLst>
      <p:ext uri="{BB962C8B-B14F-4D97-AF65-F5344CB8AC3E}">
        <p14:creationId xmlns:p14="http://schemas.microsoft.com/office/powerpoint/2010/main" val="175546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007100"/>
            <a:ext cx="12192000" cy="850900"/>
          </a:xfrm>
          <a:prstGeom prst="rect">
            <a:avLst/>
          </a:prstGeom>
        </p:spPr>
      </p:pic>
      <p:sp>
        <p:nvSpPr>
          <p:cNvPr id="4" name="Rectangle 3"/>
          <p:cNvSpPr/>
          <p:nvPr/>
        </p:nvSpPr>
        <p:spPr>
          <a:xfrm>
            <a:off x="179614" y="273735"/>
            <a:ext cx="11658600" cy="646331"/>
          </a:xfrm>
          <a:prstGeom prst="rect">
            <a:avLst/>
          </a:prstGeom>
          <a:noFill/>
          <a:effectLst>
            <a:reflection blurRad="6350" stA="52000" endA="300" endPos="35000" dir="5400000" sy="-100000" algn="bl" rotWithShape="0"/>
          </a:effectLst>
          <a:scene3d>
            <a:camera prst="orthographicFront"/>
            <a:lightRig rig="flood" dir="t"/>
          </a:scene3d>
          <a:sp3d extrusionH="63500" contourW="12700">
            <a:bevelT w="12700"/>
            <a:bevelB w="6350"/>
          </a:sp3d>
        </p:spPr>
        <p:txBody>
          <a:bodyPr wrap="square">
            <a:spAutoFit/>
          </a:bodyPr>
          <a:lstStyle/>
          <a:p>
            <a:r>
              <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mj-ea"/>
                <a:cs typeface="+mj-cs"/>
              </a:rPr>
              <a:t>Increase proportion of people diagnosed with chronic hepatitis</a:t>
            </a:r>
          </a:p>
        </p:txBody>
      </p:sp>
      <p:sp>
        <p:nvSpPr>
          <p:cNvPr id="5" name="Rectangle 4"/>
          <p:cNvSpPr/>
          <p:nvPr/>
        </p:nvSpPr>
        <p:spPr>
          <a:xfrm>
            <a:off x="408215" y="1108226"/>
            <a:ext cx="11397342" cy="830997"/>
          </a:xfrm>
          <a:prstGeom prst="rect">
            <a:avLst/>
          </a:prstGeom>
        </p:spPr>
        <p:txBody>
          <a:bodyPr wrap="square">
            <a:spAutoFit/>
          </a:bodyPr>
          <a:lstStyle/>
          <a:p>
            <a:pPr marL="91440" indent="-91440">
              <a:spcBef>
                <a:spcPts val="1200"/>
              </a:spcBef>
              <a:spcAft>
                <a:spcPts val="200"/>
              </a:spcAft>
              <a:buClr>
                <a:schemeClr val="accent1"/>
              </a:buClr>
              <a:buSzPct val="100000"/>
            </a:pPr>
            <a:r>
              <a:rPr lang="en-US" sz="2400" b="1" dirty="0">
                <a:solidFill>
                  <a:schemeClr val="accent1">
                    <a:lumMod val="50000"/>
                  </a:schemeClr>
                </a:solidFill>
              </a:rPr>
              <a:t> This main objective will be achieved through implementation of  HCV screening in clinical settings to improve to access to testing </a:t>
            </a:r>
          </a:p>
        </p:txBody>
      </p:sp>
      <p:sp>
        <p:nvSpPr>
          <p:cNvPr id="8" name="Rectangle 7"/>
          <p:cNvSpPr/>
          <p:nvPr/>
        </p:nvSpPr>
        <p:spPr>
          <a:xfrm>
            <a:off x="239485" y="2224092"/>
            <a:ext cx="3875315" cy="1015663"/>
          </a:xfrm>
          <a:prstGeom prst="rect">
            <a:avLst/>
          </a:prstGeom>
          <a:gradFill>
            <a:gsLst>
              <a:gs pos="0">
                <a:schemeClr val="accent6">
                  <a:lumMod val="60000"/>
                  <a:lumOff val="40000"/>
                </a:schemeClr>
              </a:gs>
              <a:gs pos="0">
                <a:schemeClr val="accent6">
                  <a:lumMod val="60000"/>
                  <a:lumOff val="40000"/>
                </a:schemeClr>
              </a:gs>
              <a:gs pos="5000">
                <a:schemeClr val="accent6">
                  <a:lumMod val="40000"/>
                  <a:lumOff val="60000"/>
                </a:schemeClr>
              </a:gs>
              <a:gs pos="0">
                <a:schemeClr val="accent6">
                  <a:lumMod val="60000"/>
                  <a:lumOff val="40000"/>
                </a:schemeClr>
              </a:gs>
            </a:gsLst>
            <a:lin ang="5400000" scaled="1"/>
          </a:gradFill>
          <a:ln>
            <a:solidFill>
              <a:schemeClr val="accent6"/>
            </a:solidFill>
          </a:ln>
        </p:spPr>
        <p:txBody>
          <a:bodyPr wrap="square">
            <a:spAutoFit/>
          </a:bodyPr>
          <a:lstStyle/>
          <a:p>
            <a:r>
              <a:rPr lang="en-US" b="1" dirty="0"/>
              <a:t>a) </a:t>
            </a:r>
            <a:r>
              <a:rPr lang="en-US" sz="2000" b="1" dirty="0"/>
              <a:t>Implement HCV screening programs for relevant groups per WHO recommendations.  </a:t>
            </a:r>
          </a:p>
        </p:txBody>
      </p:sp>
      <p:graphicFrame>
        <p:nvGraphicFramePr>
          <p:cNvPr id="16" name="Table 15"/>
          <p:cNvGraphicFramePr>
            <a:graphicFrameLocks noGrp="1"/>
          </p:cNvGraphicFramePr>
          <p:nvPr>
            <p:extLst>
              <p:ext uri="{D42A27DB-BD31-4B8C-83A1-F6EECF244321}">
                <p14:modId xmlns:p14="http://schemas.microsoft.com/office/powerpoint/2010/main" val="250617363"/>
              </p:ext>
            </p:extLst>
          </p:nvPr>
        </p:nvGraphicFramePr>
        <p:xfrm>
          <a:off x="4278086" y="2057010"/>
          <a:ext cx="7511143" cy="3664521"/>
        </p:xfrm>
        <a:graphic>
          <a:graphicData uri="http://schemas.openxmlformats.org/drawingml/2006/table">
            <a:tbl>
              <a:tblPr firstRow="1" bandRow="1">
                <a:tableStyleId>{E8B1032C-EA38-4F05-BA0D-38AFFFC7BED3}</a:tableStyleId>
              </a:tblPr>
              <a:tblGrid>
                <a:gridCol w="3560488">
                  <a:extLst>
                    <a:ext uri="{9D8B030D-6E8A-4147-A177-3AD203B41FA5}">
                      <a16:colId xmlns:a16="http://schemas.microsoft.com/office/drawing/2014/main" val="20001"/>
                    </a:ext>
                  </a:extLst>
                </a:gridCol>
                <a:gridCol w="1817302">
                  <a:extLst>
                    <a:ext uri="{9D8B030D-6E8A-4147-A177-3AD203B41FA5}">
                      <a16:colId xmlns:a16="http://schemas.microsoft.com/office/drawing/2014/main" val="20003"/>
                    </a:ext>
                  </a:extLst>
                </a:gridCol>
                <a:gridCol w="2133353">
                  <a:extLst>
                    <a:ext uri="{9D8B030D-6E8A-4147-A177-3AD203B41FA5}">
                      <a16:colId xmlns:a16="http://schemas.microsoft.com/office/drawing/2014/main" val="20002"/>
                    </a:ext>
                  </a:extLst>
                </a:gridCol>
              </a:tblGrid>
              <a:tr h="521776">
                <a:tc>
                  <a:txBody>
                    <a:bodyPr/>
                    <a:lstStyle/>
                    <a:p>
                      <a:r>
                        <a:rPr lang="en-US" sz="1600" dirty="0"/>
                        <a:t>Population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Baseline 2015</a:t>
                      </a:r>
                    </a:p>
                  </a:txBody>
                  <a:tcPr anchor="ctr"/>
                </a:tc>
                <a:tc>
                  <a:txBody>
                    <a:bodyPr/>
                    <a:lstStyle/>
                    <a:p>
                      <a:pPr algn="ctr"/>
                      <a:r>
                        <a:rPr lang="en-US" sz="1600" dirty="0"/>
                        <a:t>Plans for 2016-2020</a:t>
                      </a:r>
                    </a:p>
                  </a:txBody>
                  <a:tcPr anchor="ctr"/>
                </a:tc>
                <a:extLst>
                  <a:ext uri="{0D108BD9-81ED-4DB2-BD59-A6C34878D82A}">
                    <a16:rowId xmlns:a16="http://schemas.microsoft.com/office/drawing/2014/main" val="10000"/>
                  </a:ext>
                </a:extLst>
              </a:tr>
              <a:tr h="408982">
                <a:tc>
                  <a:txBody>
                    <a:bodyPr/>
                    <a:lstStyle/>
                    <a:p>
                      <a:r>
                        <a:rPr lang="en-US" sz="1800" dirty="0"/>
                        <a:t>HIV/AIDS patients </a:t>
                      </a:r>
                    </a:p>
                  </a:txBody>
                  <a:tcPr anchor="ctr"/>
                </a:tc>
                <a:tc>
                  <a:txBody>
                    <a:bodyPr/>
                    <a:lstStyle/>
                    <a:p>
                      <a:pPr algn="ctr"/>
                      <a:r>
                        <a:rPr lang="en-US" sz="1800" dirty="0"/>
                        <a:t>814</a:t>
                      </a:r>
                    </a:p>
                  </a:txBody>
                  <a:tcPr anchor="ctr"/>
                </a:tc>
                <a:tc>
                  <a:txBody>
                    <a:bodyPr/>
                    <a:lstStyle/>
                    <a:p>
                      <a:pPr algn="ctr"/>
                      <a:r>
                        <a:rPr lang="en-US" sz="1800" dirty="0"/>
                        <a:t>700/800 per year</a:t>
                      </a:r>
                    </a:p>
                  </a:txBody>
                  <a:tcPr anchor="ctr"/>
                </a:tc>
                <a:extLst>
                  <a:ext uri="{0D108BD9-81ED-4DB2-BD59-A6C34878D82A}">
                    <a16:rowId xmlns:a16="http://schemas.microsoft.com/office/drawing/2014/main" val="10001"/>
                  </a:ext>
                </a:extLst>
              </a:tr>
              <a:tr h="404171">
                <a:tc>
                  <a:txBody>
                    <a:bodyPr/>
                    <a:lstStyle/>
                    <a:p>
                      <a:r>
                        <a:rPr lang="en-US" sz="1800" dirty="0"/>
                        <a:t>TB patients</a:t>
                      </a:r>
                    </a:p>
                  </a:txBody>
                  <a:tcPr anchor="ctr"/>
                </a:tc>
                <a:tc>
                  <a:txBody>
                    <a:bodyPr/>
                    <a:lstStyle/>
                    <a:p>
                      <a:pPr algn="ctr"/>
                      <a:r>
                        <a:rPr lang="en-US" sz="1800" dirty="0"/>
                        <a:t>744</a:t>
                      </a:r>
                    </a:p>
                  </a:txBody>
                  <a:tcPr anchor="ctr"/>
                </a:tc>
                <a:tc>
                  <a:txBody>
                    <a:bodyPr/>
                    <a:lstStyle/>
                    <a:p>
                      <a:pPr algn="ctr"/>
                      <a:r>
                        <a:rPr lang="en-US" sz="1800" dirty="0"/>
                        <a:t>4000 per year</a:t>
                      </a:r>
                    </a:p>
                  </a:txBody>
                  <a:tcPr anchor="ctr"/>
                </a:tc>
                <a:extLst>
                  <a:ext uri="{0D108BD9-81ED-4DB2-BD59-A6C34878D82A}">
                    <a16:rowId xmlns:a16="http://schemas.microsoft.com/office/drawing/2014/main" val="10002"/>
                  </a:ext>
                </a:extLst>
              </a:tr>
              <a:tr h="404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STI patients</a:t>
                      </a:r>
                    </a:p>
                  </a:txBody>
                  <a:tcPr anchor="ctr"/>
                </a:tc>
                <a:tc>
                  <a:txBody>
                    <a:bodyPr/>
                    <a:lstStyle/>
                    <a:p>
                      <a:pPr algn="ctr"/>
                      <a:r>
                        <a:rPr lang="en-US" sz="1800" dirty="0"/>
                        <a:t>-</a:t>
                      </a:r>
                    </a:p>
                  </a:txBody>
                  <a:tcPr anchor="ctr"/>
                </a:tc>
                <a:tc>
                  <a:txBody>
                    <a:bodyPr/>
                    <a:lstStyle/>
                    <a:p>
                      <a:pPr algn="ctr"/>
                      <a:r>
                        <a:rPr lang="en-US" sz="1800" dirty="0"/>
                        <a:t>15 000 per year</a:t>
                      </a:r>
                    </a:p>
                  </a:txBody>
                  <a:tcPr anchor="ctr"/>
                </a:tc>
                <a:extLst>
                  <a:ext uri="{0D108BD9-81ED-4DB2-BD59-A6C34878D82A}">
                    <a16:rowId xmlns:a16="http://schemas.microsoft.com/office/drawing/2014/main" val="10003"/>
                  </a:ext>
                </a:extLst>
              </a:tr>
              <a:tr h="645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Prisoners and previously incarcerated persons</a:t>
                      </a:r>
                    </a:p>
                  </a:txBody>
                  <a:tcPr anchor="ctr"/>
                </a:tc>
                <a:tc>
                  <a:txBody>
                    <a:bodyPr/>
                    <a:lstStyle/>
                    <a:p>
                      <a:pPr algn="ctr"/>
                      <a:r>
                        <a:rPr lang="en-US" sz="1800" dirty="0"/>
                        <a:t>13 500</a:t>
                      </a:r>
                    </a:p>
                  </a:txBody>
                  <a:tcPr anchor="ctr"/>
                </a:tc>
                <a:tc>
                  <a:txBody>
                    <a:bodyPr/>
                    <a:lstStyle/>
                    <a:p>
                      <a:pPr algn="ctr"/>
                      <a:r>
                        <a:rPr lang="en-US" sz="1800" dirty="0"/>
                        <a:t>30 000 in 5 years</a:t>
                      </a:r>
                    </a:p>
                  </a:txBody>
                  <a:tcPr anchor="ctr"/>
                </a:tc>
                <a:extLst>
                  <a:ext uri="{0D108BD9-81ED-4DB2-BD59-A6C34878D82A}">
                    <a16:rowId xmlns:a16="http://schemas.microsoft.com/office/drawing/2014/main" val="10004"/>
                  </a:ext>
                </a:extLst>
              </a:tr>
              <a:tr h="612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Persons who have received blood transfusions </a:t>
                      </a:r>
                    </a:p>
                  </a:txBody>
                  <a:tcPr anchor="ctr"/>
                </a:tc>
                <a:tc>
                  <a:txBody>
                    <a:bodyPr/>
                    <a:lstStyle/>
                    <a:p>
                      <a:pPr algn="ctr"/>
                      <a:r>
                        <a:rPr lang="en-US" sz="1800" dirty="0"/>
                        <a:t>Unavailable</a:t>
                      </a:r>
                    </a:p>
                    <a:p>
                      <a:pPr algn="ctr"/>
                      <a:endParaRPr lang="en-US" sz="1800" dirty="0"/>
                    </a:p>
                  </a:txBody>
                  <a:tcPr anchor="ctr"/>
                </a:tc>
                <a:tc>
                  <a:txBody>
                    <a:bodyPr/>
                    <a:lstStyle/>
                    <a:p>
                      <a:pPr algn="ctr"/>
                      <a:r>
                        <a:rPr lang="en-US" sz="1800" dirty="0"/>
                        <a:t>4000 per year</a:t>
                      </a:r>
                    </a:p>
                  </a:txBody>
                  <a:tcPr anchor="ctr"/>
                </a:tc>
                <a:extLst>
                  <a:ext uri="{0D108BD9-81ED-4DB2-BD59-A6C34878D82A}">
                    <a16:rowId xmlns:a16="http://schemas.microsoft.com/office/drawing/2014/main" val="10006"/>
                  </a:ext>
                </a:extLst>
              </a:tr>
              <a:tr h="612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Patient on Hemodialysis</a:t>
                      </a:r>
                    </a:p>
                  </a:txBody>
                  <a:tcPr anchor="ctr"/>
                </a:tc>
                <a:tc>
                  <a:txBody>
                    <a:bodyPr/>
                    <a:lstStyle/>
                    <a:p>
                      <a:pPr algn="ctr"/>
                      <a:r>
                        <a:rPr lang="en-US" sz="1800" dirty="0"/>
                        <a:t>Unavailable</a:t>
                      </a:r>
                    </a:p>
                    <a:p>
                      <a:pPr algn="l"/>
                      <a:endParaRPr lang="en-US" sz="1800" dirty="0"/>
                    </a:p>
                  </a:txBody>
                  <a:tcPr anchor="ctr"/>
                </a:tc>
                <a:tc>
                  <a:txBody>
                    <a:bodyPr/>
                    <a:lstStyle/>
                    <a:p>
                      <a:pPr algn="ctr"/>
                      <a:r>
                        <a:rPr lang="en-US" sz="1800" dirty="0"/>
                        <a:t>4000 per year</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3437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437" y="0"/>
            <a:ext cx="10058400" cy="1450757"/>
          </a:xfrm>
        </p:spPr>
        <p:txBody>
          <a:bodyPr>
            <a:normAutofit/>
          </a:bodyPr>
          <a:lstStyle/>
          <a:p>
            <a:r>
              <a:rPr lang="en-US" sz="3600"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  Implement testing in public health sector</a:t>
            </a:r>
          </a:p>
        </p:txBody>
      </p:sp>
      <p:sp>
        <p:nvSpPr>
          <p:cNvPr id="3" name="Content Placeholder 2"/>
          <p:cNvSpPr>
            <a:spLocks noGrp="1"/>
          </p:cNvSpPr>
          <p:nvPr>
            <p:ph idx="1"/>
          </p:nvPr>
        </p:nvSpPr>
        <p:spPr>
          <a:xfrm>
            <a:off x="751114" y="1714500"/>
            <a:ext cx="10678886" cy="4154594"/>
          </a:xfrm>
        </p:spPr>
        <p:txBody>
          <a:bodyPr>
            <a:normAutofit/>
          </a:bodyPr>
          <a:lstStyle/>
          <a:p>
            <a:r>
              <a:rPr lang="en-US" sz="2400" dirty="0">
                <a:solidFill>
                  <a:schemeClr val="accent2">
                    <a:lumMod val="50000"/>
                  </a:schemeClr>
                </a:solidFill>
              </a:rPr>
              <a:t>Importance of this activity:</a:t>
            </a:r>
          </a:p>
          <a:p>
            <a:pPr>
              <a:buFont typeface="Wingdings" panose="05000000000000000000" pitchFamily="2" charset="2"/>
              <a:buChar char="§"/>
            </a:pPr>
            <a:r>
              <a:rPr lang="en-US" sz="2400" dirty="0">
                <a:solidFill>
                  <a:schemeClr val="accent2">
                    <a:lumMod val="50000"/>
                  </a:schemeClr>
                </a:solidFill>
              </a:rPr>
              <a:t>   NCDC public health laboratory network has a significant coverage of the country;   thus implementing screening in those laboratories will likely make testing more accessible and reduce wait times.</a:t>
            </a:r>
          </a:p>
          <a:p>
            <a:pPr>
              <a:buFont typeface="Wingdings" panose="05000000000000000000" pitchFamily="2" charset="2"/>
              <a:buChar char="§"/>
            </a:pPr>
            <a:r>
              <a:rPr lang="en-US" sz="2400" dirty="0">
                <a:solidFill>
                  <a:schemeClr val="accent2">
                    <a:lumMod val="50000"/>
                  </a:schemeClr>
                </a:solidFill>
              </a:rPr>
              <a:t>   In addition, standardization of diagnostics will be achieved along with assurance of quality through conducting centralized procedures for test validation, and reduced cost and sustainable access of diagnostic through centralized procurement of reagents at a fixed rate reimbursement system. </a:t>
            </a:r>
          </a:p>
          <a:p>
            <a:pPr>
              <a:buFont typeface="Wingdings" panose="05000000000000000000" pitchFamily="2" charset="2"/>
              <a:buChar char="§"/>
            </a:pPr>
            <a:r>
              <a:rPr lang="en-US" sz="2400" dirty="0">
                <a:solidFill>
                  <a:schemeClr val="accent2">
                    <a:lumMod val="50000"/>
                  </a:schemeClr>
                </a:solidFill>
              </a:rPr>
              <a:t> In 2015 NCDC screened about 40 000 people free of charge</a:t>
            </a:r>
          </a:p>
          <a:p>
            <a:pPr>
              <a:buFont typeface="Wingdings" panose="05000000000000000000" pitchFamily="2" charset="2"/>
              <a:buChar char="§"/>
            </a:pPr>
            <a:r>
              <a:rPr lang="en-US" sz="2400" dirty="0">
                <a:solidFill>
                  <a:schemeClr val="accent2">
                    <a:lumMod val="50000"/>
                  </a:schemeClr>
                </a:solidFill>
              </a:rPr>
              <a:t> In 2016 NCDC will continue voluntary screening</a:t>
            </a:r>
          </a:p>
        </p:txBody>
      </p:sp>
      <p:pic>
        <p:nvPicPr>
          <p:cNvPr id="4" name="Picture 3"/>
          <p:cNvPicPr>
            <a:picLocks noChangeAspect="1"/>
          </p:cNvPicPr>
          <p:nvPr/>
        </p:nvPicPr>
        <p:blipFill>
          <a:blip r:embed="rId2"/>
          <a:stretch>
            <a:fillRect/>
          </a:stretch>
        </p:blipFill>
        <p:spPr>
          <a:xfrm>
            <a:off x="0" y="6019800"/>
            <a:ext cx="12192000" cy="838200"/>
          </a:xfrm>
          <a:prstGeom prst="rect">
            <a:avLst/>
          </a:prstGeom>
        </p:spPr>
      </p:pic>
    </p:spTree>
    <p:extLst>
      <p:ext uri="{BB962C8B-B14F-4D97-AF65-F5344CB8AC3E}">
        <p14:creationId xmlns:p14="http://schemas.microsoft.com/office/powerpoint/2010/main" val="173803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121400"/>
            <a:ext cx="12192000" cy="850900"/>
          </a:xfrm>
          <a:prstGeom prst="rect">
            <a:avLst/>
          </a:prstGeom>
        </p:spPr>
      </p:pic>
      <p:sp>
        <p:nvSpPr>
          <p:cNvPr id="6" name="Title 5"/>
          <p:cNvSpPr>
            <a:spLocks noGrp="1"/>
          </p:cNvSpPr>
          <p:nvPr>
            <p:ph type="title"/>
          </p:nvPr>
        </p:nvSpPr>
        <p:spPr>
          <a:xfrm>
            <a:off x="1024486" y="402718"/>
            <a:ext cx="10049551" cy="1340810"/>
          </a:xfrm>
        </p:spPr>
        <p:txBody>
          <a:bodyPr>
            <a:noAutofit/>
          </a:bodyPr>
          <a:lstStyle/>
          <a:p>
            <a:pPr algn="ctr"/>
            <a:r>
              <a:rPr lang="en-US" sz="3600"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 HCV testing integration into the established community-based programs that serve key populations</a:t>
            </a:r>
          </a:p>
        </p:txBody>
      </p:sp>
      <p:sp>
        <p:nvSpPr>
          <p:cNvPr id="5" name="Content Placeholder 4"/>
          <p:cNvSpPr>
            <a:spLocks noGrp="1"/>
          </p:cNvSpPr>
          <p:nvPr>
            <p:ph idx="1"/>
          </p:nvPr>
        </p:nvSpPr>
        <p:spPr>
          <a:xfrm>
            <a:off x="528834" y="1845129"/>
            <a:ext cx="10737880" cy="4203578"/>
          </a:xfrm>
        </p:spPr>
        <p:txBody>
          <a:bodyPr>
            <a:noAutofit/>
          </a:bodyPr>
          <a:lstStyle/>
          <a:p>
            <a:pPr lvl="1" algn="just">
              <a:lnSpc>
                <a:spcPct val="100000"/>
              </a:lnSpc>
              <a:buFont typeface="Wingdings" panose="05000000000000000000" pitchFamily="2" charset="2"/>
              <a:buChar char="§"/>
            </a:pPr>
            <a:r>
              <a:rPr lang="en-US" sz="2400" b="1" dirty="0">
                <a:solidFill>
                  <a:schemeClr val="accent2">
                    <a:lumMod val="50000"/>
                  </a:schemeClr>
                </a:solidFill>
              </a:rPr>
              <a:t>The screening program will cover the populations with a high HCV prevalence or with high risk exposure or behavior. HCV testing will be integrated into the established community-based programs that serve key populations:</a:t>
            </a:r>
          </a:p>
          <a:p>
            <a:pPr lvl="3">
              <a:lnSpc>
                <a:spcPct val="100000"/>
              </a:lnSpc>
              <a:buFont typeface="Wingdings" panose="05000000000000000000" pitchFamily="2" charset="2"/>
              <a:buChar char="§"/>
            </a:pPr>
            <a:r>
              <a:rPr lang="en-US" sz="2000" b="1" dirty="0">
                <a:solidFill>
                  <a:schemeClr val="accent2">
                    <a:lumMod val="50000"/>
                  </a:schemeClr>
                </a:solidFill>
              </a:rPr>
              <a:t>People who inject drugs</a:t>
            </a:r>
          </a:p>
          <a:p>
            <a:pPr lvl="3">
              <a:lnSpc>
                <a:spcPct val="100000"/>
              </a:lnSpc>
              <a:buFont typeface="Wingdings" panose="05000000000000000000" pitchFamily="2" charset="2"/>
              <a:buChar char="§"/>
            </a:pPr>
            <a:r>
              <a:rPr lang="en-US" sz="2000" b="1" dirty="0">
                <a:solidFill>
                  <a:schemeClr val="accent2">
                    <a:lumMod val="50000"/>
                  </a:schemeClr>
                </a:solidFill>
              </a:rPr>
              <a:t>Men who have sex with men </a:t>
            </a:r>
          </a:p>
          <a:p>
            <a:pPr lvl="3">
              <a:lnSpc>
                <a:spcPct val="100000"/>
              </a:lnSpc>
              <a:buFont typeface="Wingdings" panose="05000000000000000000" pitchFamily="2" charset="2"/>
              <a:buChar char="§"/>
            </a:pPr>
            <a:r>
              <a:rPr lang="en-US" sz="2000" b="1" dirty="0">
                <a:solidFill>
                  <a:schemeClr val="accent2">
                    <a:lumMod val="50000"/>
                  </a:schemeClr>
                </a:solidFill>
              </a:rPr>
              <a:t>Sex workers (SW)</a:t>
            </a:r>
          </a:p>
          <a:p>
            <a:pPr lvl="1">
              <a:buFont typeface="Wingdings" panose="05000000000000000000" pitchFamily="2" charset="2"/>
              <a:buChar char="§"/>
            </a:pPr>
            <a:r>
              <a:rPr lang="en-US" sz="2400" b="1" dirty="0">
                <a:solidFill>
                  <a:schemeClr val="accent2">
                    <a:lumMod val="50000"/>
                  </a:schemeClr>
                </a:solidFill>
              </a:rPr>
              <a:t>Global Fund program covered HCV screening for people who inject drugs since 2011</a:t>
            </a:r>
          </a:p>
          <a:p>
            <a:pPr lvl="1">
              <a:buFont typeface="Wingdings" panose="05000000000000000000" pitchFamily="2" charset="2"/>
              <a:buChar char="§"/>
            </a:pPr>
            <a:r>
              <a:rPr lang="en-US" sz="2400" b="1" dirty="0">
                <a:solidFill>
                  <a:schemeClr val="accent2">
                    <a:lumMod val="50000"/>
                  </a:schemeClr>
                </a:solidFill>
              </a:rPr>
              <a:t>Baseline: in 2015 screened about 13 456 people; </a:t>
            </a:r>
          </a:p>
          <a:p>
            <a:pPr lvl="1">
              <a:buFont typeface="Wingdings" panose="05000000000000000000" pitchFamily="2" charset="2"/>
              <a:buChar char="§"/>
            </a:pPr>
            <a:r>
              <a:rPr lang="en-US" sz="2400" b="1" dirty="0">
                <a:solidFill>
                  <a:schemeClr val="accent2">
                    <a:lumMod val="50000"/>
                  </a:schemeClr>
                </a:solidFill>
              </a:rPr>
              <a:t>Global fund continue covering  screening  of 32 000 persons in 2016, and  33 500 in 2017 </a:t>
            </a:r>
          </a:p>
        </p:txBody>
      </p:sp>
    </p:spTree>
    <p:extLst>
      <p:ext uri="{BB962C8B-B14F-4D97-AF65-F5344CB8AC3E}">
        <p14:creationId xmlns:p14="http://schemas.microsoft.com/office/powerpoint/2010/main" val="174105722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2398</TotalTime>
  <Words>975</Words>
  <Application>Microsoft Office PowerPoint</Application>
  <PresentationFormat>Widescreen</PresentationFormat>
  <Paragraphs>128</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Sylfaen</vt:lpstr>
      <vt:lpstr>Wingdings</vt:lpstr>
      <vt:lpstr>Retrospect</vt:lpstr>
      <vt:lpstr>Hepatitis C Screening </vt:lpstr>
      <vt:lpstr>Importance of wide-scale HCV screening in successful implementation of HCV Elimination program</vt:lpstr>
      <vt:lpstr>Diagnostic Capacity and Screening Methods</vt:lpstr>
      <vt:lpstr>Screening Methods </vt:lpstr>
      <vt:lpstr>Currently funded Programs Covering  HCV Screening</vt:lpstr>
      <vt:lpstr>Hepatitis C Screening</vt:lpstr>
      <vt:lpstr>PowerPoint Presentation</vt:lpstr>
      <vt:lpstr>B)  Implement testing in public health sector</vt:lpstr>
      <vt:lpstr>C) HCV testing integration into the established community-based programs that serve key populations</vt:lpstr>
      <vt:lpstr>d) Implement HCV testing in the following special groups</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Area 1</dc:title>
  <dc:creator>User 1</dc:creator>
  <cp:lastModifiedBy>Maia Alkhazashvili</cp:lastModifiedBy>
  <cp:revision>216</cp:revision>
  <cp:lastPrinted>2015-11-02T09:16:15Z</cp:lastPrinted>
  <dcterms:created xsi:type="dcterms:W3CDTF">2015-07-08T09:19:36Z</dcterms:created>
  <dcterms:modified xsi:type="dcterms:W3CDTF">2016-04-05T19:39:39Z</dcterms:modified>
</cp:coreProperties>
</file>