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97" r:id="rId3"/>
    <p:sldId id="258" r:id="rId4"/>
    <p:sldId id="299" r:id="rId5"/>
    <p:sldId id="301" r:id="rId6"/>
    <p:sldId id="302" r:id="rId7"/>
    <p:sldId id="283" r:id="rId8"/>
    <p:sldId id="277" r:id="rId9"/>
    <p:sldId id="284" r:id="rId10"/>
    <p:sldId id="285" r:id="rId11"/>
    <p:sldId id="286" r:id="rId12"/>
    <p:sldId id="273" r:id="rId13"/>
    <p:sldId id="260" r:id="rId14"/>
    <p:sldId id="279" r:id="rId15"/>
    <p:sldId id="280" r:id="rId16"/>
    <p:sldId id="287" r:id="rId17"/>
    <p:sldId id="289" r:id="rId18"/>
    <p:sldId id="278"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2000" autoAdjust="0"/>
  </p:normalViewPr>
  <p:slideViewPr>
    <p:cSldViewPr snapToGrid="0">
      <p:cViewPr varScale="1">
        <p:scale>
          <a:sx n="58" d="100"/>
          <a:sy n="58" d="100"/>
        </p:scale>
        <p:origin x="1450"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E_Diski\kaki\CDC%20workshop_20170222\Start%20Date%20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HCV Screening within different programs, 2015-2016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637190145159838E-2"/>
          <c:y val="0.2219538743588555"/>
          <c:w val="0.87861290112832657"/>
          <c:h val="0.4496605337369739"/>
        </c:manualLayout>
      </c:layout>
      <c:barChart>
        <c:barDir val="col"/>
        <c:grouping val="clustered"/>
        <c:varyColors val="0"/>
        <c:ser>
          <c:idx val="0"/>
          <c:order val="0"/>
          <c:tx>
            <c:strRef>
              <c:f>Sheet1!$B$1</c:f>
              <c:strCache>
                <c:ptCount val="1"/>
                <c:pt idx="0">
                  <c:v>Screened</c:v>
                </c:pt>
              </c:strCache>
            </c:strRef>
          </c:tx>
          <c:spPr>
            <a:solidFill>
              <a:srgbClr val="0070C0"/>
            </a:solidFill>
            <a:ln>
              <a:noFill/>
            </a:ln>
            <a:effectLst/>
          </c:spPr>
          <c:invertIfNegative val="0"/>
          <c:dLbls>
            <c:dLbl>
              <c:idx val="0"/>
              <c:layout>
                <c:manualLayout>
                  <c:x val="0"/>
                  <c:y val="0"/>
                </c:manualLayout>
              </c:layout>
              <c:tx>
                <c:rich>
                  <a:bodyPr/>
                  <a:lstStyle/>
                  <a:p>
                    <a:r>
                      <a:rPr lang="en-US" dirty="0"/>
                      <a:t>168121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57-4B13-8C46-E9D58FFEB684}"/>
                </c:ext>
              </c:extLst>
            </c:dLbl>
            <c:dLbl>
              <c:idx val="1"/>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r>
                      <a:rPr lang="en-US" sz="1000" dirty="0"/>
                      <a:t>1790</a:t>
                    </a:r>
                  </a:p>
                </c:rich>
              </c:tx>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D657-4B13-8C46-E9D58FFEB684}"/>
                </c:ext>
              </c:extLst>
            </c:dLbl>
            <c:dLbl>
              <c:idx val="2"/>
              <c:tx>
                <c:rich>
                  <a:bodyPr/>
                  <a:lstStyle/>
                  <a:p>
                    <a:r>
                      <a:rPr lang="en-US" dirty="0"/>
                      <a:t>44410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57-4B13-8C46-E9D58FFEB684}"/>
                </c:ext>
              </c:extLst>
            </c:dLbl>
            <c:dLbl>
              <c:idx val="3"/>
              <c:tx>
                <c:rich>
                  <a:bodyPr/>
                  <a:lstStyle/>
                  <a:p>
                    <a:r>
                      <a:rPr lang="en-US" dirty="0"/>
                      <a:t>53852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57-4B13-8C46-E9D58FFEB684}"/>
                </c:ext>
              </c:extLst>
            </c:dLbl>
            <c:dLbl>
              <c:idx val="4"/>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r>
                      <a:rPr lang="en-US" sz="1000" dirty="0"/>
                      <a:t>38836</a:t>
                    </a:r>
                  </a:p>
                </c:rich>
              </c:tx>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D657-4B13-8C46-E9D58FFEB684}"/>
                </c:ext>
              </c:extLst>
            </c:dLbl>
            <c:dLbl>
              <c:idx val="5"/>
              <c:tx>
                <c:rich>
                  <a:bodyPr/>
                  <a:lstStyle/>
                  <a:p>
                    <a:r>
                      <a:rPr lang="en-US" dirty="0"/>
                      <a:t>18900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57-4B13-8C46-E9D58FFEB684}"/>
                </c:ext>
              </c:extLst>
            </c:dLbl>
            <c:dLbl>
              <c:idx val="6"/>
              <c:tx>
                <c:rich>
                  <a:bodyPr/>
                  <a:lstStyle/>
                  <a:p>
                    <a:r>
                      <a:rPr lang="en-US" dirty="0"/>
                      <a:t>83910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57-4B13-8C46-E9D58FFEB684}"/>
                </c:ext>
              </c:extLst>
            </c:dLbl>
            <c:dLbl>
              <c:idx val="7"/>
              <c:tx>
                <c:rich>
                  <a:bodyPr/>
                  <a:lstStyle/>
                  <a:p>
                    <a:fld id="{B5DEF2C2-E04E-4C5F-BD8C-5144792FF0C9}" type="CELLREF">
                      <a:rPr lang="en-US"/>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{B5DEF2C2-E04E-4C5F-BD8C-5144792FF0C9}</c15:txfldGUID>
                      <c15:f>Sheet1!$H$9</c15:f>
                      <c15:dlblFieldTableCache>
                        <c:ptCount val="1"/>
                        <c:pt idx="0">
                          <c:v>2 453</c:v>
                        </c:pt>
                      </c15:dlblFieldTableCache>
                    </c15:dlblFTEntry>
                  </c15:dlblFieldTable>
                  <c15:showDataLabelsRange val="0"/>
                </c:ext>
                <c:ext xmlns:c16="http://schemas.microsoft.com/office/drawing/2014/chart" uri="{C3380CC4-5D6E-409C-BE32-E72D297353CC}">
                  <c16:uniqueId val="{00000007-D657-4B13-8C46-E9D58FFEB684}"/>
                </c:ext>
              </c:extLst>
            </c:dLbl>
            <c:dLbl>
              <c:idx val="8"/>
              <c:tx>
                <c:rich>
                  <a:bodyPr/>
                  <a:lstStyle/>
                  <a:p>
                    <a:r>
                      <a:rPr lang="en-US" sz="1000" b="0" i="0" u="none" strike="noStrike" baseline="0" dirty="0"/>
                      <a:t>26159</a:t>
                    </a:r>
                    <a:endParaRPr lang="en-US" sz="1000"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57-4B13-8C46-E9D58FFEB684}"/>
                </c:ext>
              </c:extLst>
            </c:dLbl>
            <c:dLbl>
              <c:idx val="9"/>
              <c:layout>
                <c:manualLayout>
                  <c:x val="-4.6440373709764234E-3"/>
                  <c:y val="-3.7970693434629787E-4"/>
                </c:manualLayout>
              </c:layout>
              <c:tx>
                <c:rich>
                  <a:bodyPr/>
                  <a:lstStyle/>
                  <a:p>
                    <a:r>
                      <a:rPr lang="en-US" dirty="0"/>
                      <a:t>11217*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57-4B13-8C46-E9D58FFEB684}"/>
                </c:ext>
              </c:extLst>
            </c:dLbl>
            <c:dLbl>
              <c:idx val="10"/>
              <c:tx>
                <c:rich>
                  <a:bodyPr/>
                  <a:lstStyle/>
                  <a:p>
                    <a:r>
                      <a:rPr lang="en-US" dirty="0"/>
                      <a:t>14053*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57-4B13-8C46-E9D58FFEB68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Blood donations</c:v>
                </c:pt>
                <c:pt idx="1">
                  <c:v>PLHIV</c:v>
                </c:pt>
                <c:pt idx="2">
                  <c:v>PWID</c:v>
                </c:pt>
                <c:pt idx="3">
                  <c:v>Pregnant</c:v>
                </c:pt>
                <c:pt idx="4">
                  <c:v>Hospitalized</c:v>
                </c:pt>
                <c:pt idx="5">
                  <c:v>Outpatient</c:v>
                </c:pt>
                <c:pt idx="6">
                  <c:v>NCDC </c:v>
                </c:pt>
                <c:pt idx="7">
                  <c:v>HCV Management Center</c:v>
                </c:pt>
                <c:pt idx="8">
                  <c:v>Tbilisi citizens</c:v>
                </c:pt>
                <c:pt idx="9">
                  <c:v>Recruits</c:v>
                </c:pt>
                <c:pt idx="10">
                  <c:v>Prisoners</c:v>
                </c:pt>
              </c:strCache>
            </c:strRef>
          </c:cat>
          <c:val>
            <c:numRef>
              <c:f>Sheet1!$B$2:$B$12</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B-D657-4B13-8C46-E9D58FFEB684}"/>
            </c:ext>
          </c:extLst>
        </c:ser>
        <c:ser>
          <c:idx val="1"/>
          <c:order val="1"/>
          <c:tx>
            <c:strRef>
              <c:f>Sheet1!$C$1</c:f>
              <c:strCache>
                <c:ptCount val="1"/>
                <c:pt idx="0">
                  <c:v>% HCV Positive</c:v>
                </c:pt>
              </c:strCache>
            </c:strRef>
          </c:tx>
          <c:spPr>
            <a:solidFill>
              <a:srgbClr val="FF0000"/>
            </a:solidFill>
            <a:ln>
              <a:noFill/>
            </a:ln>
            <a:effectLst/>
          </c:spPr>
          <c:invertIfNegative val="0"/>
          <c:dLbls>
            <c:dLbl>
              <c:idx val="0"/>
              <c:layout>
                <c:manualLayout>
                  <c:x val="2.5641025641025599E-2"/>
                  <c:y val="-2.43783520234031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57-4B13-8C46-E9D58FFEB684}"/>
                </c:ext>
              </c:extLst>
            </c:dLbl>
            <c:dLbl>
              <c:idx val="1"/>
              <c:layout>
                <c:manualLayout>
                  <c:x val="1.49572649572649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57-4B13-8C46-E9D58FFEB684}"/>
                </c:ext>
              </c:extLst>
            </c:dLbl>
            <c:dLbl>
              <c:idx val="2"/>
              <c:layout>
                <c:manualLayout>
                  <c:x val="2.1367521367521399E-2"/>
                  <c:y val="-4.87567040468060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57-4B13-8C46-E9D58FFEB684}"/>
                </c:ext>
              </c:extLst>
            </c:dLbl>
            <c:dLbl>
              <c:idx val="3"/>
              <c:layout>
                <c:manualLayout>
                  <c:x val="1.7094017094017099E-2"/>
                  <c:y val="-1.46270112140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657-4B13-8C46-E9D58FFEB684}"/>
                </c:ext>
              </c:extLst>
            </c:dLbl>
            <c:dLbl>
              <c:idx val="4"/>
              <c:layout>
                <c:manualLayout>
                  <c:x val="2.35042735042735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657-4B13-8C46-E9D58FFEB684}"/>
                </c:ext>
              </c:extLst>
            </c:dLbl>
            <c:dLbl>
              <c:idx val="5"/>
              <c:layout>
                <c:manualLayout>
                  <c:x val="1.0683760683760601E-2"/>
                  <c:y val="-1.2903225806451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657-4B13-8C46-E9D58FFEB684}"/>
                </c:ext>
              </c:extLst>
            </c:dLbl>
            <c:dLbl>
              <c:idx val="6"/>
              <c:layout>
                <c:manualLayout>
                  <c:x val="1.3816925734024117E-2"/>
                  <c:y val="-2.29320288474088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657-4B13-8C46-E9D58FFEB684}"/>
                </c:ext>
              </c:extLst>
            </c:dLbl>
            <c:dLbl>
              <c:idx val="7"/>
              <c:layout>
                <c:manualLayout>
                  <c:x val="1.495726495726495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657-4B13-8C46-E9D58FFEB684}"/>
                </c:ext>
              </c:extLst>
            </c:dLbl>
            <c:dLbl>
              <c:idx val="8"/>
              <c:layout>
                <c:manualLayout>
                  <c:x val="1.9230769230769201E-2"/>
                  <c:y val="-8.938625815479669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657-4B13-8C46-E9D58FFEB684}"/>
                </c:ext>
              </c:extLst>
            </c:dLbl>
            <c:dLbl>
              <c:idx val="9"/>
              <c:layout>
                <c:manualLayout>
                  <c:x val="1.9230769230769232E-2"/>
                  <c:y val="-7.431342337879525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657-4B13-8C46-E9D58FFEB684}"/>
                </c:ext>
              </c:extLst>
            </c:dLbl>
            <c:dLbl>
              <c:idx val="10"/>
              <c:layout>
                <c:manualLayout>
                  <c:x val="2.777777777777762E-2"/>
                  <c:y val="-8.10701256586947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657-4B13-8C46-E9D58FFEB6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Blood donations</c:v>
                </c:pt>
                <c:pt idx="1">
                  <c:v>PLHIV</c:v>
                </c:pt>
                <c:pt idx="2">
                  <c:v>PWID</c:v>
                </c:pt>
                <c:pt idx="3">
                  <c:v>Pregnant</c:v>
                </c:pt>
                <c:pt idx="4">
                  <c:v>Hospitalized</c:v>
                </c:pt>
                <c:pt idx="5">
                  <c:v>Outpatient</c:v>
                </c:pt>
                <c:pt idx="6">
                  <c:v>NCDC </c:v>
                </c:pt>
                <c:pt idx="7">
                  <c:v>HCV Management Center</c:v>
                </c:pt>
                <c:pt idx="8">
                  <c:v>Tbilisi citizens</c:v>
                </c:pt>
                <c:pt idx="9">
                  <c:v>Recruits</c:v>
                </c:pt>
                <c:pt idx="10">
                  <c:v>Prisoners</c:v>
                </c:pt>
              </c:strCache>
            </c:strRef>
          </c:cat>
          <c:val>
            <c:numRef>
              <c:f>Sheet1!$C$2:$C$12</c:f>
              <c:numCache>
                <c:formatCode>0.00%</c:formatCode>
                <c:ptCount val="11"/>
                <c:pt idx="0">
                  <c:v>1.2520743987961052E-2</c:v>
                </c:pt>
                <c:pt idx="1">
                  <c:v>0.24860335195530725</c:v>
                </c:pt>
                <c:pt idx="2">
                  <c:v>0.45001125872551229</c:v>
                </c:pt>
                <c:pt idx="3">
                  <c:v>4.0109930921785634E-3</c:v>
                </c:pt>
                <c:pt idx="4">
                  <c:v>4.8516397709526288E-2</c:v>
                </c:pt>
                <c:pt idx="5">
                  <c:v>7.4338624338624343E-2</c:v>
                </c:pt>
                <c:pt idx="6">
                  <c:v>0.17491359790251459</c:v>
                </c:pt>
                <c:pt idx="7">
                  <c:v>0.31390134529147984</c:v>
                </c:pt>
                <c:pt idx="8">
                  <c:v>0.13773462288313773</c:v>
                </c:pt>
                <c:pt idx="9">
                  <c:v>1.5155567442275118E-2</c:v>
                </c:pt>
                <c:pt idx="10">
                  <c:v>0.37401266633459046</c:v>
                </c:pt>
              </c:numCache>
            </c:numRef>
          </c:val>
          <c:extLst>
            <c:ext xmlns:c16="http://schemas.microsoft.com/office/drawing/2014/chart" uri="{C3380CC4-5D6E-409C-BE32-E72D297353CC}">
              <c16:uniqueId val="{00000017-D657-4B13-8C46-E9D58FFEB684}"/>
            </c:ext>
          </c:extLst>
        </c:ser>
        <c:dLbls>
          <c:dLblPos val="outEnd"/>
          <c:showLegendKey val="0"/>
          <c:showVal val="1"/>
          <c:showCatName val="0"/>
          <c:showSerName val="0"/>
          <c:showPercent val="0"/>
          <c:showBubbleSize val="0"/>
        </c:dLbls>
        <c:gapWidth val="219"/>
        <c:overlap val="-27"/>
        <c:axId val="260837520"/>
        <c:axId val="26083808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Sheet1!$A$2:$A$12</c15:sqref>
                        </c15:formulaRef>
                      </c:ext>
                    </c:extLst>
                    <c:strCache>
                      <c:ptCount val="11"/>
                      <c:pt idx="0">
                        <c:v>Blood donations</c:v>
                      </c:pt>
                      <c:pt idx="1">
                        <c:v>PLHIV</c:v>
                      </c:pt>
                      <c:pt idx="2">
                        <c:v>PWID</c:v>
                      </c:pt>
                      <c:pt idx="3">
                        <c:v>Pregnant</c:v>
                      </c:pt>
                      <c:pt idx="4">
                        <c:v>Hospitalized</c:v>
                      </c:pt>
                      <c:pt idx="5">
                        <c:v>Outpatient</c:v>
                      </c:pt>
                      <c:pt idx="6">
                        <c:v>NCDC </c:v>
                      </c:pt>
                      <c:pt idx="7">
                        <c:v>HCV Management Center</c:v>
                      </c:pt>
                      <c:pt idx="8">
                        <c:v>Tbilisi citizens</c:v>
                      </c:pt>
                      <c:pt idx="9">
                        <c:v>Recruits</c:v>
                      </c:pt>
                      <c:pt idx="10">
                        <c:v>Prisoners</c:v>
                      </c:pt>
                    </c:strCache>
                  </c:strRef>
                </c:cat>
                <c:val>
                  <c:numRef>
                    <c:extLst>
                      <c:ext uri="{02D57815-91ED-43cb-92C2-25804820EDAC}">
                        <c15:formulaRef>
                          <c15:sqref>Sheet1!$D$2:$D$12</c15:sqref>
                        </c15:formulaRef>
                      </c:ext>
                    </c:extLst>
                    <c:numCache>
                      <c:formatCode>General</c:formatCode>
                      <c:ptCount val="11"/>
                    </c:numCache>
                  </c:numRef>
                </c:val>
                <c:extLst>
                  <c:ext xmlns:c16="http://schemas.microsoft.com/office/drawing/2014/chart" uri="{C3380CC4-5D6E-409C-BE32-E72D297353CC}">
                    <c16:uniqueId val="{00000018-D657-4B13-8C46-E9D58FFEB684}"/>
                  </c:ext>
                </c:extLst>
              </c15:ser>
            </c15:filteredBarSeries>
          </c:ext>
        </c:extLst>
      </c:barChart>
      <c:catAx>
        <c:axId val="260837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60838080"/>
        <c:crosses val="autoZero"/>
        <c:auto val="1"/>
        <c:lblAlgn val="ctr"/>
        <c:lblOffset val="100"/>
        <c:noMultiLvlLbl val="0"/>
      </c:catAx>
      <c:valAx>
        <c:axId val="260838080"/>
        <c:scaling>
          <c:orientation val="minMax"/>
          <c:max val="1"/>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837520"/>
        <c:crosses val="max"/>
        <c:crossBetween val="between"/>
        <c:majorUnit val="0.2"/>
      </c:valAx>
      <c:spPr>
        <a:noFill/>
        <a:ln>
          <a:noFill/>
        </a:ln>
        <a:effectLst/>
      </c:spPr>
    </c:plotArea>
    <c:legend>
      <c:legendPos val="b"/>
      <c:layout>
        <c:manualLayout>
          <c:xMode val="edge"/>
          <c:yMode val="edge"/>
          <c:x val="0.50563900352269342"/>
          <c:y val="0.91028444973790046"/>
          <c:w val="0.36950905175314602"/>
          <c:h val="8.80169333672000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Sheet2!$B$1</c:f>
              <c:strCache>
                <c:ptCount val="1"/>
                <c:pt idx="0">
                  <c:v>By Month</c:v>
                </c:pt>
              </c:strCache>
            </c:strRef>
          </c:tx>
          <c:spPr>
            <a:solidFill>
              <a:srgbClr val="BBE0E3">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Sheet2!$A$2:$A$21</c:f>
              <c:numCache>
                <c:formatCode>[$-409]mmmm\-yy;@</c:formatCode>
                <c:ptCount val="20"/>
                <c:pt idx="0">
                  <c:v>42125</c:v>
                </c:pt>
                <c:pt idx="1">
                  <c:v>42156</c:v>
                </c:pt>
                <c:pt idx="2">
                  <c:v>42186</c:v>
                </c:pt>
                <c:pt idx="3">
                  <c:v>42217</c:v>
                </c:pt>
                <c:pt idx="4">
                  <c:v>42248</c:v>
                </c:pt>
                <c:pt idx="5">
                  <c:v>42278</c:v>
                </c:pt>
                <c:pt idx="6">
                  <c:v>42309</c:v>
                </c:pt>
                <c:pt idx="7">
                  <c:v>42339</c:v>
                </c:pt>
                <c:pt idx="8">
                  <c:v>42370</c:v>
                </c:pt>
                <c:pt idx="9">
                  <c:v>42401</c:v>
                </c:pt>
                <c:pt idx="10">
                  <c:v>42430</c:v>
                </c:pt>
                <c:pt idx="11">
                  <c:v>42461</c:v>
                </c:pt>
                <c:pt idx="12">
                  <c:v>42491</c:v>
                </c:pt>
                <c:pt idx="13">
                  <c:v>42522</c:v>
                </c:pt>
                <c:pt idx="14">
                  <c:v>42552</c:v>
                </c:pt>
                <c:pt idx="15">
                  <c:v>42583</c:v>
                </c:pt>
                <c:pt idx="16">
                  <c:v>42614</c:v>
                </c:pt>
                <c:pt idx="17">
                  <c:v>42644</c:v>
                </c:pt>
                <c:pt idx="18">
                  <c:v>42675</c:v>
                </c:pt>
                <c:pt idx="19">
                  <c:v>42705</c:v>
                </c:pt>
              </c:numCache>
            </c:numRef>
          </c:cat>
          <c:val>
            <c:numRef>
              <c:f>Sheet2!$B$2:$B$21</c:f>
              <c:numCache>
                <c:formatCode>General</c:formatCode>
                <c:ptCount val="20"/>
                <c:pt idx="0">
                  <c:v>298</c:v>
                </c:pt>
                <c:pt idx="1">
                  <c:v>562</c:v>
                </c:pt>
                <c:pt idx="2">
                  <c:v>1001</c:v>
                </c:pt>
                <c:pt idx="3">
                  <c:v>1128</c:v>
                </c:pt>
                <c:pt idx="4">
                  <c:v>287</c:v>
                </c:pt>
                <c:pt idx="5">
                  <c:v>1136</c:v>
                </c:pt>
                <c:pt idx="6">
                  <c:v>638</c:v>
                </c:pt>
                <c:pt idx="7">
                  <c:v>891</c:v>
                </c:pt>
                <c:pt idx="8">
                  <c:v>15</c:v>
                </c:pt>
                <c:pt idx="9">
                  <c:v>629</c:v>
                </c:pt>
                <c:pt idx="10">
                  <c:v>518</c:v>
                </c:pt>
                <c:pt idx="11">
                  <c:v>1345</c:v>
                </c:pt>
                <c:pt idx="12">
                  <c:v>811</c:v>
                </c:pt>
                <c:pt idx="13">
                  <c:v>1162</c:v>
                </c:pt>
                <c:pt idx="14">
                  <c:v>1264</c:v>
                </c:pt>
                <c:pt idx="15">
                  <c:v>3297</c:v>
                </c:pt>
                <c:pt idx="16">
                  <c:v>4595</c:v>
                </c:pt>
                <c:pt idx="17">
                  <c:v>3691</c:v>
                </c:pt>
                <c:pt idx="18">
                  <c:v>2189</c:v>
                </c:pt>
                <c:pt idx="19">
                  <c:v>2138</c:v>
                </c:pt>
              </c:numCache>
            </c:numRef>
          </c:val>
          <c:extLst>
            <c:ext xmlns:c16="http://schemas.microsoft.com/office/drawing/2014/chart" uri="{C3380CC4-5D6E-409C-BE32-E72D297353CC}">
              <c16:uniqueId val="{00000000-E824-4303-AC3C-8E7A63AF4F88}"/>
            </c:ext>
          </c:extLst>
        </c:ser>
        <c:dLbls>
          <c:showLegendKey val="0"/>
          <c:showVal val="0"/>
          <c:showCatName val="0"/>
          <c:showSerName val="0"/>
          <c:showPercent val="0"/>
          <c:showBubbleSize val="0"/>
        </c:dLbls>
        <c:gapWidth val="150"/>
        <c:overlap val="-27"/>
        <c:axId val="268211920"/>
        <c:axId val="268212480"/>
      </c:barChart>
      <c:lineChart>
        <c:grouping val="standard"/>
        <c:varyColors val="0"/>
        <c:ser>
          <c:idx val="1"/>
          <c:order val="1"/>
          <c:tx>
            <c:strRef>
              <c:f>Sheet2!$C$1</c:f>
              <c:strCache>
                <c:ptCount val="1"/>
                <c:pt idx="0">
                  <c:v>Cummulative</c:v>
                </c:pt>
              </c:strCache>
            </c:strRef>
          </c:tx>
          <c:spPr>
            <a:ln w="38100" cap="rnd">
              <a:solidFill>
                <a:srgbClr val="C00000"/>
              </a:solidFill>
              <a:round/>
            </a:ln>
            <a:effectLst/>
          </c:spPr>
          <c:marker>
            <c:symbol val="none"/>
          </c:marker>
          <c:cat>
            <c:numRef>
              <c:f>Sheet2!$A$2:$A$21</c:f>
              <c:numCache>
                <c:formatCode>[$-409]mmmm\-yy;@</c:formatCode>
                <c:ptCount val="20"/>
                <c:pt idx="0">
                  <c:v>42125</c:v>
                </c:pt>
                <c:pt idx="1">
                  <c:v>42156</c:v>
                </c:pt>
                <c:pt idx="2">
                  <c:v>42186</c:v>
                </c:pt>
                <c:pt idx="3">
                  <c:v>42217</c:v>
                </c:pt>
                <c:pt idx="4">
                  <c:v>42248</c:v>
                </c:pt>
                <c:pt idx="5">
                  <c:v>42278</c:v>
                </c:pt>
                <c:pt idx="6">
                  <c:v>42309</c:v>
                </c:pt>
                <c:pt idx="7">
                  <c:v>42339</c:v>
                </c:pt>
                <c:pt idx="8">
                  <c:v>42370</c:v>
                </c:pt>
                <c:pt idx="9">
                  <c:v>42401</c:v>
                </c:pt>
                <c:pt idx="10">
                  <c:v>42430</c:v>
                </c:pt>
                <c:pt idx="11">
                  <c:v>42461</c:v>
                </c:pt>
                <c:pt idx="12">
                  <c:v>42491</c:v>
                </c:pt>
                <c:pt idx="13">
                  <c:v>42522</c:v>
                </c:pt>
                <c:pt idx="14">
                  <c:v>42552</c:v>
                </c:pt>
                <c:pt idx="15">
                  <c:v>42583</c:v>
                </c:pt>
                <c:pt idx="16">
                  <c:v>42614</c:v>
                </c:pt>
                <c:pt idx="17">
                  <c:v>42644</c:v>
                </c:pt>
                <c:pt idx="18">
                  <c:v>42675</c:v>
                </c:pt>
                <c:pt idx="19">
                  <c:v>42705</c:v>
                </c:pt>
              </c:numCache>
            </c:numRef>
          </c:cat>
          <c:val>
            <c:numRef>
              <c:f>Sheet2!$C$2:$C$21</c:f>
              <c:numCache>
                <c:formatCode>_(* #,##0_);_(* \(#,##0\);_(* "-"??_);_(@_)</c:formatCode>
                <c:ptCount val="20"/>
                <c:pt idx="0">
                  <c:v>298</c:v>
                </c:pt>
                <c:pt idx="1">
                  <c:v>860</c:v>
                </c:pt>
                <c:pt idx="2">
                  <c:v>1861</c:v>
                </c:pt>
                <c:pt idx="3">
                  <c:v>2989</c:v>
                </c:pt>
                <c:pt idx="4">
                  <c:v>3276</c:v>
                </c:pt>
                <c:pt idx="5">
                  <c:v>4412</c:v>
                </c:pt>
                <c:pt idx="6">
                  <c:v>5050</c:v>
                </c:pt>
                <c:pt idx="7">
                  <c:v>5941</c:v>
                </c:pt>
                <c:pt idx="8">
                  <c:v>5956</c:v>
                </c:pt>
                <c:pt idx="9">
                  <c:v>6585</c:v>
                </c:pt>
                <c:pt idx="10">
                  <c:v>7103</c:v>
                </c:pt>
                <c:pt idx="11">
                  <c:v>8448</c:v>
                </c:pt>
                <c:pt idx="12">
                  <c:v>9259</c:v>
                </c:pt>
                <c:pt idx="13">
                  <c:v>10421</c:v>
                </c:pt>
                <c:pt idx="14">
                  <c:v>11685</c:v>
                </c:pt>
                <c:pt idx="15">
                  <c:v>14982</c:v>
                </c:pt>
                <c:pt idx="16">
                  <c:v>19577</c:v>
                </c:pt>
                <c:pt idx="17">
                  <c:v>23268</c:v>
                </c:pt>
                <c:pt idx="18">
                  <c:v>25457</c:v>
                </c:pt>
                <c:pt idx="19">
                  <c:v>27595</c:v>
                </c:pt>
              </c:numCache>
            </c:numRef>
          </c:val>
          <c:smooth val="0"/>
          <c:extLst>
            <c:ext xmlns:c16="http://schemas.microsoft.com/office/drawing/2014/chart" uri="{C3380CC4-5D6E-409C-BE32-E72D297353CC}">
              <c16:uniqueId val="{00000001-E824-4303-AC3C-8E7A63AF4F88}"/>
            </c:ext>
          </c:extLst>
        </c:ser>
        <c:dLbls>
          <c:showLegendKey val="0"/>
          <c:showVal val="0"/>
          <c:showCatName val="0"/>
          <c:showSerName val="0"/>
          <c:showPercent val="0"/>
          <c:showBubbleSize val="0"/>
        </c:dLbls>
        <c:marker val="1"/>
        <c:smooth val="0"/>
        <c:axId val="268211920"/>
        <c:axId val="268212480"/>
      </c:lineChart>
      <c:dateAx>
        <c:axId val="268211920"/>
        <c:scaling>
          <c:orientation val="minMax"/>
        </c:scaling>
        <c:delete val="0"/>
        <c:axPos val="b"/>
        <c:numFmt formatCode="[$-409]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268212480"/>
        <c:crosses val="autoZero"/>
        <c:auto val="1"/>
        <c:lblOffset val="100"/>
        <c:baseTimeUnit val="months"/>
      </c:dateAx>
      <c:valAx>
        <c:axId val="2682124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68211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2198A-4CAA-4FDD-B368-A2260B6068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AC43A86-B529-4A79-9DE7-DE1B5816343C}">
      <dgm:prSet phldrT="[Text]" custT="1"/>
      <dgm:spPr/>
      <dgm:t>
        <a:bodyPr/>
        <a:lstStyle/>
        <a:p>
          <a:pPr algn="ctr"/>
          <a:r>
            <a:rPr lang="en-US" sz="1800" b="1" dirty="0">
              <a:solidFill>
                <a:srgbClr val="002060"/>
              </a:solidFill>
              <a:latin typeface="Arial" panose="020B0604020202020204" pitchFamily="34" charset="0"/>
            </a:rPr>
            <a:t>Results of Population-based seroprevalence survey of hepatitis B and C</a:t>
          </a:r>
        </a:p>
      </dgm:t>
    </dgm:pt>
    <dgm:pt modelId="{58CA34DE-C735-4CA3-A17A-6756004B74AD}" type="parTrans" cxnId="{24239AFC-402A-49B1-B333-5980C8DD344D}">
      <dgm:prSet/>
      <dgm:spPr/>
      <dgm:t>
        <a:bodyPr/>
        <a:lstStyle/>
        <a:p>
          <a:pPr algn="ctr"/>
          <a:endParaRPr lang="en-US" sz="1800" b="1">
            <a:solidFill>
              <a:srgbClr val="002060"/>
            </a:solidFill>
            <a:latin typeface="Arial" panose="020B0604020202020204" pitchFamily="34" charset="0"/>
          </a:endParaRPr>
        </a:p>
      </dgm:t>
    </dgm:pt>
    <dgm:pt modelId="{09BF0F74-45D0-4286-A6A8-4CD228B59134}" type="sibTrans" cxnId="{24239AFC-402A-49B1-B333-5980C8DD344D}">
      <dgm:prSet/>
      <dgm:spPr/>
      <dgm:t>
        <a:bodyPr/>
        <a:lstStyle/>
        <a:p>
          <a:pPr algn="ctr"/>
          <a:endParaRPr lang="en-US" sz="1800" b="1">
            <a:solidFill>
              <a:srgbClr val="002060"/>
            </a:solidFill>
            <a:latin typeface="Arial" panose="020B0604020202020204" pitchFamily="34" charset="0"/>
          </a:endParaRPr>
        </a:p>
      </dgm:t>
    </dgm:pt>
    <dgm:pt modelId="{BD3439D3-CADC-482A-8B83-3DEB14DC03DF}">
      <dgm:prSet phldrT="[Text]" custT="1"/>
      <dgm:spPr/>
      <dgm:t>
        <a:bodyPr/>
        <a:lstStyle/>
        <a:p>
          <a:pPr algn="ctr"/>
          <a:r>
            <a:rPr lang="en-US" sz="1800" b="1" dirty="0">
              <a:solidFill>
                <a:srgbClr val="002060"/>
              </a:solidFill>
              <a:latin typeface="Arial" panose="020B0604020202020204" pitchFamily="34" charset="0"/>
            </a:rPr>
            <a:t>Overview of Phase 1 of hepatitis C elimination program</a:t>
          </a:r>
        </a:p>
      </dgm:t>
    </dgm:pt>
    <dgm:pt modelId="{422EFBA8-4F42-4DE4-9A95-CC12D84EF278}" type="parTrans" cxnId="{0CBD6FAD-2B96-4F0D-9500-D6F3028804FB}">
      <dgm:prSet/>
      <dgm:spPr/>
      <dgm:t>
        <a:bodyPr/>
        <a:lstStyle/>
        <a:p>
          <a:pPr algn="ctr"/>
          <a:endParaRPr lang="en-US" sz="1800" b="1">
            <a:solidFill>
              <a:srgbClr val="002060"/>
            </a:solidFill>
            <a:latin typeface="Arial" panose="020B0604020202020204" pitchFamily="34" charset="0"/>
          </a:endParaRPr>
        </a:p>
      </dgm:t>
    </dgm:pt>
    <dgm:pt modelId="{0BC4DBB3-42EF-475C-89CB-B45025D5C23E}" type="sibTrans" cxnId="{0CBD6FAD-2B96-4F0D-9500-D6F3028804FB}">
      <dgm:prSet/>
      <dgm:spPr/>
      <dgm:t>
        <a:bodyPr/>
        <a:lstStyle/>
        <a:p>
          <a:pPr algn="ctr"/>
          <a:endParaRPr lang="en-US" sz="1800" b="1">
            <a:solidFill>
              <a:srgbClr val="002060"/>
            </a:solidFill>
            <a:latin typeface="Arial" panose="020B0604020202020204" pitchFamily="34" charset="0"/>
          </a:endParaRPr>
        </a:p>
      </dgm:t>
    </dgm:pt>
    <dgm:pt modelId="{9DF25956-6700-42CE-B890-B7A7757375E2}">
      <dgm:prSet phldrT="[Text]" custT="1"/>
      <dgm:spPr/>
      <dgm:t>
        <a:bodyPr/>
        <a:lstStyle/>
        <a:p>
          <a:pPr algn="ctr"/>
          <a:r>
            <a:rPr lang="en-US" sz="1800" b="1" dirty="0">
              <a:solidFill>
                <a:srgbClr val="002060"/>
              </a:solidFill>
              <a:latin typeface="Arial" panose="020B0604020202020204" pitchFamily="34" charset="0"/>
            </a:rPr>
            <a:t>Hepatitis C elimination strategy, 2016-2020</a:t>
          </a:r>
        </a:p>
      </dgm:t>
    </dgm:pt>
    <dgm:pt modelId="{B5B6BA2E-9D85-4464-81F0-79B462C10F9D}" type="sibTrans" cxnId="{C2CC42FC-5D1E-4B28-9C1F-6984706BBB16}">
      <dgm:prSet/>
      <dgm:spPr/>
      <dgm:t>
        <a:bodyPr/>
        <a:lstStyle/>
        <a:p>
          <a:pPr algn="ctr"/>
          <a:endParaRPr lang="en-US" sz="1800" b="1">
            <a:solidFill>
              <a:srgbClr val="002060"/>
            </a:solidFill>
            <a:latin typeface="Arial" panose="020B0604020202020204" pitchFamily="34" charset="0"/>
          </a:endParaRPr>
        </a:p>
      </dgm:t>
    </dgm:pt>
    <dgm:pt modelId="{4AA4352B-CFF4-49B4-BD53-BAB52E2C7C6F}" type="parTrans" cxnId="{C2CC42FC-5D1E-4B28-9C1F-6984706BBB16}">
      <dgm:prSet/>
      <dgm:spPr/>
      <dgm:t>
        <a:bodyPr/>
        <a:lstStyle/>
        <a:p>
          <a:pPr algn="ctr"/>
          <a:endParaRPr lang="en-US" sz="1800" b="1">
            <a:solidFill>
              <a:srgbClr val="002060"/>
            </a:solidFill>
            <a:latin typeface="Arial" panose="020B0604020202020204" pitchFamily="34" charset="0"/>
          </a:endParaRPr>
        </a:p>
      </dgm:t>
    </dgm:pt>
    <dgm:pt modelId="{E4BE82B1-D7B8-4308-85BE-04746AD1B201}" type="pres">
      <dgm:prSet presAssocID="{5A02198A-4CAA-4FDD-B368-A2260B606848}" presName="linear" presStyleCnt="0">
        <dgm:presLayoutVars>
          <dgm:dir/>
          <dgm:animLvl val="lvl"/>
          <dgm:resizeHandles val="exact"/>
        </dgm:presLayoutVars>
      </dgm:prSet>
      <dgm:spPr/>
    </dgm:pt>
    <dgm:pt modelId="{6BFAB02E-3CB1-4A24-970F-3E66054C7B96}" type="pres">
      <dgm:prSet presAssocID="{8AC43A86-B529-4A79-9DE7-DE1B5816343C}" presName="parentLin" presStyleCnt="0"/>
      <dgm:spPr/>
    </dgm:pt>
    <dgm:pt modelId="{C2890A62-0275-42B6-B901-DABA7D5ECEE3}" type="pres">
      <dgm:prSet presAssocID="{8AC43A86-B529-4A79-9DE7-DE1B5816343C}" presName="parentLeftMargin" presStyleLbl="node1" presStyleIdx="0" presStyleCnt="3"/>
      <dgm:spPr/>
    </dgm:pt>
    <dgm:pt modelId="{F61C945A-DE29-4612-9215-3969EB5CDD92}" type="pres">
      <dgm:prSet presAssocID="{8AC43A86-B529-4A79-9DE7-DE1B5816343C}" presName="parentText" presStyleLbl="node1" presStyleIdx="0" presStyleCnt="3">
        <dgm:presLayoutVars>
          <dgm:chMax val="0"/>
          <dgm:bulletEnabled val="1"/>
        </dgm:presLayoutVars>
      </dgm:prSet>
      <dgm:spPr/>
    </dgm:pt>
    <dgm:pt modelId="{31D8615D-CF5B-461D-8626-F63B926A50F4}" type="pres">
      <dgm:prSet presAssocID="{8AC43A86-B529-4A79-9DE7-DE1B5816343C}" presName="negativeSpace" presStyleCnt="0"/>
      <dgm:spPr/>
    </dgm:pt>
    <dgm:pt modelId="{04BBCEB3-B5A6-4508-BF14-5311D777B67A}" type="pres">
      <dgm:prSet presAssocID="{8AC43A86-B529-4A79-9DE7-DE1B5816343C}" presName="childText" presStyleLbl="conFgAcc1" presStyleIdx="0" presStyleCnt="3">
        <dgm:presLayoutVars>
          <dgm:bulletEnabled val="1"/>
        </dgm:presLayoutVars>
      </dgm:prSet>
      <dgm:spPr/>
    </dgm:pt>
    <dgm:pt modelId="{51E043F5-EF98-4792-82C3-32E22C37BB54}" type="pres">
      <dgm:prSet presAssocID="{09BF0F74-45D0-4286-A6A8-4CD228B59134}" presName="spaceBetweenRectangles" presStyleCnt="0"/>
      <dgm:spPr/>
    </dgm:pt>
    <dgm:pt modelId="{1FD57E36-AAB3-4F3A-9993-E1CBC84AC24E}" type="pres">
      <dgm:prSet presAssocID="{BD3439D3-CADC-482A-8B83-3DEB14DC03DF}" presName="parentLin" presStyleCnt="0"/>
      <dgm:spPr/>
    </dgm:pt>
    <dgm:pt modelId="{BAC8CBCE-C772-4A41-866C-A1700484F550}" type="pres">
      <dgm:prSet presAssocID="{BD3439D3-CADC-482A-8B83-3DEB14DC03DF}" presName="parentLeftMargin" presStyleLbl="node1" presStyleIdx="0" presStyleCnt="3"/>
      <dgm:spPr/>
    </dgm:pt>
    <dgm:pt modelId="{C1C75150-8E7B-439E-95D4-DE9D12934364}" type="pres">
      <dgm:prSet presAssocID="{BD3439D3-CADC-482A-8B83-3DEB14DC03DF}" presName="parentText" presStyleLbl="node1" presStyleIdx="1" presStyleCnt="3">
        <dgm:presLayoutVars>
          <dgm:chMax val="0"/>
          <dgm:bulletEnabled val="1"/>
        </dgm:presLayoutVars>
      </dgm:prSet>
      <dgm:spPr/>
    </dgm:pt>
    <dgm:pt modelId="{68514524-275D-4805-B341-BB66FC53BB53}" type="pres">
      <dgm:prSet presAssocID="{BD3439D3-CADC-482A-8B83-3DEB14DC03DF}" presName="negativeSpace" presStyleCnt="0"/>
      <dgm:spPr/>
    </dgm:pt>
    <dgm:pt modelId="{015349C9-97A4-4117-977E-752F55D65980}" type="pres">
      <dgm:prSet presAssocID="{BD3439D3-CADC-482A-8B83-3DEB14DC03DF}" presName="childText" presStyleLbl="conFgAcc1" presStyleIdx="1" presStyleCnt="3">
        <dgm:presLayoutVars>
          <dgm:bulletEnabled val="1"/>
        </dgm:presLayoutVars>
      </dgm:prSet>
      <dgm:spPr/>
    </dgm:pt>
    <dgm:pt modelId="{D6BA4FFD-4D9B-4218-A4A3-AF980AD1C3A2}" type="pres">
      <dgm:prSet presAssocID="{0BC4DBB3-42EF-475C-89CB-B45025D5C23E}" presName="spaceBetweenRectangles" presStyleCnt="0"/>
      <dgm:spPr/>
    </dgm:pt>
    <dgm:pt modelId="{AA2BB127-E5DE-4730-BA37-A365B7D1DFC8}" type="pres">
      <dgm:prSet presAssocID="{9DF25956-6700-42CE-B890-B7A7757375E2}" presName="parentLin" presStyleCnt="0"/>
      <dgm:spPr/>
    </dgm:pt>
    <dgm:pt modelId="{6BB9A16D-A2E4-43CF-8B8D-BD5A8EA2C129}" type="pres">
      <dgm:prSet presAssocID="{9DF25956-6700-42CE-B890-B7A7757375E2}" presName="parentLeftMargin" presStyleLbl="node1" presStyleIdx="1" presStyleCnt="3"/>
      <dgm:spPr/>
    </dgm:pt>
    <dgm:pt modelId="{F712C8F6-E163-4D92-BDA1-751D0A2D14ED}" type="pres">
      <dgm:prSet presAssocID="{9DF25956-6700-42CE-B890-B7A7757375E2}" presName="parentText" presStyleLbl="node1" presStyleIdx="2" presStyleCnt="3">
        <dgm:presLayoutVars>
          <dgm:chMax val="0"/>
          <dgm:bulletEnabled val="1"/>
        </dgm:presLayoutVars>
      </dgm:prSet>
      <dgm:spPr/>
    </dgm:pt>
    <dgm:pt modelId="{A87D618C-CD74-4DC1-A531-017B7134BAC6}" type="pres">
      <dgm:prSet presAssocID="{9DF25956-6700-42CE-B890-B7A7757375E2}" presName="negativeSpace" presStyleCnt="0"/>
      <dgm:spPr/>
    </dgm:pt>
    <dgm:pt modelId="{90C28ABF-08AE-4215-A59A-45579F3B0829}" type="pres">
      <dgm:prSet presAssocID="{9DF25956-6700-42CE-B890-B7A7757375E2}" presName="childText" presStyleLbl="conFgAcc1" presStyleIdx="2" presStyleCnt="3">
        <dgm:presLayoutVars>
          <dgm:bulletEnabled val="1"/>
        </dgm:presLayoutVars>
      </dgm:prSet>
      <dgm:spPr/>
    </dgm:pt>
  </dgm:ptLst>
  <dgm:cxnLst>
    <dgm:cxn modelId="{9CFCEB31-CADA-48DE-93D6-A61202E2CA49}" type="presOf" srcId="{9DF25956-6700-42CE-B890-B7A7757375E2}" destId="{6BB9A16D-A2E4-43CF-8B8D-BD5A8EA2C129}" srcOrd="0" destOrd="0" presId="urn:microsoft.com/office/officeart/2005/8/layout/list1"/>
    <dgm:cxn modelId="{80E25045-653F-4A8D-9B67-93456C7B3911}" type="presOf" srcId="{9DF25956-6700-42CE-B890-B7A7757375E2}" destId="{F712C8F6-E163-4D92-BDA1-751D0A2D14ED}" srcOrd="1" destOrd="0" presId="urn:microsoft.com/office/officeart/2005/8/layout/list1"/>
    <dgm:cxn modelId="{60F95B70-097E-4FB6-9889-26DD6D821709}" type="presOf" srcId="{BD3439D3-CADC-482A-8B83-3DEB14DC03DF}" destId="{C1C75150-8E7B-439E-95D4-DE9D12934364}" srcOrd="1" destOrd="0" presId="urn:microsoft.com/office/officeart/2005/8/layout/list1"/>
    <dgm:cxn modelId="{C92B0552-BB9D-4135-8186-0D00D0D9FD1A}" type="presOf" srcId="{8AC43A86-B529-4A79-9DE7-DE1B5816343C}" destId="{F61C945A-DE29-4612-9215-3969EB5CDD92}" srcOrd="1" destOrd="0" presId="urn:microsoft.com/office/officeart/2005/8/layout/list1"/>
    <dgm:cxn modelId="{CEA4D189-54E7-491B-A951-853CB6EA89CA}" type="presOf" srcId="{8AC43A86-B529-4A79-9DE7-DE1B5816343C}" destId="{C2890A62-0275-42B6-B901-DABA7D5ECEE3}" srcOrd="0" destOrd="0" presId="urn:microsoft.com/office/officeart/2005/8/layout/list1"/>
    <dgm:cxn modelId="{0CBD6FAD-2B96-4F0D-9500-D6F3028804FB}" srcId="{5A02198A-4CAA-4FDD-B368-A2260B606848}" destId="{BD3439D3-CADC-482A-8B83-3DEB14DC03DF}" srcOrd="1" destOrd="0" parTransId="{422EFBA8-4F42-4DE4-9A95-CC12D84EF278}" sibTransId="{0BC4DBB3-42EF-475C-89CB-B45025D5C23E}"/>
    <dgm:cxn modelId="{873788D3-D373-4456-B580-98F73CBC125C}" type="presOf" srcId="{5A02198A-4CAA-4FDD-B368-A2260B606848}" destId="{E4BE82B1-D7B8-4308-85BE-04746AD1B201}" srcOrd="0" destOrd="0" presId="urn:microsoft.com/office/officeart/2005/8/layout/list1"/>
    <dgm:cxn modelId="{F91EB6E2-8CFF-473B-9627-0F6410A81B88}" type="presOf" srcId="{BD3439D3-CADC-482A-8B83-3DEB14DC03DF}" destId="{BAC8CBCE-C772-4A41-866C-A1700484F550}" srcOrd="0" destOrd="0" presId="urn:microsoft.com/office/officeart/2005/8/layout/list1"/>
    <dgm:cxn modelId="{C2CC42FC-5D1E-4B28-9C1F-6984706BBB16}" srcId="{5A02198A-4CAA-4FDD-B368-A2260B606848}" destId="{9DF25956-6700-42CE-B890-B7A7757375E2}" srcOrd="2" destOrd="0" parTransId="{4AA4352B-CFF4-49B4-BD53-BAB52E2C7C6F}" sibTransId="{B5B6BA2E-9D85-4464-81F0-79B462C10F9D}"/>
    <dgm:cxn modelId="{24239AFC-402A-49B1-B333-5980C8DD344D}" srcId="{5A02198A-4CAA-4FDD-B368-A2260B606848}" destId="{8AC43A86-B529-4A79-9DE7-DE1B5816343C}" srcOrd="0" destOrd="0" parTransId="{58CA34DE-C735-4CA3-A17A-6756004B74AD}" sibTransId="{09BF0F74-45D0-4286-A6A8-4CD228B59134}"/>
    <dgm:cxn modelId="{05B0C8A5-942B-44E4-B94D-C6F00F4599FA}" type="presParOf" srcId="{E4BE82B1-D7B8-4308-85BE-04746AD1B201}" destId="{6BFAB02E-3CB1-4A24-970F-3E66054C7B96}" srcOrd="0" destOrd="0" presId="urn:microsoft.com/office/officeart/2005/8/layout/list1"/>
    <dgm:cxn modelId="{3B0AD385-7597-4732-B2AF-873295F585D2}" type="presParOf" srcId="{6BFAB02E-3CB1-4A24-970F-3E66054C7B96}" destId="{C2890A62-0275-42B6-B901-DABA7D5ECEE3}" srcOrd="0" destOrd="0" presId="urn:microsoft.com/office/officeart/2005/8/layout/list1"/>
    <dgm:cxn modelId="{015AFAC3-A7E6-4743-973E-F7570C1D8929}" type="presParOf" srcId="{6BFAB02E-3CB1-4A24-970F-3E66054C7B96}" destId="{F61C945A-DE29-4612-9215-3969EB5CDD92}" srcOrd="1" destOrd="0" presId="urn:microsoft.com/office/officeart/2005/8/layout/list1"/>
    <dgm:cxn modelId="{059ECBC2-2D33-4FF0-B313-63E8515B0F96}" type="presParOf" srcId="{E4BE82B1-D7B8-4308-85BE-04746AD1B201}" destId="{31D8615D-CF5B-461D-8626-F63B926A50F4}" srcOrd="1" destOrd="0" presId="urn:microsoft.com/office/officeart/2005/8/layout/list1"/>
    <dgm:cxn modelId="{3B0794DA-F161-4FAA-BDAB-8C0F0E4B520E}" type="presParOf" srcId="{E4BE82B1-D7B8-4308-85BE-04746AD1B201}" destId="{04BBCEB3-B5A6-4508-BF14-5311D777B67A}" srcOrd="2" destOrd="0" presId="urn:microsoft.com/office/officeart/2005/8/layout/list1"/>
    <dgm:cxn modelId="{D4B781A2-F308-4F87-9035-74F1D05E52CC}" type="presParOf" srcId="{E4BE82B1-D7B8-4308-85BE-04746AD1B201}" destId="{51E043F5-EF98-4792-82C3-32E22C37BB54}" srcOrd="3" destOrd="0" presId="urn:microsoft.com/office/officeart/2005/8/layout/list1"/>
    <dgm:cxn modelId="{8459C06C-613E-455B-B135-844883B91A5C}" type="presParOf" srcId="{E4BE82B1-D7B8-4308-85BE-04746AD1B201}" destId="{1FD57E36-AAB3-4F3A-9993-E1CBC84AC24E}" srcOrd="4" destOrd="0" presId="urn:microsoft.com/office/officeart/2005/8/layout/list1"/>
    <dgm:cxn modelId="{CD6AD3C0-57A4-4004-AACA-FF049E41D5B7}" type="presParOf" srcId="{1FD57E36-AAB3-4F3A-9993-E1CBC84AC24E}" destId="{BAC8CBCE-C772-4A41-866C-A1700484F550}" srcOrd="0" destOrd="0" presId="urn:microsoft.com/office/officeart/2005/8/layout/list1"/>
    <dgm:cxn modelId="{C9C5159D-1F0B-46B6-8ADB-6A2527BD3D88}" type="presParOf" srcId="{1FD57E36-AAB3-4F3A-9993-E1CBC84AC24E}" destId="{C1C75150-8E7B-439E-95D4-DE9D12934364}" srcOrd="1" destOrd="0" presId="urn:microsoft.com/office/officeart/2005/8/layout/list1"/>
    <dgm:cxn modelId="{686AEAC0-4341-4741-ADB0-1AF0CB52C3C1}" type="presParOf" srcId="{E4BE82B1-D7B8-4308-85BE-04746AD1B201}" destId="{68514524-275D-4805-B341-BB66FC53BB53}" srcOrd="5" destOrd="0" presId="urn:microsoft.com/office/officeart/2005/8/layout/list1"/>
    <dgm:cxn modelId="{135F896E-FFCA-45B0-8C22-15C3695AF675}" type="presParOf" srcId="{E4BE82B1-D7B8-4308-85BE-04746AD1B201}" destId="{015349C9-97A4-4117-977E-752F55D65980}" srcOrd="6" destOrd="0" presId="urn:microsoft.com/office/officeart/2005/8/layout/list1"/>
    <dgm:cxn modelId="{65959DEC-4976-4628-9CA6-9E1BA96B2E84}" type="presParOf" srcId="{E4BE82B1-D7B8-4308-85BE-04746AD1B201}" destId="{D6BA4FFD-4D9B-4218-A4A3-AF980AD1C3A2}" srcOrd="7" destOrd="0" presId="urn:microsoft.com/office/officeart/2005/8/layout/list1"/>
    <dgm:cxn modelId="{ACAB3698-3487-42C8-A732-3FF882DE9932}" type="presParOf" srcId="{E4BE82B1-D7B8-4308-85BE-04746AD1B201}" destId="{AA2BB127-E5DE-4730-BA37-A365B7D1DFC8}" srcOrd="8" destOrd="0" presId="urn:microsoft.com/office/officeart/2005/8/layout/list1"/>
    <dgm:cxn modelId="{82DD520C-46E0-4F25-8AA2-F4FE389F7C4B}" type="presParOf" srcId="{AA2BB127-E5DE-4730-BA37-A365B7D1DFC8}" destId="{6BB9A16D-A2E4-43CF-8B8D-BD5A8EA2C129}" srcOrd="0" destOrd="0" presId="urn:microsoft.com/office/officeart/2005/8/layout/list1"/>
    <dgm:cxn modelId="{F59DB454-934D-4397-9DD7-63861386DE97}" type="presParOf" srcId="{AA2BB127-E5DE-4730-BA37-A365B7D1DFC8}" destId="{F712C8F6-E163-4D92-BDA1-751D0A2D14ED}" srcOrd="1" destOrd="0" presId="urn:microsoft.com/office/officeart/2005/8/layout/list1"/>
    <dgm:cxn modelId="{6D488C1B-5C39-449C-8038-4A3CF547E06C}" type="presParOf" srcId="{E4BE82B1-D7B8-4308-85BE-04746AD1B201}" destId="{A87D618C-CD74-4DC1-A531-017B7134BAC6}" srcOrd="9" destOrd="0" presId="urn:microsoft.com/office/officeart/2005/8/layout/list1"/>
    <dgm:cxn modelId="{6BC98BC0-FAF5-4FA7-B4BC-03AA6C31A003}" type="presParOf" srcId="{E4BE82B1-D7B8-4308-85BE-04746AD1B201}" destId="{90C28ABF-08AE-4215-A59A-45579F3B08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DD9FA-CD62-4040-A8C8-C93B19A8C7B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ka-GE"/>
        </a:p>
      </dgm:t>
    </dgm:pt>
    <dgm:pt modelId="{DE35C553-7DC7-44C9-94CE-696AEF7BEEF5}">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1</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Raise awareness of viral hepatitis</a:t>
          </a:r>
          <a:endParaRPr lang="ka-GE" sz="1400" b="1" dirty="0">
            <a:solidFill>
              <a:srgbClr val="002060"/>
            </a:solidFill>
          </a:endParaRPr>
        </a:p>
      </dgm:t>
    </dgm:pt>
    <dgm:pt modelId="{6B76C602-E5DC-42EC-A41B-DCB52F037D95}" type="parTrans" cxnId="{DDD81D56-72C1-4413-8D56-737E9C52E560}">
      <dgm:prSet/>
      <dgm:spPr/>
      <dgm:t>
        <a:bodyPr/>
        <a:lstStyle/>
        <a:p>
          <a:endParaRPr lang="ka-GE" sz="1200"/>
        </a:p>
      </dgm:t>
    </dgm:pt>
    <dgm:pt modelId="{F7649A3C-7A0F-4DDD-A884-59B109B74DA7}" type="sibTrans" cxnId="{DDD81D56-72C1-4413-8D56-737E9C52E560}">
      <dgm:prSet/>
      <dgm:spPr/>
      <dgm:t>
        <a:bodyPr/>
        <a:lstStyle/>
        <a:p>
          <a:endParaRPr lang="ka-GE" sz="1200"/>
        </a:p>
      </dgm:t>
    </dgm:pt>
    <dgm:pt modelId="{23918E40-7A97-4206-8303-2D216CD2D9FF}">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2</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Monitor health sector response to hepatitis</a:t>
          </a:r>
          <a:endParaRPr lang="ka-GE" sz="1400" b="1" dirty="0">
            <a:solidFill>
              <a:srgbClr val="002060"/>
            </a:solidFill>
          </a:endParaRPr>
        </a:p>
      </dgm:t>
    </dgm:pt>
    <dgm:pt modelId="{4FA1EDA6-6C86-4A7B-8430-B8FABE9C0BB5}" type="parTrans" cxnId="{61A6F609-2F07-43A7-BEC4-9BEFFF83BD77}">
      <dgm:prSet/>
      <dgm:spPr/>
      <dgm:t>
        <a:bodyPr/>
        <a:lstStyle/>
        <a:p>
          <a:endParaRPr lang="ka-GE" sz="1200"/>
        </a:p>
      </dgm:t>
    </dgm:pt>
    <dgm:pt modelId="{8AC49279-4771-4D67-A900-7FFF378494A1}" type="sibTrans" cxnId="{61A6F609-2F07-43A7-BEC4-9BEFFF83BD77}">
      <dgm:prSet/>
      <dgm:spPr/>
      <dgm:t>
        <a:bodyPr/>
        <a:lstStyle/>
        <a:p>
          <a:endParaRPr lang="ka-GE" sz="1200"/>
        </a:p>
      </dgm:t>
    </dgm:pt>
    <dgm:pt modelId="{A7F1B630-84B1-4828-B497-EBBEA3671D98}">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3</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Prevent transmission of viral hepatitis</a:t>
          </a:r>
          <a:endParaRPr lang="ka-GE" sz="1400" b="1" dirty="0">
            <a:solidFill>
              <a:srgbClr val="002060"/>
            </a:solidFill>
          </a:endParaRPr>
        </a:p>
      </dgm:t>
    </dgm:pt>
    <dgm:pt modelId="{3B09A267-3B58-46C8-A7DF-11D6656FF46F}" type="parTrans" cxnId="{4539F2E4-8D7D-477F-ACAF-8688165FEA74}">
      <dgm:prSet/>
      <dgm:spPr/>
      <dgm:t>
        <a:bodyPr/>
        <a:lstStyle/>
        <a:p>
          <a:endParaRPr lang="ka-GE" sz="1200"/>
        </a:p>
      </dgm:t>
    </dgm:pt>
    <dgm:pt modelId="{C6E68E99-5B52-41E6-A1EE-EEF9E617C83D}" type="sibTrans" cxnId="{4539F2E4-8D7D-477F-ACAF-8688165FEA74}">
      <dgm:prSet/>
      <dgm:spPr/>
      <dgm:t>
        <a:bodyPr/>
        <a:lstStyle/>
        <a:p>
          <a:endParaRPr lang="ka-GE" sz="1200"/>
        </a:p>
      </dgm:t>
    </dgm:pt>
    <dgm:pt modelId="{49BA78E2-90EF-4199-981C-C381ADFB36B9}">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4</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Reduce new infections and deaths due to viral hepatitis through expanded screening and treatment</a:t>
          </a:r>
          <a:endParaRPr lang="ka-GE" sz="1400" b="1" dirty="0">
            <a:solidFill>
              <a:srgbClr val="002060"/>
            </a:solidFill>
          </a:endParaRPr>
        </a:p>
      </dgm:t>
    </dgm:pt>
    <dgm:pt modelId="{5797A2DE-843E-4B1C-AEC1-9FF991061A15}" type="parTrans" cxnId="{56265174-8062-4646-9D70-19498C80F457}">
      <dgm:prSet/>
      <dgm:spPr/>
      <dgm:t>
        <a:bodyPr/>
        <a:lstStyle/>
        <a:p>
          <a:endParaRPr lang="ka-GE" sz="1200"/>
        </a:p>
      </dgm:t>
    </dgm:pt>
    <dgm:pt modelId="{1EB7F250-2498-44F3-BC78-BEBD509CDCC6}" type="sibTrans" cxnId="{56265174-8062-4646-9D70-19498C80F457}">
      <dgm:prSet/>
      <dgm:spPr/>
      <dgm:t>
        <a:bodyPr/>
        <a:lstStyle/>
        <a:p>
          <a:endParaRPr lang="ka-GE" sz="1200"/>
        </a:p>
      </dgm:t>
    </dgm:pt>
    <dgm:pt modelId="{2250CB03-30FE-4EB0-A14F-397FC6AE07BA}">
      <dgm:prSet/>
      <dgm:spPr/>
      <dgm:t>
        <a:bodyPr/>
        <a:lstStyle/>
        <a:p>
          <a:r>
            <a:rPr lang="en-US" b="1" dirty="0">
              <a:latin typeface="Arial" panose="020B0604020202020204" pitchFamily="34" charset="0"/>
            </a:rPr>
            <a:t>Raise awareness in general population and high-risk groups</a:t>
          </a:r>
        </a:p>
      </dgm:t>
    </dgm:pt>
    <dgm:pt modelId="{9F5C9651-B7AF-42CC-99B3-76810D73B10E}" type="parTrans" cxnId="{3EC03FE8-C935-4A52-981A-A2C26B3E4F1C}">
      <dgm:prSet/>
      <dgm:spPr/>
      <dgm:t>
        <a:bodyPr/>
        <a:lstStyle/>
        <a:p>
          <a:endParaRPr lang="en-US"/>
        </a:p>
      </dgm:t>
    </dgm:pt>
    <dgm:pt modelId="{E90D4881-8CA0-4DDE-988A-772EB1DA4566}" type="sibTrans" cxnId="{3EC03FE8-C935-4A52-981A-A2C26B3E4F1C}">
      <dgm:prSet/>
      <dgm:spPr/>
      <dgm:t>
        <a:bodyPr/>
        <a:lstStyle/>
        <a:p>
          <a:endParaRPr lang="en-US"/>
        </a:p>
      </dgm:t>
    </dgm:pt>
    <dgm:pt modelId="{0F57C8EE-82C4-4083-9511-5A85FE98F687}">
      <dgm:prSet/>
      <dgm:spPr/>
      <dgm:t>
        <a:bodyPr/>
        <a:lstStyle/>
        <a:p>
          <a:r>
            <a:rPr lang="en-US" b="1" dirty="0">
              <a:latin typeface="Arial" panose="020B0604020202020204" pitchFamily="34" charset="0"/>
            </a:rPr>
            <a:t>Reduce HCV-associated stigma</a:t>
          </a:r>
        </a:p>
      </dgm:t>
    </dgm:pt>
    <dgm:pt modelId="{A2E8AE4D-4BE5-46E6-B393-61992ECFE834}" type="parTrans" cxnId="{764B1BCC-F4B1-4E5C-A187-8F8F24E55FD1}">
      <dgm:prSet/>
      <dgm:spPr/>
      <dgm:t>
        <a:bodyPr/>
        <a:lstStyle/>
        <a:p>
          <a:endParaRPr lang="en-US"/>
        </a:p>
      </dgm:t>
    </dgm:pt>
    <dgm:pt modelId="{58F12A5C-5E9A-4DB3-AA57-3DA40C0F108C}" type="sibTrans" cxnId="{764B1BCC-F4B1-4E5C-A187-8F8F24E55FD1}">
      <dgm:prSet/>
      <dgm:spPr/>
      <dgm:t>
        <a:bodyPr/>
        <a:lstStyle/>
        <a:p>
          <a:endParaRPr lang="en-US"/>
        </a:p>
      </dgm:t>
    </dgm:pt>
    <dgm:pt modelId="{7501451B-71DF-4EFC-9A3F-83070A3A29A3}">
      <dgm:prSet/>
      <dgm:spPr/>
      <dgm:t>
        <a:bodyPr/>
        <a:lstStyle/>
        <a:p>
          <a:r>
            <a:rPr lang="en-US" b="1" dirty="0">
              <a:latin typeface="Arial" panose="020B0604020202020204" pitchFamily="34" charset="0"/>
            </a:rPr>
            <a:t>Strengthen surveillance of viral hepatitis</a:t>
          </a:r>
        </a:p>
      </dgm:t>
    </dgm:pt>
    <dgm:pt modelId="{22F2DEBF-064D-4019-ABE3-E778375AF604}" type="parTrans" cxnId="{B975824E-0EC7-43EC-A830-F8E5E7274F44}">
      <dgm:prSet/>
      <dgm:spPr/>
      <dgm:t>
        <a:bodyPr/>
        <a:lstStyle/>
        <a:p>
          <a:endParaRPr lang="en-US"/>
        </a:p>
      </dgm:t>
    </dgm:pt>
    <dgm:pt modelId="{145AF08F-5D79-4D9C-80CF-0ACFBFDE7508}" type="sibTrans" cxnId="{B975824E-0EC7-43EC-A830-F8E5E7274F44}">
      <dgm:prSet/>
      <dgm:spPr/>
      <dgm:t>
        <a:bodyPr/>
        <a:lstStyle/>
        <a:p>
          <a:endParaRPr lang="en-US"/>
        </a:p>
      </dgm:t>
    </dgm:pt>
    <dgm:pt modelId="{A0DA58EF-01AF-48F1-8488-9E08997EB94E}">
      <dgm:prSet/>
      <dgm:spPr/>
      <dgm:t>
        <a:bodyPr/>
        <a:lstStyle/>
        <a:p>
          <a:r>
            <a:rPr lang="en-US" b="1" dirty="0">
              <a:latin typeface="Arial" panose="020B0604020202020204" pitchFamily="34" charset="0"/>
            </a:rPr>
            <a:t>Safe Blood</a:t>
          </a:r>
        </a:p>
      </dgm:t>
    </dgm:pt>
    <dgm:pt modelId="{566DD8CF-392E-4C1D-A6A4-36EA825B5925}" type="parTrans" cxnId="{6C288A55-009A-4B27-BD12-05CB71055E0A}">
      <dgm:prSet/>
      <dgm:spPr/>
      <dgm:t>
        <a:bodyPr/>
        <a:lstStyle/>
        <a:p>
          <a:endParaRPr lang="en-US"/>
        </a:p>
      </dgm:t>
    </dgm:pt>
    <dgm:pt modelId="{C6AE2EE9-968A-4BA6-B47B-FBF600B9F835}" type="sibTrans" cxnId="{6C288A55-009A-4B27-BD12-05CB71055E0A}">
      <dgm:prSet/>
      <dgm:spPr/>
      <dgm:t>
        <a:bodyPr/>
        <a:lstStyle/>
        <a:p>
          <a:endParaRPr lang="en-US"/>
        </a:p>
      </dgm:t>
    </dgm:pt>
    <dgm:pt modelId="{70435D6F-9F01-4B8B-9106-6AA79FA9114A}">
      <dgm:prSet/>
      <dgm:spPr/>
      <dgm:t>
        <a:bodyPr/>
        <a:lstStyle/>
        <a:p>
          <a:r>
            <a:rPr lang="en-US" b="1" dirty="0">
              <a:latin typeface="Arial" panose="020B0604020202020204" pitchFamily="34" charset="0"/>
            </a:rPr>
            <a:t>Infection control in medical and non-medical facilities</a:t>
          </a:r>
        </a:p>
      </dgm:t>
    </dgm:pt>
    <dgm:pt modelId="{73C23C12-35BC-446D-8A36-ACA2AF0BB667}" type="parTrans" cxnId="{D0D28851-F8FC-470D-A795-0842048CDD18}">
      <dgm:prSet/>
      <dgm:spPr/>
      <dgm:t>
        <a:bodyPr/>
        <a:lstStyle/>
        <a:p>
          <a:endParaRPr lang="en-US"/>
        </a:p>
      </dgm:t>
    </dgm:pt>
    <dgm:pt modelId="{D97C1022-BCD7-431A-935E-411FC1E94670}" type="sibTrans" cxnId="{D0D28851-F8FC-470D-A795-0842048CDD18}">
      <dgm:prSet/>
      <dgm:spPr/>
      <dgm:t>
        <a:bodyPr/>
        <a:lstStyle/>
        <a:p>
          <a:endParaRPr lang="en-US"/>
        </a:p>
      </dgm:t>
    </dgm:pt>
    <dgm:pt modelId="{4ADE1A08-7482-4E40-8C1F-D6EF34D86B0A}">
      <dgm:prSet/>
      <dgm:spPr/>
      <dgm:t>
        <a:bodyPr/>
        <a:lstStyle/>
        <a:p>
          <a:r>
            <a:rPr lang="en-US" b="1" dirty="0">
              <a:latin typeface="Arial" panose="020B0604020202020204" pitchFamily="34" charset="0"/>
            </a:rPr>
            <a:t>Decrease HCV incidence in PWID</a:t>
          </a:r>
        </a:p>
      </dgm:t>
    </dgm:pt>
    <dgm:pt modelId="{8ECF384B-C3CB-4EAC-AD0B-658F9249548A}" type="parTrans" cxnId="{F3F45C1C-073C-42D4-9F1F-E407800B7B1D}">
      <dgm:prSet/>
      <dgm:spPr/>
      <dgm:t>
        <a:bodyPr/>
        <a:lstStyle/>
        <a:p>
          <a:endParaRPr lang="en-US"/>
        </a:p>
      </dgm:t>
    </dgm:pt>
    <dgm:pt modelId="{FFF9E226-8921-4F37-8B56-E319DC3BCC39}" type="sibTrans" cxnId="{F3F45C1C-073C-42D4-9F1F-E407800B7B1D}">
      <dgm:prSet/>
      <dgm:spPr/>
      <dgm:t>
        <a:bodyPr/>
        <a:lstStyle/>
        <a:p>
          <a:endParaRPr lang="en-US"/>
        </a:p>
      </dgm:t>
    </dgm:pt>
    <dgm:pt modelId="{C890D93F-3826-4862-B244-73C81BCBD11C}">
      <dgm:prSet/>
      <dgm:spPr/>
      <dgm:t>
        <a:bodyPr/>
        <a:lstStyle/>
        <a:p>
          <a:r>
            <a:rPr lang="en-US" b="1" dirty="0">
              <a:latin typeface="Arial" panose="020B0604020202020204" pitchFamily="34" charset="0"/>
            </a:rPr>
            <a:t>Screening</a:t>
          </a:r>
        </a:p>
      </dgm:t>
    </dgm:pt>
    <dgm:pt modelId="{59ACA09A-1E1F-4CC0-93D2-1D350BFFD84D}" type="parTrans" cxnId="{E5EB8D6E-4F7E-4C48-B638-CA649F08B81B}">
      <dgm:prSet/>
      <dgm:spPr/>
      <dgm:t>
        <a:bodyPr/>
        <a:lstStyle/>
        <a:p>
          <a:endParaRPr lang="en-US"/>
        </a:p>
      </dgm:t>
    </dgm:pt>
    <dgm:pt modelId="{7671AD13-68C9-4B1C-9AD8-14CA19BE8A45}" type="sibTrans" cxnId="{E5EB8D6E-4F7E-4C48-B638-CA649F08B81B}">
      <dgm:prSet/>
      <dgm:spPr/>
      <dgm:t>
        <a:bodyPr/>
        <a:lstStyle/>
        <a:p>
          <a:endParaRPr lang="en-US"/>
        </a:p>
      </dgm:t>
    </dgm:pt>
    <dgm:pt modelId="{33B2833E-66AD-440E-B4B4-7CA99BEC786A}">
      <dgm:prSet/>
      <dgm:spPr/>
      <dgm:t>
        <a:bodyPr/>
        <a:lstStyle/>
        <a:p>
          <a:r>
            <a:rPr lang="en-US" b="1" dirty="0">
              <a:latin typeface="Arial" panose="020B0604020202020204" pitchFamily="34" charset="0"/>
            </a:rPr>
            <a:t>Care and treatment</a:t>
          </a:r>
        </a:p>
      </dgm:t>
    </dgm:pt>
    <dgm:pt modelId="{F5CFCB62-2D9C-4315-9F49-0BAA92430C15}" type="parTrans" cxnId="{04C2F221-BA20-4A82-BC17-BF6F4C55DBA4}">
      <dgm:prSet/>
      <dgm:spPr/>
      <dgm:t>
        <a:bodyPr/>
        <a:lstStyle/>
        <a:p>
          <a:endParaRPr lang="en-US"/>
        </a:p>
      </dgm:t>
    </dgm:pt>
    <dgm:pt modelId="{58573C49-26F4-4A32-9BDA-96871D8CB023}" type="sibTrans" cxnId="{04C2F221-BA20-4A82-BC17-BF6F4C55DBA4}">
      <dgm:prSet/>
      <dgm:spPr/>
      <dgm:t>
        <a:bodyPr/>
        <a:lstStyle/>
        <a:p>
          <a:endParaRPr lang="en-US"/>
        </a:p>
      </dgm:t>
    </dgm:pt>
    <dgm:pt modelId="{938E102A-9B99-42E7-8198-8E0AEB99FEDE}">
      <dgm:prSet/>
      <dgm:spPr/>
      <dgm:t>
        <a:bodyPr/>
        <a:lstStyle/>
        <a:p>
          <a:r>
            <a:rPr lang="en-US" b="1" dirty="0">
              <a:latin typeface="Arial" panose="020B0604020202020204" pitchFamily="34" charset="0"/>
            </a:rPr>
            <a:t>Estimate the national burden due to chronic hepatitis</a:t>
          </a:r>
        </a:p>
      </dgm:t>
    </dgm:pt>
    <dgm:pt modelId="{B742AA91-D8E4-4FFD-A2A0-B40763126CE9}" type="parTrans" cxnId="{654C3624-D6C5-46E6-8FB0-816E559658C9}">
      <dgm:prSet/>
      <dgm:spPr/>
      <dgm:t>
        <a:bodyPr/>
        <a:lstStyle/>
        <a:p>
          <a:endParaRPr lang="en-US"/>
        </a:p>
      </dgm:t>
    </dgm:pt>
    <dgm:pt modelId="{D866C1D7-7D45-48C1-B513-5C9CE3C68476}" type="sibTrans" cxnId="{654C3624-D6C5-46E6-8FB0-816E559658C9}">
      <dgm:prSet/>
      <dgm:spPr/>
      <dgm:t>
        <a:bodyPr/>
        <a:lstStyle/>
        <a:p>
          <a:endParaRPr lang="en-US"/>
        </a:p>
      </dgm:t>
    </dgm:pt>
    <dgm:pt modelId="{58BC311C-D017-45E0-B065-B16596FE5D47}">
      <dgm:prSet/>
      <dgm:spPr/>
      <dgm:t>
        <a:bodyPr/>
        <a:lstStyle/>
        <a:p>
          <a:r>
            <a:rPr lang="en-US" b="1" dirty="0">
              <a:latin typeface="Arial" panose="020B0604020202020204" pitchFamily="34" charset="0"/>
            </a:rPr>
            <a:t>Modern system of laboratory diagnosis </a:t>
          </a:r>
        </a:p>
      </dgm:t>
    </dgm:pt>
    <dgm:pt modelId="{7697B8FE-C7A0-4863-A39F-02E1728713AF}" type="parTrans" cxnId="{7C503BA0-C8DE-439F-BC76-0CC6B3346F74}">
      <dgm:prSet/>
      <dgm:spPr/>
      <dgm:t>
        <a:bodyPr/>
        <a:lstStyle/>
        <a:p>
          <a:endParaRPr lang="en-US"/>
        </a:p>
      </dgm:t>
    </dgm:pt>
    <dgm:pt modelId="{00F4D401-EEF1-4913-BC07-23AE7C81FD62}" type="sibTrans" cxnId="{7C503BA0-C8DE-439F-BC76-0CC6B3346F74}">
      <dgm:prSet/>
      <dgm:spPr/>
      <dgm:t>
        <a:bodyPr/>
        <a:lstStyle/>
        <a:p>
          <a:endParaRPr lang="en-US"/>
        </a:p>
      </dgm:t>
    </dgm:pt>
    <dgm:pt modelId="{62A7EAE5-F7FA-464E-912E-45B118AC52BD}" type="pres">
      <dgm:prSet presAssocID="{D79DD9FA-CD62-4040-A8C8-C93B19A8C7BD}" presName="diagram" presStyleCnt="0">
        <dgm:presLayoutVars>
          <dgm:chPref val="1"/>
          <dgm:dir/>
          <dgm:animOne val="branch"/>
          <dgm:animLvl val="lvl"/>
          <dgm:resizeHandles/>
        </dgm:presLayoutVars>
      </dgm:prSet>
      <dgm:spPr/>
    </dgm:pt>
    <dgm:pt modelId="{E1123037-A657-4FA3-A120-FCE1E807ABE1}" type="pres">
      <dgm:prSet presAssocID="{DE35C553-7DC7-44C9-94CE-696AEF7BEEF5}" presName="root" presStyleCnt="0"/>
      <dgm:spPr/>
    </dgm:pt>
    <dgm:pt modelId="{2B6BFD37-8CEF-460D-872A-F6109D0AEFD1}" type="pres">
      <dgm:prSet presAssocID="{DE35C553-7DC7-44C9-94CE-696AEF7BEEF5}" presName="rootComposite" presStyleCnt="0"/>
      <dgm:spPr/>
    </dgm:pt>
    <dgm:pt modelId="{1564CC9E-9F00-482A-808E-2EB8FC547AFB}" type="pres">
      <dgm:prSet presAssocID="{DE35C553-7DC7-44C9-94CE-696AEF7BEEF5}" presName="rootText" presStyleLbl="node1" presStyleIdx="0" presStyleCnt="4" custScaleX="122430" custScaleY="241274"/>
      <dgm:spPr/>
    </dgm:pt>
    <dgm:pt modelId="{A9454751-F42D-422F-9522-78FD7A63535D}" type="pres">
      <dgm:prSet presAssocID="{DE35C553-7DC7-44C9-94CE-696AEF7BEEF5}" presName="rootConnector" presStyleLbl="node1" presStyleIdx="0" presStyleCnt="4"/>
      <dgm:spPr/>
    </dgm:pt>
    <dgm:pt modelId="{3BA9ABC1-13DF-40B1-9B5A-74D9F1142608}" type="pres">
      <dgm:prSet presAssocID="{DE35C553-7DC7-44C9-94CE-696AEF7BEEF5}" presName="childShape" presStyleCnt="0"/>
      <dgm:spPr/>
    </dgm:pt>
    <dgm:pt modelId="{CCDCA8DB-EBC3-4F45-B012-DCECE95D7127}" type="pres">
      <dgm:prSet presAssocID="{9F5C9651-B7AF-42CC-99B3-76810D73B10E}" presName="Name13" presStyleLbl="parChTrans1D2" presStyleIdx="0" presStyleCnt="10"/>
      <dgm:spPr/>
    </dgm:pt>
    <dgm:pt modelId="{63A5DF8D-10C1-46B8-9893-CDCA0B22D09E}" type="pres">
      <dgm:prSet presAssocID="{2250CB03-30FE-4EB0-A14F-397FC6AE07BA}" presName="childText" presStyleLbl="bgAcc1" presStyleIdx="0" presStyleCnt="10">
        <dgm:presLayoutVars>
          <dgm:bulletEnabled val="1"/>
        </dgm:presLayoutVars>
      </dgm:prSet>
      <dgm:spPr/>
    </dgm:pt>
    <dgm:pt modelId="{316E8C96-313F-479C-BDF7-FC171F1E6348}" type="pres">
      <dgm:prSet presAssocID="{A2E8AE4D-4BE5-46E6-B393-61992ECFE834}" presName="Name13" presStyleLbl="parChTrans1D2" presStyleIdx="1" presStyleCnt="10"/>
      <dgm:spPr/>
    </dgm:pt>
    <dgm:pt modelId="{26668777-498F-48C8-AEC2-78271E5F2661}" type="pres">
      <dgm:prSet presAssocID="{0F57C8EE-82C4-4083-9511-5A85FE98F687}" presName="childText" presStyleLbl="bgAcc1" presStyleIdx="1" presStyleCnt="10">
        <dgm:presLayoutVars>
          <dgm:bulletEnabled val="1"/>
        </dgm:presLayoutVars>
      </dgm:prSet>
      <dgm:spPr/>
    </dgm:pt>
    <dgm:pt modelId="{FC12307F-457E-4303-9EF8-511AFCCD5CF0}" type="pres">
      <dgm:prSet presAssocID="{23918E40-7A97-4206-8303-2D216CD2D9FF}" presName="root" presStyleCnt="0"/>
      <dgm:spPr/>
    </dgm:pt>
    <dgm:pt modelId="{C5B8E37D-4D89-4CDA-995E-C647B8E84403}" type="pres">
      <dgm:prSet presAssocID="{23918E40-7A97-4206-8303-2D216CD2D9FF}" presName="rootComposite" presStyleCnt="0"/>
      <dgm:spPr/>
    </dgm:pt>
    <dgm:pt modelId="{4A69C9FC-1D20-41F1-BBF5-04CBC9220982}" type="pres">
      <dgm:prSet presAssocID="{23918E40-7A97-4206-8303-2D216CD2D9FF}" presName="rootText" presStyleLbl="node1" presStyleIdx="1" presStyleCnt="4" custScaleX="122430" custScaleY="241274"/>
      <dgm:spPr/>
    </dgm:pt>
    <dgm:pt modelId="{3F064DC1-2DCC-496E-BC04-1A056FBF2538}" type="pres">
      <dgm:prSet presAssocID="{23918E40-7A97-4206-8303-2D216CD2D9FF}" presName="rootConnector" presStyleLbl="node1" presStyleIdx="1" presStyleCnt="4"/>
      <dgm:spPr/>
    </dgm:pt>
    <dgm:pt modelId="{298C1E34-3D4E-41BE-94E6-11A740BFEA59}" type="pres">
      <dgm:prSet presAssocID="{23918E40-7A97-4206-8303-2D216CD2D9FF}" presName="childShape" presStyleCnt="0"/>
      <dgm:spPr/>
    </dgm:pt>
    <dgm:pt modelId="{DE1BB6A1-00B9-42CD-8F85-9A69F667E603}" type="pres">
      <dgm:prSet presAssocID="{B742AA91-D8E4-4FFD-A2A0-B40763126CE9}" presName="Name13" presStyleLbl="parChTrans1D2" presStyleIdx="2" presStyleCnt="10"/>
      <dgm:spPr/>
    </dgm:pt>
    <dgm:pt modelId="{96454BD0-E00D-4E9A-84F2-886FBA3AFBF9}" type="pres">
      <dgm:prSet presAssocID="{938E102A-9B99-42E7-8198-8E0AEB99FEDE}" presName="childText" presStyleLbl="bgAcc1" presStyleIdx="2" presStyleCnt="10">
        <dgm:presLayoutVars>
          <dgm:bulletEnabled val="1"/>
        </dgm:presLayoutVars>
      </dgm:prSet>
      <dgm:spPr/>
    </dgm:pt>
    <dgm:pt modelId="{A62E29E9-AEC1-4D70-BBF5-ED196B437B10}" type="pres">
      <dgm:prSet presAssocID="{22F2DEBF-064D-4019-ABE3-E778375AF604}" presName="Name13" presStyleLbl="parChTrans1D2" presStyleIdx="3" presStyleCnt="10"/>
      <dgm:spPr/>
    </dgm:pt>
    <dgm:pt modelId="{013ABF30-0036-40FB-9C68-87975BC7EAFC}" type="pres">
      <dgm:prSet presAssocID="{7501451B-71DF-4EFC-9A3F-83070A3A29A3}" presName="childText" presStyleLbl="bgAcc1" presStyleIdx="3" presStyleCnt="10">
        <dgm:presLayoutVars>
          <dgm:bulletEnabled val="1"/>
        </dgm:presLayoutVars>
      </dgm:prSet>
      <dgm:spPr/>
    </dgm:pt>
    <dgm:pt modelId="{2EDFAA24-60D3-45CC-80D4-7013F0309220}" type="pres">
      <dgm:prSet presAssocID="{A7F1B630-84B1-4828-B497-EBBEA3671D98}" presName="root" presStyleCnt="0"/>
      <dgm:spPr/>
    </dgm:pt>
    <dgm:pt modelId="{8B15BE7A-F2D2-425D-B6AE-35D40E2DCA03}" type="pres">
      <dgm:prSet presAssocID="{A7F1B630-84B1-4828-B497-EBBEA3671D98}" presName="rootComposite" presStyleCnt="0"/>
      <dgm:spPr/>
    </dgm:pt>
    <dgm:pt modelId="{2C579201-95B6-427F-B3F3-90F7571E5827}" type="pres">
      <dgm:prSet presAssocID="{A7F1B630-84B1-4828-B497-EBBEA3671D98}" presName="rootText" presStyleLbl="node1" presStyleIdx="2" presStyleCnt="4" custScaleX="122430" custScaleY="241274"/>
      <dgm:spPr/>
    </dgm:pt>
    <dgm:pt modelId="{ABA90406-F173-495C-8E68-E2101AB67D2A}" type="pres">
      <dgm:prSet presAssocID="{A7F1B630-84B1-4828-B497-EBBEA3671D98}" presName="rootConnector" presStyleLbl="node1" presStyleIdx="2" presStyleCnt="4"/>
      <dgm:spPr/>
    </dgm:pt>
    <dgm:pt modelId="{17408701-3811-44A8-8014-65DCF119F009}" type="pres">
      <dgm:prSet presAssocID="{A7F1B630-84B1-4828-B497-EBBEA3671D98}" presName="childShape" presStyleCnt="0"/>
      <dgm:spPr/>
    </dgm:pt>
    <dgm:pt modelId="{FF4A0B92-F498-4472-9B71-708009BB68D5}" type="pres">
      <dgm:prSet presAssocID="{566DD8CF-392E-4C1D-A6A4-36EA825B5925}" presName="Name13" presStyleLbl="parChTrans1D2" presStyleIdx="4" presStyleCnt="10"/>
      <dgm:spPr/>
    </dgm:pt>
    <dgm:pt modelId="{E53913BB-67AE-43BD-984B-B5E971BA73DF}" type="pres">
      <dgm:prSet presAssocID="{A0DA58EF-01AF-48F1-8488-9E08997EB94E}" presName="childText" presStyleLbl="bgAcc1" presStyleIdx="4" presStyleCnt="10">
        <dgm:presLayoutVars>
          <dgm:bulletEnabled val="1"/>
        </dgm:presLayoutVars>
      </dgm:prSet>
      <dgm:spPr/>
    </dgm:pt>
    <dgm:pt modelId="{B556477D-4BF4-469F-9CA8-41A996ED2D09}" type="pres">
      <dgm:prSet presAssocID="{73C23C12-35BC-446D-8A36-ACA2AF0BB667}" presName="Name13" presStyleLbl="parChTrans1D2" presStyleIdx="5" presStyleCnt="10"/>
      <dgm:spPr/>
    </dgm:pt>
    <dgm:pt modelId="{3DB478D9-7039-4741-AEA8-B3DED91B95D7}" type="pres">
      <dgm:prSet presAssocID="{70435D6F-9F01-4B8B-9106-6AA79FA9114A}" presName="childText" presStyleLbl="bgAcc1" presStyleIdx="5" presStyleCnt="10">
        <dgm:presLayoutVars>
          <dgm:bulletEnabled val="1"/>
        </dgm:presLayoutVars>
      </dgm:prSet>
      <dgm:spPr/>
    </dgm:pt>
    <dgm:pt modelId="{B66DA3CE-1F3E-4D37-B037-318B76B02AD2}" type="pres">
      <dgm:prSet presAssocID="{8ECF384B-C3CB-4EAC-AD0B-658F9249548A}" presName="Name13" presStyleLbl="parChTrans1D2" presStyleIdx="6" presStyleCnt="10"/>
      <dgm:spPr/>
    </dgm:pt>
    <dgm:pt modelId="{2D6F611E-2FBD-4980-9DA0-F1C1A4CAEF31}" type="pres">
      <dgm:prSet presAssocID="{4ADE1A08-7482-4E40-8C1F-D6EF34D86B0A}" presName="childText" presStyleLbl="bgAcc1" presStyleIdx="6" presStyleCnt="10">
        <dgm:presLayoutVars>
          <dgm:bulletEnabled val="1"/>
        </dgm:presLayoutVars>
      </dgm:prSet>
      <dgm:spPr/>
    </dgm:pt>
    <dgm:pt modelId="{96369834-5B51-45BB-B0B1-0BDE1D8C0624}" type="pres">
      <dgm:prSet presAssocID="{49BA78E2-90EF-4199-981C-C381ADFB36B9}" presName="root" presStyleCnt="0"/>
      <dgm:spPr/>
    </dgm:pt>
    <dgm:pt modelId="{F6B85606-FA3C-4AF8-85D2-6FF8F62957E2}" type="pres">
      <dgm:prSet presAssocID="{49BA78E2-90EF-4199-981C-C381ADFB36B9}" presName="rootComposite" presStyleCnt="0"/>
      <dgm:spPr/>
    </dgm:pt>
    <dgm:pt modelId="{AF1337E7-637E-43E2-B963-0D1590E9DE20}" type="pres">
      <dgm:prSet presAssocID="{49BA78E2-90EF-4199-981C-C381ADFB36B9}" presName="rootText" presStyleLbl="node1" presStyleIdx="3" presStyleCnt="4" custScaleX="122430" custScaleY="241274"/>
      <dgm:spPr/>
    </dgm:pt>
    <dgm:pt modelId="{585920A7-ABFC-4AB7-AB79-85D6B17DA0ED}" type="pres">
      <dgm:prSet presAssocID="{49BA78E2-90EF-4199-981C-C381ADFB36B9}" presName="rootConnector" presStyleLbl="node1" presStyleIdx="3" presStyleCnt="4"/>
      <dgm:spPr/>
    </dgm:pt>
    <dgm:pt modelId="{647732D6-1F39-47BC-8245-CCCF5F37000B}" type="pres">
      <dgm:prSet presAssocID="{49BA78E2-90EF-4199-981C-C381ADFB36B9}" presName="childShape" presStyleCnt="0"/>
      <dgm:spPr/>
    </dgm:pt>
    <dgm:pt modelId="{FC5480C0-6E9E-4E5C-B51D-D9ED7351EB22}" type="pres">
      <dgm:prSet presAssocID="{7697B8FE-C7A0-4863-A39F-02E1728713AF}" presName="Name13" presStyleLbl="parChTrans1D2" presStyleIdx="7" presStyleCnt="10"/>
      <dgm:spPr/>
    </dgm:pt>
    <dgm:pt modelId="{67386DF1-CCF3-4EB3-8D07-6FA6E2417EE8}" type="pres">
      <dgm:prSet presAssocID="{58BC311C-D017-45E0-B065-B16596FE5D47}" presName="childText" presStyleLbl="bgAcc1" presStyleIdx="7" presStyleCnt="10">
        <dgm:presLayoutVars>
          <dgm:bulletEnabled val="1"/>
        </dgm:presLayoutVars>
      </dgm:prSet>
      <dgm:spPr/>
    </dgm:pt>
    <dgm:pt modelId="{7F270C85-0779-4BEF-9E21-A9CAAF8B88C0}" type="pres">
      <dgm:prSet presAssocID="{59ACA09A-1E1F-4CC0-93D2-1D350BFFD84D}" presName="Name13" presStyleLbl="parChTrans1D2" presStyleIdx="8" presStyleCnt="10"/>
      <dgm:spPr/>
    </dgm:pt>
    <dgm:pt modelId="{4B1D6FEE-7AE7-4BBF-BDBD-8710A74C57CA}" type="pres">
      <dgm:prSet presAssocID="{C890D93F-3826-4862-B244-73C81BCBD11C}" presName="childText" presStyleLbl="bgAcc1" presStyleIdx="8" presStyleCnt="10">
        <dgm:presLayoutVars>
          <dgm:bulletEnabled val="1"/>
        </dgm:presLayoutVars>
      </dgm:prSet>
      <dgm:spPr/>
    </dgm:pt>
    <dgm:pt modelId="{FABAC579-E8F1-4B90-9651-85E188F5F17D}" type="pres">
      <dgm:prSet presAssocID="{F5CFCB62-2D9C-4315-9F49-0BAA92430C15}" presName="Name13" presStyleLbl="parChTrans1D2" presStyleIdx="9" presStyleCnt="10"/>
      <dgm:spPr/>
    </dgm:pt>
    <dgm:pt modelId="{198D4350-5C0E-4637-93DF-2A25F6A5BFF6}" type="pres">
      <dgm:prSet presAssocID="{33B2833E-66AD-440E-B4B4-7CA99BEC786A}" presName="childText" presStyleLbl="bgAcc1" presStyleIdx="9" presStyleCnt="10">
        <dgm:presLayoutVars>
          <dgm:bulletEnabled val="1"/>
        </dgm:presLayoutVars>
      </dgm:prSet>
      <dgm:spPr/>
    </dgm:pt>
  </dgm:ptLst>
  <dgm:cxnLst>
    <dgm:cxn modelId="{0B267102-7545-4F94-8552-9735FB2266C3}" type="presOf" srcId="{A7F1B630-84B1-4828-B497-EBBEA3671D98}" destId="{2C579201-95B6-427F-B3F3-90F7571E5827}" srcOrd="0" destOrd="0" presId="urn:microsoft.com/office/officeart/2005/8/layout/hierarchy3"/>
    <dgm:cxn modelId="{80020308-FC99-4C22-AF04-E97228514A00}" type="presOf" srcId="{F5CFCB62-2D9C-4315-9F49-0BAA92430C15}" destId="{FABAC579-E8F1-4B90-9651-85E188F5F17D}" srcOrd="0" destOrd="0" presId="urn:microsoft.com/office/officeart/2005/8/layout/hierarchy3"/>
    <dgm:cxn modelId="{61A6F609-2F07-43A7-BEC4-9BEFFF83BD77}" srcId="{D79DD9FA-CD62-4040-A8C8-C93B19A8C7BD}" destId="{23918E40-7A97-4206-8303-2D216CD2D9FF}" srcOrd="1" destOrd="0" parTransId="{4FA1EDA6-6C86-4A7B-8430-B8FABE9C0BB5}" sibTransId="{8AC49279-4771-4D67-A900-7FFF378494A1}"/>
    <dgm:cxn modelId="{3180A114-27D6-4BD1-9B60-84551E720B76}" type="presOf" srcId="{23918E40-7A97-4206-8303-2D216CD2D9FF}" destId="{4A69C9FC-1D20-41F1-BBF5-04CBC9220982}" srcOrd="0" destOrd="0" presId="urn:microsoft.com/office/officeart/2005/8/layout/hierarchy3"/>
    <dgm:cxn modelId="{DFB11316-A106-4B32-B66C-27E630E17A83}" type="presOf" srcId="{DE35C553-7DC7-44C9-94CE-696AEF7BEEF5}" destId="{1564CC9E-9F00-482A-808E-2EB8FC547AFB}" srcOrd="0" destOrd="0" presId="urn:microsoft.com/office/officeart/2005/8/layout/hierarchy3"/>
    <dgm:cxn modelId="{F3F45C1C-073C-42D4-9F1F-E407800B7B1D}" srcId="{A7F1B630-84B1-4828-B497-EBBEA3671D98}" destId="{4ADE1A08-7482-4E40-8C1F-D6EF34D86B0A}" srcOrd="2" destOrd="0" parTransId="{8ECF384B-C3CB-4EAC-AD0B-658F9249548A}" sibTransId="{FFF9E226-8921-4F37-8B56-E319DC3BCC39}"/>
    <dgm:cxn modelId="{04C2F221-BA20-4A82-BC17-BF6F4C55DBA4}" srcId="{49BA78E2-90EF-4199-981C-C381ADFB36B9}" destId="{33B2833E-66AD-440E-B4B4-7CA99BEC786A}" srcOrd="2" destOrd="0" parTransId="{F5CFCB62-2D9C-4315-9F49-0BAA92430C15}" sibTransId="{58573C49-26F4-4A32-9BDA-96871D8CB023}"/>
    <dgm:cxn modelId="{D040C222-8BCB-4F69-901F-2A6C02A12FFC}" type="presOf" srcId="{A2E8AE4D-4BE5-46E6-B393-61992ECFE834}" destId="{316E8C96-313F-479C-BDF7-FC171F1E6348}" srcOrd="0" destOrd="0" presId="urn:microsoft.com/office/officeart/2005/8/layout/hierarchy3"/>
    <dgm:cxn modelId="{7D3B0723-454C-43FC-8F7D-8F70742E990F}" type="presOf" srcId="{7501451B-71DF-4EFC-9A3F-83070A3A29A3}" destId="{013ABF30-0036-40FB-9C68-87975BC7EAFC}" srcOrd="0" destOrd="0" presId="urn:microsoft.com/office/officeart/2005/8/layout/hierarchy3"/>
    <dgm:cxn modelId="{654C3624-D6C5-46E6-8FB0-816E559658C9}" srcId="{23918E40-7A97-4206-8303-2D216CD2D9FF}" destId="{938E102A-9B99-42E7-8198-8E0AEB99FEDE}" srcOrd="0" destOrd="0" parTransId="{B742AA91-D8E4-4FFD-A2A0-B40763126CE9}" sibTransId="{D866C1D7-7D45-48C1-B513-5C9CE3C68476}"/>
    <dgm:cxn modelId="{8F334C43-EC44-4286-ACA4-740EFE30BA8F}" type="presOf" srcId="{B742AA91-D8E4-4FFD-A2A0-B40763126CE9}" destId="{DE1BB6A1-00B9-42CD-8F85-9A69F667E603}" srcOrd="0" destOrd="0" presId="urn:microsoft.com/office/officeart/2005/8/layout/hierarchy3"/>
    <dgm:cxn modelId="{14B12A68-F9BA-4200-A549-EC68CFE83F5C}" type="presOf" srcId="{58BC311C-D017-45E0-B065-B16596FE5D47}" destId="{67386DF1-CCF3-4EB3-8D07-6FA6E2417EE8}" srcOrd="0" destOrd="0" presId="urn:microsoft.com/office/officeart/2005/8/layout/hierarchy3"/>
    <dgm:cxn modelId="{B975824E-0EC7-43EC-A830-F8E5E7274F44}" srcId="{23918E40-7A97-4206-8303-2D216CD2D9FF}" destId="{7501451B-71DF-4EFC-9A3F-83070A3A29A3}" srcOrd="1" destOrd="0" parTransId="{22F2DEBF-064D-4019-ABE3-E778375AF604}" sibTransId="{145AF08F-5D79-4D9C-80CF-0ACFBFDE7508}"/>
    <dgm:cxn modelId="{E5EB8D6E-4F7E-4C48-B638-CA649F08B81B}" srcId="{49BA78E2-90EF-4199-981C-C381ADFB36B9}" destId="{C890D93F-3826-4862-B244-73C81BCBD11C}" srcOrd="1" destOrd="0" parTransId="{59ACA09A-1E1F-4CC0-93D2-1D350BFFD84D}" sibTransId="{7671AD13-68C9-4B1C-9AD8-14CA19BE8A45}"/>
    <dgm:cxn modelId="{D0D28851-F8FC-470D-A795-0842048CDD18}" srcId="{A7F1B630-84B1-4828-B497-EBBEA3671D98}" destId="{70435D6F-9F01-4B8B-9106-6AA79FA9114A}" srcOrd="1" destOrd="0" parTransId="{73C23C12-35BC-446D-8A36-ACA2AF0BB667}" sibTransId="{D97C1022-BCD7-431A-935E-411FC1E94670}"/>
    <dgm:cxn modelId="{56265174-8062-4646-9D70-19498C80F457}" srcId="{D79DD9FA-CD62-4040-A8C8-C93B19A8C7BD}" destId="{49BA78E2-90EF-4199-981C-C381ADFB36B9}" srcOrd="3" destOrd="0" parTransId="{5797A2DE-843E-4B1C-AEC1-9FF991061A15}" sibTransId="{1EB7F250-2498-44F3-BC78-BEBD509CDCC6}"/>
    <dgm:cxn modelId="{6C288A55-009A-4B27-BD12-05CB71055E0A}" srcId="{A7F1B630-84B1-4828-B497-EBBEA3671D98}" destId="{A0DA58EF-01AF-48F1-8488-9E08997EB94E}" srcOrd="0" destOrd="0" parTransId="{566DD8CF-392E-4C1D-A6A4-36EA825B5925}" sibTransId="{C6AE2EE9-968A-4BA6-B47B-FBF600B9F835}"/>
    <dgm:cxn modelId="{DB05F275-0603-448B-A000-5D2413A0A421}" type="presOf" srcId="{938E102A-9B99-42E7-8198-8E0AEB99FEDE}" destId="{96454BD0-E00D-4E9A-84F2-886FBA3AFBF9}" srcOrd="0" destOrd="0" presId="urn:microsoft.com/office/officeart/2005/8/layout/hierarchy3"/>
    <dgm:cxn modelId="{DDD81D56-72C1-4413-8D56-737E9C52E560}" srcId="{D79DD9FA-CD62-4040-A8C8-C93B19A8C7BD}" destId="{DE35C553-7DC7-44C9-94CE-696AEF7BEEF5}" srcOrd="0" destOrd="0" parTransId="{6B76C602-E5DC-42EC-A41B-DCB52F037D95}" sibTransId="{F7649A3C-7A0F-4DDD-A884-59B109B74DA7}"/>
    <dgm:cxn modelId="{BDDB3587-4AC3-4ED2-B0A0-98A84BAAE867}" type="presOf" srcId="{2250CB03-30FE-4EB0-A14F-397FC6AE07BA}" destId="{63A5DF8D-10C1-46B8-9893-CDCA0B22D09E}" srcOrd="0" destOrd="0" presId="urn:microsoft.com/office/officeart/2005/8/layout/hierarchy3"/>
    <dgm:cxn modelId="{AB37AE89-1A64-4854-BB09-3B06AC32EE40}" type="presOf" srcId="{0F57C8EE-82C4-4083-9511-5A85FE98F687}" destId="{26668777-498F-48C8-AEC2-78271E5F2661}" srcOrd="0" destOrd="0" presId="urn:microsoft.com/office/officeart/2005/8/layout/hierarchy3"/>
    <dgm:cxn modelId="{ADDC868E-2231-4E35-AA80-5CD63390AD24}" type="presOf" srcId="{C890D93F-3826-4862-B244-73C81BCBD11C}" destId="{4B1D6FEE-7AE7-4BBF-BDBD-8710A74C57CA}" srcOrd="0" destOrd="0" presId="urn:microsoft.com/office/officeart/2005/8/layout/hierarchy3"/>
    <dgm:cxn modelId="{94E08F8F-ACBA-470C-94D7-8422F0EE6EF3}" type="presOf" srcId="{D79DD9FA-CD62-4040-A8C8-C93B19A8C7BD}" destId="{62A7EAE5-F7FA-464E-912E-45B118AC52BD}" srcOrd="0" destOrd="0" presId="urn:microsoft.com/office/officeart/2005/8/layout/hierarchy3"/>
    <dgm:cxn modelId="{A88C4D92-D80F-4204-87F0-DFFE8E23F3D0}" type="presOf" srcId="{A0DA58EF-01AF-48F1-8488-9E08997EB94E}" destId="{E53913BB-67AE-43BD-984B-B5E971BA73DF}" srcOrd="0" destOrd="0" presId="urn:microsoft.com/office/officeart/2005/8/layout/hierarchy3"/>
    <dgm:cxn modelId="{80A0249E-41CB-4B26-A96F-3D550D30B2B1}" type="presOf" srcId="{4ADE1A08-7482-4E40-8C1F-D6EF34D86B0A}" destId="{2D6F611E-2FBD-4980-9DA0-F1C1A4CAEF31}" srcOrd="0" destOrd="0" presId="urn:microsoft.com/office/officeart/2005/8/layout/hierarchy3"/>
    <dgm:cxn modelId="{7C503BA0-C8DE-439F-BC76-0CC6B3346F74}" srcId="{49BA78E2-90EF-4199-981C-C381ADFB36B9}" destId="{58BC311C-D017-45E0-B065-B16596FE5D47}" srcOrd="0" destOrd="0" parTransId="{7697B8FE-C7A0-4863-A39F-02E1728713AF}" sibTransId="{00F4D401-EEF1-4913-BC07-23AE7C81FD62}"/>
    <dgm:cxn modelId="{855172A6-7197-4587-96DC-D5AB398CA6AE}" type="presOf" srcId="{9F5C9651-B7AF-42CC-99B3-76810D73B10E}" destId="{CCDCA8DB-EBC3-4F45-B012-DCECE95D7127}" srcOrd="0" destOrd="0" presId="urn:microsoft.com/office/officeart/2005/8/layout/hierarchy3"/>
    <dgm:cxn modelId="{9BF689B0-F15E-465C-8DC4-8AF204F471FF}" type="presOf" srcId="{22F2DEBF-064D-4019-ABE3-E778375AF604}" destId="{A62E29E9-AEC1-4D70-BBF5-ED196B437B10}" srcOrd="0" destOrd="0" presId="urn:microsoft.com/office/officeart/2005/8/layout/hierarchy3"/>
    <dgm:cxn modelId="{18AF7CBE-F062-437A-9225-3B64ACB10BFB}" type="presOf" srcId="{73C23C12-35BC-446D-8A36-ACA2AF0BB667}" destId="{B556477D-4BF4-469F-9CA8-41A996ED2D09}" srcOrd="0" destOrd="0" presId="urn:microsoft.com/office/officeart/2005/8/layout/hierarchy3"/>
    <dgm:cxn modelId="{AD0B1BBF-30E3-4F43-9978-9B14D10A7079}" type="presOf" srcId="{DE35C553-7DC7-44C9-94CE-696AEF7BEEF5}" destId="{A9454751-F42D-422F-9522-78FD7A63535D}" srcOrd="1" destOrd="0" presId="urn:microsoft.com/office/officeart/2005/8/layout/hierarchy3"/>
    <dgm:cxn modelId="{7C11C4C3-3BA8-46E7-9B88-24E04E9EEB29}" type="presOf" srcId="{566DD8CF-392E-4C1D-A6A4-36EA825B5925}" destId="{FF4A0B92-F498-4472-9B71-708009BB68D5}" srcOrd="0" destOrd="0" presId="urn:microsoft.com/office/officeart/2005/8/layout/hierarchy3"/>
    <dgm:cxn modelId="{83AAEACB-592C-47E2-A267-C999C1758ADD}" type="presOf" srcId="{49BA78E2-90EF-4199-981C-C381ADFB36B9}" destId="{AF1337E7-637E-43E2-B963-0D1590E9DE20}" srcOrd="0" destOrd="0" presId="urn:microsoft.com/office/officeart/2005/8/layout/hierarchy3"/>
    <dgm:cxn modelId="{764B1BCC-F4B1-4E5C-A187-8F8F24E55FD1}" srcId="{DE35C553-7DC7-44C9-94CE-696AEF7BEEF5}" destId="{0F57C8EE-82C4-4083-9511-5A85FE98F687}" srcOrd="1" destOrd="0" parTransId="{A2E8AE4D-4BE5-46E6-B393-61992ECFE834}" sibTransId="{58F12A5C-5E9A-4DB3-AA57-3DA40C0F108C}"/>
    <dgm:cxn modelId="{7BF340D7-A50E-46BE-B5C7-667C8B64BB01}" type="presOf" srcId="{8ECF384B-C3CB-4EAC-AD0B-658F9249548A}" destId="{B66DA3CE-1F3E-4D37-B037-318B76B02AD2}" srcOrd="0" destOrd="0" presId="urn:microsoft.com/office/officeart/2005/8/layout/hierarchy3"/>
    <dgm:cxn modelId="{B146CBDF-AA80-4254-A0BC-A9376799B087}" type="presOf" srcId="{23918E40-7A97-4206-8303-2D216CD2D9FF}" destId="{3F064DC1-2DCC-496E-BC04-1A056FBF2538}" srcOrd="1" destOrd="0" presId="urn:microsoft.com/office/officeart/2005/8/layout/hierarchy3"/>
    <dgm:cxn modelId="{1D21EBDF-8BB0-4538-B72E-E6ED58818917}" type="presOf" srcId="{A7F1B630-84B1-4828-B497-EBBEA3671D98}" destId="{ABA90406-F173-495C-8E68-E2101AB67D2A}" srcOrd="1" destOrd="0" presId="urn:microsoft.com/office/officeart/2005/8/layout/hierarchy3"/>
    <dgm:cxn modelId="{6A5BD9E1-9ABB-4488-82D1-DF575E44AC73}" type="presOf" srcId="{59ACA09A-1E1F-4CC0-93D2-1D350BFFD84D}" destId="{7F270C85-0779-4BEF-9E21-A9CAAF8B88C0}" srcOrd="0" destOrd="0" presId="urn:microsoft.com/office/officeart/2005/8/layout/hierarchy3"/>
    <dgm:cxn modelId="{4539F2E4-8D7D-477F-ACAF-8688165FEA74}" srcId="{D79DD9FA-CD62-4040-A8C8-C93B19A8C7BD}" destId="{A7F1B630-84B1-4828-B497-EBBEA3671D98}" srcOrd="2" destOrd="0" parTransId="{3B09A267-3B58-46C8-A7DF-11D6656FF46F}" sibTransId="{C6E68E99-5B52-41E6-A1EE-EEF9E617C83D}"/>
    <dgm:cxn modelId="{3EC03FE8-C935-4A52-981A-A2C26B3E4F1C}" srcId="{DE35C553-7DC7-44C9-94CE-696AEF7BEEF5}" destId="{2250CB03-30FE-4EB0-A14F-397FC6AE07BA}" srcOrd="0" destOrd="0" parTransId="{9F5C9651-B7AF-42CC-99B3-76810D73B10E}" sibTransId="{E90D4881-8CA0-4DDE-988A-772EB1DA4566}"/>
    <dgm:cxn modelId="{B7143DEE-B75A-465F-894F-0B15DC1D3892}" type="presOf" srcId="{7697B8FE-C7A0-4863-A39F-02E1728713AF}" destId="{FC5480C0-6E9E-4E5C-B51D-D9ED7351EB22}" srcOrd="0" destOrd="0" presId="urn:microsoft.com/office/officeart/2005/8/layout/hierarchy3"/>
    <dgm:cxn modelId="{D96488EF-A99B-4417-952D-01BD341E4E4D}" type="presOf" srcId="{33B2833E-66AD-440E-B4B4-7CA99BEC786A}" destId="{198D4350-5C0E-4637-93DF-2A25F6A5BFF6}" srcOrd="0" destOrd="0" presId="urn:microsoft.com/office/officeart/2005/8/layout/hierarchy3"/>
    <dgm:cxn modelId="{A2CC39F9-F9A9-4227-8565-544B53A244F0}" type="presOf" srcId="{49BA78E2-90EF-4199-981C-C381ADFB36B9}" destId="{585920A7-ABFC-4AB7-AB79-85D6B17DA0ED}" srcOrd="1" destOrd="0" presId="urn:microsoft.com/office/officeart/2005/8/layout/hierarchy3"/>
    <dgm:cxn modelId="{453ECCFE-CFBB-4AA8-A6BA-9B2AC3FBD163}" type="presOf" srcId="{70435D6F-9F01-4B8B-9106-6AA79FA9114A}" destId="{3DB478D9-7039-4741-AEA8-B3DED91B95D7}" srcOrd="0" destOrd="0" presId="urn:microsoft.com/office/officeart/2005/8/layout/hierarchy3"/>
    <dgm:cxn modelId="{C01B5699-DDBD-4E6F-A856-A1B1C7939C67}" type="presParOf" srcId="{62A7EAE5-F7FA-464E-912E-45B118AC52BD}" destId="{E1123037-A657-4FA3-A120-FCE1E807ABE1}" srcOrd="0" destOrd="0" presId="urn:microsoft.com/office/officeart/2005/8/layout/hierarchy3"/>
    <dgm:cxn modelId="{5A85188B-2FAA-4A2F-AA6E-AABA0A55BD45}" type="presParOf" srcId="{E1123037-A657-4FA3-A120-FCE1E807ABE1}" destId="{2B6BFD37-8CEF-460D-872A-F6109D0AEFD1}" srcOrd="0" destOrd="0" presId="urn:microsoft.com/office/officeart/2005/8/layout/hierarchy3"/>
    <dgm:cxn modelId="{28D79F5F-3BAE-4ECE-B35A-61016BB59042}" type="presParOf" srcId="{2B6BFD37-8CEF-460D-872A-F6109D0AEFD1}" destId="{1564CC9E-9F00-482A-808E-2EB8FC547AFB}" srcOrd="0" destOrd="0" presId="urn:microsoft.com/office/officeart/2005/8/layout/hierarchy3"/>
    <dgm:cxn modelId="{A2422A94-67D8-4777-9052-8AAA6CC55230}" type="presParOf" srcId="{2B6BFD37-8CEF-460D-872A-F6109D0AEFD1}" destId="{A9454751-F42D-422F-9522-78FD7A63535D}" srcOrd="1" destOrd="0" presId="urn:microsoft.com/office/officeart/2005/8/layout/hierarchy3"/>
    <dgm:cxn modelId="{0F16A0A4-F896-4396-A6A4-CE33F89C454C}" type="presParOf" srcId="{E1123037-A657-4FA3-A120-FCE1E807ABE1}" destId="{3BA9ABC1-13DF-40B1-9B5A-74D9F1142608}" srcOrd="1" destOrd="0" presId="urn:microsoft.com/office/officeart/2005/8/layout/hierarchy3"/>
    <dgm:cxn modelId="{6A398071-30E2-42BC-8842-F3D8DAC224D9}" type="presParOf" srcId="{3BA9ABC1-13DF-40B1-9B5A-74D9F1142608}" destId="{CCDCA8DB-EBC3-4F45-B012-DCECE95D7127}" srcOrd="0" destOrd="0" presId="urn:microsoft.com/office/officeart/2005/8/layout/hierarchy3"/>
    <dgm:cxn modelId="{53837A89-8EE0-4CE0-8ABE-B23657582712}" type="presParOf" srcId="{3BA9ABC1-13DF-40B1-9B5A-74D9F1142608}" destId="{63A5DF8D-10C1-46B8-9893-CDCA0B22D09E}" srcOrd="1" destOrd="0" presId="urn:microsoft.com/office/officeart/2005/8/layout/hierarchy3"/>
    <dgm:cxn modelId="{11816650-ED32-4C8C-923E-C8CBB849D07A}" type="presParOf" srcId="{3BA9ABC1-13DF-40B1-9B5A-74D9F1142608}" destId="{316E8C96-313F-479C-BDF7-FC171F1E6348}" srcOrd="2" destOrd="0" presId="urn:microsoft.com/office/officeart/2005/8/layout/hierarchy3"/>
    <dgm:cxn modelId="{3C44F7AA-A197-4F68-9474-36C5717E1DE9}" type="presParOf" srcId="{3BA9ABC1-13DF-40B1-9B5A-74D9F1142608}" destId="{26668777-498F-48C8-AEC2-78271E5F2661}" srcOrd="3" destOrd="0" presId="urn:microsoft.com/office/officeart/2005/8/layout/hierarchy3"/>
    <dgm:cxn modelId="{8AB1D9DA-B77C-463E-93A4-C18B4E676E20}" type="presParOf" srcId="{62A7EAE5-F7FA-464E-912E-45B118AC52BD}" destId="{FC12307F-457E-4303-9EF8-511AFCCD5CF0}" srcOrd="1" destOrd="0" presId="urn:microsoft.com/office/officeart/2005/8/layout/hierarchy3"/>
    <dgm:cxn modelId="{1CC212AB-22CB-4AB3-9B53-C371A21E9720}" type="presParOf" srcId="{FC12307F-457E-4303-9EF8-511AFCCD5CF0}" destId="{C5B8E37D-4D89-4CDA-995E-C647B8E84403}" srcOrd="0" destOrd="0" presId="urn:microsoft.com/office/officeart/2005/8/layout/hierarchy3"/>
    <dgm:cxn modelId="{9A414111-076C-435A-8409-0E3D38C6BF26}" type="presParOf" srcId="{C5B8E37D-4D89-4CDA-995E-C647B8E84403}" destId="{4A69C9FC-1D20-41F1-BBF5-04CBC9220982}" srcOrd="0" destOrd="0" presId="urn:microsoft.com/office/officeart/2005/8/layout/hierarchy3"/>
    <dgm:cxn modelId="{CF7F3AC2-7115-49EF-9BC2-2722B0547AC1}" type="presParOf" srcId="{C5B8E37D-4D89-4CDA-995E-C647B8E84403}" destId="{3F064DC1-2DCC-496E-BC04-1A056FBF2538}" srcOrd="1" destOrd="0" presId="urn:microsoft.com/office/officeart/2005/8/layout/hierarchy3"/>
    <dgm:cxn modelId="{90F8F499-15FA-4072-A42F-B77CF6FD5A5D}" type="presParOf" srcId="{FC12307F-457E-4303-9EF8-511AFCCD5CF0}" destId="{298C1E34-3D4E-41BE-94E6-11A740BFEA59}" srcOrd="1" destOrd="0" presId="urn:microsoft.com/office/officeart/2005/8/layout/hierarchy3"/>
    <dgm:cxn modelId="{F82534EC-2F35-4EAF-9B33-07048638EAD4}" type="presParOf" srcId="{298C1E34-3D4E-41BE-94E6-11A740BFEA59}" destId="{DE1BB6A1-00B9-42CD-8F85-9A69F667E603}" srcOrd="0" destOrd="0" presId="urn:microsoft.com/office/officeart/2005/8/layout/hierarchy3"/>
    <dgm:cxn modelId="{3CFC6EEC-F906-4F3D-B19D-DEEF7F2A6A20}" type="presParOf" srcId="{298C1E34-3D4E-41BE-94E6-11A740BFEA59}" destId="{96454BD0-E00D-4E9A-84F2-886FBA3AFBF9}" srcOrd="1" destOrd="0" presId="urn:microsoft.com/office/officeart/2005/8/layout/hierarchy3"/>
    <dgm:cxn modelId="{8FBEAC17-6F25-4DEE-BCC5-E0B6D882C379}" type="presParOf" srcId="{298C1E34-3D4E-41BE-94E6-11A740BFEA59}" destId="{A62E29E9-AEC1-4D70-BBF5-ED196B437B10}" srcOrd="2" destOrd="0" presId="urn:microsoft.com/office/officeart/2005/8/layout/hierarchy3"/>
    <dgm:cxn modelId="{88AA015E-DB92-48C0-BCD0-0A9773F4E36B}" type="presParOf" srcId="{298C1E34-3D4E-41BE-94E6-11A740BFEA59}" destId="{013ABF30-0036-40FB-9C68-87975BC7EAFC}" srcOrd="3" destOrd="0" presId="urn:microsoft.com/office/officeart/2005/8/layout/hierarchy3"/>
    <dgm:cxn modelId="{F5DEF915-7D82-4571-ABE1-A5C3A4EA1948}" type="presParOf" srcId="{62A7EAE5-F7FA-464E-912E-45B118AC52BD}" destId="{2EDFAA24-60D3-45CC-80D4-7013F0309220}" srcOrd="2" destOrd="0" presId="urn:microsoft.com/office/officeart/2005/8/layout/hierarchy3"/>
    <dgm:cxn modelId="{FB9F9BCF-EAA1-4B2E-B5C9-4C7E497077EA}" type="presParOf" srcId="{2EDFAA24-60D3-45CC-80D4-7013F0309220}" destId="{8B15BE7A-F2D2-425D-B6AE-35D40E2DCA03}" srcOrd="0" destOrd="0" presId="urn:microsoft.com/office/officeart/2005/8/layout/hierarchy3"/>
    <dgm:cxn modelId="{098B9250-007B-45E1-B2DF-1232586A8E03}" type="presParOf" srcId="{8B15BE7A-F2D2-425D-B6AE-35D40E2DCA03}" destId="{2C579201-95B6-427F-B3F3-90F7571E5827}" srcOrd="0" destOrd="0" presId="urn:microsoft.com/office/officeart/2005/8/layout/hierarchy3"/>
    <dgm:cxn modelId="{422B4148-DF1C-4627-B932-FD2F4B3C42DB}" type="presParOf" srcId="{8B15BE7A-F2D2-425D-B6AE-35D40E2DCA03}" destId="{ABA90406-F173-495C-8E68-E2101AB67D2A}" srcOrd="1" destOrd="0" presId="urn:microsoft.com/office/officeart/2005/8/layout/hierarchy3"/>
    <dgm:cxn modelId="{490B68FF-34C2-4532-B48E-2E672DB6FE45}" type="presParOf" srcId="{2EDFAA24-60D3-45CC-80D4-7013F0309220}" destId="{17408701-3811-44A8-8014-65DCF119F009}" srcOrd="1" destOrd="0" presId="urn:microsoft.com/office/officeart/2005/8/layout/hierarchy3"/>
    <dgm:cxn modelId="{0E435B92-0152-45B2-A7D5-7EBEDF9B7638}" type="presParOf" srcId="{17408701-3811-44A8-8014-65DCF119F009}" destId="{FF4A0B92-F498-4472-9B71-708009BB68D5}" srcOrd="0" destOrd="0" presId="urn:microsoft.com/office/officeart/2005/8/layout/hierarchy3"/>
    <dgm:cxn modelId="{000B69ED-69DA-4418-A00F-157202A5643F}" type="presParOf" srcId="{17408701-3811-44A8-8014-65DCF119F009}" destId="{E53913BB-67AE-43BD-984B-B5E971BA73DF}" srcOrd="1" destOrd="0" presId="urn:microsoft.com/office/officeart/2005/8/layout/hierarchy3"/>
    <dgm:cxn modelId="{8A5450C1-0F17-4089-B031-CDBC33D9BFAC}" type="presParOf" srcId="{17408701-3811-44A8-8014-65DCF119F009}" destId="{B556477D-4BF4-469F-9CA8-41A996ED2D09}" srcOrd="2" destOrd="0" presId="urn:microsoft.com/office/officeart/2005/8/layout/hierarchy3"/>
    <dgm:cxn modelId="{7904829D-8FC4-4D4A-BCDC-F31C0A058251}" type="presParOf" srcId="{17408701-3811-44A8-8014-65DCF119F009}" destId="{3DB478D9-7039-4741-AEA8-B3DED91B95D7}" srcOrd="3" destOrd="0" presId="urn:microsoft.com/office/officeart/2005/8/layout/hierarchy3"/>
    <dgm:cxn modelId="{C44B69F7-B5B8-4DF0-876E-67E59FF95EBD}" type="presParOf" srcId="{17408701-3811-44A8-8014-65DCF119F009}" destId="{B66DA3CE-1F3E-4D37-B037-318B76B02AD2}" srcOrd="4" destOrd="0" presId="urn:microsoft.com/office/officeart/2005/8/layout/hierarchy3"/>
    <dgm:cxn modelId="{4B4BDEF2-6C5B-4159-87E9-7DDBE9E31CDF}" type="presParOf" srcId="{17408701-3811-44A8-8014-65DCF119F009}" destId="{2D6F611E-2FBD-4980-9DA0-F1C1A4CAEF31}" srcOrd="5" destOrd="0" presId="urn:microsoft.com/office/officeart/2005/8/layout/hierarchy3"/>
    <dgm:cxn modelId="{E5FF71B3-2364-4DB8-B21D-B612F930E2C8}" type="presParOf" srcId="{62A7EAE5-F7FA-464E-912E-45B118AC52BD}" destId="{96369834-5B51-45BB-B0B1-0BDE1D8C0624}" srcOrd="3" destOrd="0" presId="urn:microsoft.com/office/officeart/2005/8/layout/hierarchy3"/>
    <dgm:cxn modelId="{5344C871-C32D-4F48-8325-318E454F27DE}" type="presParOf" srcId="{96369834-5B51-45BB-B0B1-0BDE1D8C0624}" destId="{F6B85606-FA3C-4AF8-85D2-6FF8F62957E2}" srcOrd="0" destOrd="0" presId="urn:microsoft.com/office/officeart/2005/8/layout/hierarchy3"/>
    <dgm:cxn modelId="{C224E8AC-1FA1-41B7-A10C-E81D5E910696}" type="presParOf" srcId="{F6B85606-FA3C-4AF8-85D2-6FF8F62957E2}" destId="{AF1337E7-637E-43E2-B963-0D1590E9DE20}" srcOrd="0" destOrd="0" presId="urn:microsoft.com/office/officeart/2005/8/layout/hierarchy3"/>
    <dgm:cxn modelId="{02B7BCDD-66DC-4D1B-A826-6AB4C6CE1553}" type="presParOf" srcId="{F6B85606-FA3C-4AF8-85D2-6FF8F62957E2}" destId="{585920A7-ABFC-4AB7-AB79-85D6B17DA0ED}" srcOrd="1" destOrd="0" presId="urn:microsoft.com/office/officeart/2005/8/layout/hierarchy3"/>
    <dgm:cxn modelId="{DC41BA5A-BE55-4CE9-9E91-E63EFCC4E2EF}" type="presParOf" srcId="{96369834-5B51-45BB-B0B1-0BDE1D8C0624}" destId="{647732D6-1F39-47BC-8245-CCCF5F37000B}" srcOrd="1" destOrd="0" presId="urn:microsoft.com/office/officeart/2005/8/layout/hierarchy3"/>
    <dgm:cxn modelId="{F6AD5BE3-408B-4485-ADE9-6460ADC1B1D1}" type="presParOf" srcId="{647732D6-1F39-47BC-8245-CCCF5F37000B}" destId="{FC5480C0-6E9E-4E5C-B51D-D9ED7351EB22}" srcOrd="0" destOrd="0" presId="urn:microsoft.com/office/officeart/2005/8/layout/hierarchy3"/>
    <dgm:cxn modelId="{4AEA0EEB-3F85-43D0-AF01-81DA5905E0C4}" type="presParOf" srcId="{647732D6-1F39-47BC-8245-CCCF5F37000B}" destId="{67386DF1-CCF3-4EB3-8D07-6FA6E2417EE8}" srcOrd="1" destOrd="0" presId="urn:microsoft.com/office/officeart/2005/8/layout/hierarchy3"/>
    <dgm:cxn modelId="{4768D70E-0617-423E-BB27-61846C93F45C}" type="presParOf" srcId="{647732D6-1F39-47BC-8245-CCCF5F37000B}" destId="{7F270C85-0779-4BEF-9E21-A9CAAF8B88C0}" srcOrd="2" destOrd="0" presId="urn:microsoft.com/office/officeart/2005/8/layout/hierarchy3"/>
    <dgm:cxn modelId="{EB885EF2-8372-4AD1-B611-7938B9BD1FFC}" type="presParOf" srcId="{647732D6-1F39-47BC-8245-CCCF5F37000B}" destId="{4B1D6FEE-7AE7-4BBF-BDBD-8710A74C57CA}" srcOrd="3" destOrd="0" presId="urn:microsoft.com/office/officeart/2005/8/layout/hierarchy3"/>
    <dgm:cxn modelId="{CFB820C8-E656-4D40-BA49-D801A74EDF18}" type="presParOf" srcId="{647732D6-1F39-47BC-8245-CCCF5F37000B}" destId="{FABAC579-E8F1-4B90-9651-85E188F5F17D}" srcOrd="4" destOrd="0" presId="urn:microsoft.com/office/officeart/2005/8/layout/hierarchy3"/>
    <dgm:cxn modelId="{C608930D-C01F-4A1B-995F-C385FFC2D5DC}" type="presParOf" srcId="{647732D6-1F39-47BC-8245-CCCF5F37000B}" destId="{198D4350-5C0E-4637-93DF-2A25F6A5BFF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DD9FA-CD62-4040-A8C8-C93B19A8C7B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ka-GE"/>
        </a:p>
      </dgm:t>
    </dgm:pt>
    <dgm:pt modelId="{DE35C553-7DC7-44C9-94CE-696AEF7BEEF5}">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1</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Raise awareness of viral hepatitis</a:t>
          </a:r>
          <a:endParaRPr lang="ka-GE" sz="1400" b="1" dirty="0">
            <a:solidFill>
              <a:srgbClr val="002060"/>
            </a:solidFill>
          </a:endParaRPr>
        </a:p>
      </dgm:t>
    </dgm:pt>
    <dgm:pt modelId="{6B76C602-E5DC-42EC-A41B-DCB52F037D95}" type="parTrans" cxnId="{DDD81D56-72C1-4413-8D56-737E9C52E560}">
      <dgm:prSet/>
      <dgm:spPr/>
      <dgm:t>
        <a:bodyPr/>
        <a:lstStyle/>
        <a:p>
          <a:endParaRPr lang="ka-GE" sz="1200"/>
        </a:p>
      </dgm:t>
    </dgm:pt>
    <dgm:pt modelId="{F7649A3C-7A0F-4DDD-A884-59B109B74DA7}" type="sibTrans" cxnId="{DDD81D56-72C1-4413-8D56-737E9C52E560}">
      <dgm:prSet/>
      <dgm:spPr/>
      <dgm:t>
        <a:bodyPr/>
        <a:lstStyle/>
        <a:p>
          <a:endParaRPr lang="ka-GE" sz="1200"/>
        </a:p>
      </dgm:t>
    </dgm:pt>
    <dgm:pt modelId="{23918E40-7A97-4206-8303-2D216CD2D9FF}">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2</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Monitor health sector response to hepatiti</a:t>
          </a:r>
          <a:r>
            <a:rPr lang="en-US" sz="1400" b="1" dirty="0"/>
            <a:t>s</a:t>
          </a:r>
          <a:endParaRPr lang="ka-GE" sz="1400" b="1" dirty="0"/>
        </a:p>
      </dgm:t>
    </dgm:pt>
    <dgm:pt modelId="{4FA1EDA6-6C86-4A7B-8430-B8FABE9C0BB5}" type="parTrans" cxnId="{61A6F609-2F07-43A7-BEC4-9BEFFF83BD77}">
      <dgm:prSet/>
      <dgm:spPr/>
      <dgm:t>
        <a:bodyPr/>
        <a:lstStyle/>
        <a:p>
          <a:endParaRPr lang="ka-GE" sz="1200"/>
        </a:p>
      </dgm:t>
    </dgm:pt>
    <dgm:pt modelId="{8AC49279-4771-4D67-A900-7FFF378494A1}" type="sibTrans" cxnId="{61A6F609-2F07-43A7-BEC4-9BEFFF83BD77}">
      <dgm:prSet/>
      <dgm:spPr/>
      <dgm:t>
        <a:bodyPr/>
        <a:lstStyle/>
        <a:p>
          <a:endParaRPr lang="ka-GE" sz="1200"/>
        </a:p>
      </dgm:t>
    </dgm:pt>
    <dgm:pt modelId="{A7F1B630-84B1-4828-B497-EBBEA3671D98}">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3</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Prevent transmission of viral hepatitis</a:t>
          </a:r>
          <a:endParaRPr lang="ka-GE" sz="1400" b="1" dirty="0">
            <a:solidFill>
              <a:srgbClr val="002060"/>
            </a:solidFill>
          </a:endParaRPr>
        </a:p>
      </dgm:t>
    </dgm:pt>
    <dgm:pt modelId="{3B09A267-3B58-46C8-A7DF-11D6656FF46F}" type="parTrans" cxnId="{4539F2E4-8D7D-477F-ACAF-8688165FEA74}">
      <dgm:prSet/>
      <dgm:spPr/>
      <dgm:t>
        <a:bodyPr/>
        <a:lstStyle/>
        <a:p>
          <a:endParaRPr lang="ka-GE" sz="1200"/>
        </a:p>
      </dgm:t>
    </dgm:pt>
    <dgm:pt modelId="{C6E68E99-5B52-41E6-A1EE-EEF9E617C83D}" type="sibTrans" cxnId="{4539F2E4-8D7D-477F-ACAF-8688165FEA74}">
      <dgm:prSet/>
      <dgm:spPr/>
      <dgm:t>
        <a:bodyPr/>
        <a:lstStyle/>
        <a:p>
          <a:endParaRPr lang="ka-GE" sz="1200"/>
        </a:p>
      </dgm:t>
    </dgm:pt>
    <dgm:pt modelId="{49BA78E2-90EF-4199-981C-C381ADFB36B9}">
      <dgm:prSet phldrT="[Text]" custT="1"/>
      <dgm:spPr/>
      <dgm:t>
        <a:bodyPr/>
        <a:lstStyle/>
        <a:p>
          <a:pPr algn="ctr"/>
          <a:r>
            <a:rPr lang="en-US" sz="1400" b="1" dirty="0">
              <a:solidFill>
                <a:srgbClr val="002060"/>
              </a:solidFill>
              <a:latin typeface="Arial" panose="020B0604020202020204" pitchFamily="34" charset="0"/>
            </a:rPr>
            <a:t>Goal </a:t>
          </a:r>
          <a:r>
            <a:rPr lang="ka-GE" sz="1400" b="1" dirty="0">
              <a:solidFill>
                <a:srgbClr val="002060"/>
              </a:solidFill>
            </a:rPr>
            <a:t>4</a:t>
          </a:r>
          <a:r>
            <a:rPr lang="en-US" sz="1400" b="1" dirty="0">
              <a:solidFill>
                <a:srgbClr val="002060"/>
              </a:solidFill>
              <a:latin typeface="Arial" panose="020B0604020202020204" pitchFamily="34" charset="0"/>
            </a:rPr>
            <a:t>:</a:t>
          </a:r>
          <a:endParaRPr lang="ka-GE" sz="1400" b="1" dirty="0">
            <a:solidFill>
              <a:srgbClr val="002060"/>
            </a:solidFill>
          </a:endParaRPr>
        </a:p>
        <a:p>
          <a:pPr algn="ctr"/>
          <a:r>
            <a:rPr lang="en-US" sz="1400" b="1" dirty="0">
              <a:solidFill>
                <a:srgbClr val="002060"/>
              </a:solidFill>
              <a:latin typeface="Arial" panose="020B0604020202020204" pitchFamily="34" charset="0"/>
            </a:rPr>
            <a:t>Reduce new infections and deaths due to viral hepatitis through expanded screening and</a:t>
          </a:r>
          <a:r>
            <a:rPr lang="en-US" sz="1400" b="1" dirty="0">
              <a:solidFill>
                <a:srgbClr val="002060"/>
              </a:solidFill>
            </a:rPr>
            <a:t> treatment</a:t>
          </a:r>
          <a:endParaRPr lang="ka-GE" sz="1400" b="1" dirty="0">
            <a:solidFill>
              <a:srgbClr val="002060"/>
            </a:solidFill>
          </a:endParaRPr>
        </a:p>
      </dgm:t>
    </dgm:pt>
    <dgm:pt modelId="{5797A2DE-843E-4B1C-AEC1-9FF991061A15}" type="parTrans" cxnId="{56265174-8062-4646-9D70-19498C80F457}">
      <dgm:prSet/>
      <dgm:spPr/>
      <dgm:t>
        <a:bodyPr/>
        <a:lstStyle/>
        <a:p>
          <a:endParaRPr lang="ka-GE" sz="1200"/>
        </a:p>
      </dgm:t>
    </dgm:pt>
    <dgm:pt modelId="{1EB7F250-2498-44F3-BC78-BEBD509CDCC6}" type="sibTrans" cxnId="{56265174-8062-4646-9D70-19498C80F457}">
      <dgm:prSet/>
      <dgm:spPr/>
      <dgm:t>
        <a:bodyPr/>
        <a:lstStyle/>
        <a:p>
          <a:endParaRPr lang="ka-GE" sz="1200"/>
        </a:p>
      </dgm:t>
    </dgm:pt>
    <dgm:pt modelId="{2250CB03-30FE-4EB0-A14F-397FC6AE07BA}">
      <dgm:prSet/>
      <dgm:spPr/>
      <dgm:t>
        <a:bodyPr/>
        <a:lstStyle/>
        <a:p>
          <a:r>
            <a:rPr lang="en-US" dirty="0"/>
            <a:t>Raise awareness in general population and high-risk groups</a:t>
          </a:r>
        </a:p>
      </dgm:t>
    </dgm:pt>
    <dgm:pt modelId="{9F5C9651-B7AF-42CC-99B3-76810D73B10E}" type="parTrans" cxnId="{3EC03FE8-C935-4A52-981A-A2C26B3E4F1C}">
      <dgm:prSet/>
      <dgm:spPr/>
      <dgm:t>
        <a:bodyPr/>
        <a:lstStyle/>
        <a:p>
          <a:endParaRPr lang="en-US"/>
        </a:p>
      </dgm:t>
    </dgm:pt>
    <dgm:pt modelId="{E90D4881-8CA0-4DDE-988A-772EB1DA4566}" type="sibTrans" cxnId="{3EC03FE8-C935-4A52-981A-A2C26B3E4F1C}">
      <dgm:prSet/>
      <dgm:spPr/>
      <dgm:t>
        <a:bodyPr/>
        <a:lstStyle/>
        <a:p>
          <a:endParaRPr lang="en-US"/>
        </a:p>
      </dgm:t>
    </dgm:pt>
    <dgm:pt modelId="{0F57C8EE-82C4-4083-9511-5A85FE98F687}">
      <dgm:prSet/>
      <dgm:spPr/>
      <dgm:t>
        <a:bodyPr/>
        <a:lstStyle/>
        <a:p>
          <a:r>
            <a:rPr lang="en-US" dirty="0"/>
            <a:t>Reduce HCV-associated stigma</a:t>
          </a:r>
        </a:p>
      </dgm:t>
    </dgm:pt>
    <dgm:pt modelId="{A2E8AE4D-4BE5-46E6-B393-61992ECFE834}" type="parTrans" cxnId="{764B1BCC-F4B1-4E5C-A187-8F8F24E55FD1}">
      <dgm:prSet/>
      <dgm:spPr/>
      <dgm:t>
        <a:bodyPr/>
        <a:lstStyle/>
        <a:p>
          <a:endParaRPr lang="en-US"/>
        </a:p>
      </dgm:t>
    </dgm:pt>
    <dgm:pt modelId="{58F12A5C-5E9A-4DB3-AA57-3DA40C0F108C}" type="sibTrans" cxnId="{764B1BCC-F4B1-4E5C-A187-8F8F24E55FD1}">
      <dgm:prSet/>
      <dgm:spPr/>
      <dgm:t>
        <a:bodyPr/>
        <a:lstStyle/>
        <a:p>
          <a:endParaRPr lang="en-US"/>
        </a:p>
      </dgm:t>
    </dgm:pt>
    <dgm:pt modelId="{7501451B-71DF-4EFC-9A3F-83070A3A29A3}">
      <dgm:prSet/>
      <dgm:spPr/>
      <dgm:t>
        <a:bodyPr/>
        <a:lstStyle/>
        <a:p>
          <a:r>
            <a:rPr lang="en-US" dirty="0"/>
            <a:t>Strengthen surveillance of viral hepatitis</a:t>
          </a:r>
        </a:p>
      </dgm:t>
    </dgm:pt>
    <dgm:pt modelId="{22F2DEBF-064D-4019-ABE3-E778375AF604}" type="parTrans" cxnId="{B975824E-0EC7-43EC-A830-F8E5E7274F44}">
      <dgm:prSet/>
      <dgm:spPr/>
      <dgm:t>
        <a:bodyPr/>
        <a:lstStyle/>
        <a:p>
          <a:endParaRPr lang="en-US"/>
        </a:p>
      </dgm:t>
    </dgm:pt>
    <dgm:pt modelId="{145AF08F-5D79-4D9C-80CF-0ACFBFDE7508}" type="sibTrans" cxnId="{B975824E-0EC7-43EC-A830-F8E5E7274F44}">
      <dgm:prSet/>
      <dgm:spPr/>
      <dgm:t>
        <a:bodyPr/>
        <a:lstStyle/>
        <a:p>
          <a:endParaRPr lang="en-US"/>
        </a:p>
      </dgm:t>
    </dgm:pt>
    <dgm:pt modelId="{A0DA58EF-01AF-48F1-8488-9E08997EB94E}">
      <dgm:prSet/>
      <dgm:spPr/>
      <dgm:t>
        <a:bodyPr/>
        <a:lstStyle/>
        <a:p>
          <a:r>
            <a:rPr lang="en-US" dirty="0"/>
            <a:t>Safe Blood</a:t>
          </a:r>
        </a:p>
      </dgm:t>
    </dgm:pt>
    <dgm:pt modelId="{566DD8CF-392E-4C1D-A6A4-36EA825B5925}" type="parTrans" cxnId="{6C288A55-009A-4B27-BD12-05CB71055E0A}">
      <dgm:prSet/>
      <dgm:spPr/>
      <dgm:t>
        <a:bodyPr/>
        <a:lstStyle/>
        <a:p>
          <a:endParaRPr lang="en-US"/>
        </a:p>
      </dgm:t>
    </dgm:pt>
    <dgm:pt modelId="{C6AE2EE9-968A-4BA6-B47B-FBF600B9F835}" type="sibTrans" cxnId="{6C288A55-009A-4B27-BD12-05CB71055E0A}">
      <dgm:prSet/>
      <dgm:spPr/>
      <dgm:t>
        <a:bodyPr/>
        <a:lstStyle/>
        <a:p>
          <a:endParaRPr lang="en-US"/>
        </a:p>
      </dgm:t>
    </dgm:pt>
    <dgm:pt modelId="{70435D6F-9F01-4B8B-9106-6AA79FA9114A}">
      <dgm:prSet/>
      <dgm:spPr/>
      <dgm:t>
        <a:bodyPr/>
        <a:lstStyle/>
        <a:p>
          <a:r>
            <a:rPr lang="en-US" dirty="0"/>
            <a:t>Infection control in medical and non-medical facilities</a:t>
          </a:r>
        </a:p>
      </dgm:t>
    </dgm:pt>
    <dgm:pt modelId="{73C23C12-35BC-446D-8A36-ACA2AF0BB667}" type="parTrans" cxnId="{D0D28851-F8FC-470D-A795-0842048CDD18}">
      <dgm:prSet/>
      <dgm:spPr/>
      <dgm:t>
        <a:bodyPr/>
        <a:lstStyle/>
        <a:p>
          <a:endParaRPr lang="en-US"/>
        </a:p>
      </dgm:t>
    </dgm:pt>
    <dgm:pt modelId="{D97C1022-BCD7-431A-935E-411FC1E94670}" type="sibTrans" cxnId="{D0D28851-F8FC-470D-A795-0842048CDD18}">
      <dgm:prSet/>
      <dgm:spPr/>
      <dgm:t>
        <a:bodyPr/>
        <a:lstStyle/>
        <a:p>
          <a:endParaRPr lang="en-US"/>
        </a:p>
      </dgm:t>
    </dgm:pt>
    <dgm:pt modelId="{4ADE1A08-7482-4E40-8C1F-D6EF34D86B0A}">
      <dgm:prSet/>
      <dgm:spPr/>
      <dgm:t>
        <a:bodyPr/>
        <a:lstStyle/>
        <a:p>
          <a:r>
            <a:rPr lang="en-US" dirty="0"/>
            <a:t>Decrease HCV incidence in PWID</a:t>
          </a:r>
        </a:p>
      </dgm:t>
    </dgm:pt>
    <dgm:pt modelId="{8ECF384B-C3CB-4EAC-AD0B-658F9249548A}" type="parTrans" cxnId="{F3F45C1C-073C-42D4-9F1F-E407800B7B1D}">
      <dgm:prSet/>
      <dgm:spPr/>
      <dgm:t>
        <a:bodyPr/>
        <a:lstStyle/>
        <a:p>
          <a:endParaRPr lang="en-US"/>
        </a:p>
      </dgm:t>
    </dgm:pt>
    <dgm:pt modelId="{FFF9E226-8921-4F37-8B56-E319DC3BCC39}" type="sibTrans" cxnId="{F3F45C1C-073C-42D4-9F1F-E407800B7B1D}">
      <dgm:prSet/>
      <dgm:spPr/>
      <dgm:t>
        <a:bodyPr/>
        <a:lstStyle/>
        <a:p>
          <a:endParaRPr lang="en-US"/>
        </a:p>
      </dgm:t>
    </dgm:pt>
    <dgm:pt modelId="{C890D93F-3826-4862-B244-73C81BCBD11C}">
      <dgm:prSet/>
      <dgm:spPr/>
      <dgm:t>
        <a:bodyPr/>
        <a:lstStyle/>
        <a:p>
          <a:r>
            <a:rPr lang="en-US" dirty="0"/>
            <a:t>Screening</a:t>
          </a:r>
        </a:p>
      </dgm:t>
    </dgm:pt>
    <dgm:pt modelId="{59ACA09A-1E1F-4CC0-93D2-1D350BFFD84D}" type="parTrans" cxnId="{E5EB8D6E-4F7E-4C48-B638-CA649F08B81B}">
      <dgm:prSet/>
      <dgm:spPr/>
      <dgm:t>
        <a:bodyPr/>
        <a:lstStyle/>
        <a:p>
          <a:endParaRPr lang="en-US"/>
        </a:p>
      </dgm:t>
    </dgm:pt>
    <dgm:pt modelId="{7671AD13-68C9-4B1C-9AD8-14CA19BE8A45}" type="sibTrans" cxnId="{E5EB8D6E-4F7E-4C48-B638-CA649F08B81B}">
      <dgm:prSet/>
      <dgm:spPr/>
      <dgm:t>
        <a:bodyPr/>
        <a:lstStyle/>
        <a:p>
          <a:endParaRPr lang="en-US"/>
        </a:p>
      </dgm:t>
    </dgm:pt>
    <dgm:pt modelId="{33B2833E-66AD-440E-B4B4-7CA99BEC786A}">
      <dgm:prSet/>
      <dgm:spPr/>
      <dgm:t>
        <a:bodyPr/>
        <a:lstStyle/>
        <a:p>
          <a:r>
            <a:rPr lang="en-US" dirty="0"/>
            <a:t>Care and treatment</a:t>
          </a:r>
        </a:p>
      </dgm:t>
    </dgm:pt>
    <dgm:pt modelId="{F5CFCB62-2D9C-4315-9F49-0BAA92430C15}" type="parTrans" cxnId="{04C2F221-BA20-4A82-BC17-BF6F4C55DBA4}">
      <dgm:prSet/>
      <dgm:spPr/>
      <dgm:t>
        <a:bodyPr/>
        <a:lstStyle/>
        <a:p>
          <a:endParaRPr lang="en-US"/>
        </a:p>
      </dgm:t>
    </dgm:pt>
    <dgm:pt modelId="{58573C49-26F4-4A32-9BDA-96871D8CB023}" type="sibTrans" cxnId="{04C2F221-BA20-4A82-BC17-BF6F4C55DBA4}">
      <dgm:prSet/>
      <dgm:spPr/>
      <dgm:t>
        <a:bodyPr/>
        <a:lstStyle/>
        <a:p>
          <a:endParaRPr lang="en-US"/>
        </a:p>
      </dgm:t>
    </dgm:pt>
    <dgm:pt modelId="{938E102A-9B99-42E7-8198-8E0AEB99FEDE}">
      <dgm:prSet/>
      <dgm:spPr/>
      <dgm:t>
        <a:bodyPr/>
        <a:lstStyle/>
        <a:p>
          <a:r>
            <a:rPr lang="en-US" dirty="0"/>
            <a:t>Estimate the national burden due to chronic hepatitis</a:t>
          </a:r>
        </a:p>
      </dgm:t>
    </dgm:pt>
    <dgm:pt modelId="{B742AA91-D8E4-4FFD-A2A0-B40763126CE9}" type="parTrans" cxnId="{654C3624-D6C5-46E6-8FB0-816E559658C9}">
      <dgm:prSet/>
      <dgm:spPr/>
      <dgm:t>
        <a:bodyPr/>
        <a:lstStyle/>
        <a:p>
          <a:endParaRPr lang="en-US"/>
        </a:p>
      </dgm:t>
    </dgm:pt>
    <dgm:pt modelId="{D866C1D7-7D45-48C1-B513-5C9CE3C68476}" type="sibTrans" cxnId="{654C3624-D6C5-46E6-8FB0-816E559658C9}">
      <dgm:prSet/>
      <dgm:spPr/>
      <dgm:t>
        <a:bodyPr/>
        <a:lstStyle/>
        <a:p>
          <a:endParaRPr lang="en-US"/>
        </a:p>
      </dgm:t>
    </dgm:pt>
    <dgm:pt modelId="{58BC311C-D017-45E0-B065-B16596FE5D47}">
      <dgm:prSet/>
      <dgm:spPr/>
      <dgm:t>
        <a:bodyPr/>
        <a:lstStyle/>
        <a:p>
          <a:r>
            <a:rPr lang="en-US" dirty="0"/>
            <a:t>Modern system of laboratory diagnosis </a:t>
          </a:r>
        </a:p>
      </dgm:t>
    </dgm:pt>
    <dgm:pt modelId="{7697B8FE-C7A0-4863-A39F-02E1728713AF}" type="parTrans" cxnId="{7C503BA0-C8DE-439F-BC76-0CC6B3346F74}">
      <dgm:prSet/>
      <dgm:spPr/>
      <dgm:t>
        <a:bodyPr/>
        <a:lstStyle/>
        <a:p>
          <a:endParaRPr lang="en-US"/>
        </a:p>
      </dgm:t>
    </dgm:pt>
    <dgm:pt modelId="{00F4D401-EEF1-4913-BC07-23AE7C81FD62}" type="sibTrans" cxnId="{7C503BA0-C8DE-439F-BC76-0CC6B3346F74}">
      <dgm:prSet/>
      <dgm:spPr/>
      <dgm:t>
        <a:bodyPr/>
        <a:lstStyle/>
        <a:p>
          <a:endParaRPr lang="en-US"/>
        </a:p>
      </dgm:t>
    </dgm:pt>
    <dgm:pt modelId="{62A7EAE5-F7FA-464E-912E-45B118AC52BD}" type="pres">
      <dgm:prSet presAssocID="{D79DD9FA-CD62-4040-A8C8-C93B19A8C7BD}" presName="diagram" presStyleCnt="0">
        <dgm:presLayoutVars>
          <dgm:chPref val="1"/>
          <dgm:dir/>
          <dgm:animOne val="branch"/>
          <dgm:animLvl val="lvl"/>
          <dgm:resizeHandles/>
        </dgm:presLayoutVars>
      </dgm:prSet>
      <dgm:spPr/>
    </dgm:pt>
    <dgm:pt modelId="{E1123037-A657-4FA3-A120-FCE1E807ABE1}" type="pres">
      <dgm:prSet presAssocID="{DE35C553-7DC7-44C9-94CE-696AEF7BEEF5}" presName="root" presStyleCnt="0"/>
      <dgm:spPr/>
    </dgm:pt>
    <dgm:pt modelId="{2B6BFD37-8CEF-460D-872A-F6109D0AEFD1}" type="pres">
      <dgm:prSet presAssocID="{DE35C553-7DC7-44C9-94CE-696AEF7BEEF5}" presName="rootComposite" presStyleCnt="0"/>
      <dgm:spPr/>
    </dgm:pt>
    <dgm:pt modelId="{1564CC9E-9F00-482A-808E-2EB8FC547AFB}" type="pres">
      <dgm:prSet presAssocID="{DE35C553-7DC7-44C9-94CE-696AEF7BEEF5}" presName="rootText" presStyleLbl="node1" presStyleIdx="0" presStyleCnt="4" custScaleX="122430" custScaleY="241274"/>
      <dgm:spPr/>
    </dgm:pt>
    <dgm:pt modelId="{A9454751-F42D-422F-9522-78FD7A63535D}" type="pres">
      <dgm:prSet presAssocID="{DE35C553-7DC7-44C9-94CE-696AEF7BEEF5}" presName="rootConnector" presStyleLbl="node1" presStyleIdx="0" presStyleCnt="4"/>
      <dgm:spPr/>
    </dgm:pt>
    <dgm:pt modelId="{3BA9ABC1-13DF-40B1-9B5A-74D9F1142608}" type="pres">
      <dgm:prSet presAssocID="{DE35C553-7DC7-44C9-94CE-696AEF7BEEF5}" presName="childShape" presStyleCnt="0"/>
      <dgm:spPr/>
    </dgm:pt>
    <dgm:pt modelId="{CCDCA8DB-EBC3-4F45-B012-DCECE95D7127}" type="pres">
      <dgm:prSet presAssocID="{9F5C9651-B7AF-42CC-99B3-76810D73B10E}" presName="Name13" presStyleLbl="parChTrans1D2" presStyleIdx="0" presStyleCnt="10"/>
      <dgm:spPr/>
    </dgm:pt>
    <dgm:pt modelId="{63A5DF8D-10C1-46B8-9893-CDCA0B22D09E}" type="pres">
      <dgm:prSet presAssocID="{2250CB03-30FE-4EB0-A14F-397FC6AE07BA}" presName="childText" presStyleLbl="bgAcc1" presStyleIdx="0" presStyleCnt="10">
        <dgm:presLayoutVars>
          <dgm:bulletEnabled val="1"/>
        </dgm:presLayoutVars>
      </dgm:prSet>
      <dgm:spPr/>
    </dgm:pt>
    <dgm:pt modelId="{316E8C96-313F-479C-BDF7-FC171F1E6348}" type="pres">
      <dgm:prSet presAssocID="{A2E8AE4D-4BE5-46E6-B393-61992ECFE834}" presName="Name13" presStyleLbl="parChTrans1D2" presStyleIdx="1" presStyleCnt="10"/>
      <dgm:spPr/>
    </dgm:pt>
    <dgm:pt modelId="{26668777-498F-48C8-AEC2-78271E5F2661}" type="pres">
      <dgm:prSet presAssocID="{0F57C8EE-82C4-4083-9511-5A85FE98F687}" presName="childText" presStyleLbl="bgAcc1" presStyleIdx="1" presStyleCnt="10">
        <dgm:presLayoutVars>
          <dgm:bulletEnabled val="1"/>
        </dgm:presLayoutVars>
      </dgm:prSet>
      <dgm:spPr/>
    </dgm:pt>
    <dgm:pt modelId="{FC12307F-457E-4303-9EF8-511AFCCD5CF0}" type="pres">
      <dgm:prSet presAssocID="{23918E40-7A97-4206-8303-2D216CD2D9FF}" presName="root" presStyleCnt="0"/>
      <dgm:spPr/>
    </dgm:pt>
    <dgm:pt modelId="{C5B8E37D-4D89-4CDA-995E-C647B8E84403}" type="pres">
      <dgm:prSet presAssocID="{23918E40-7A97-4206-8303-2D216CD2D9FF}" presName="rootComposite" presStyleCnt="0"/>
      <dgm:spPr/>
    </dgm:pt>
    <dgm:pt modelId="{4A69C9FC-1D20-41F1-BBF5-04CBC9220982}" type="pres">
      <dgm:prSet presAssocID="{23918E40-7A97-4206-8303-2D216CD2D9FF}" presName="rootText" presStyleLbl="node1" presStyleIdx="1" presStyleCnt="4" custScaleX="122430" custScaleY="241274"/>
      <dgm:spPr/>
    </dgm:pt>
    <dgm:pt modelId="{3F064DC1-2DCC-496E-BC04-1A056FBF2538}" type="pres">
      <dgm:prSet presAssocID="{23918E40-7A97-4206-8303-2D216CD2D9FF}" presName="rootConnector" presStyleLbl="node1" presStyleIdx="1" presStyleCnt="4"/>
      <dgm:spPr/>
    </dgm:pt>
    <dgm:pt modelId="{298C1E34-3D4E-41BE-94E6-11A740BFEA59}" type="pres">
      <dgm:prSet presAssocID="{23918E40-7A97-4206-8303-2D216CD2D9FF}" presName="childShape" presStyleCnt="0"/>
      <dgm:spPr/>
    </dgm:pt>
    <dgm:pt modelId="{DE1BB6A1-00B9-42CD-8F85-9A69F667E603}" type="pres">
      <dgm:prSet presAssocID="{B742AA91-D8E4-4FFD-A2A0-B40763126CE9}" presName="Name13" presStyleLbl="parChTrans1D2" presStyleIdx="2" presStyleCnt="10"/>
      <dgm:spPr/>
    </dgm:pt>
    <dgm:pt modelId="{96454BD0-E00D-4E9A-84F2-886FBA3AFBF9}" type="pres">
      <dgm:prSet presAssocID="{938E102A-9B99-42E7-8198-8E0AEB99FEDE}" presName="childText" presStyleLbl="bgAcc1" presStyleIdx="2" presStyleCnt="10">
        <dgm:presLayoutVars>
          <dgm:bulletEnabled val="1"/>
        </dgm:presLayoutVars>
      </dgm:prSet>
      <dgm:spPr/>
    </dgm:pt>
    <dgm:pt modelId="{A62E29E9-AEC1-4D70-BBF5-ED196B437B10}" type="pres">
      <dgm:prSet presAssocID="{22F2DEBF-064D-4019-ABE3-E778375AF604}" presName="Name13" presStyleLbl="parChTrans1D2" presStyleIdx="3" presStyleCnt="10"/>
      <dgm:spPr/>
    </dgm:pt>
    <dgm:pt modelId="{013ABF30-0036-40FB-9C68-87975BC7EAFC}" type="pres">
      <dgm:prSet presAssocID="{7501451B-71DF-4EFC-9A3F-83070A3A29A3}" presName="childText" presStyleLbl="bgAcc1" presStyleIdx="3" presStyleCnt="10">
        <dgm:presLayoutVars>
          <dgm:bulletEnabled val="1"/>
        </dgm:presLayoutVars>
      </dgm:prSet>
      <dgm:spPr/>
    </dgm:pt>
    <dgm:pt modelId="{2EDFAA24-60D3-45CC-80D4-7013F0309220}" type="pres">
      <dgm:prSet presAssocID="{A7F1B630-84B1-4828-B497-EBBEA3671D98}" presName="root" presStyleCnt="0"/>
      <dgm:spPr/>
    </dgm:pt>
    <dgm:pt modelId="{8B15BE7A-F2D2-425D-B6AE-35D40E2DCA03}" type="pres">
      <dgm:prSet presAssocID="{A7F1B630-84B1-4828-B497-EBBEA3671D98}" presName="rootComposite" presStyleCnt="0"/>
      <dgm:spPr/>
    </dgm:pt>
    <dgm:pt modelId="{2C579201-95B6-427F-B3F3-90F7571E5827}" type="pres">
      <dgm:prSet presAssocID="{A7F1B630-84B1-4828-B497-EBBEA3671D98}" presName="rootText" presStyleLbl="node1" presStyleIdx="2" presStyleCnt="4" custScaleX="122430" custScaleY="241274"/>
      <dgm:spPr/>
    </dgm:pt>
    <dgm:pt modelId="{ABA90406-F173-495C-8E68-E2101AB67D2A}" type="pres">
      <dgm:prSet presAssocID="{A7F1B630-84B1-4828-B497-EBBEA3671D98}" presName="rootConnector" presStyleLbl="node1" presStyleIdx="2" presStyleCnt="4"/>
      <dgm:spPr/>
    </dgm:pt>
    <dgm:pt modelId="{17408701-3811-44A8-8014-65DCF119F009}" type="pres">
      <dgm:prSet presAssocID="{A7F1B630-84B1-4828-B497-EBBEA3671D98}" presName="childShape" presStyleCnt="0"/>
      <dgm:spPr/>
    </dgm:pt>
    <dgm:pt modelId="{FF4A0B92-F498-4472-9B71-708009BB68D5}" type="pres">
      <dgm:prSet presAssocID="{566DD8CF-392E-4C1D-A6A4-36EA825B5925}" presName="Name13" presStyleLbl="parChTrans1D2" presStyleIdx="4" presStyleCnt="10"/>
      <dgm:spPr/>
    </dgm:pt>
    <dgm:pt modelId="{E53913BB-67AE-43BD-984B-B5E971BA73DF}" type="pres">
      <dgm:prSet presAssocID="{A0DA58EF-01AF-48F1-8488-9E08997EB94E}" presName="childText" presStyleLbl="bgAcc1" presStyleIdx="4" presStyleCnt="10">
        <dgm:presLayoutVars>
          <dgm:bulletEnabled val="1"/>
        </dgm:presLayoutVars>
      </dgm:prSet>
      <dgm:spPr/>
    </dgm:pt>
    <dgm:pt modelId="{B556477D-4BF4-469F-9CA8-41A996ED2D09}" type="pres">
      <dgm:prSet presAssocID="{73C23C12-35BC-446D-8A36-ACA2AF0BB667}" presName="Name13" presStyleLbl="parChTrans1D2" presStyleIdx="5" presStyleCnt="10"/>
      <dgm:spPr/>
    </dgm:pt>
    <dgm:pt modelId="{3DB478D9-7039-4741-AEA8-B3DED91B95D7}" type="pres">
      <dgm:prSet presAssocID="{70435D6F-9F01-4B8B-9106-6AA79FA9114A}" presName="childText" presStyleLbl="bgAcc1" presStyleIdx="5" presStyleCnt="10">
        <dgm:presLayoutVars>
          <dgm:bulletEnabled val="1"/>
        </dgm:presLayoutVars>
      </dgm:prSet>
      <dgm:spPr/>
    </dgm:pt>
    <dgm:pt modelId="{B66DA3CE-1F3E-4D37-B037-318B76B02AD2}" type="pres">
      <dgm:prSet presAssocID="{8ECF384B-C3CB-4EAC-AD0B-658F9249548A}" presName="Name13" presStyleLbl="parChTrans1D2" presStyleIdx="6" presStyleCnt="10"/>
      <dgm:spPr/>
    </dgm:pt>
    <dgm:pt modelId="{2D6F611E-2FBD-4980-9DA0-F1C1A4CAEF31}" type="pres">
      <dgm:prSet presAssocID="{4ADE1A08-7482-4E40-8C1F-D6EF34D86B0A}" presName="childText" presStyleLbl="bgAcc1" presStyleIdx="6" presStyleCnt="10">
        <dgm:presLayoutVars>
          <dgm:bulletEnabled val="1"/>
        </dgm:presLayoutVars>
      </dgm:prSet>
      <dgm:spPr/>
    </dgm:pt>
    <dgm:pt modelId="{96369834-5B51-45BB-B0B1-0BDE1D8C0624}" type="pres">
      <dgm:prSet presAssocID="{49BA78E2-90EF-4199-981C-C381ADFB36B9}" presName="root" presStyleCnt="0"/>
      <dgm:spPr/>
    </dgm:pt>
    <dgm:pt modelId="{F6B85606-FA3C-4AF8-85D2-6FF8F62957E2}" type="pres">
      <dgm:prSet presAssocID="{49BA78E2-90EF-4199-981C-C381ADFB36B9}" presName="rootComposite" presStyleCnt="0"/>
      <dgm:spPr/>
    </dgm:pt>
    <dgm:pt modelId="{AF1337E7-637E-43E2-B963-0D1590E9DE20}" type="pres">
      <dgm:prSet presAssocID="{49BA78E2-90EF-4199-981C-C381ADFB36B9}" presName="rootText" presStyleLbl="node1" presStyleIdx="3" presStyleCnt="4" custScaleX="122430" custScaleY="241274"/>
      <dgm:spPr/>
    </dgm:pt>
    <dgm:pt modelId="{585920A7-ABFC-4AB7-AB79-85D6B17DA0ED}" type="pres">
      <dgm:prSet presAssocID="{49BA78E2-90EF-4199-981C-C381ADFB36B9}" presName="rootConnector" presStyleLbl="node1" presStyleIdx="3" presStyleCnt="4"/>
      <dgm:spPr/>
    </dgm:pt>
    <dgm:pt modelId="{647732D6-1F39-47BC-8245-CCCF5F37000B}" type="pres">
      <dgm:prSet presAssocID="{49BA78E2-90EF-4199-981C-C381ADFB36B9}" presName="childShape" presStyleCnt="0"/>
      <dgm:spPr/>
    </dgm:pt>
    <dgm:pt modelId="{FC5480C0-6E9E-4E5C-B51D-D9ED7351EB22}" type="pres">
      <dgm:prSet presAssocID="{7697B8FE-C7A0-4863-A39F-02E1728713AF}" presName="Name13" presStyleLbl="parChTrans1D2" presStyleIdx="7" presStyleCnt="10"/>
      <dgm:spPr/>
    </dgm:pt>
    <dgm:pt modelId="{67386DF1-CCF3-4EB3-8D07-6FA6E2417EE8}" type="pres">
      <dgm:prSet presAssocID="{58BC311C-D017-45E0-B065-B16596FE5D47}" presName="childText" presStyleLbl="bgAcc1" presStyleIdx="7" presStyleCnt="10">
        <dgm:presLayoutVars>
          <dgm:bulletEnabled val="1"/>
        </dgm:presLayoutVars>
      </dgm:prSet>
      <dgm:spPr/>
    </dgm:pt>
    <dgm:pt modelId="{7F270C85-0779-4BEF-9E21-A9CAAF8B88C0}" type="pres">
      <dgm:prSet presAssocID="{59ACA09A-1E1F-4CC0-93D2-1D350BFFD84D}" presName="Name13" presStyleLbl="parChTrans1D2" presStyleIdx="8" presStyleCnt="10"/>
      <dgm:spPr/>
    </dgm:pt>
    <dgm:pt modelId="{4B1D6FEE-7AE7-4BBF-BDBD-8710A74C57CA}" type="pres">
      <dgm:prSet presAssocID="{C890D93F-3826-4862-B244-73C81BCBD11C}" presName="childText" presStyleLbl="bgAcc1" presStyleIdx="8" presStyleCnt="10">
        <dgm:presLayoutVars>
          <dgm:bulletEnabled val="1"/>
        </dgm:presLayoutVars>
      </dgm:prSet>
      <dgm:spPr/>
    </dgm:pt>
    <dgm:pt modelId="{FABAC579-E8F1-4B90-9651-85E188F5F17D}" type="pres">
      <dgm:prSet presAssocID="{F5CFCB62-2D9C-4315-9F49-0BAA92430C15}" presName="Name13" presStyleLbl="parChTrans1D2" presStyleIdx="9" presStyleCnt="10"/>
      <dgm:spPr/>
    </dgm:pt>
    <dgm:pt modelId="{198D4350-5C0E-4637-93DF-2A25F6A5BFF6}" type="pres">
      <dgm:prSet presAssocID="{33B2833E-66AD-440E-B4B4-7CA99BEC786A}" presName="childText" presStyleLbl="bgAcc1" presStyleIdx="9" presStyleCnt="10">
        <dgm:presLayoutVars>
          <dgm:bulletEnabled val="1"/>
        </dgm:presLayoutVars>
      </dgm:prSet>
      <dgm:spPr/>
    </dgm:pt>
  </dgm:ptLst>
  <dgm:cxnLst>
    <dgm:cxn modelId="{0B267102-7545-4F94-8552-9735FB2266C3}" type="presOf" srcId="{A7F1B630-84B1-4828-B497-EBBEA3671D98}" destId="{2C579201-95B6-427F-B3F3-90F7571E5827}" srcOrd="0" destOrd="0" presId="urn:microsoft.com/office/officeart/2005/8/layout/hierarchy3"/>
    <dgm:cxn modelId="{80020308-FC99-4C22-AF04-E97228514A00}" type="presOf" srcId="{F5CFCB62-2D9C-4315-9F49-0BAA92430C15}" destId="{FABAC579-E8F1-4B90-9651-85E188F5F17D}" srcOrd="0" destOrd="0" presId="urn:microsoft.com/office/officeart/2005/8/layout/hierarchy3"/>
    <dgm:cxn modelId="{61A6F609-2F07-43A7-BEC4-9BEFFF83BD77}" srcId="{D79DD9FA-CD62-4040-A8C8-C93B19A8C7BD}" destId="{23918E40-7A97-4206-8303-2D216CD2D9FF}" srcOrd="1" destOrd="0" parTransId="{4FA1EDA6-6C86-4A7B-8430-B8FABE9C0BB5}" sibTransId="{8AC49279-4771-4D67-A900-7FFF378494A1}"/>
    <dgm:cxn modelId="{3180A114-27D6-4BD1-9B60-84551E720B76}" type="presOf" srcId="{23918E40-7A97-4206-8303-2D216CD2D9FF}" destId="{4A69C9FC-1D20-41F1-BBF5-04CBC9220982}" srcOrd="0" destOrd="0" presId="urn:microsoft.com/office/officeart/2005/8/layout/hierarchy3"/>
    <dgm:cxn modelId="{DFB11316-A106-4B32-B66C-27E630E17A83}" type="presOf" srcId="{DE35C553-7DC7-44C9-94CE-696AEF7BEEF5}" destId="{1564CC9E-9F00-482A-808E-2EB8FC547AFB}" srcOrd="0" destOrd="0" presId="urn:microsoft.com/office/officeart/2005/8/layout/hierarchy3"/>
    <dgm:cxn modelId="{F3F45C1C-073C-42D4-9F1F-E407800B7B1D}" srcId="{A7F1B630-84B1-4828-B497-EBBEA3671D98}" destId="{4ADE1A08-7482-4E40-8C1F-D6EF34D86B0A}" srcOrd="2" destOrd="0" parTransId="{8ECF384B-C3CB-4EAC-AD0B-658F9249548A}" sibTransId="{FFF9E226-8921-4F37-8B56-E319DC3BCC39}"/>
    <dgm:cxn modelId="{04C2F221-BA20-4A82-BC17-BF6F4C55DBA4}" srcId="{49BA78E2-90EF-4199-981C-C381ADFB36B9}" destId="{33B2833E-66AD-440E-B4B4-7CA99BEC786A}" srcOrd="2" destOrd="0" parTransId="{F5CFCB62-2D9C-4315-9F49-0BAA92430C15}" sibTransId="{58573C49-26F4-4A32-9BDA-96871D8CB023}"/>
    <dgm:cxn modelId="{D040C222-8BCB-4F69-901F-2A6C02A12FFC}" type="presOf" srcId="{A2E8AE4D-4BE5-46E6-B393-61992ECFE834}" destId="{316E8C96-313F-479C-BDF7-FC171F1E6348}" srcOrd="0" destOrd="0" presId="urn:microsoft.com/office/officeart/2005/8/layout/hierarchy3"/>
    <dgm:cxn modelId="{7D3B0723-454C-43FC-8F7D-8F70742E990F}" type="presOf" srcId="{7501451B-71DF-4EFC-9A3F-83070A3A29A3}" destId="{013ABF30-0036-40FB-9C68-87975BC7EAFC}" srcOrd="0" destOrd="0" presId="urn:microsoft.com/office/officeart/2005/8/layout/hierarchy3"/>
    <dgm:cxn modelId="{654C3624-D6C5-46E6-8FB0-816E559658C9}" srcId="{23918E40-7A97-4206-8303-2D216CD2D9FF}" destId="{938E102A-9B99-42E7-8198-8E0AEB99FEDE}" srcOrd="0" destOrd="0" parTransId="{B742AA91-D8E4-4FFD-A2A0-B40763126CE9}" sibTransId="{D866C1D7-7D45-48C1-B513-5C9CE3C68476}"/>
    <dgm:cxn modelId="{8F334C43-EC44-4286-ACA4-740EFE30BA8F}" type="presOf" srcId="{B742AA91-D8E4-4FFD-A2A0-B40763126CE9}" destId="{DE1BB6A1-00B9-42CD-8F85-9A69F667E603}" srcOrd="0" destOrd="0" presId="urn:microsoft.com/office/officeart/2005/8/layout/hierarchy3"/>
    <dgm:cxn modelId="{14B12A68-F9BA-4200-A549-EC68CFE83F5C}" type="presOf" srcId="{58BC311C-D017-45E0-B065-B16596FE5D47}" destId="{67386DF1-CCF3-4EB3-8D07-6FA6E2417EE8}" srcOrd="0" destOrd="0" presId="urn:microsoft.com/office/officeart/2005/8/layout/hierarchy3"/>
    <dgm:cxn modelId="{B975824E-0EC7-43EC-A830-F8E5E7274F44}" srcId="{23918E40-7A97-4206-8303-2D216CD2D9FF}" destId="{7501451B-71DF-4EFC-9A3F-83070A3A29A3}" srcOrd="1" destOrd="0" parTransId="{22F2DEBF-064D-4019-ABE3-E778375AF604}" sibTransId="{145AF08F-5D79-4D9C-80CF-0ACFBFDE7508}"/>
    <dgm:cxn modelId="{E5EB8D6E-4F7E-4C48-B638-CA649F08B81B}" srcId="{49BA78E2-90EF-4199-981C-C381ADFB36B9}" destId="{C890D93F-3826-4862-B244-73C81BCBD11C}" srcOrd="1" destOrd="0" parTransId="{59ACA09A-1E1F-4CC0-93D2-1D350BFFD84D}" sibTransId="{7671AD13-68C9-4B1C-9AD8-14CA19BE8A45}"/>
    <dgm:cxn modelId="{D0D28851-F8FC-470D-A795-0842048CDD18}" srcId="{A7F1B630-84B1-4828-B497-EBBEA3671D98}" destId="{70435D6F-9F01-4B8B-9106-6AA79FA9114A}" srcOrd="1" destOrd="0" parTransId="{73C23C12-35BC-446D-8A36-ACA2AF0BB667}" sibTransId="{D97C1022-BCD7-431A-935E-411FC1E94670}"/>
    <dgm:cxn modelId="{56265174-8062-4646-9D70-19498C80F457}" srcId="{D79DD9FA-CD62-4040-A8C8-C93B19A8C7BD}" destId="{49BA78E2-90EF-4199-981C-C381ADFB36B9}" srcOrd="3" destOrd="0" parTransId="{5797A2DE-843E-4B1C-AEC1-9FF991061A15}" sibTransId="{1EB7F250-2498-44F3-BC78-BEBD509CDCC6}"/>
    <dgm:cxn modelId="{6C288A55-009A-4B27-BD12-05CB71055E0A}" srcId="{A7F1B630-84B1-4828-B497-EBBEA3671D98}" destId="{A0DA58EF-01AF-48F1-8488-9E08997EB94E}" srcOrd="0" destOrd="0" parTransId="{566DD8CF-392E-4C1D-A6A4-36EA825B5925}" sibTransId="{C6AE2EE9-968A-4BA6-B47B-FBF600B9F835}"/>
    <dgm:cxn modelId="{DB05F275-0603-448B-A000-5D2413A0A421}" type="presOf" srcId="{938E102A-9B99-42E7-8198-8E0AEB99FEDE}" destId="{96454BD0-E00D-4E9A-84F2-886FBA3AFBF9}" srcOrd="0" destOrd="0" presId="urn:microsoft.com/office/officeart/2005/8/layout/hierarchy3"/>
    <dgm:cxn modelId="{DDD81D56-72C1-4413-8D56-737E9C52E560}" srcId="{D79DD9FA-CD62-4040-A8C8-C93B19A8C7BD}" destId="{DE35C553-7DC7-44C9-94CE-696AEF7BEEF5}" srcOrd="0" destOrd="0" parTransId="{6B76C602-E5DC-42EC-A41B-DCB52F037D95}" sibTransId="{F7649A3C-7A0F-4DDD-A884-59B109B74DA7}"/>
    <dgm:cxn modelId="{BDDB3587-4AC3-4ED2-B0A0-98A84BAAE867}" type="presOf" srcId="{2250CB03-30FE-4EB0-A14F-397FC6AE07BA}" destId="{63A5DF8D-10C1-46B8-9893-CDCA0B22D09E}" srcOrd="0" destOrd="0" presId="urn:microsoft.com/office/officeart/2005/8/layout/hierarchy3"/>
    <dgm:cxn modelId="{AB37AE89-1A64-4854-BB09-3B06AC32EE40}" type="presOf" srcId="{0F57C8EE-82C4-4083-9511-5A85FE98F687}" destId="{26668777-498F-48C8-AEC2-78271E5F2661}" srcOrd="0" destOrd="0" presId="urn:microsoft.com/office/officeart/2005/8/layout/hierarchy3"/>
    <dgm:cxn modelId="{ADDC868E-2231-4E35-AA80-5CD63390AD24}" type="presOf" srcId="{C890D93F-3826-4862-B244-73C81BCBD11C}" destId="{4B1D6FEE-7AE7-4BBF-BDBD-8710A74C57CA}" srcOrd="0" destOrd="0" presId="urn:microsoft.com/office/officeart/2005/8/layout/hierarchy3"/>
    <dgm:cxn modelId="{94E08F8F-ACBA-470C-94D7-8422F0EE6EF3}" type="presOf" srcId="{D79DD9FA-CD62-4040-A8C8-C93B19A8C7BD}" destId="{62A7EAE5-F7FA-464E-912E-45B118AC52BD}" srcOrd="0" destOrd="0" presId="urn:microsoft.com/office/officeart/2005/8/layout/hierarchy3"/>
    <dgm:cxn modelId="{A88C4D92-D80F-4204-87F0-DFFE8E23F3D0}" type="presOf" srcId="{A0DA58EF-01AF-48F1-8488-9E08997EB94E}" destId="{E53913BB-67AE-43BD-984B-B5E971BA73DF}" srcOrd="0" destOrd="0" presId="urn:microsoft.com/office/officeart/2005/8/layout/hierarchy3"/>
    <dgm:cxn modelId="{80A0249E-41CB-4B26-A96F-3D550D30B2B1}" type="presOf" srcId="{4ADE1A08-7482-4E40-8C1F-D6EF34D86B0A}" destId="{2D6F611E-2FBD-4980-9DA0-F1C1A4CAEF31}" srcOrd="0" destOrd="0" presId="urn:microsoft.com/office/officeart/2005/8/layout/hierarchy3"/>
    <dgm:cxn modelId="{7C503BA0-C8DE-439F-BC76-0CC6B3346F74}" srcId="{49BA78E2-90EF-4199-981C-C381ADFB36B9}" destId="{58BC311C-D017-45E0-B065-B16596FE5D47}" srcOrd="0" destOrd="0" parTransId="{7697B8FE-C7A0-4863-A39F-02E1728713AF}" sibTransId="{00F4D401-EEF1-4913-BC07-23AE7C81FD62}"/>
    <dgm:cxn modelId="{855172A6-7197-4587-96DC-D5AB398CA6AE}" type="presOf" srcId="{9F5C9651-B7AF-42CC-99B3-76810D73B10E}" destId="{CCDCA8DB-EBC3-4F45-B012-DCECE95D7127}" srcOrd="0" destOrd="0" presId="urn:microsoft.com/office/officeart/2005/8/layout/hierarchy3"/>
    <dgm:cxn modelId="{9BF689B0-F15E-465C-8DC4-8AF204F471FF}" type="presOf" srcId="{22F2DEBF-064D-4019-ABE3-E778375AF604}" destId="{A62E29E9-AEC1-4D70-BBF5-ED196B437B10}" srcOrd="0" destOrd="0" presId="urn:microsoft.com/office/officeart/2005/8/layout/hierarchy3"/>
    <dgm:cxn modelId="{18AF7CBE-F062-437A-9225-3B64ACB10BFB}" type="presOf" srcId="{73C23C12-35BC-446D-8A36-ACA2AF0BB667}" destId="{B556477D-4BF4-469F-9CA8-41A996ED2D09}" srcOrd="0" destOrd="0" presId="urn:microsoft.com/office/officeart/2005/8/layout/hierarchy3"/>
    <dgm:cxn modelId="{AD0B1BBF-30E3-4F43-9978-9B14D10A7079}" type="presOf" srcId="{DE35C553-7DC7-44C9-94CE-696AEF7BEEF5}" destId="{A9454751-F42D-422F-9522-78FD7A63535D}" srcOrd="1" destOrd="0" presId="urn:microsoft.com/office/officeart/2005/8/layout/hierarchy3"/>
    <dgm:cxn modelId="{7C11C4C3-3BA8-46E7-9B88-24E04E9EEB29}" type="presOf" srcId="{566DD8CF-392E-4C1D-A6A4-36EA825B5925}" destId="{FF4A0B92-F498-4472-9B71-708009BB68D5}" srcOrd="0" destOrd="0" presId="urn:microsoft.com/office/officeart/2005/8/layout/hierarchy3"/>
    <dgm:cxn modelId="{83AAEACB-592C-47E2-A267-C999C1758ADD}" type="presOf" srcId="{49BA78E2-90EF-4199-981C-C381ADFB36B9}" destId="{AF1337E7-637E-43E2-B963-0D1590E9DE20}" srcOrd="0" destOrd="0" presId="urn:microsoft.com/office/officeart/2005/8/layout/hierarchy3"/>
    <dgm:cxn modelId="{764B1BCC-F4B1-4E5C-A187-8F8F24E55FD1}" srcId="{DE35C553-7DC7-44C9-94CE-696AEF7BEEF5}" destId="{0F57C8EE-82C4-4083-9511-5A85FE98F687}" srcOrd="1" destOrd="0" parTransId="{A2E8AE4D-4BE5-46E6-B393-61992ECFE834}" sibTransId="{58F12A5C-5E9A-4DB3-AA57-3DA40C0F108C}"/>
    <dgm:cxn modelId="{7BF340D7-A50E-46BE-B5C7-667C8B64BB01}" type="presOf" srcId="{8ECF384B-C3CB-4EAC-AD0B-658F9249548A}" destId="{B66DA3CE-1F3E-4D37-B037-318B76B02AD2}" srcOrd="0" destOrd="0" presId="urn:microsoft.com/office/officeart/2005/8/layout/hierarchy3"/>
    <dgm:cxn modelId="{B146CBDF-AA80-4254-A0BC-A9376799B087}" type="presOf" srcId="{23918E40-7A97-4206-8303-2D216CD2D9FF}" destId="{3F064DC1-2DCC-496E-BC04-1A056FBF2538}" srcOrd="1" destOrd="0" presId="urn:microsoft.com/office/officeart/2005/8/layout/hierarchy3"/>
    <dgm:cxn modelId="{1D21EBDF-8BB0-4538-B72E-E6ED58818917}" type="presOf" srcId="{A7F1B630-84B1-4828-B497-EBBEA3671D98}" destId="{ABA90406-F173-495C-8E68-E2101AB67D2A}" srcOrd="1" destOrd="0" presId="urn:microsoft.com/office/officeart/2005/8/layout/hierarchy3"/>
    <dgm:cxn modelId="{6A5BD9E1-9ABB-4488-82D1-DF575E44AC73}" type="presOf" srcId="{59ACA09A-1E1F-4CC0-93D2-1D350BFFD84D}" destId="{7F270C85-0779-4BEF-9E21-A9CAAF8B88C0}" srcOrd="0" destOrd="0" presId="urn:microsoft.com/office/officeart/2005/8/layout/hierarchy3"/>
    <dgm:cxn modelId="{4539F2E4-8D7D-477F-ACAF-8688165FEA74}" srcId="{D79DD9FA-CD62-4040-A8C8-C93B19A8C7BD}" destId="{A7F1B630-84B1-4828-B497-EBBEA3671D98}" srcOrd="2" destOrd="0" parTransId="{3B09A267-3B58-46C8-A7DF-11D6656FF46F}" sibTransId="{C6E68E99-5B52-41E6-A1EE-EEF9E617C83D}"/>
    <dgm:cxn modelId="{3EC03FE8-C935-4A52-981A-A2C26B3E4F1C}" srcId="{DE35C553-7DC7-44C9-94CE-696AEF7BEEF5}" destId="{2250CB03-30FE-4EB0-A14F-397FC6AE07BA}" srcOrd="0" destOrd="0" parTransId="{9F5C9651-B7AF-42CC-99B3-76810D73B10E}" sibTransId="{E90D4881-8CA0-4DDE-988A-772EB1DA4566}"/>
    <dgm:cxn modelId="{B7143DEE-B75A-465F-894F-0B15DC1D3892}" type="presOf" srcId="{7697B8FE-C7A0-4863-A39F-02E1728713AF}" destId="{FC5480C0-6E9E-4E5C-B51D-D9ED7351EB22}" srcOrd="0" destOrd="0" presId="urn:microsoft.com/office/officeart/2005/8/layout/hierarchy3"/>
    <dgm:cxn modelId="{D96488EF-A99B-4417-952D-01BD341E4E4D}" type="presOf" srcId="{33B2833E-66AD-440E-B4B4-7CA99BEC786A}" destId="{198D4350-5C0E-4637-93DF-2A25F6A5BFF6}" srcOrd="0" destOrd="0" presId="urn:microsoft.com/office/officeart/2005/8/layout/hierarchy3"/>
    <dgm:cxn modelId="{A2CC39F9-F9A9-4227-8565-544B53A244F0}" type="presOf" srcId="{49BA78E2-90EF-4199-981C-C381ADFB36B9}" destId="{585920A7-ABFC-4AB7-AB79-85D6B17DA0ED}" srcOrd="1" destOrd="0" presId="urn:microsoft.com/office/officeart/2005/8/layout/hierarchy3"/>
    <dgm:cxn modelId="{453ECCFE-CFBB-4AA8-A6BA-9B2AC3FBD163}" type="presOf" srcId="{70435D6F-9F01-4B8B-9106-6AA79FA9114A}" destId="{3DB478D9-7039-4741-AEA8-B3DED91B95D7}" srcOrd="0" destOrd="0" presId="urn:microsoft.com/office/officeart/2005/8/layout/hierarchy3"/>
    <dgm:cxn modelId="{C01B5699-DDBD-4E6F-A856-A1B1C7939C67}" type="presParOf" srcId="{62A7EAE5-F7FA-464E-912E-45B118AC52BD}" destId="{E1123037-A657-4FA3-A120-FCE1E807ABE1}" srcOrd="0" destOrd="0" presId="urn:microsoft.com/office/officeart/2005/8/layout/hierarchy3"/>
    <dgm:cxn modelId="{5A85188B-2FAA-4A2F-AA6E-AABA0A55BD45}" type="presParOf" srcId="{E1123037-A657-4FA3-A120-FCE1E807ABE1}" destId="{2B6BFD37-8CEF-460D-872A-F6109D0AEFD1}" srcOrd="0" destOrd="0" presId="urn:microsoft.com/office/officeart/2005/8/layout/hierarchy3"/>
    <dgm:cxn modelId="{28D79F5F-3BAE-4ECE-B35A-61016BB59042}" type="presParOf" srcId="{2B6BFD37-8CEF-460D-872A-F6109D0AEFD1}" destId="{1564CC9E-9F00-482A-808E-2EB8FC547AFB}" srcOrd="0" destOrd="0" presId="urn:microsoft.com/office/officeart/2005/8/layout/hierarchy3"/>
    <dgm:cxn modelId="{A2422A94-67D8-4777-9052-8AAA6CC55230}" type="presParOf" srcId="{2B6BFD37-8CEF-460D-872A-F6109D0AEFD1}" destId="{A9454751-F42D-422F-9522-78FD7A63535D}" srcOrd="1" destOrd="0" presId="urn:microsoft.com/office/officeart/2005/8/layout/hierarchy3"/>
    <dgm:cxn modelId="{0F16A0A4-F896-4396-A6A4-CE33F89C454C}" type="presParOf" srcId="{E1123037-A657-4FA3-A120-FCE1E807ABE1}" destId="{3BA9ABC1-13DF-40B1-9B5A-74D9F1142608}" srcOrd="1" destOrd="0" presId="urn:microsoft.com/office/officeart/2005/8/layout/hierarchy3"/>
    <dgm:cxn modelId="{6A398071-30E2-42BC-8842-F3D8DAC224D9}" type="presParOf" srcId="{3BA9ABC1-13DF-40B1-9B5A-74D9F1142608}" destId="{CCDCA8DB-EBC3-4F45-B012-DCECE95D7127}" srcOrd="0" destOrd="0" presId="urn:microsoft.com/office/officeart/2005/8/layout/hierarchy3"/>
    <dgm:cxn modelId="{53837A89-8EE0-4CE0-8ABE-B23657582712}" type="presParOf" srcId="{3BA9ABC1-13DF-40B1-9B5A-74D9F1142608}" destId="{63A5DF8D-10C1-46B8-9893-CDCA0B22D09E}" srcOrd="1" destOrd="0" presId="urn:microsoft.com/office/officeart/2005/8/layout/hierarchy3"/>
    <dgm:cxn modelId="{11816650-ED32-4C8C-923E-C8CBB849D07A}" type="presParOf" srcId="{3BA9ABC1-13DF-40B1-9B5A-74D9F1142608}" destId="{316E8C96-313F-479C-BDF7-FC171F1E6348}" srcOrd="2" destOrd="0" presId="urn:microsoft.com/office/officeart/2005/8/layout/hierarchy3"/>
    <dgm:cxn modelId="{3C44F7AA-A197-4F68-9474-36C5717E1DE9}" type="presParOf" srcId="{3BA9ABC1-13DF-40B1-9B5A-74D9F1142608}" destId="{26668777-498F-48C8-AEC2-78271E5F2661}" srcOrd="3" destOrd="0" presId="urn:microsoft.com/office/officeart/2005/8/layout/hierarchy3"/>
    <dgm:cxn modelId="{8AB1D9DA-B77C-463E-93A4-C18B4E676E20}" type="presParOf" srcId="{62A7EAE5-F7FA-464E-912E-45B118AC52BD}" destId="{FC12307F-457E-4303-9EF8-511AFCCD5CF0}" srcOrd="1" destOrd="0" presId="urn:microsoft.com/office/officeart/2005/8/layout/hierarchy3"/>
    <dgm:cxn modelId="{1CC212AB-22CB-4AB3-9B53-C371A21E9720}" type="presParOf" srcId="{FC12307F-457E-4303-9EF8-511AFCCD5CF0}" destId="{C5B8E37D-4D89-4CDA-995E-C647B8E84403}" srcOrd="0" destOrd="0" presId="urn:microsoft.com/office/officeart/2005/8/layout/hierarchy3"/>
    <dgm:cxn modelId="{9A414111-076C-435A-8409-0E3D38C6BF26}" type="presParOf" srcId="{C5B8E37D-4D89-4CDA-995E-C647B8E84403}" destId="{4A69C9FC-1D20-41F1-BBF5-04CBC9220982}" srcOrd="0" destOrd="0" presId="urn:microsoft.com/office/officeart/2005/8/layout/hierarchy3"/>
    <dgm:cxn modelId="{CF7F3AC2-7115-49EF-9BC2-2722B0547AC1}" type="presParOf" srcId="{C5B8E37D-4D89-4CDA-995E-C647B8E84403}" destId="{3F064DC1-2DCC-496E-BC04-1A056FBF2538}" srcOrd="1" destOrd="0" presId="urn:microsoft.com/office/officeart/2005/8/layout/hierarchy3"/>
    <dgm:cxn modelId="{90F8F499-15FA-4072-A42F-B77CF6FD5A5D}" type="presParOf" srcId="{FC12307F-457E-4303-9EF8-511AFCCD5CF0}" destId="{298C1E34-3D4E-41BE-94E6-11A740BFEA59}" srcOrd="1" destOrd="0" presId="urn:microsoft.com/office/officeart/2005/8/layout/hierarchy3"/>
    <dgm:cxn modelId="{F82534EC-2F35-4EAF-9B33-07048638EAD4}" type="presParOf" srcId="{298C1E34-3D4E-41BE-94E6-11A740BFEA59}" destId="{DE1BB6A1-00B9-42CD-8F85-9A69F667E603}" srcOrd="0" destOrd="0" presId="urn:microsoft.com/office/officeart/2005/8/layout/hierarchy3"/>
    <dgm:cxn modelId="{3CFC6EEC-F906-4F3D-B19D-DEEF7F2A6A20}" type="presParOf" srcId="{298C1E34-3D4E-41BE-94E6-11A740BFEA59}" destId="{96454BD0-E00D-4E9A-84F2-886FBA3AFBF9}" srcOrd="1" destOrd="0" presId="urn:microsoft.com/office/officeart/2005/8/layout/hierarchy3"/>
    <dgm:cxn modelId="{8FBEAC17-6F25-4DEE-BCC5-E0B6D882C379}" type="presParOf" srcId="{298C1E34-3D4E-41BE-94E6-11A740BFEA59}" destId="{A62E29E9-AEC1-4D70-BBF5-ED196B437B10}" srcOrd="2" destOrd="0" presId="urn:microsoft.com/office/officeart/2005/8/layout/hierarchy3"/>
    <dgm:cxn modelId="{88AA015E-DB92-48C0-BCD0-0A9773F4E36B}" type="presParOf" srcId="{298C1E34-3D4E-41BE-94E6-11A740BFEA59}" destId="{013ABF30-0036-40FB-9C68-87975BC7EAFC}" srcOrd="3" destOrd="0" presId="urn:microsoft.com/office/officeart/2005/8/layout/hierarchy3"/>
    <dgm:cxn modelId="{F5DEF915-7D82-4571-ABE1-A5C3A4EA1948}" type="presParOf" srcId="{62A7EAE5-F7FA-464E-912E-45B118AC52BD}" destId="{2EDFAA24-60D3-45CC-80D4-7013F0309220}" srcOrd="2" destOrd="0" presId="urn:microsoft.com/office/officeart/2005/8/layout/hierarchy3"/>
    <dgm:cxn modelId="{FB9F9BCF-EAA1-4B2E-B5C9-4C7E497077EA}" type="presParOf" srcId="{2EDFAA24-60D3-45CC-80D4-7013F0309220}" destId="{8B15BE7A-F2D2-425D-B6AE-35D40E2DCA03}" srcOrd="0" destOrd="0" presId="urn:microsoft.com/office/officeart/2005/8/layout/hierarchy3"/>
    <dgm:cxn modelId="{098B9250-007B-45E1-B2DF-1232586A8E03}" type="presParOf" srcId="{8B15BE7A-F2D2-425D-B6AE-35D40E2DCA03}" destId="{2C579201-95B6-427F-B3F3-90F7571E5827}" srcOrd="0" destOrd="0" presId="urn:microsoft.com/office/officeart/2005/8/layout/hierarchy3"/>
    <dgm:cxn modelId="{422B4148-DF1C-4627-B932-FD2F4B3C42DB}" type="presParOf" srcId="{8B15BE7A-F2D2-425D-B6AE-35D40E2DCA03}" destId="{ABA90406-F173-495C-8E68-E2101AB67D2A}" srcOrd="1" destOrd="0" presId="urn:microsoft.com/office/officeart/2005/8/layout/hierarchy3"/>
    <dgm:cxn modelId="{490B68FF-34C2-4532-B48E-2E672DB6FE45}" type="presParOf" srcId="{2EDFAA24-60D3-45CC-80D4-7013F0309220}" destId="{17408701-3811-44A8-8014-65DCF119F009}" srcOrd="1" destOrd="0" presId="urn:microsoft.com/office/officeart/2005/8/layout/hierarchy3"/>
    <dgm:cxn modelId="{0E435B92-0152-45B2-A7D5-7EBEDF9B7638}" type="presParOf" srcId="{17408701-3811-44A8-8014-65DCF119F009}" destId="{FF4A0B92-F498-4472-9B71-708009BB68D5}" srcOrd="0" destOrd="0" presId="urn:microsoft.com/office/officeart/2005/8/layout/hierarchy3"/>
    <dgm:cxn modelId="{000B69ED-69DA-4418-A00F-157202A5643F}" type="presParOf" srcId="{17408701-3811-44A8-8014-65DCF119F009}" destId="{E53913BB-67AE-43BD-984B-B5E971BA73DF}" srcOrd="1" destOrd="0" presId="urn:microsoft.com/office/officeart/2005/8/layout/hierarchy3"/>
    <dgm:cxn modelId="{8A5450C1-0F17-4089-B031-CDBC33D9BFAC}" type="presParOf" srcId="{17408701-3811-44A8-8014-65DCF119F009}" destId="{B556477D-4BF4-469F-9CA8-41A996ED2D09}" srcOrd="2" destOrd="0" presId="urn:microsoft.com/office/officeart/2005/8/layout/hierarchy3"/>
    <dgm:cxn modelId="{7904829D-8FC4-4D4A-BCDC-F31C0A058251}" type="presParOf" srcId="{17408701-3811-44A8-8014-65DCF119F009}" destId="{3DB478D9-7039-4741-AEA8-B3DED91B95D7}" srcOrd="3" destOrd="0" presId="urn:microsoft.com/office/officeart/2005/8/layout/hierarchy3"/>
    <dgm:cxn modelId="{C44B69F7-B5B8-4DF0-876E-67E59FF95EBD}" type="presParOf" srcId="{17408701-3811-44A8-8014-65DCF119F009}" destId="{B66DA3CE-1F3E-4D37-B037-318B76B02AD2}" srcOrd="4" destOrd="0" presId="urn:microsoft.com/office/officeart/2005/8/layout/hierarchy3"/>
    <dgm:cxn modelId="{4B4BDEF2-6C5B-4159-87E9-7DDBE9E31CDF}" type="presParOf" srcId="{17408701-3811-44A8-8014-65DCF119F009}" destId="{2D6F611E-2FBD-4980-9DA0-F1C1A4CAEF31}" srcOrd="5" destOrd="0" presId="urn:microsoft.com/office/officeart/2005/8/layout/hierarchy3"/>
    <dgm:cxn modelId="{E5FF71B3-2364-4DB8-B21D-B612F930E2C8}" type="presParOf" srcId="{62A7EAE5-F7FA-464E-912E-45B118AC52BD}" destId="{96369834-5B51-45BB-B0B1-0BDE1D8C0624}" srcOrd="3" destOrd="0" presId="urn:microsoft.com/office/officeart/2005/8/layout/hierarchy3"/>
    <dgm:cxn modelId="{5344C871-C32D-4F48-8325-318E454F27DE}" type="presParOf" srcId="{96369834-5B51-45BB-B0B1-0BDE1D8C0624}" destId="{F6B85606-FA3C-4AF8-85D2-6FF8F62957E2}" srcOrd="0" destOrd="0" presId="urn:microsoft.com/office/officeart/2005/8/layout/hierarchy3"/>
    <dgm:cxn modelId="{C224E8AC-1FA1-41B7-A10C-E81D5E910696}" type="presParOf" srcId="{F6B85606-FA3C-4AF8-85D2-6FF8F62957E2}" destId="{AF1337E7-637E-43E2-B963-0D1590E9DE20}" srcOrd="0" destOrd="0" presId="urn:microsoft.com/office/officeart/2005/8/layout/hierarchy3"/>
    <dgm:cxn modelId="{02B7BCDD-66DC-4D1B-A826-6AB4C6CE1553}" type="presParOf" srcId="{F6B85606-FA3C-4AF8-85D2-6FF8F62957E2}" destId="{585920A7-ABFC-4AB7-AB79-85D6B17DA0ED}" srcOrd="1" destOrd="0" presId="urn:microsoft.com/office/officeart/2005/8/layout/hierarchy3"/>
    <dgm:cxn modelId="{DC41BA5A-BE55-4CE9-9E91-E63EFCC4E2EF}" type="presParOf" srcId="{96369834-5B51-45BB-B0B1-0BDE1D8C0624}" destId="{647732D6-1F39-47BC-8245-CCCF5F37000B}" srcOrd="1" destOrd="0" presId="urn:microsoft.com/office/officeart/2005/8/layout/hierarchy3"/>
    <dgm:cxn modelId="{F6AD5BE3-408B-4485-ADE9-6460ADC1B1D1}" type="presParOf" srcId="{647732D6-1F39-47BC-8245-CCCF5F37000B}" destId="{FC5480C0-6E9E-4E5C-B51D-D9ED7351EB22}" srcOrd="0" destOrd="0" presId="urn:microsoft.com/office/officeart/2005/8/layout/hierarchy3"/>
    <dgm:cxn modelId="{4AEA0EEB-3F85-43D0-AF01-81DA5905E0C4}" type="presParOf" srcId="{647732D6-1F39-47BC-8245-CCCF5F37000B}" destId="{67386DF1-CCF3-4EB3-8D07-6FA6E2417EE8}" srcOrd="1" destOrd="0" presId="urn:microsoft.com/office/officeart/2005/8/layout/hierarchy3"/>
    <dgm:cxn modelId="{4768D70E-0617-423E-BB27-61846C93F45C}" type="presParOf" srcId="{647732D6-1F39-47BC-8245-CCCF5F37000B}" destId="{7F270C85-0779-4BEF-9E21-A9CAAF8B88C0}" srcOrd="2" destOrd="0" presId="urn:microsoft.com/office/officeart/2005/8/layout/hierarchy3"/>
    <dgm:cxn modelId="{EB885EF2-8372-4AD1-B611-7938B9BD1FFC}" type="presParOf" srcId="{647732D6-1F39-47BC-8245-CCCF5F37000B}" destId="{4B1D6FEE-7AE7-4BBF-BDBD-8710A74C57CA}" srcOrd="3" destOrd="0" presId="urn:microsoft.com/office/officeart/2005/8/layout/hierarchy3"/>
    <dgm:cxn modelId="{CFB820C8-E656-4D40-BA49-D801A74EDF18}" type="presParOf" srcId="{647732D6-1F39-47BC-8245-CCCF5F37000B}" destId="{FABAC579-E8F1-4B90-9651-85E188F5F17D}" srcOrd="4" destOrd="0" presId="urn:microsoft.com/office/officeart/2005/8/layout/hierarchy3"/>
    <dgm:cxn modelId="{C608930D-C01F-4A1B-995F-C385FFC2D5DC}" type="presParOf" srcId="{647732D6-1F39-47BC-8245-CCCF5F37000B}" destId="{198D4350-5C0E-4637-93DF-2A25F6A5BFF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4E265B-E19A-4694-9D71-D863F96D14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7057DA-9889-4F79-A9F9-A85D97F43A5A}">
      <dgm:prSet phldrT="[Text]"/>
      <dgm:spPr/>
      <dgm:t>
        <a:bodyPr/>
        <a:lstStyle/>
        <a:p>
          <a:r>
            <a:rPr lang="en-US" b="1" dirty="0">
              <a:solidFill>
                <a:srgbClr val="002060"/>
              </a:solidFill>
              <a:latin typeface="Arial" panose="020B0604020202020204" pitchFamily="34" charset="0"/>
            </a:rPr>
            <a:t>Strategy 1 – Promote Advocacy, Awareness and Education, and Partnership for HCV-associated resource mobilization</a:t>
          </a:r>
        </a:p>
      </dgm:t>
    </dgm:pt>
    <dgm:pt modelId="{6186CA23-EAA9-472E-B62A-7945E54E20AB}" type="parTrans" cxnId="{8AA60E49-E850-4292-8071-F1B146258AF9}">
      <dgm:prSet/>
      <dgm:spPr/>
      <dgm:t>
        <a:bodyPr/>
        <a:lstStyle/>
        <a:p>
          <a:endParaRPr lang="en-US"/>
        </a:p>
      </dgm:t>
    </dgm:pt>
    <dgm:pt modelId="{0EF2C51F-79F8-4FEB-B252-A91E3379C0C1}" type="sibTrans" cxnId="{8AA60E49-E850-4292-8071-F1B146258AF9}">
      <dgm:prSet/>
      <dgm:spPr/>
      <dgm:t>
        <a:bodyPr/>
        <a:lstStyle/>
        <a:p>
          <a:endParaRPr lang="en-US"/>
        </a:p>
      </dgm:t>
    </dgm:pt>
    <dgm:pt modelId="{C240186E-EB80-49E2-912F-1DBFFA04D6F5}">
      <dgm:prSet phldrT="[Text]"/>
      <dgm:spPr/>
      <dgm:t>
        <a:bodyPr/>
        <a:lstStyle/>
        <a:p>
          <a:r>
            <a:rPr lang="en-US" b="1" dirty="0">
              <a:solidFill>
                <a:srgbClr val="002060"/>
              </a:solidFill>
              <a:latin typeface="Arial" panose="020B0604020202020204" pitchFamily="34" charset="0"/>
            </a:rPr>
            <a:t>Strategy 2 – Prevent HCV Transmission</a:t>
          </a:r>
        </a:p>
      </dgm:t>
    </dgm:pt>
    <dgm:pt modelId="{086DC7DD-5A55-4D45-827D-DCFB1E222DC2}" type="parTrans" cxnId="{2ACFFEFC-2ADB-4B55-95E5-06DBEEFA5B7F}">
      <dgm:prSet/>
      <dgm:spPr/>
      <dgm:t>
        <a:bodyPr/>
        <a:lstStyle/>
        <a:p>
          <a:endParaRPr lang="en-US"/>
        </a:p>
      </dgm:t>
    </dgm:pt>
    <dgm:pt modelId="{2581BF86-6E9A-4077-8E08-FF94185E33CD}" type="sibTrans" cxnId="{2ACFFEFC-2ADB-4B55-95E5-06DBEEFA5B7F}">
      <dgm:prSet/>
      <dgm:spPr/>
      <dgm:t>
        <a:bodyPr/>
        <a:lstStyle/>
        <a:p>
          <a:endParaRPr lang="en-US"/>
        </a:p>
      </dgm:t>
    </dgm:pt>
    <dgm:pt modelId="{22C7BFDC-747F-43B8-A94F-873D5A191A77}">
      <dgm:prSet phldrT="[Text]"/>
      <dgm:spPr/>
      <dgm:t>
        <a:bodyPr/>
        <a:lstStyle/>
        <a:p>
          <a:r>
            <a:rPr lang="en-US" b="1" dirty="0">
              <a:solidFill>
                <a:srgbClr val="002060"/>
              </a:solidFill>
              <a:latin typeface="Arial" panose="020B0604020202020204" pitchFamily="34" charset="0"/>
            </a:rPr>
            <a:t>Strategy 3 – Identify Persons Infected with HCV</a:t>
          </a:r>
        </a:p>
      </dgm:t>
    </dgm:pt>
    <dgm:pt modelId="{C19963F8-0654-47E6-A902-EB4A30F4BF3C}" type="parTrans" cxnId="{4CB1DAC0-81E8-44D1-A589-059BABD9F2D3}">
      <dgm:prSet/>
      <dgm:spPr/>
      <dgm:t>
        <a:bodyPr/>
        <a:lstStyle/>
        <a:p>
          <a:endParaRPr lang="en-US"/>
        </a:p>
      </dgm:t>
    </dgm:pt>
    <dgm:pt modelId="{B8F86932-BB80-498E-8F70-38D624439780}" type="sibTrans" cxnId="{4CB1DAC0-81E8-44D1-A589-059BABD9F2D3}">
      <dgm:prSet/>
      <dgm:spPr/>
      <dgm:t>
        <a:bodyPr/>
        <a:lstStyle/>
        <a:p>
          <a:endParaRPr lang="en-US"/>
        </a:p>
      </dgm:t>
    </dgm:pt>
    <dgm:pt modelId="{028F30FB-4D3A-44EA-8342-27603B061191}">
      <dgm:prSet phldrT="[Text]"/>
      <dgm:spPr/>
      <dgm:t>
        <a:bodyPr/>
        <a:lstStyle/>
        <a:p>
          <a:r>
            <a:rPr lang="en-US" b="1" dirty="0">
              <a:solidFill>
                <a:srgbClr val="002060"/>
              </a:solidFill>
              <a:latin typeface="Arial" panose="020B0604020202020204" pitchFamily="34" charset="0"/>
            </a:rPr>
            <a:t>Strategy 4 – Improve HCV Laboratory Diagnostics</a:t>
          </a:r>
        </a:p>
      </dgm:t>
    </dgm:pt>
    <dgm:pt modelId="{BA7C696D-AE01-4293-9227-01256D58139A}" type="parTrans" cxnId="{5E8461EB-C918-49FD-9F60-F7CD0DEFC2F6}">
      <dgm:prSet/>
      <dgm:spPr/>
      <dgm:t>
        <a:bodyPr/>
        <a:lstStyle/>
        <a:p>
          <a:endParaRPr lang="en-US"/>
        </a:p>
      </dgm:t>
    </dgm:pt>
    <dgm:pt modelId="{A6C20CF5-1899-421C-80BE-25EE1EE6314C}" type="sibTrans" cxnId="{5E8461EB-C918-49FD-9F60-F7CD0DEFC2F6}">
      <dgm:prSet/>
      <dgm:spPr/>
      <dgm:t>
        <a:bodyPr/>
        <a:lstStyle/>
        <a:p>
          <a:endParaRPr lang="en-US"/>
        </a:p>
      </dgm:t>
    </dgm:pt>
    <dgm:pt modelId="{730D2BE8-4D2E-4BB1-A1E1-DDC2FB37F457}">
      <dgm:prSet phldrT="[Text]"/>
      <dgm:spPr/>
      <dgm:t>
        <a:bodyPr/>
        <a:lstStyle/>
        <a:p>
          <a:r>
            <a:rPr lang="en-US" b="1" dirty="0">
              <a:solidFill>
                <a:srgbClr val="002060"/>
              </a:solidFill>
              <a:latin typeface="Arial" panose="020B0604020202020204" pitchFamily="34" charset="0"/>
            </a:rPr>
            <a:t>Strategy 5 – Provide HCV Care and </a:t>
          </a:r>
          <a:r>
            <a:rPr lang="en-US" b="1" dirty="0">
              <a:latin typeface="Arial" panose="020B0604020202020204" pitchFamily="34" charset="0"/>
            </a:rPr>
            <a:t>Treatment</a:t>
          </a:r>
        </a:p>
      </dgm:t>
    </dgm:pt>
    <dgm:pt modelId="{20DE1881-1BB7-41A6-87CF-BDE2C1378882}" type="parTrans" cxnId="{21026FD4-81CE-4317-B146-0D605F6310ED}">
      <dgm:prSet/>
      <dgm:spPr/>
      <dgm:t>
        <a:bodyPr/>
        <a:lstStyle/>
        <a:p>
          <a:endParaRPr lang="en-US"/>
        </a:p>
      </dgm:t>
    </dgm:pt>
    <dgm:pt modelId="{39BF024B-2E5F-42CD-87D7-1A7AFA4E0490}" type="sibTrans" cxnId="{21026FD4-81CE-4317-B146-0D605F6310ED}">
      <dgm:prSet/>
      <dgm:spPr/>
      <dgm:t>
        <a:bodyPr/>
        <a:lstStyle/>
        <a:p>
          <a:endParaRPr lang="en-US"/>
        </a:p>
      </dgm:t>
    </dgm:pt>
    <dgm:pt modelId="{88789BA1-7851-4CAE-90BB-7F68F348154D}">
      <dgm:prSet phldrT="[Text]"/>
      <dgm:spPr/>
      <dgm:t>
        <a:bodyPr/>
        <a:lstStyle/>
        <a:p>
          <a:r>
            <a:rPr lang="en-US" b="1" dirty="0">
              <a:solidFill>
                <a:srgbClr val="002060"/>
              </a:solidFill>
              <a:latin typeface="Arial" panose="020B0604020202020204" pitchFamily="34" charset="0"/>
            </a:rPr>
            <a:t>Strategy 6 – I</a:t>
          </a:r>
          <a:r>
            <a:rPr lang="en-US" b="1" dirty="0">
              <a:latin typeface="Arial" panose="020B0604020202020204" pitchFamily="34" charset="0"/>
            </a:rPr>
            <a:t>mprove HCV Surveillance</a:t>
          </a:r>
        </a:p>
      </dgm:t>
    </dgm:pt>
    <dgm:pt modelId="{C19815BF-C7F2-4949-92C0-0D20C93C562C}" type="parTrans" cxnId="{5FD0D081-7C9D-43BA-A8E5-B04F2FD8962B}">
      <dgm:prSet/>
      <dgm:spPr/>
      <dgm:t>
        <a:bodyPr/>
        <a:lstStyle/>
        <a:p>
          <a:endParaRPr lang="en-US"/>
        </a:p>
      </dgm:t>
    </dgm:pt>
    <dgm:pt modelId="{8ADBC15B-4371-447B-A5FE-8947F362E767}" type="sibTrans" cxnId="{5FD0D081-7C9D-43BA-A8E5-B04F2FD8962B}">
      <dgm:prSet/>
      <dgm:spPr/>
      <dgm:t>
        <a:bodyPr/>
        <a:lstStyle/>
        <a:p>
          <a:endParaRPr lang="en-US"/>
        </a:p>
      </dgm:t>
    </dgm:pt>
    <dgm:pt modelId="{444BC66C-0562-4746-BBA5-59C4B477988B}" type="pres">
      <dgm:prSet presAssocID="{374E265B-E19A-4694-9D71-D863F96D14A0}" presName="diagram" presStyleCnt="0">
        <dgm:presLayoutVars>
          <dgm:dir/>
          <dgm:resizeHandles val="exact"/>
        </dgm:presLayoutVars>
      </dgm:prSet>
      <dgm:spPr/>
    </dgm:pt>
    <dgm:pt modelId="{5A5E8B78-F22B-498C-A5AD-99C4464CFCDF}" type="pres">
      <dgm:prSet presAssocID="{BA7057DA-9889-4F79-A9F9-A85D97F43A5A}" presName="node" presStyleLbl="node1" presStyleIdx="0" presStyleCnt="6" custLinFactNeighborY="-1444">
        <dgm:presLayoutVars>
          <dgm:bulletEnabled val="1"/>
        </dgm:presLayoutVars>
      </dgm:prSet>
      <dgm:spPr/>
    </dgm:pt>
    <dgm:pt modelId="{562DB0B3-9752-4422-BBC7-0C19823BA79F}" type="pres">
      <dgm:prSet presAssocID="{0EF2C51F-79F8-4FEB-B252-A91E3379C0C1}" presName="sibTrans" presStyleCnt="0"/>
      <dgm:spPr/>
    </dgm:pt>
    <dgm:pt modelId="{BD537A1B-719A-4EB4-A8C6-6DD263618E2E}" type="pres">
      <dgm:prSet presAssocID="{C240186E-EB80-49E2-912F-1DBFFA04D6F5}" presName="node" presStyleLbl="node1" presStyleIdx="1" presStyleCnt="6" custLinFactNeighborY="-1444">
        <dgm:presLayoutVars>
          <dgm:bulletEnabled val="1"/>
        </dgm:presLayoutVars>
      </dgm:prSet>
      <dgm:spPr/>
    </dgm:pt>
    <dgm:pt modelId="{A869EF4C-5B95-40B6-808F-5E6835B448CA}" type="pres">
      <dgm:prSet presAssocID="{2581BF86-6E9A-4077-8E08-FF94185E33CD}" presName="sibTrans" presStyleCnt="0"/>
      <dgm:spPr/>
    </dgm:pt>
    <dgm:pt modelId="{4DC7DE4E-C1A8-4218-B146-E1F4B16A9F4F}" type="pres">
      <dgm:prSet presAssocID="{22C7BFDC-747F-43B8-A94F-873D5A191A77}" presName="node" presStyleLbl="node1" presStyleIdx="2" presStyleCnt="6">
        <dgm:presLayoutVars>
          <dgm:bulletEnabled val="1"/>
        </dgm:presLayoutVars>
      </dgm:prSet>
      <dgm:spPr/>
    </dgm:pt>
    <dgm:pt modelId="{69FCE974-E92D-4048-81E8-D2B59D3CDBEB}" type="pres">
      <dgm:prSet presAssocID="{B8F86932-BB80-498E-8F70-38D624439780}" presName="sibTrans" presStyleCnt="0"/>
      <dgm:spPr/>
    </dgm:pt>
    <dgm:pt modelId="{8323B01A-101A-4B5F-B4BE-197FDF73E7F0}" type="pres">
      <dgm:prSet presAssocID="{028F30FB-4D3A-44EA-8342-27603B061191}" presName="node" presStyleLbl="node1" presStyleIdx="3" presStyleCnt="6" custLinFactNeighborY="-1444">
        <dgm:presLayoutVars>
          <dgm:bulletEnabled val="1"/>
        </dgm:presLayoutVars>
      </dgm:prSet>
      <dgm:spPr/>
    </dgm:pt>
    <dgm:pt modelId="{9EB54707-C4D8-4257-86FD-8CFF75FFE78D}" type="pres">
      <dgm:prSet presAssocID="{A6C20CF5-1899-421C-80BE-25EE1EE6314C}" presName="sibTrans" presStyleCnt="0"/>
      <dgm:spPr/>
    </dgm:pt>
    <dgm:pt modelId="{A10738A4-3735-4464-9B96-3AB5AAD9A772}" type="pres">
      <dgm:prSet presAssocID="{730D2BE8-4D2E-4BB1-A1E1-DDC2FB37F457}" presName="node" presStyleLbl="node1" presStyleIdx="4" presStyleCnt="6" custLinFactNeighborY="-1444">
        <dgm:presLayoutVars>
          <dgm:bulletEnabled val="1"/>
        </dgm:presLayoutVars>
      </dgm:prSet>
      <dgm:spPr/>
    </dgm:pt>
    <dgm:pt modelId="{38E04CA2-B9A4-442B-B007-1ED110E3DC66}" type="pres">
      <dgm:prSet presAssocID="{39BF024B-2E5F-42CD-87D7-1A7AFA4E0490}" presName="sibTrans" presStyleCnt="0"/>
      <dgm:spPr/>
    </dgm:pt>
    <dgm:pt modelId="{C4D296E6-7F94-409A-BA70-712A4EF88B45}" type="pres">
      <dgm:prSet presAssocID="{88789BA1-7851-4CAE-90BB-7F68F348154D}" presName="node" presStyleLbl="node1" presStyleIdx="5" presStyleCnt="6">
        <dgm:presLayoutVars>
          <dgm:bulletEnabled val="1"/>
        </dgm:presLayoutVars>
      </dgm:prSet>
      <dgm:spPr/>
    </dgm:pt>
  </dgm:ptLst>
  <dgm:cxnLst>
    <dgm:cxn modelId="{BE1E2627-B79B-430D-9B72-685568CB83AB}" type="presOf" srcId="{374E265B-E19A-4694-9D71-D863F96D14A0}" destId="{444BC66C-0562-4746-BBA5-59C4B477988B}" srcOrd="0" destOrd="0" presId="urn:microsoft.com/office/officeart/2005/8/layout/default"/>
    <dgm:cxn modelId="{B1C71734-1B41-424B-9B0D-EDA6EDF49473}" type="presOf" srcId="{22C7BFDC-747F-43B8-A94F-873D5A191A77}" destId="{4DC7DE4E-C1A8-4218-B146-E1F4B16A9F4F}" srcOrd="0" destOrd="0" presId="urn:microsoft.com/office/officeart/2005/8/layout/default"/>
    <dgm:cxn modelId="{6AD82A61-EBE9-4C72-88DD-6F176D6E9627}" type="presOf" srcId="{730D2BE8-4D2E-4BB1-A1E1-DDC2FB37F457}" destId="{A10738A4-3735-4464-9B96-3AB5AAD9A772}" srcOrd="0" destOrd="0" presId="urn:microsoft.com/office/officeart/2005/8/layout/default"/>
    <dgm:cxn modelId="{8AA60E49-E850-4292-8071-F1B146258AF9}" srcId="{374E265B-E19A-4694-9D71-D863F96D14A0}" destId="{BA7057DA-9889-4F79-A9F9-A85D97F43A5A}" srcOrd="0" destOrd="0" parTransId="{6186CA23-EAA9-472E-B62A-7945E54E20AB}" sibTransId="{0EF2C51F-79F8-4FEB-B252-A91E3379C0C1}"/>
    <dgm:cxn modelId="{5E864177-E3EA-4D65-AD60-7CCAA0833733}" type="presOf" srcId="{88789BA1-7851-4CAE-90BB-7F68F348154D}" destId="{C4D296E6-7F94-409A-BA70-712A4EF88B45}" srcOrd="0" destOrd="0" presId="urn:microsoft.com/office/officeart/2005/8/layout/default"/>
    <dgm:cxn modelId="{5FD0D081-7C9D-43BA-A8E5-B04F2FD8962B}" srcId="{374E265B-E19A-4694-9D71-D863F96D14A0}" destId="{88789BA1-7851-4CAE-90BB-7F68F348154D}" srcOrd="5" destOrd="0" parTransId="{C19815BF-C7F2-4949-92C0-0D20C93C562C}" sibTransId="{8ADBC15B-4371-447B-A5FE-8947F362E767}"/>
    <dgm:cxn modelId="{723844A7-18D7-492E-9472-5E58F601EF55}" type="presOf" srcId="{028F30FB-4D3A-44EA-8342-27603B061191}" destId="{8323B01A-101A-4B5F-B4BE-197FDF73E7F0}" srcOrd="0" destOrd="0" presId="urn:microsoft.com/office/officeart/2005/8/layout/default"/>
    <dgm:cxn modelId="{ED7E43B6-C7A1-45C0-8026-E1CB1A11DD1D}" type="presOf" srcId="{C240186E-EB80-49E2-912F-1DBFFA04D6F5}" destId="{BD537A1B-719A-4EB4-A8C6-6DD263618E2E}" srcOrd="0" destOrd="0" presId="urn:microsoft.com/office/officeart/2005/8/layout/default"/>
    <dgm:cxn modelId="{86348AB9-FF8C-4113-9444-B799F03BA24B}" type="presOf" srcId="{BA7057DA-9889-4F79-A9F9-A85D97F43A5A}" destId="{5A5E8B78-F22B-498C-A5AD-99C4464CFCDF}" srcOrd="0" destOrd="0" presId="urn:microsoft.com/office/officeart/2005/8/layout/default"/>
    <dgm:cxn modelId="{4CB1DAC0-81E8-44D1-A589-059BABD9F2D3}" srcId="{374E265B-E19A-4694-9D71-D863F96D14A0}" destId="{22C7BFDC-747F-43B8-A94F-873D5A191A77}" srcOrd="2" destOrd="0" parTransId="{C19963F8-0654-47E6-A902-EB4A30F4BF3C}" sibTransId="{B8F86932-BB80-498E-8F70-38D624439780}"/>
    <dgm:cxn modelId="{21026FD4-81CE-4317-B146-0D605F6310ED}" srcId="{374E265B-E19A-4694-9D71-D863F96D14A0}" destId="{730D2BE8-4D2E-4BB1-A1E1-DDC2FB37F457}" srcOrd="4" destOrd="0" parTransId="{20DE1881-1BB7-41A6-87CF-BDE2C1378882}" sibTransId="{39BF024B-2E5F-42CD-87D7-1A7AFA4E0490}"/>
    <dgm:cxn modelId="{5E8461EB-C918-49FD-9F60-F7CD0DEFC2F6}" srcId="{374E265B-E19A-4694-9D71-D863F96D14A0}" destId="{028F30FB-4D3A-44EA-8342-27603B061191}" srcOrd="3" destOrd="0" parTransId="{BA7C696D-AE01-4293-9227-01256D58139A}" sibTransId="{A6C20CF5-1899-421C-80BE-25EE1EE6314C}"/>
    <dgm:cxn modelId="{2ACFFEFC-2ADB-4B55-95E5-06DBEEFA5B7F}" srcId="{374E265B-E19A-4694-9D71-D863F96D14A0}" destId="{C240186E-EB80-49E2-912F-1DBFFA04D6F5}" srcOrd="1" destOrd="0" parTransId="{086DC7DD-5A55-4D45-827D-DCFB1E222DC2}" sibTransId="{2581BF86-6E9A-4077-8E08-FF94185E33CD}"/>
    <dgm:cxn modelId="{CDD7F03A-8F54-4ED9-AA92-8C04260A0EE0}" type="presParOf" srcId="{444BC66C-0562-4746-BBA5-59C4B477988B}" destId="{5A5E8B78-F22B-498C-A5AD-99C4464CFCDF}" srcOrd="0" destOrd="0" presId="urn:microsoft.com/office/officeart/2005/8/layout/default"/>
    <dgm:cxn modelId="{F39468F1-1F4E-4EA7-8295-B7ED5F43BCCD}" type="presParOf" srcId="{444BC66C-0562-4746-BBA5-59C4B477988B}" destId="{562DB0B3-9752-4422-BBC7-0C19823BA79F}" srcOrd="1" destOrd="0" presId="urn:microsoft.com/office/officeart/2005/8/layout/default"/>
    <dgm:cxn modelId="{E00E0EFB-42F6-409E-BC75-3F6F7501D14D}" type="presParOf" srcId="{444BC66C-0562-4746-BBA5-59C4B477988B}" destId="{BD537A1B-719A-4EB4-A8C6-6DD263618E2E}" srcOrd="2" destOrd="0" presId="urn:microsoft.com/office/officeart/2005/8/layout/default"/>
    <dgm:cxn modelId="{1394DCE4-1AF2-4739-80C4-0BFE6CF90299}" type="presParOf" srcId="{444BC66C-0562-4746-BBA5-59C4B477988B}" destId="{A869EF4C-5B95-40B6-808F-5E6835B448CA}" srcOrd="3" destOrd="0" presId="urn:microsoft.com/office/officeart/2005/8/layout/default"/>
    <dgm:cxn modelId="{AB85B2B8-70AC-4944-AC67-C35684DC4583}" type="presParOf" srcId="{444BC66C-0562-4746-BBA5-59C4B477988B}" destId="{4DC7DE4E-C1A8-4218-B146-E1F4B16A9F4F}" srcOrd="4" destOrd="0" presId="urn:microsoft.com/office/officeart/2005/8/layout/default"/>
    <dgm:cxn modelId="{3349A2EF-EC68-4010-9637-25C532DC9D7D}" type="presParOf" srcId="{444BC66C-0562-4746-BBA5-59C4B477988B}" destId="{69FCE974-E92D-4048-81E8-D2B59D3CDBEB}" srcOrd="5" destOrd="0" presId="urn:microsoft.com/office/officeart/2005/8/layout/default"/>
    <dgm:cxn modelId="{EB41101D-925F-4B58-81AC-68BF9F4630C8}" type="presParOf" srcId="{444BC66C-0562-4746-BBA5-59C4B477988B}" destId="{8323B01A-101A-4B5F-B4BE-197FDF73E7F0}" srcOrd="6" destOrd="0" presId="urn:microsoft.com/office/officeart/2005/8/layout/default"/>
    <dgm:cxn modelId="{31FBE585-3AE0-4162-8F6E-F130BBA9A96C}" type="presParOf" srcId="{444BC66C-0562-4746-BBA5-59C4B477988B}" destId="{9EB54707-C4D8-4257-86FD-8CFF75FFE78D}" srcOrd="7" destOrd="0" presId="urn:microsoft.com/office/officeart/2005/8/layout/default"/>
    <dgm:cxn modelId="{9519F56A-2F4D-45C3-87EF-009B92674F02}" type="presParOf" srcId="{444BC66C-0562-4746-BBA5-59C4B477988B}" destId="{A10738A4-3735-4464-9B96-3AB5AAD9A772}" srcOrd="8" destOrd="0" presId="urn:microsoft.com/office/officeart/2005/8/layout/default"/>
    <dgm:cxn modelId="{80872BA5-43CD-459D-9839-658CCD1029D9}" type="presParOf" srcId="{444BC66C-0562-4746-BBA5-59C4B477988B}" destId="{38E04CA2-B9A4-442B-B007-1ED110E3DC66}" srcOrd="9" destOrd="0" presId="urn:microsoft.com/office/officeart/2005/8/layout/default"/>
    <dgm:cxn modelId="{28F547EF-EC2F-42A8-961A-970B0ED8FE14}" type="presParOf" srcId="{444BC66C-0562-4746-BBA5-59C4B477988B}" destId="{C4D296E6-7F94-409A-BA70-712A4EF88B4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BCEB3-B5A6-4508-BF14-5311D777B67A}">
      <dsp:nvSpPr>
        <dsp:cNvPr id="0" name=""/>
        <dsp:cNvSpPr/>
      </dsp:nvSpPr>
      <dsp:spPr>
        <a:xfrm>
          <a:off x="0" y="398535"/>
          <a:ext cx="518457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1C945A-DE29-4612-9215-3969EB5CDD92}">
      <dsp:nvSpPr>
        <dsp:cNvPr id="0" name=""/>
        <dsp:cNvSpPr/>
      </dsp:nvSpPr>
      <dsp:spPr>
        <a:xfrm>
          <a:off x="259228" y="15"/>
          <a:ext cx="3629203"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Arial" panose="020B0604020202020204" pitchFamily="34" charset="0"/>
            </a:rPr>
            <a:t>Results of Population-based seroprevalence survey of hepatitis B and C</a:t>
          </a:r>
        </a:p>
      </dsp:txBody>
      <dsp:txXfrm>
        <a:off x="298136" y="38923"/>
        <a:ext cx="3551387" cy="719224"/>
      </dsp:txXfrm>
    </dsp:sp>
    <dsp:sp modelId="{015349C9-97A4-4117-977E-752F55D65980}">
      <dsp:nvSpPr>
        <dsp:cNvPr id="0" name=""/>
        <dsp:cNvSpPr/>
      </dsp:nvSpPr>
      <dsp:spPr>
        <a:xfrm>
          <a:off x="0" y="1623255"/>
          <a:ext cx="518457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C75150-8E7B-439E-95D4-DE9D12934364}">
      <dsp:nvSpPr>
        <dsp:cNvPr id="0" name=""/>
        <dsp:cNvSpPr/>
      </dsp:nvSpPr>
      <dsp:spPr>
        <a:xfrm>
          <a:off x="259228" y="1224735"/>
          <a:ext cx="3629203"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Arial" panose="020B0604020202020204" pitchFamily="34" charset="0"/>
            </a:rPr>
            <a:t>Overview of Phase 1 of hepatitis C elimination program</a:t>
          </a:r>
        </a:p>
      </dsp:txBody>
      <dsp:txXfrm>
        <a:off x="298136" y="1263643"/>
        <a:ext cx="3551387" cy="719224"/>
      </dsp:txXfrm>
    </dsp:sp>
    <dsp:sp modelId="{90C28ABF-08AE-4215-A59A-45579F3B0829}">
      <dsp:nvSpPr>
        <dsp:cNvPr id="0" name=""/>
        <dsp:cNvSpPr/>
      </dsp:nvSpPr>
      <dsp:spPr>
        <a:xfrm>
          <a:off x="0" y="2847976"/>
          <a:ext cx="518457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12C8F6-E163-4D92-BDA1-751D0A2D14ED}">
      <dsp:nvSpPr>
        <dsp:cNvPr id="0" name=""/>
        <dsp:cNvSpPr/>
      </dsp:nvSpPr>
      <dsp:spPr>
        <a:xfrm>
          <a:off x="259228" y="2449455"/>
          <a:ext cx="3629203"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Arial" panose="020B0604020202020204" pitchFamily="34" charset="0"/>
            </a:rPr>
            <a:t>Hepatitis C elimination strategy, 2016-2020</a:t>
          </a:r>
        </a:p>
      </dsp:txBody>
      <dsp:txXfrm>
        <a:off x="298136" y="2488363"/>
        <a:ext cx="3551387"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4CC9E-9F00-482A-808E-2EB8FC547AFB}">
      <dsp:nvSpPr>
        <dsp:cNvPr id="0" name=""/>
        <dsp:cNvSpPr/>
      </dsp:nvSpPr>
      <dsp:spPr>
        <a:xfrm>
          <a:off x="1889" y="175406"/>
          <a:ext cx="1883984" cy="185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1</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Raise awareness of viral hepatitis</a:t>
          </a:r>
          <a:endParaRPr lang="ka-GE" sz="1400" b="1" kern="1200" dirty="0">
            <a:solidFill>
              <a:srgbClr val="002060"/>
            </a:solidFill>
          </a:endParaRPr>
        </a:p>
      </dsp:txBody>
      <dsp:txXfrm>
        <a:off x="56261" y="229778"/>
        <a:ext cx="1775240" cy="1747649"/>
      </dsp:txXfrm>
    </dsp:sp>
    <dsp:sp modelId="{CCDCA8DB-EBC3-4F45-B012-DCECE95D7127}">
      <dsp:nvSpPr>
        <dsp:cNvPr id="0" name=""/>
        <dsp:cNvSpPr/>
      </dsp:nvSpPr>
      <dsp:spPr>
        <a:xfrm>
          <a:off x="190287" y="2031800"/>
          <a:ext cx="188398" cy="577059"/>
        </a:xfrm>
        <a:custGeom>
          <a:avLst/>
          <a:gdLst/>
          <a:ahLst/>
          <a:cxnLst/>
          <a:rect l="0" t="0" r="0" b="0"/>
          <a:pathLst>
            <a:path>
              <a:moveTo>
                <a:pt x="0" y="0"/>
              </a:moveTo>
              <a:lnTo>
                <a:pt x="0" y="577059"/>
              </a:lnTo>
              <a:lnTo>
                <a:pt x="188398" y="5770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5DF8D-10C1-46B8-9893-CDCA0B22D09E}">
      <dsp:nvSpPr>
        <dsp:cNvPr id="0" name=""/>
        <dsp:cNvSpPr/>
      </dsp:nvSpPr>
      <dsp:spPr>
        <a:xfrm>
          <a:off x="378685" y="2224153"/>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Raise awareness in general population and high-risk groups</a:t>
          </a:r>
        </a:p>
      </dsp:txBody>
      <dsp:txXfrm>
        <a:off x="401220" y="2246688"/>
        <a:ext cx="1185990" cy="724342"/>
      </dsp:txXfrm>
    </dsp:sp>
    <dsp:sp modelId="{316E8C96-313F-479C-BDF7-FC171F1E6348}">
      <dsp:nvSpPr>
        <dsp:cNvPr id="0" name=""/>
        <dsp:cNvSpPr/>
      </dsp:nvSpPr>
      <dsp:spPr>
        <a:xfrm>
          <a:off x="190287" y="2031800"/>
          <a:ext cx="188398" cy="1538825"/>
        </a:xfrm>
        <a:custGeom>
          <a:avLst/>
          <a:gdLst/>
          <a:ahLst/>
          <a:cxnLst/>
          <a:rect l="0" t="0" r="0" b="0"/>
          <a:pathLst>
            <a:path>
              <a:moveTo>
                <a:pt x="0" y="0"/>
              </a:moveTo>
              <a:lnTo>
                <a:pt x="0" y="1538825"/>
              </a:lnTo>
              <a:lnTo>
                <a:pt x="188398" y="1538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668777-498F-48C8-AEC2-78271E5F2661}">
      <dsp:nvSpPr>
        <dsp:cNvPr id="0" name=""/>
        <dsp:cNvSpPr/>
      </dsp:nvSpPr>
      <dsp:spPr>
        <a:xfrm>
          <a:off x="378685" y="3185919"/>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Reduce HCV-associated stigma</a:t>
          </a:r>
        </a:p>
      </dsp:txBody>
      <dsp:txXfrm>
        <a:off x="401220" y="3208454"/>
        <a:ext cx="1185990" cy="724342"/>
      </dsp:txXfrm>
    </dsp:sp>
    <dsp:sp modelId="{4A69C9FC-1D20-41F1-BBF5-04CBC9220982}">
      <dsp:nvSpPr>
        <dsp:cNvPr id="0" name=""/>
        <dsp:cNvSpPr/>
      </dsp:nvSpPr>
      <dsp:spPr>
        <a:xfrm>
          <a:off x="2270579" y="175406"/>
          <a:ext cx="1883984" cy="185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2</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Monitor health sector response to hepatitis</a:t>
          </a:r>
          <a:endParaRPr lang="ka-GE" sz="1400" b="1" kern="1200" dirty="0">
            <a:solidFill>
              <a:srgbClr val="002060"/>
            </a:solidFill>
          </a:endParaRPr>
        </a:p>
      </dsp:txBody>
      <dsp:txXfrm>
        <a:off x="2324951" y="229778"/>
        <a:ext cx="1775240" cy="1747649"/>
      </dsp:txXfrm>
    </dsp:sp>
    <dsp:sp modelId="{DE1BB6A1-00B9-42CD-8F85-9A69F667E603}">
      <dsp:nvSpPr>
        <dsp:cNvPr id="0" name=""/>
        <dsp:cNvSpPr/>
      </dsp:nvSpPr>
      <dsp:spPr>
        <a:xfrm>
          <a:off x="2458978" y="2031800"/>
          <a:ext cx="188398" cy="577059"/>
        </a:xfrm>
        <a:custGeom>
          <a:avLst/>
          <a:gdLst/>
          <a:ahLst/>
          <a:cxnLst/>
          <a:rect l="0" t="0" r="0" b="0"/>
          <a:pathLst>
            <a:path>
              <a:moveTo>
                <a:pt x="0" y="0"/>
              </a:moveTo>
              <a:lnTo>
                <a:pt x="0" y="577059"/>
              </a:lnTo>
              <a:lnTo>
                <a:pt x="188398" y="5770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54BD0-E00D-4E9A-84F2-886FBA3AFBF9}">
      <dsp:nvSpPr>
        <dsp:cNvPr id="0" name=""/>
        <dsp:cNvSpPr/>
      </dsp:nvSpPr>
      <dsp:spPr>
        <a:xfrm>
          <a:off x="2647376" y="2224153"/>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Estimate the national burden due to chronic hepatitis</a:t>
          </a:r>
        </a:p>
      </dsp:txBody>
      <dsp:txXfrm>
        <a:off x="2669911" y="2246688"/>
        <a:ext cx="1185990" cy="724342"/>
      </dsp:txXfrm>
    </dsp:sp>
    <dsp:sp modelId="{A62E29E9-AEC1-4D70-BBF5-ED196B437B10}">
      <dsp:nvSpPr>
        <dsp:cNvPr id="0" name=""/>
        <dsp:cNvSpPr/>
      </dsp:nvSpPr>
      <dsp:spPr>
        <a:xfrm>
          <a:off x="2458978" y="2031800"/>
          <a:ext cx="188398" cy="1538825"/>
        </a:xfrm>
        <a:custGeom>
          <a:avLst/>
          <a:gdLst/>
          <a:ahLst/>
          <a:cxnLst/>
          <a:rect l="0" t="0" r="0" b="0"/>
          <a:pathLst>
            <a:path>
              <a:moveTo>
                <a:pt x="0" y="0"/>
              </a:moveTo>
              <a:lnTo>
                <a:pt x="0" y="1538825"/>
              </a:lnTo>
              <a:lnTo>
                <a:pt x="188398" y="1538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3ABF30-0036-40FB-9C68-87975BC7EAFC}">
      <dsp:nvSpPr>
        <dsp:cNvPr id="0" name=""/>
        <dsp:cNvSpPr/>
      </dsp:nvSpPr>
      <dsp:spPr>
        <a:xfrm>
          <a:off x="2647376" y="3185919"/>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Strengthen surveillance of viral hepatitis</a:t>
          </a:r>
        </a:p>
      </dsp:txBody>
      <dsp:txXfrm>
        <a:off x="2669911" y="3208454"/>
        <a:ext cx="1185990" cy="724342"/>
      </dsp:txXfrm>
    </dsp:sp>
    <dsp:sp modelId="{2C579201-95B6-427F-B3F3-90F7571E5827}">
      <dsp:nvSpPr>
        <dsp:cNvPr id="0" name=""/>
        <dsp:cNvSpPr/>
      </dsp:nvSpPr>
      <dsp:spPr>
        <a:xfrm>
          <a:off x="4539270" y="175406"/>
          <a:ext cx="1883984" cy="185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3</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Prevent transmission of viral hepatitis</a:t>
          </a:r>
          <a:endParaRPr lang="ka-GE" sz="1400" b="1" kern="1200" dirty="0">
            <a:solidFill>
              <a:srgbClr val="002060"/>
            </a:solidFill>
          </a:endParaRPr>
        </a:p>
      </dsp:txBody>
      <dsp:txXfrm>
        <a:off x="4593642" y="229778"/>
        <a:ext cx="1775240" cy="1747649"/>
      </dsp:txXfrm>
    </dsp:sp>
    <dsp:sp modelId="{FF4A0B92-F498-4472-9B71-708009BB68D5}">
      <dsp:nvSpPr>
        <dsp:cNvPr id="0" name=""/>
        <dsp:cNvSpPr/>
      </dsp:nvSpPr>
      <dsp:spPr>
        <a:xfrm>
          <a:off x="4727668" y="2031800"/>
          <a:ext cx="188398" cy="577059"/>
        </a:xfrm>
        <a:custGeom>
          <a:avLst/>
          <a:gdLst/>
          <a:ahLst/>
          <a:cxnLst/>
          <a:rect l="0" t="0" r="0" b="0"/>
          <a:pathLst>
            <a:path>
              <a:moveTo>
                <a:pt x="0" y="0"/>
              </a:moveTo>
              <a:lnTo>
                <a:pt x="0" y="577059"/>
              </a:lnTo>
              <a:lnTo>
                <a:pt x="188398" y="5770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913BB-67AE-43BD-984B-B5E971BA73DF}">
      <dsp:nvSpPr>
        <dsp:cNvPr id="0" name=""/>
        <dsp:cNvSpPr/>
      </dsp:nvSpPr>
      <dsp:spPr>
        <a:xfrm>
          <a:off x="4916067" y="2224153"/>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Safe Blood</a:t>
          </a:r>
        </a:p>
      </dsp:txBody>
      <dsp:txXfrm>
        <a:off x="4938602" y="2246688"/>
        <a:ext cx="1185990" cy="724342"/>
      </dsp:txXfrm>
    </dsp:sp>
    <dsp:sp modelId="{B556477D-4BF4-469F-9CA8-41A996ED2D09}">
      <dsp:nvSpPr>
        <dsp:cNvPr id="0" name=""/>
        <dsp:cNvSpPr/>
      </dsp:nvSpPr>
      <dsp:spPr>
        <a:xfrm>
          <a:off x="4727668" y="2031800"/>
          <a:ext cx="188398" cy="1538825"/>
        </a:xfrm>
        <a:custGeom>
          <a:avLst/>
          <a:gdLst/>
          <a:ahLst/>
          <a:cxnLst/>
          <a:rect l="0" t="0" r="0" b="0"/>
          <a:pathLst>
            <a:path>
              <a:moveTo>
                <a:pt x="0" y="0"/>
              </a:moveTo>
              <a:lnTo>
                <a:pt x="0" y="1538825"/>
              </a:lnTo>
              <a:lnTo>
                <a:pt x="188398" y="1538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B478D9-7039-4741-AEA8-B3DED91B95D7}">
      <dsp:nvSpPr>
        <dsp:cNvPr id="0" name=""/>
        <dsp:cNvSpPr/>
      </dsp:nvSpPr>
      <dsp:spPr>
        <a:xfrm>
          <a:off x="4916067" y="3185919"/>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Infection control in medical and non-medical facilities</a:t>
          </a:r>
        </a:p>
      </dsp:txBody>
      <dsp:txXfrm>
        <a:off x="4938602" y="3208454"/>
        <a:ext cx="1185990" cy="724342"/>
      </dsp:txXfrm>
    </dsp:sp>
    <dsp:sp modelId="{B66DA3CE-1F3E-4D37-B037-318B76B02AD2}">
      <dsp:nvSpPr>
        <dsp:cNvPr id="0" name=""/>
        <dsp:cNvSpPr/>
      </dsp:nvSpPr>
      <dsp:spPr>
        <a:xfrm>
          <a:off x="4727668" y="2031800"/>
          <a:ext cx="188398" cy="2500591"/>
        </a:xfrm>
        <a:custGeom>
          <a:avLst/>
          <a:gdLst/>
          <a:ahLst/>
          <a:cxnLst/>
          <a:rect l="0" t="0" r="0" b="0"/>
          <a:pathLst>
            <a:path>
              <a:moveTo>
                <a:pt x="0" y="0"/>
              </a:moveTo>
              <a:lnTo>
                <a:pt x="0" y="2500591"/>
              </a:lnTo>
              <a:lnTo>
                <a:pt x="188398" y="25005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6F611E-2FBD-4980-9DA0-F1C1A4CAEF31}">
      <dsp:nvSpPr>
        <dsp:cNvPr id="0" name=""/>
        <dsp:cNvSpPr/>
      </dsp:nvSpPr>
      <dsp:spPr>
        <a:xfrm>
          <a:off x="4916067" y="4147685"/>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Decrease HCV incidence in PWID</a:t>
          </a:r>
        </a:p>
      </dsp:txBody>
      <dsp:txXfrm>
        <a:off x="4938602" y="4170220"/>
        <a:ext cx="1185990" cy="724342"/>
      </dsp:txXfrm>
    </dsp:sp>
    <dsp:sp modelId="{AF1337E7-637E-43E2-B963-0D1590E9DE20}">
      <dsp:nvSpPr>
        <dsp:cNvPr id="0" name=""/>
        <dsp:cNvSpPr/>
      </dsp:nvSpPr>
      <dsp:spPr>
        <a:xfrm>
          <a:off x="6807960" y="175406"/>
          <a:ext cx="1883984" cy="185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4</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Reduce new infections and deaths due to viral hepatitis through expanded screening and treatment</a:t>
          </a:r>
          <a:endParaRPr lang="ka-GE" sz="1400" b="1" kern="1200" dirty="0">
            <a:solidFill>
              <a:srgbClr val="002060"/>
            </a:solidFill>
          </a:endParaRPr>
        </a:p>
      </dsp:txBody>
      <dsp:txXfrm>
        <a:off x="6862332" y="229778"/>
        <a:ext cx="1775240" cy="1747649"/>
      </dsp:txXfrm>
    </dsp:sp>
    <dsp:sp modelId="{FC5480C0-6E9E-4E5C-B51D-D9ED7351EB22}">
      <dsp:nvSpPr>
        <dsp:cNvPr id="0" name=""/>
        <dsp:cNvSpPr/>
      </dsp:nvSpPr>
      <dsp:spPr>
        <a:xfrm>
          <a:off x="6996359" y="2031800"/>
          <a:ext cx="188398" cy="577059"/>
        </a:xfrm>
        <a:custGeom>
          <a:avLst/>
          <a:gdLst/>
          <a:ahLst/>
          <a:cxnLst/>
          <a:rect l="0" t="0" r="0" b="0"/>
          <a:pathLst>
            <a:path>
              <a:moveTo>
                <a:pt x="0" y="0"/>
              </a:moveTo>
              <a:lnTo>
                <a:pt x="0" y="577059"/>
              </a:lnTo>
              <a:lnTo>
                <a:pt x="188398" y="5770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86DF1-CCF3-4EB3-8D07-6FA6E2417EE8}">
      <dsp:nvSpPr>
        <dsp:cNvPr id="0" name=""/>
        <dsp:cNvSpPr/>
      </dsp:nvSpPr>
      <dsp:spPr>
        <a:xfrm>
          <a:off x="7184757" y="2224153"/>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Modern system of laboratory diagnosis </a:t>
          </a:r>
        </a:p>
      </dsp:txBody>
      <dsp:txXfrm>
        <a:off x="7207292" y="2246688"/>
        <a:ext cx="1185990" cy="724342"/>
      </dsp:txXfrm>
    </dsp:sp>
    <dsp:sp modelId="{7F270C85-0779-4BEF-9E21-A9CAAF8B88C0}">
      <dsp:nvSpPr>
        <dsp:cNvPr id="0" name=""/>
        <dsp:cNvSpPr/>
      </dsp:nvSpPr>
      <dsp:spPr>
        <a:xfrm>
          <a:off x="6996359" y="2031800"/>
          <a:ext cx="188398" cy="1538825"/>
        </a:xfrm>
        <a:custGeom>
          <a:avLst/>
          <a:gdLst/>
          <a:ahLst/>
          <a:cxnLst/>
          <a:rect l="0" t="0" r="0" b="0"/>
          <a:pathLst>
            <a:path>
              <a:moveTo>
                <a:pt x="0" y="0"/>
              </a:moveTo>
              <a:lnTo>
                <a:pt x="0" y="1538825"/>
              </a:lnTo>
              <a:lnTo>
                <a:pt x="188398" y="1538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1D6FEE-7AE7-4BBF-BDBD-8710A74C57CA}">
      <dsp:nvSpPr>
        <dsp:cNvPr id="0" name=""/>
        <dsp:cNvSpPr/>
      </dsp:nvSpPr>
      <dsp:spPr>
        <a:xfrm>
          <a:off x="7184757" y="3185919"/>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Screening</a:t>
          </a:r>
        </a:p>
      </dsp:txBody>
      <dsp:txXfrm>
        <a:off x="7207292" y="3208454"/>
        <a:ext cx="1185990" cy="724342"/>
      </dsp:txXfrm>
    </dsp:sp>
    <dsp:sp modelId="{FABAC579-E8F1-4B90-9651-85E188F5F17D}">
      <dsp:nvSpPr>
        <dsp:cNvPr id="0" name=""/>
        <dsp:cNvSpPr/>
      </dsp:nvSpPr>
      <dsp:spPr>
        <a:xfrm>
          <a:off x="6996359" y="2031800"/>
          <a:ext cx="188398" cy="2500591"/>
        </a:xfrm>
        <a:custGeom>
          <a:avLst/>
          <a:gdLst/>
          <a:ahLst/>
          <a:cxnLst/>
          <a:rect l="0" t="0" r="0" b="0"/>
          <a:pathLst>
            <a:path>
              <a:moveTo>
                <a:pt x="0" y="0"/>
              </a:moveTo>
              <a:lnTo>
                <a:pt x="0" y="2500591"/>
              </a:lnTo>
              <a:lnTo>
                <a:pt x="188398" y="25005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8D4350-5C0E-4637-93DF-2A25F6A5BFF6}">
      <dsp:nvSpPr>
        <dsp:cNvPr id="0" name=""/>
        <dsp:cNvSpPr/>
      </dsp:nvSpPr>
      <dsp:spPr>
        <a:xfrm>
          <a:off x="7184757" y="4147685"/>
          <a:ext cx="1231060" cy="76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rPr>
            <a:t>Care and treatment</a:t>
          </a:r>
        </a:p>
      </dsp:txBody>
      <dsp:txXfrm>
        <a:off x="7207292" y="4170220"/>
        <a:ext cx="1185990" cy="724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4CC9E-9F00-482A-808E-2EB8FC547AFB}">
      <dsp:nvSpPr>
        <dsp:cNvPr id="0" name=""/>
        <dsp:cNvSpPr/>
      </dsp:nvSpPr>
      <dsp:spPr>
        <a:xfrm>
          <a:off x="1855" y="219594"/>
          <a:ext cx="1850450" cy="1823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1</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Raise awareness of viral hepatitis</a:t>
          </a:r>
          <a:endParaRPr lang="ka-GE" sz="1400" b="1" kern="1200" dirty="0">
            <a:solidFill>
              <a:srgbClr val="002060"/>
            </a:solidFill>
          </a:endParaRPr>
        </a:p>
      </dsp:txBody>
      <dsp:txXfrm>
        <a:off x="55259" y="272998"/>
        <a:ext cx="1743642" cy="1716542"/>
      </dsp:txXfrm>
    </dsp:sp>
    <dsp:sp modelId="{CCDCA8DB-EBC3-4F45-B012-DCECE95D7127}">
      <dsp:nvSpPr>
        <dsp:cNvPr id="0" name=""/>
        <dsp:cNvSpPr/>
      </dsp:nvSpPr>
      <dsp:spPr>
        <a:xfrm>
          <a:off x="186900" y="2042944"/>
          <a:ext cx="185045" cy="566788"/>
        </a:xfrm>
        <a:custGeom>
          <a:avLst/>
          <a:gdLst/>
          <a:ahLst/>
          <a:cxnLst/>
          <a:rect l="0" t="0" r="0" b="0"/>
          <a:pathLst>
            <a:path>
              <a:moveTo>
                <a:pt x="0" y="0"/>
              </a:moveTo>
              <a:lnTo>
                <a:pt x="0" y="566788"/>
              </a:lnTo>
              <a:lnTo>
                <a:pt x="185045" y="566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5DF8D-10C1-46B8-9893-CDCA0B22D09E}">
      <dsp:nvSpPr>
        <dsp:cNvPr id="0" name=""/>
        <dsp:cNvSpPr/>
      </dsp:nvSpPr>
      <dsp:spPr>
        <a:xfrm>
          <a:off x="371945" y="2231873"/>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Raise awareness in general population and high-risk groups</a:t>
          </a:r>
        </a:p>
      </dsp:txBody>
      <dsp:txXfrm>
        <a:off x="394079" y="2254007"/>
        <a:ext cx="1164880" cy="711449"/>
      </dsp:txXfrm>
    </dsp:sp>
    <dsp:sp modelId="{316E8C96-313F-479C-BDF7-FC171F1E6348}">
      <dsp:nvSpPr>
        <dsp:cNvPr id="0" name=""/>
        <dsp:cNvSpPr/>
      </dsp:nvSpPr>
      <dsp:spPr>
        <a:xfrm>
          <a:off x="186900" y="2042944"/>
          <a:ext cx="185045" cy="1511435"/>
        </a:xfrm>
        <a:custGeom>
          <a:avLst/>
          <a:gdLst/>
          <a:ahLst/>
          <a:cxnLst/>
          <a:rect l="0" t="0" r="0" b="0"/>
          <a:pathLst>
            <a:path>
              <a:moveTo>
                <a:pt x="0" y="0"/>
              </a:moveTo>
              <a:lnTo>
                <a:pt x="0" y="1511435"/>
              </a:lnTo>
              <a:lnTo>
                <a:pt x="185045" y="1511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668777-498F-48C8-AEC2-78271E5F2661}">
      <dsp:nvSpPr>
        <dsp:cNvPr id="0" name=""/>
        <dsp:cNvSpPr/>
      </dsp:nvSpPr>
      <dsp:spPr>
        <a:xfrm>
          <a:off x="371945" y="3176521"/>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Reduce HCV-associated stigma</a:t>
          </a:r>
        </a:p>
      </dsp:txBody>
      <dsp:txXfrm>
        <a:off x="394079" y="3198655"/>
        <a:ext cx="1164880" cy="711449"/>
      </dsp:txXfrm>
    </dsp:sp>
    <dsp:sp modelId="{4A69C9FC-1D20-41F1-BBF5-04CBC9220982}">
      <dsp:nvSpPr>
        <dsp:cNvPr id="0" name=""/>
        <dsp:cNvSpPr/>
      </dsp:nvSpPr>
      <dsp:spPr>
        <a:xfrm>
          <a:off x="2230164" y="219594"/>
          <a:ext cx="1850450" cy="1823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2</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Monitor health sector response to hepatiti</a:t>
          </a:r>
          <a:r>
            <a:rPr lang="en-US" sz="1400" b="1" kern="1200" dirty="0"/>
            <a:t>s</a:t>
          </a:r>
          <a:endParaRPr lang="ka-GE" sz="1400" b="1" kern="1200" dirty="0"/>
        </a:p>
      </dsp:txBody>
      <dsp:txXfrm>
        <a:off x="2283568" y="272998"/>
        <a:ext cx="1743642" cy="1716542"/>
      </dsp:txXfrm>
    </dsp:sp>
    <dsp:sp modelId="{DE1BB6A1-00B9-42CD-8F85-9A69F667E603}">
      <dsp:nvSpPr>
        <dsp:cNvPr id="0" name=""/>
        <dsp:cNvSpPr/>
      </dsp:nvSpPr>
      <dsp:spPr>
        <a:xfrm>
          <a:off x="2415209" y="2042944"/>
          <a:ext cx="185045" cy="566788"/>
        </a:xfrm>
        <a:custGeom>
          <a:avLst/>
          <a:gdLst/>
          <a:ahLst/>
          <a:cxnLst/>
          <a:rect l="0" t="0" r="0" b="0"/>
          <a:pathLst>
            <a:path>
              <a:moveTo>
                <a:pt x="0" y="0"/>
              </a:moveTo>
              <a:lnTo>
                <a:pt x="0" y="566788"/>
              </a:lnTo>
              <a:lnTo>
                <a:pt x="185045" y="566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54BD0-E00D-4E9A-84F2-886FBA3AFBF9}">
      <dsp:nvSpPr>
        <dsp:cNvPr id="0" name=""/>
        <dsp:cNvSpPr/>
      </dsp:nvSpPr>
      <dsp:spPr>
        <a:xfrm>
          <a:off x="2600254" y="2231873"/>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Estimate the national burden due to chronic hepatitis</a:t>
          </a:r>
        </a:p>
      </dsp:txBody>
      <dsp:txXfrm>
        <a:off x="2622388" y="2254007"/>
        <a:ext cx="1164880" cy="711449"/>
      </dsp:txXfrm>
    </dsp:sp>
    <dsp:sp modelId="{A62E29E9-AEC1-4D70-BBF5-ED196B437B10}">
      <dsp:nvSpPr>
        <dsp:cNvPr id="0" name=""/>
        <dsp:cNvSpPr/>
      </dsp:nvSpPr>
      <dsp:spPr>
        <a:xfrm>
          <a:off x="2415209" y="2042944"/>
          <a:ext cx="185045" cy="1511435"/>
        </a:xfrm>
        <a:custGeom>
          <a:avLst/>
          <a:gdLst/>
          <a:ahLst/>
          <a:cxnLst/>
          <a:rect l="0" t="0" r="0" b="0"/>
          <a:pathLst>
            <a:path>
              <a:moveTo>
                <a:pt x="0" y="0"/>
              </a:moveTo>
              <a:lnTo>
                <a:pt x="0" y="1511435"/>
              </a:lnTo>
              <a:lnTo>
                <a:pt x="185045" y="1511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3ABF30-0036-40FB-9C68-87975BC7EAFC}">
      <dsp:nvSpPr>
        <dsp:cNvPr id="0" name=""/>
        <dsp:cNvSpPr/>
      </dsp:nvSpPr>
      <dsp:spPr>
        <a:xfrm>
          <a:off x="2600254" y="3176521"/>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Strengthen surveillance of viral hepatitis</a:t>
          </a:r>
        </a:p>
      </dsp:txBody>
      <dsp:txXfrm>
        <a:off x="2622388" y="3198655"/>
        <a:ext cx="1164880" cy="711449"/>
      </dsp:txXfrm>
    </dsp:sp>
    <dsp:sp modelId="{2C579201-95B6-427F-B3F3-90F7571E5827}">
      <dsp:nvSpPr>
        <dsp:cNvPr id="0" name=""/>
        <dsp:cNvSpPr/>
      </dsp:nvSpPr>
      <dsp:spPr>
        <a:xfrm>
          <a:off x="4458473" y="219594"/>
          <a:ext cx="1850450" cy="1823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3</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Prevent transmission of viral hepatitis</a:t>
          </a:r>
          <a:endParaRPr lang="ka-GE" sz="1400" b="1" kern="1200" dirty="0">
            <a:solidFill>
              <a:srgbClr val="002060"/>
            </a:solidFill>
          </a:endParaRPr>
        </a:p>
      </dsp:txBody>
      <dsp:txXfrm>
        <a:off x="4511877" y="272998"/>
        <a:ext cx="1743642" cy="1716542"/>
      </dsp:txXfrm>
    </dsp:sp>
    <dsp:sp modelId="{FF4A0B92-F498-4472-9B71-708009BB68D5}">
      <dsp:nvSpPr>
        <dsp:cNvPr id="0" name=""/>
        <dsp:cNvSpPr/>
      </dsp:nvSpPr>
      <dsp:spPr>
        <a:xfrm>
          <a:off x="4643518" y="2042944"/>
          <a:ext cx="185045" cy="566788"/>
        </a:xfrm>
        <a:custGeom>
          <a:avLst/>
          <a:gdLst/>
          <a:ahLst/>
          <a:cxnLst/>
          <a:rect l="0" t="0" r="0" b="0"/>
          <a:pathLst>
            <a:path>
              <a:moveTo>
                <a:pt x="0" y="0"/>
              </a:moveTo>
              <a:lnTo>
                <a:pt x="0" y="566788"/>
              </a:lnTo>
              <a:lnTo>
                <a:pt x="185045" y="566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913BB-67AE-43BD-984B-B5E971BA73DF}">
      <dsp:nvSpPr>
        <dsp:cNvPr id="0" name=""/>
        <dsp:cNvSpPr/>
      </dsp:nvSpPr>
      <dsp:spPr>
        <a:xfrm>
          <a:off x="4828564" y="2231873"/>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Safe Blood</a:t>
          </a:r>
        </a:p>
      </dsp:txBody>
      <dsp:txXfrm>
        <a:off x="4850698" y="2254007"/>
        <a:ext cx="1164880" cy="711449"/>
      </dsp:txXfrm>
    </dsp:sp>
    <dsp:sp modelId="{B556477D-4BF4-469F-9CA8-41A996ED2D09}">
      <dsp:nvSpPr>
        <dsp:cNvPr id="0" name=""/>
        <dsp:cNvSpPr/>
      </dsp:nvSpPr>
      <dsp:spPr>
        <a:xfrm>
          <a:off x="4643518" y="2042944"/>
          <a:ext cx="185045" cy="1511435"/>
        </a:xfrm>
        <a:custGeom>
          <a:avLst/>
          <a:gdLst/>
          <a:ahLst/>
          <a:cxnLst/>
          <a:rect l="0" t="0" r="0" b="0"/>
          <a:pathLst>
            <a:path>
              <a:moveTo>
                <a:pt x="0" y="0"/>
              </a:moveTo>
              <a:lnTo>
                <a:pt x="0" y="1511435"/>
              </a:lnTo>
              <a:lnTo>
                <a:pt x="185045" y="1511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B478D9-7039-4741-AEA8-B3DED91B95D7}">
      <dsp:nvSpPr>
        <dsp:cNvPr id="0" name=""/>
        <dsp:cNvSpPr/>
      </dsp:nvSpPr>
      <dsp:spPr>
        <a:xfrm>
          <a:off x="4828564" y="3176521"/>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Infection control in medical and non-medical facilities</a:t>
          </a:r>
        </a:p>
      </dsp:txBody>
      <dsp:txXfrm>
        <a:off x="4850698" y="3198655"/>
        <a:ext cx="1164880" cy="711449"/>
      </dsp:txXfrm>
    </dsp:sp>
    <dsp:sp modelId="{B66DA3CE-1F3E-4D37-B037-318B76B02AD2}">
      <dsp:nvSpPr>
        <dsp:cNvPr id="0" name=""/>
        <dsp:cNvSpPr/>
      </dsp:nvSpPr>
      <dsp:spPr>
        <a:xfrm>
          <a:off x="4643518" y="2042944"/>
          <a:ext cx="185045" cy="2456082"/>
        </a:xfrm>
        <a:custGeom>
          <a:avLst/>
          <a:gdLst/>
          <a:ahLst/>
          <a:cxnLst/>
          <a:rect l="0" t="0" r="0" b="0"/>
          <a:pathLst>
            <a:path>
              <a:moveTo>
                <a:pt x="0" y="0"/>
              </a:moveTo>
              <a:lnTo>
                <a:pt x="0" y="2456082"/>
              </a:lnTo>
              <a:lnTo>
                <a:pt x="185045" y="2456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6F611E-2FBD-4980-9DA0-F1C1A4CAEF31}">
      <dsp:nvSpPr>
        <dsp:cNvPr id="0" name=""/>
        <dsp:cNvSpPr/>
      </dsp:nvSpPr>
      <dsp:spPr>
        <a:xfrm>
          <a:off x="4828564" y="4121168"/>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Decrease HCV incidence in PWID</a:t>
          </a:r>
        </a:p>
      </dsp:txBody>
      <dsp:txXfrm>
        <a:off x="4850698" y="4143302"/>
        <a:ext cx="1164880" cy="711449"/>
      </dsp:txXfrm>
    </dsp:sp>
    <dsp:sp modelId="{AF1337E7-637E-43E2-B963-0D1590E9DE20}">
      <dsp:nvSpPr>
        <dsp:cNvPr id="0" name=""/>
        <dsp:cNvSpPr/>
      </dsp:nvSpPr>
      <dsp:spPr>
        <a:xfrm>
          <a:off x="6686783" y="219594"/>
          <a:ext cx="1850450" cy="1823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Goal </a:t>
          </a:r>
          <a:r>
            <a:rPr lang="ka-GE" sz="1400" b="1" kern="1200" dirty="0">
              <a:solidFill>
                <a:srgbClr val="002060"/>
              </a:solidFill>
            </a:rPr>
            <a:t>4</a:t>
          </a:r>
          <a:r>
            <a:rPr lang="en-US" sz="1400" b="1" kern="1200" dirty="0">
              <a:solidFill>
                <a:srgbClr val="002060"/>
              </a:solidFill>
              <a:latin typeface="Arial" panose="020B0604020202020204" pitchFamily="34" charset="0"/>
            </a:rPr>
            <a:t>:</a:t>
          </a:r>
          <a:endParaRPr lang="ka-GE"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latin typeface="Arial" panose="020B0604020202020204" pitchFamily="34" charset="0"/>
            </a:rPr>
            <a:t>Reduce new infections and deaths due to viral hepatitis through expanded screening and</a:t>
          </a:r>
          <a:r>
            <a:rPr lang="en-US" sz="1400" b="1" kern="1200" dirty="0">
              <a:solidFill>
                <a:srgbClr val="002060"/>
              </a:solidFill>
            </a:rPr>
            <a:t> treatment</a:t>
          </a:r>
          <a:endParaRPr lang="ka-GE" sz="1400" b="1" kern="1200" dirty="0">
            <a:solidFill>
              <a:srgbClr val="002060"/>
            </a:solidFill>
          </a:endParaRPr>
        </a:p>
      </dsp:txBody>
      <dsp:txXfrm>
        <a:off x="6740187" y="272998"/>
        <a:ext cx="1743642" cy="1716542"/>
      </dsp:txXfrm>
    </dsp:sp>
    <dsp:sp modelId="{FC5480C0-6E9E-4E5C-B51D-D9ED7351EB22}">
      <dsp:nvSpPr>
        <dsp:cNvPr id="0" name=""/>
        <dsp:cNvSpPr/>
      </dsp:nvSpPr>
      <dsp:spPr>
        <a:xfrm>
          <a:off x="6871828" y="2042944"/>
          <a:ext cx="185045" cy="566788"/>
        </a:xfrm>
        <a:custGeom>
          <a:avLst/>
          <a:gdLst/>
          <a:ahLst/>
          <a:cxnLst/>
          <a:rect l="0" t="0" r="0" b="0"/>
          <a:pathLst>
            <a:path>
              <a:moveTo>
                <a:pt x="0" y="0"/>
              </a:moveTo>
              <a:lnTo>
                <a:pt x="0" y="566788"/>
              </a:lnTo>
              <a:lnTo>
                <a:pt x="185045" y="5667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86DF1-CCF3-4EB3-8D07-6FA6E2417EE8}">
      <dsp:nvSpPr>
        <dsp:cNvPr id="0" name=""/>
        <dsp:cNvSpPr/>
      </dsp:nvSpPr>
      <dsp:spPr>
        <a:xfrm>
          <a:off x="7056873" y="2231873"/>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Modern system of laboratory diagnosis </a:t>
          </a:r>
        </a:p>
      </dsp:txBody>
      <dsp:txXfrm>
        <a:off x="7079007" y="2254007"/>
        <a:ext cx="1164880" cy="711449"/>
      </dsp:txXfrm>
    </dsp:sp>
    <dsp:sp modelId="{7F270C85-0779-4BEF-9E21-A9CAAF8B88C0}">
      <dsp:nvSpPr>
        <dsp:cNvPr id="0" name=""/>
        <dsp:cNvSpPr/>
      </dsp:nvSpPr>
      <dsp:spPr>
        <a:xfrm>
          <a:off x="6871828" y="2042944"/>
          <a:ext cx="185045" cy="1511435"/>
        </a:xfrm>
        <a:custGeom>
          <a:avLst/>
          <a:gdLst/>
          <a:ahLst/>
          <a:cxnLst/>
          <a:rect l="0" t="0" r="0" b="0"/>
          <a:pathLst>
            <a:path>
              <a:moveTo>
                <a:pt x="0" y="0"/>
              </a:moveTo>
              <a:lnTo>
                <a:pt x="0" y="1511435"/>
              </a:lnTo>
              <a:lnTo>
                <a:pt x="185045" y="15114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1D6FEE-7AE7-4BBF-BDBD-8710A74C57CA}">
      <dsp:nvSpPr>
        <dsp:cNvPr id="0" name=""/>
        <dsp:cNvSpPr/>
      </dsp:nvSpPr>
      <dsp:spPr>
        <a:xfrm>
          <a:off x="7056873" y="3176521"/>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Screening</a:t>
          </a:r>
        </a:p>
      </dsp:txBody>
      <dsp:txXfrm>
        <a:off x="7079007" y="3198655"/>
        <a:ext cx="1164880" cy="711449"/>
      </dsp:txXfrm>
    </dsp:sp>
    <dsp:sp modelId="{FABAC579-E8F1-4B90-9651-85E188F5F17D}">
      <dsp:nvSpPr>
        <dsp:cNvPr id="0" name=""/>
        <dsp:cNvSpPr/>
      </dsp:nvSpPr>
      <dsp:spPr>
        <a:xfrm>
          <a:off x="6871828" y="2042944"/>
          <a:ext cx="185045" cy="2456082"/>
        </a:xfrm>
        <a:custGeom>
          <a:avLst/>
          <a:gdLst/>
          <a:ahLst/>
          <a:cxnLst/>
          <a:rect l="0" t="0" r="0" b="0"/>
          <a:pathLst>
            <a:path>
              <a:moveTo>
                <a:pt x="0" y="0"/>
              </a:moveTo>
              <a:lnTo>
                <a:pt x="0" y="2456082"/>
              </a:lnTo>
              <a:lnTo>
                <a:pt x="185045" y="2456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8D4350-5C0E-4637-93DF-2A25F6A5BFF6}">
      <dsp:nvSpPr>
        <dsp:cNvPr id="0" name=""/>
        <dsp:cNvSpPr/>
      </dsp:nvSpPr>
      <dsp:spPr>
        <a:xfrm>
          <a:off x="7056873" y="4121168"/>
          <a:ext cx="1209148" cy="755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Care and treatment</a:t>
          </a:r>
        </a:p>
      </dsp:txBody>
      <dsp:txXfrm>
        <a:off x="7079007" y="4143302"/>
        <a:ext cx="1164880" cy="711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E8B78-F22B-498C-A5AD-99C4464CFCDF}">
      <dsp:nvSpPr>
        <dsp:cNvPr id="0" name=""/>
        <dsp:cNvSpPr/>
      </dsp:nvSpPr>
      <dsp:spPr>
        <a:xfrm>
          <a:off x="0" y="253276"/>
          <a:ext cx="2203064" cy="1321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02060"/>
              </a:solidFill>
              <a:latin typeface="Arial" panose="020B0604020202020204" pitchFamily="34" charset="0"/>
            </a:rPr>
            <a:t>Strategy 1 – Promote Advocacy, Awareness and Education, and Partnership for HCV-associated resource mobilization</a:t>
          </a:r>
        </a:p>
      </dsp:txBody>
      <dsp:txXfrm>
        <a:off x="0" y="253276"/>
        <a:ext cx="2203064" cy="1321838"/>
      </dsp:txXfrm>
    </dsp:sp>
    <dsp:sp modelId="{BD537A1B-719A-4EB4-A8C6-6DD263618E2E}">
      <dsp:nvSpPr>
        <dsp:cNvPr id="0" name=""/>
        <dsp:cNvSpPr/>
      </dsp:nvSpPr>
      <dsp:spPr>
        <a:xfrm>
          <a:off x="2423370" y="253276"/>
          <a:ext cx="2203064" cy="1321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02060"/>
              </a:solidFill>
              <a:latin typeface="Arial" panose="020B0604020202020204" pitchFamily="34" charset="0"/>
            </a:rPr>
            <a:t>Strategy 2 – Prevent HCV Transmission</a:t>
          </a:r>
        </a:p>
      </dsp:txBody>
      <dsp:txXfrm>
        <a:off x="2423370" y="253276"/>
        <a:ext cx="2203064" cy="1321838"/>
      </dsp:txXfrm>
    </dsp:sp>
    <dsp:sp modelId="{4DC7DE4E-C1A8-4218-B146-E1F4B16A9F4F}">
      <dsp:nvSpPr>
        <dsp:cNvPr id="0" name=""/>
        <dsp:cNvSpPr/>
      </dsp:nvSpPr>
      <dsp:spPr>
        <a:xfrm>
          <a:off x="4846740" y="272363"/>
          <a:ext cx="2203064" cy="1321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02060"/>
              </a:solidFill>
              <a:latin typeface="Arial" panose="020B0604020202020204" pitchFamily="34" charset="0"/>
            </a:rPr>
            <a:t>Strategy 3 – Identify Persons Infected with HCV</a:t>
          </a:r>
        </a:p>
      </dsp:txBody>
      <dsp:txXfrm>
        <a:off x="4846740" y="272363"/>
        <a:ext cx="2203064" cy="1321838"/>
      </dsp:txXfrm>
    </dsp:sp>
    <dsp:sp modelId="{8323B01A-101A-4B5F-B4BE-197FDF73E7F0}">
      <dsp:nvSpPr>
        <dsp:cNvPr id="0" name=""/>
        <dsp:cNvSpPr/>
      </dsp:nvSpPr>
      <dsp:spPr>
        <a:xfrm>
          <a:off x="0" y="1795421"/>
          <a:ext cx="2203064" cy="1321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02060"/>
              </a:solidFill>
              <a:latin typeface="Arial" panose="020B0604020202020204" pitchFamily="34" charset="0"/>
            </a:rPr>
            <a:t>Strategy 4 – Improve HCV Laboratory Diagnostics</a:t>
          </a:r>
        </a:p>
      </dsp:txBody>
      <dsp:txXfrm>
        <a:off x="0" y="1795421"/>
        <a:ext cx="2203064" cy="1321838"/>
      </dsp:txXfrm>
    </dsp:sp>
    <dsp:sp modelId="{A10738A4-3735-4464-9B96-3AB5AAD9A772}">
      <dsp:nvSpPr>
        <dsp:cNvPr id="0" name=""/>
        <dsp:cNvSpPr/>
      </dsp:nvSpPr>
      <dsp:spPr>
        <a:xfrm>
          <a:off x="2423370" y="1795421"/>
          <a:ext cx="2203064" cy="1321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02060"/>
              </a:solidFill>
              <a:latin typeface="Arial" panose="020B0604020202020204" pitchFamily="34" charset="0"/>
            </a:rPr>
            <a:t>Strategy 5 – Provide HCV Care and </a:t>
          </a:r>
          <a:r>
            <a:rPr lang="en-US" sz="1500" b="1" kern="1200" dirty="0">
              <a:latin typeface="Arial" panose="020B0604020202020204" pitchFamily="34" charset="0"/>
            </a:rPr>
            <a:t>Treatment</a:t>
          </a:r>
        </a:p>
      </dsp:txBody>
      <dsp:txXfrm>
        <a:off x="2423370" y="1795421"/>
        <a:ext cx="2203064" cy="1321838"/>
      </dsp:txXfrm>
    </dsp:sp>
    <dsp:sp modelId="{C4D296E6-7F94-409A-BA70-712A4EF88B45}">
      <dsp:nvSpPr>
        <dsp:cNvPr id="0" name=""/>
        <dsp:cNvSpPr/>
      </dsp:nvSpPr>
      <dsp:spPr>
        <a:xfrm>
          <a:off x="4846740" y="1814508"/>
          <a:ext cx="2203064" cy="1321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02060"/>
              </a:solidFill>
              <a:latin typeface="Arial" panose="020B0604020202020204" pitchFamily="34" charset="0"/>
            </a:rPr>
            <a:t>Strategy 6 – I</a:t>
          </a:r>
          <a:r>
            <a:rPr lang="en-US" sz="1500" b="1" kern="1200" dirty="0">
              <a:latin typeface="Arial" panose="020B0604020202020204" pitchFamily="34" charset="0"/>
            </a:rPr>
            <a:t>mprove HCV Surveillance</a:t>
          </a:r>
        </a:p>
      </dsp:txBody>
      <dsp:txXfrm>
        <a:off x="4846740" y="1814508"/>
        <a:ext cx="2203064" cy="13218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0.11934</cdr:x>
      <cdr:y>0.32998</cdr:y>
    </cdr:from>
    <cdr:to>
      <cdr:x>0.12248</cdr:x>
      <cdr:y>0.62922</cdr:y>
    </cdr:to>
    <cdr:cxnSp macro="">
      <cdr:nvCxnSpPr>
        <cdr:cNvPr id="3" name="Straight Arrow Connector 2">
          <a:extLst xmlns:a="http://schemas.openxmlformats.org/drawingml/2006/main"/>
        </cdr:cNvPr>
        <cdr:cNvCxnSpPr/>
      </cdr:nvCxnSpPr>
      <cdr:spPr>
        <a:xfrm xmlns:a="http://schemas.openxmlformats.org/drawingml/2006/main" flipH="1">
          <a:off x="783353" y="889660"/>
          <a:ext cx="20611" cy="806771"/>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0.56231</cdr:x>
      <cdr:y>0.33566</cdr:y>
    </cdr:from>
    <cdr:to>
      <cdr:x>0.56546</cdr:x>
      <cdr:y>0.6349</cdr:y>
    </cdr:to>
    <cdr:cxnSp macro="">
      <cdr:nvCxnSpPr>
        <cdr:cNvPr id="4" name="Straight Arrow Connector 3">
          <a:extLst xmlns:a="http://schemas.openxmlformats.org/drawingml/2006/main"/>
        </cdr:cNvPr>
        <cdr:cNvCxnSpPr/>
      </cdr:nvCxnSpPr>
      <cdr:spPr>
        <a:xfrm xmlns:a="http://schemas.openxmlformats.org/drawingml/2006/main" flipH="1">
          <a:off x="3690994" y="904974"/>
          <a:ext cx="20676" cy="806771"/>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0.10152</cdr:x>
      <cdr:y>0.24475</cdr:y>
    </cdr:from>
    <cdr:to>
      <cdr:x>0.20215</cdr:x>
      <cdr:y>0.42657</cdr:y>
    </cdr:to>
    <cdr:sp macro="" textlink="">
      <cdr:nvSpPr>
        <cdr:cNvPr id="5" name="TextBox 4">
          <a:extLst xmlns:a="http://schemas.openxmlformats.org/drawingml/2006/main"/>
        </cdr:cNvPr>
        <cdr:cNvSpPr txBox="1"/>
      </cdr:nvSpPr>
      <cdr:spPr>
        <a:xfrm xmlns:a="http://schemas.openxmlformats.org/drawingml/2006/main">
          <a:off x="666383" y="659875"/>
          <a:ext cx="660535" cy="490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rgbClr val="FF0000"/>
              </a:solidFill>
            </a:rPr>
            <a:t>SOF introduced</a:t>
          </a:r>
        </a:p>
      </cdr:txBody>
    </cdr:sp>
  </cdr:relSizeAnchor>
  <cdr:relSizeAnchor xmlns:cdr="http://schemas.openxmlformats.org/drawingml/2006/chartDrawing">
    <cdr:from>
      <cdr:x>0.51724</cdr:x>
      <cdr:y>0.24475</cdr:y>
    </cdr:from>
    <cdr:to>
      <cdr:x>0.61787</cdr:x>
      <cdr:y>0.42657</cdr:y>
    </cdr:to>
    <cdr:sp macro="" textlink="">
      <cdr:nvSpPr>
        <cdr:cNvPr id="6" name="TextBox 1">
          <a:extLst xmlns:a="http://schemas.openxmlformats.org/drawingml/2006/main"/>
        </cdr:cNvPr>
        <cdr:cNvSpPr txBox="1"/>
      </cdr:nvSpPr>
      <cdr:spPr>
        <a:xfrm xmlns:a="http://schemas.openxmlformats.org/drawingml/2006/main">
          <a:off x="3395154" y="659875"/>
          <a:ext cx="660535" cy="4901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FF0000"/>
              </a:solidFill>
            </a:rPr>
            <a:t>LDV/SOF introduced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ka-GE"/>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55532F-9DA6-4883-96AA-812EC49AD9EB}" type="datetimeFigureOut">
              <a:rPr lang="ka-GE" smtClean="0"/>
              <a:t>09.03.2017</a:t>
            </a:fld>
            <a:endParaRPr lang="ka-GE"/>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ka-GE"/>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E3D8224-E615-4E0B-9EE4-D43E73B4C513}" type="slidenum">
              <a:rPr lang="ka-GE" smtClean="0"/>
              <a:t>‹#›</a:t>
            </a:fld>
            <a:endParaRPr lang="ka-GE"/>
          </a:p>
        </p:txBody>
      </p:sp>
    </p:spTree>
    <p:extLst>
      <p:ext uri="{BB962C8B-B14F-4D97-AF65-F5344CB8AC3E}">
        <p14:creationId xmlns:p14="http://schemas.microsoft.com/office/powerpoint/2010/main" val="3373309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ka-G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F86096-823D-4699-9DF8-26D00EAEA7BA}" type="datetimeFigureOut">
              <a:rPr lang="ka-GE" smtClean="0"/>
              <a:t>09.03.2017</a:t>
            </a:fld>
            <a:endParaRPr lang="ka-GE"/>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ka-G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ka-G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040ACB-3D6A-4C81-884E-7407748451C4}" type="slidenum">
              <a:rPr lang="ka-GE" smtClean="0"/>
              <a:t>‹#›</a:t>
            </a:fld>
            <a:endParaRPr lang="ka-GE"/>
          </a:p>
        </p:txBody>
      </p:sp>
    </p:spTree>
    <p:extLst>
      <p:ext uri="{BB962C8B-B14F-4D97-AF65-F5344CB8AC3E}">
        <p14:creationId xmlns:p14="http://schemas.microsoft.com/office/powerpoint/2010/main" val="420837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6040ACB-3D6A-4C81-884E-7407748451C4}" type="slidenum">
              <a:rPr lang="ka-GE" smtClean="0"/>
              <a:t>1</a:t>
            </a:fld>
            <a:endParaRPr lang="ka-GE"/>
          </a:p>
        </p:txBody>
      </p:sp>
    </p:spTree>
    <p:extLst>
      <p:ext uri="{BB962C8B-B14F-4D97-AF65-F5344CB8AC3E}">
        <p14:creationId xmlns:p14="http://schemas.microsoft.com/office/powerpoint/2010/main" val="326115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Georgian version of elimination strategy that was approved on August 18, 2016, was developed in accordance to the government format and included sections about funding and other programmatic details. In order to present the strategic document to the international society (including TAG) our colleagues from CDC developed an updated, English version of the strategy, with further modified and refined M&amp;E framework. </a:t>
            </a:r>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14</a:t>
            </a:fld>
            <a:endParaRPr lang="en-US" altLang="en-US"/>
          </a:p>
        </p:txBody>
      </p:sp>
    </p:spTree>
    <p:extLst>
      <p:ext uri="{BB962C8B-B14F-4D97-AF65-F5344CB8AC3E}">
        <p14:creationId xmlns:p14="http://schemas.microsoft.com/office/powerpoint/2010/main" val="292293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importance of the topics, Screening and Laboratory diagnostics parts were moved as separate strategic directions. All the activities remained the same. The English version of the </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15</a:t>
            </a:fld>
            <a:endParaRPr lang="ka-GE"/>
          </a:p>
        </p:txBody>
      </p:sp>
    </p:spTree>
    <p:extLst>
      <p:ext uri="{BB962C8B-B14F-4D97-AF65-F5344CB8AC3E}">
        <p14:creationId xmlns:p14="http://schemas.microsoft.com/office/powerpoint/2010/main" val="220965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6040ACB-3D6A-4C81-884E-7407748451C4}" type="slidenum">
              <a:rPr lang="ka-GE" smtClean="0"/>
              <a:t>16</a:t>
            </a:fld>
            <a:endParaRPr lang="ka-GE"/>
          </a:p>
        </p:txBody>
      </p:sp>
    </p:spTree>
    <p:extLst>
      <p:ext uri="{BB962C8B-B14F-4D97-AF65-F5344CB8AC3E}">
        <p14:creationId xmlns:p14="http://schemas.microsoft.com/office/powerpoint/2010/main" val="224952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6040ACB-3D6A-4C81-884E-7407748451C4}" type="slidenum">
              <a:rPr lang="ka-GE" smtClean="0"/>
              <a:t>17</a:t>
            </a:fld>
            <a:endParaRPr lang="ka-GE"/>
          </a:p>
        </p:txBody>
      </p:sp>
    </p:spTree>
    <p:extLst>
      <p:ext uri="{BB962C8B-B14F-4D97-AF65-F5344CB8AC3E}">
        <p14:creationId xmlns:p14="http://schemas.microsoft.com/office/powerpoint/2010/main" val="37460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6040ACB-3D6A-4C81-884E-7407748451C4}" type="slidenum">
              <a:rPr lang="ka-GE" smtClean="0"/>
              <a:t>18</a:t>
            </a:fld>
            <a:endParaRPr lang="ka-GE"/>
          </a:p>
        </p:txBody>
      </p:sp>
    </p:spTree>
    <p:extLst>
      <p:ext uri="{BB962C8B-B14F-4D97-AF65-F5344CB8AC3E}">
        <p14:creationId xmlns:p14="http://schemas.microsoft.com/office/powerpoint/2010/main" val="194318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 National survey conducted by NCDC and CDC revealed that ~150 thousand people are infected with active HCV infection and need to be treated. The most prevalent genotype nationwide is genotype 1 (appx. 40%) followed by genotype 3 and 2.</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3</a:t>
            </a:fld>
            <a:endParaRPr lang="ka-GE"/>
          </a:p>
        </p:txBody>
      </p:sp>
    </p:spTree>
    <p:extLst>
      <p:ext uri="{BB962C8B-B14F-4D97-AF65-F5344CB8AC3E}">
        <p14:creationId xmlns:p14="http://schemas.microsoft.com/office/powerpoint/2010/main" val="115553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solidFill>
                  <a:prstClr val="black"/>
                </a:solidFill>
              </a:rPr>
              <a:pPr>
                <a:defRPr/>
              </a:pPr>
              <a:t>7</a:t>
            </a:fld>
            <a:endParaRPr lang="en-US" altLang="en-US">
              <a:solidFill>
                <a:prstClr val="black"/>
              </a:solidFill>
            </a:endParaRPr>
          </a:p>
        </p:txBody>
      </p:sp>
    </p:spTree>
    <p:extLst>
      <p:ext uri="{BB962C8B-B14F-4D97-AF65-F5344CB8AC3E}">
        <p14:creationId xmlns:p14="http://schemas.microsoft.com/office/powerpoint/2010/main" val="51653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8</a:t>
            </a:fld>
            <a:endParaRPr lang="en-US" altLang="en-US"/>
          </a:p>
        </p:txBody>
      </p:sp>
    </p:spTree>
    <p:extLst>
      <p:ext uri="{BB962C8B-B14F-4D97-AF65-F5344CB8AC3E}">
        <p14:creationId xmlns:p14="http://schemas.microsoft.com/office/powerpoint/2010/main" val="285101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6040ACB-3D6A-4C81-884E-7407748451C4}" type="slidenum">
              <a:rPr lang="ka-GE" smtClean="0"/>
              <a:t>9</a:t>
            </a:fld>
            <a:endParaRPr lang="ka-GE"/>
          </a:p>
        </p:txBody>
      </p:sp>
    </p:spTree>
    <p:extLst>
      <p:ext uri="{BB962C8B-B14F-4D97-AF65-F5344CB8AC3E}">
        <p14:creationId xmlns:p14="http://schemas.microsoft.com/office/powerpoint/2010/main" val="26354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6040ACB-3D6A-4C81-884E-7407748451C4}" type="slidenum">
              <a:rPr lang="ka-GE" smtClean="0"/>
              <a:t>10</a:t>
            </a:fld>
            <a:endParaRPr lang="ka-GE"/>
          </a:p>
        </p:txBody>
      </p:sp>
    </p:spTree>
    <p:extLst>
      <p:ext uri="{BB962C8B-B14F-4D97-AF65-F5344CB8AC3E}">
        <p14:creationId xmlns:p14="http://schemas.microsoft.com/office/powerpoint/2010/main" val="21009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 recommendations will be reviewed by Francisco</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11</a:t>
            </a:fld>
            <a:endParaRPr lang="ka-GE"/>
          </a:p>
        </p:txBody>
      </p:sp>
    </p:spTree>
    <p:extLst>
      <p:ext uri="{BB962C8B-B14F-4D97-AF65-F5344CB8AC3E}">
        <p14:creationId xmlns:p14="http://schemas.microsoft.com/office/powerpoint/2010/main" val="202713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6040ACB-3D6A-4C81-884E-7407748451C4}" type="slidenum">
              <a:rPr lang="ka-GE" smtClean="0"/>
              <a:t>12</a:t>
            </a:fld>
            <a:endParaRPr lang="ka-GE"/>
          </a:p>
        </p:txBody>
      </p:sp>
    </p:spTree>
    <p:extLst>
      <p:ext uri="{BB962C8B-B14F-4D97-AF65-F5344CB8AC3E}">
        <p14:creationId xmlns:p14="http://schemas.microsoft.com/office/powerpoint/2010/main" val="288307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total funding required for HCV elimination during these 5 years amounts to 116 million US dollar. This amount does not include the cost of donated medications that are courtesy of Gilead and is free for Georgia. Out of 116 million US dollars, about 49% is planned to be spent from state budget, 16-18% donor funding and appx. 33% co-payment (mainly for diagnostic and treatment monitoring procedures). However, part of this co-payment is funded by local governments. In addition, considering rapid scientific, technologic and pharmaceutical progress in the field, it is expected that the costs of these activities will be reduced. </a:t>
            </a:r>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13</a:t>
            </a:fld>
            <a:endParaRPr lang="en-US" altLang="en-US"/>
          </a:p>
        </p:txBody>
      </p:sp>
    </p:spTree>
    <p:extLst>
      <p:ext uri="{BB962C8B-B14F-4D97-AF65-F5344CB8AC3E}">
        <p14:creationId xmlns:p14="http://schemas.microsoft.com/office/powerpoint/2010/main" val="72960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99259F-EFD8-46AC-9668-03936B3CC645}" type="datetimeFigureOut">
              <a:rPr lang="ka-GE" smtClean="0"/>
              <a:t>09.03.2017</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137013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9259F-EFD8-46AC-9668-03936B3CC645}" type="datetimeFigureOut">
              <a:rPr lang="ka-GE" smtClean="0"/>
              <a:t>09.03.2017</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24218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9259F-EFD8-46AC-9668-03936B3CC645}" type="datetimeFigureOut">
              <a:rPr lang="ka-GE" smtClean="0"/>
              <a:t>09.03.2017</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27399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9259F-EFD8-46AC-9668-03936B3CC645}" type="datetimeFigureOut">
              <a:rPr lang="ka-GE" smtClean="0"/>
              <a:t>09.03.2017</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111337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9259F-EFD8-46AC-9668-03936B3CC645}" type="datetimeFigureOut">
              <a:rPr lang="ka-GE" smtClean="0"/>
              <a:t>09.03.2017</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411643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9259F-EFD8-46AC-9668-03936B3CC645}" type="datetimeFigureOut">
              <a:rPr lang="ka-GE" smtClean="0"/>
              <a:t>09.03.2017</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94920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9259F-EFD8-46AC-9668-03936B3CC645}" type="datetimeFigureOut">
              <a:rPr lang="ka-GE" smtClean="0"/>
              <a:t>09.03.2017</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120697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9259F-EFD8-46AC-9668-03936B3CC645}" type="datetimeFigureOut">
              <a:rPr lang="ka-GE" smtClean="0"/>
              <a:t>09.03.2017</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39887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9259F-EFD8-46AC-9668-03936B3CC645}" type="datetimeFigureOut">
              <a:rPr lang="ka-GE" smtClean="0"/>
              <a:t>09.03.2017</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400637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99259F-EFD8-46AC-9668-03936B3CC645}" type="datetimeFigureOut">
              <a:rPr lang="ka-GE" smtClean="0"/>
              <a:t>09.03.2017</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355018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99259F-EFD8-46AC-9668-03936B3CC645}" type="datetimeFigureOut">
              <a:rPr lang="ka-GE" smtClean="0"/>
              <a:t>09.03.2017</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021A317-2C67-4111-B0D7-C9FB65AF789E}" type="slidenum">
              <a:rPr lang="ka-GE" smtClean="0"/>
              <a:t>‹#›</a:t>
            </a:fld>
            <a:endParaRPr lang="ka-GE"/>
          </a:p>
        </p:txBody>
      </p:sp>
    </p:spTree>
    <p:extLst>
      <p:ext uri="{BB962C8B-B14F-4D97-AF65-F5344CB8AC3E}">
        <p14:creationId xmlns:p14="http://schemas.microsoft.com/office/powerpoint/2010/main" val="4005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9259F-EFD8-46AC-9668-03936B3CC645}" type="datetimeFigureOut">
              <a:rPr lang="ka-GE" smtClean="0"/>
              <a:t>09.03.2017</a:t>
            </a:fld>
            <a:endParaRPr lang="ka-G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A317-2C67-4111-B0D7-C9FB65AF789E}" type="slidenum">
              <a:rPr lang="ka-GE" smtClean="0"/>
              <a:t>‹#›</a:t>
            </a:fld>
            <a:endParaRPr lang="ka-GE"/>
          </a:p>
        </p:txBody>
      </p:sp>
    </p:spTree>
    <p:extLst>
      <p:ext uri="{BB962C8B-B14F-4D97-AF65-F5344CB8AC3E}">
        <p14:creationId xmlns:p14="http://schemas.microsoft.com/office/powerpoint/2010/main" val="3272872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639" y="1317180"/>
            <a:ext cx="8342722" cy="1492008"/>
          </a:xfrm>
        </p:spPr>
        <p:txBody>
          <a:bodyPr>
            <a:noAutofit/>
          </a:bodyPr>
          <a:lstStyle/>
          <a:p>
            <a:r>
              <a:rPr lang="en-US" sz="5400" b="1" dirty="0">
                <a:solidFill>
                  <a:srgbClr val="C00000"/>
                </a:solidFill>
                <a:latin typeface="Arial" panose="020B0604020202020204" pitchFamily="34" charset="0"/>
              </a:rPr>
              <a:t>Progress of Hepatitis C Elimination Program</a:t>
            </a:r>
            <a:endParaRPr lang="ka-GE" sz="5400" b="1" dirty="0">
              <a:solidFill>
                <a:srgbClr val="C00000"/>
              </a:solidFill>
            </a:endParaRPr>
          </a:p>
        </p:txBody>
      </p:sp>
      <p:sp>
        <p:nvSpPr>
          <p:cNvPr id="4" name="Subtitle 2"/>
          <p:cNvSpPr>
            <a:spLocks noGrp="1"/>
          </p:cNvSpPr>
          <p:nvPr>
            <p:ph type="subTitle" idx="1"/>
          </p:nvPr>
        </p:nvSpPr>
        <p:spPr>
          <a:xfrm>
            <a:off x="1402171" y="3685309"/>
            <a:ext cx="6095910" cy="1302714"/>
          </a:xfrm>
        </p:spPr>
        <p:txBody>
          <a:bodyPr>
            <a:normAutofit/>
          </a:bodyPr>
          <a:lstStyle/>
          <a:p>
            <a:r>
              <a:rPr lang="en-US" altLang="en-US" sz="2000" b="1" dirty="0" err="1">
                <a:solidFill>
                  <a:srgbClr val="002060"/>
                </a:solidFill>
                <a:latin typeface="Arial" panose="020B0604020202020204" pitchFamily="34" charset="0"/>
              </a:rPr>
              <a:t>Amiran</a:t>
            </a:r>
            <a:r>
              <a:rPr lang="en-US" altLang="en-US" sz="2000" b="1" dirty="0">
                <a:solidFill>
                  <a:srgbClr val="002060"/>
                </a:solidFill>
                <a:latin typeface="Arial" panose="020B0604020202020204" pitchFamily="34" charset="0"/>
              </a:rPr>
              <a:t> </a:t>
            </a:r>
            <a:r>
              <a:rPr lang="en-US" altLang="en-US" sz="2000" b="1" dirty="0" err="1">
                <a:solidFill>
                  <a:srgbClr val="002060"/>
                </a:solidFill>
                <a:latin typeface="Arial" panose="020B0604020202020204" pitchFamily="34" charset="0"/>
              </a:rPr>
              <a:t>Gamkrelidze</a:t>
            </a:r>
            <a:endParaRPr lang="en-US" altLang="en-US" sz="2000" b="1" dirty="0">
              <a:solidFill>
                <a:srgbClr val="002060"/>
              </a:solidFill>
              <a:latin typeface="Arial" panose="020B0604020202020204" pitchFamily="34" charset="0"/>
            </a:endParaRPr>
          </a:p>
          <a:p>
            <a:r>
              <a:rPr lang="en-US" altLang="en-US" sz="2000" b="1" i="1" dirty="0">
                <a:solidFill>
                  <a:srgbClr val="002060"/>
                </a:solidFill>
                <a:latin typeface="Arial" panose="020B0604020202020204" pitchFamily="34" charset="0"/>
              </a:rPr>
              <a:t>Director General</a:t>
            </a:r>
          </a:p>
          <a:p>
            <a:r>
              <a:rPr lang="en-US" altLang="en-US" sz="1800" b="1" i="1" dirty="0">
                <a:solidFill>
                  <a:srgbClr val="002060"/>
                </a:solidFill>
                <a:latin typeface="Arial" panose="020B0604020202020204" pitchFamily="34" charset="0"/>
              </a:rPr>
              <a:t>National Center for Disease Control and Public Health</a:t>
            </a:r>
          </a:p>
        </p:txBody>
      </p:sp>
    </p:spTree>
    <p:extLst>
      <p:ext uri="{BB962C8B-B14F-4D97-AF65-F5344CB8AC3E}">
        <p14:creationId xmlns:p14="http://schemas.microsoft.com/office/powerpoint/2010/main" val="248838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083"/>
            <a:ext cx="7886700" cy="734804"/>
          </a:xfrm>
        </p:spPr>
        <p:txBody>
          <a:bodyPr>
            <a:normAutofit/>
          </a:bodyPr>
          <a:lstStyle/>
          <a:p>
            <a:pPr algn="ctr"/>
            <a:r>
              <a:rPr lang="en-US" sz="3200" b="1" dirty="0">
                <a:solidFill>
                  <a:srgbClr val="C00000"/>
                </a:solidFill>
                <a:latin typeface="Arial" panose="020B0604020202020204" pitchFamily="34" charset="0"/>
              </a:rPr>
              <a:t>World Hepatitis Day, 2016</a:t>
            </a:r>
          </a:p>
        </p:txBody>
      </p:sp>
      <p:sp>
        <p:nvSpPr>
          <p:cNvPr id="3" name="Content Placeholder 2"/>
          <p:cNvSpPr>
            <a:spLocks noGrp="1"/>
          </p:cNvSpPr>
          <p:nvPr>
            <p:ph idx="1"/>
          </p:nvPr>
        </p:nvSpPr>
        <p:spPr>
          <a:xfrm>
            <a:off x="313741" y="1031781"/>
            <a:ext cx="5822737" cy="3117377"/>
          </a:xfrm>
        </p:spPr>
        <p:txBody>
          <a:bodyPr>
            <a:normAutofit/>
          </a:bodyPr>
          <a:lstStyle/>
          <a:p>
            <a:r>
              <a:rPr lang="en-US" sz="2000" b="1" dirty="0">
                <a:solidFill>
                  <a:schemeClr val="accent1">
                    <a:lumMod val="50000"/>
                  </a:schemeClr>
                </a:solidFill>
                <a:latin typeface="Arial" panose="020B0604020202020204" pitchFamily="34" charset="0"/>
              </a:rPr>
              <a:t>Scale-up of free HCV screening announced</a:t>
            </a:r>
          </a:p>
          <a:p>
            <a:pPr lvl="1"/>
            <a:r>
              <a:rPr lang="en-US" sz="2000" b="1" dirty="0">
                <a:solidFill>
                  <a:schemeClr val="accent1">
                    <a:lumMod val="50000"/>
                  </a:schemeClr>
                </a:solidFill>
                <a:latin typeface="Arial" panose="020B0604020202020204" pitchFamily="34" charset="0"/>
              </a:rPr>
              <a:t>Additional 150 000 tests purchased by the Ministry</a:t>
            </a:r>
          </a:p>
          <a:p>
            <a:pPr lvl="1"/>
            <a:endParaRPr lang="en-US" sz="2000" b="1" dirty="0">
              <a:solidFill>
                <a:schemeClr val="accent1">
                  <a:lumMod val="50000"/>
                </a:schemeClr>
              </a:solidFill>
              <a:latin typeface="Arial" panose="020B0604020202020204" pitchFamily="34" charset="0"/>
            </a:endParaRPr>
          </a:p>
          <a:p>
            <a:r>
              <a:rPr lang="en-US" sz="2000" b="1" dirty="0">
                <a:solidFill>
                  <a:schemeClr val="accent1">
                    <a:lumMod val="50000"/>
                  </a:schemeClr>
                </a:solidFill>
                <a:latin typeface="Arial" panose="020B0604020202020204" pitchFamily="34" charset="0"/>
              </a:rPr>
              <a:t>Sanford’s Guide to Hepatitis Therapy Launched</a:t>
            </a:r>
          </a:p>
          <a:p>
            <a:pPr lvl="1"/>
            <a:r>
              <a:rPr lang="en-US" sz="2000" b="1" dirty="0">
                <a:solidFill>
                  <a:schemeClr val="accent1">
                    <a:lumMod val="50000"/>
                  </a:schemeClr>
                </a:solidFill>
                <a:latin typeface="Arial" panose="020B0604020202020204" pitchFamily="34" charset="0"/>
              </a:rPr>
              <a:t>Web-page: ka.sanfordguide.ge</a:t>
            </a:r>
          </a:p>
          <a:p>
            <a:pPr lvl="1"/>
            <a:r>
              <a:rPr lang="en-US" sz="2000" b="1" dirty="0">
                <a:solidFill>
                  <a:schemeClr val="accent1">
                    <a:lumMod val="50000"/>
                  </a:schemeClr>
                </a:solidFill>
                <a:latin typeface="Arial" panose="020B0604020202020204" pitchFamily="34" charset="0"/>
              </a:rPr>
              <a:t>Mobile app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387" y="3694555"/>
            <a:ext cx="3799488" cy="22851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617" y="1763355"/>
            <a:ext cx="1955524" cy="3473244"/>
          </a:xfrm>
          <a:prstGeom prst="rect">
            <a:avLst/>
          </a:prstGeom>
        </p:spPr>
      </p:pic>
    </p:spTree>
    <p:extLst>
      <p:ext uri="{BB962C8B-B14F-4D97-AF65-F5344CB8AC3E}">
        <p14:creationId xmlns:p14="http://schemas.microsoft.com/office/powerpoint/2010/main" val="287109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2"/>
            <a:ext cx="7886700" cy="1325563"/>
          </a:xfrm>
        </p:spPr>
        <p:txBody>
          <a:bodyPr>
            <a:normAutofit/>
          </a:bodyPr>
          <a:lstStyle/>
          <a:p>
            <a:pPr algn="ctr"/>
            <a:r>
              <a:rPr lang="en-US" sz="3200" b="1" dirty="0">
                <a:solidFill>
                  <a:srgbClr val="C00000"/>
                </a:solidFill>
                <a:latin typeface="Arial" panose="020B0604020202020204" pitchFamily="34" charset="0"/>
              </a:rPr>
              <a:t>2nd Technical Advisory Group Meeting</a:t>
            </a:r>
            <a:br>
              <a:rPr lang="en-US" sz="3200" b="1" dirty="0">
                <a:solidFill>
                  <a:srgbClr val="C00000"/>
                </a:solidFill>
                <a:latin typeface="Arial" panose="020B0604020202020204" pitchFamily="34" charset="0"/>
              </a:rPr>
            </a:br>
            <a:r>
              <a:rPr lang="en-US" sz="3200" b="1" dirty="0">
                <a:solidFill>
                  <a:srgbClr val="C00000"/>
                </a:solidFill>
                <a:latin typeface="Arial" panose="020B0604020202020204" pitchFamily="34" charset="0"/>
              </a:rPr>
              <a:t>October 24-25, 2016</a:t>
            </a:r>
            <a:endParaRPr lang="ka-GE" sz="3200" b="1" dirty="0">
              <a:solidFill>
                <a:srgbClr val="C00000"/>
              </a:solidFill>
            </a:endParaRPr>
          </a:p>
        </p:txBody>
      </p:sp>
      <p:sp>
        <p:nvSpPr>
          <p:cNvPr id="7" name="TextBox 6"/>
          <p:cNvSpPr txBox="1"/>
          <p:nvPr/>
        </p:nvSpPr>
        <p:spPr>
          <a:xfrm>
            <a:off x="1033045" y="3428434"/>
            <a:ext cx="3644696" cy="584775"/>
          </a:xfrm>
          <a:prstGeom prst="rect">
            <a:avLst/>
          </a:prstGeom>
          <a:noFill/>
        </p:spPr>
        <p:txBody>
          <a:bodyPr wrap="square" rtlCol="0">
            <a:spAutoFit/>
          </a:bodyPr>
          <a:lstStyle>
            <a:defPPr>
              <a:defRPr lang="en-US"/>
            </a:defPPr>
            <a:lvl1pPr algn="ctr">
              <a:defRPr sz="1400" b="1">
                <a:solidFill>
                  <a:srgbClr val="00B050"/>
                </a:solidFill>
              </a:defRPr>
            </a:lvl1pPr>
          </a:lstStyle>
          <a:p>
            <a:r>
              <a:rPr lang="en-US" sz="1600" dirty="0">
                <a:solidFill>
                  <a:srgbClr val="002060"/>
                </a:solidFill>
                <a:latin typeface="Arial" panose="020B0604020202020204" pitchFamily="34" charset="0"/>
              </a:rPr>
              <a:t>Final elimination strategy and M&amp;E indicators discussed</a:t>
            </a:r>
            <a:endParaRPr lang="ka-GE" sz="1600" dirty="0">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520" y="1533378"/>
            <a:ext cx="3695376" cy="226663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406" y="1294367"/>
            <a:ext cx="3463467" cy="194098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6768" y="4013209"/>
            <a:ext cx="3272010" cy="2081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86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36092" y="1342379"/>
            <a:ext cx="8129391" cy="1165019"/>
          </a:xfrm>
        </p:spPr>
        <p:txBody>
          <a:bodyPr>
            <a:normAutofit/>
          </a:bodyPr>
          <a:lstStyle/>
          <a:p>
            <a:pPr marL="0" indent="0" algn="ctr">
              <a:buNone/>
            </a:pPr>
            <a:r>
              <a:rPr lang="en-US" altLang="en-US" b="1" dirty="0">
                <a:solidFill>
                  <a:srgbClr val="0070C0"/>
                </a:solidFill>
                <a:latin typeface="Arial" panose="020B0604020202020204" pitchFamily="34" charset="0"/>
              </a:rPr>
              <a:t>Goal</a:t>
            </a:r>
          </a:p>
          <a:p>
            <a:pPr marL="0" indent="0" algn="ctr">
              <a:buNone/>
            </a:pPr>
            <a:r>
              <a:rPr lang="en-US" altLang="en-US" sz="2000" b="1" dirty="0">
                <a:solidFill>
                  <a:srgbClr val="002060"/>
                </a:solidFill>
                <a:latin typeface="Arial" panose="020B0604020202020204" pitchFamily="34" charset="0"/>
              </a:rPr>
              <a:t>Elimination of HCV by ensuring prevention, diagnostics and treatment of the disease</a:t>
            </a:r>
          </a:p>
        </p:txBody>
      </p:sp>
      <p:sp>
        <p:nvSpPr>
          <p:cNvPr id="3" name="Title 1"/>
          <p:cNvSpPr>
            <a:spLocks noGrp="1"/>
          </p:cNvSpPr>
          <p:nvPr>
            <p:ph type="title"/>
          </p:nvPr>
        </p:nvSpPr>
        <p:spPr>
          <a:xfrm>
            <a:off x="588907" y="2650645"/>
            <a:ext cx="7886700" cy="582325"/>
          </a:xfrm>
          <a:noFill/>
          <a:ln>
            <a:noFill/>
            <a:miter lim="800000"/>
            <a:headEnd/>
            <a:tailEnd/>
          </a:ln>
        </p:spPr>
        <p:txBody>
          <a:bodyPr>
            <a:noAutofit/>
          </a:bodyPr>
          <a:lstStyle/>
          <a:p>
            <a:pPr algn="ctr"/>
            <a:r>
              <a:rPr lang="en-US" altLang="en-US" sz="2800" b="1" dirty="0">
                <a:solidFill>
                  <a:srgbClr val="0070C0"/>
                </a:solidFill>
                <a:latin typeface="Arial" panose="020B0604020202020204" pitchFamily="34" charset="0"/>
              </a:rPr>
              <a:t>Targets</a:t>
            </a:r>
          </a:p>
        </p:txBody>
      </p:sp>
      <p:sp>
        <p:nvSpPr>
          <p:cNvPr id="4" name="Content Placeholder 2"/>
          <p:cNvSpPr txBox="1">
            <a:spLocks/>
          </p:cNvSpPr>
          <p:nvPr/>
        </p:nvSpPr>
        <p:spPr>
          <a:xfrm>
            <a:off x="1514687" y="3218873"/>
            <a:ext cx="6172200" cy="865851"/>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3600" b="1" dirty="0">
                <a:solidFill>
                  <a:srgbClr val="FF0000"/>
                </a:solidFill>
                <a:latin typeface="Arial" panose="020B0604020202020204" pitchFamily="34" charset="0"/>
              </a:rPr>
              <a:t>90-95-95</a:t>
            </a:r>
            <a:endParaRPr lang="en-US" altLang="en-US" sz="4400" b="1" dirty="0">
              <a:solidFill>
                <a:srgbClr val="FF0000"/>
              </a:solidFill>
              <a:latin typeface="Arial" panose="020B0604020202020204" pitchFamily="34" charset="0"/>
            </a:endParaRPr>
          </a:p>
        </p:txBody>
      </p:sp>
      <p:sp>
        <p:nvSpPr>
          <p:cNvPr id="5" name="Content Placeholder 2"/>
          <p:cNvSpPr txBox="1">
            <a:spLocks/>
          </p:cNvSpPr>
          <p:nvPr/>
        </p:nvSpPr>
        <p:spPr bwMode="auto">
          <a:xfrm>
            <a:off x="1403114" y="4084724"/>
            <a:ext cx="6258285" cy="1892826"/>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900"/>
              </a:spcBef>
              <a:spcAft>
                <a:spcPts val="900"/>
              </a:spcAft>
              <a:buNone/>
              <a:defRPr/>
            </a:pPr>
            <a:r>
              <a:rPr lang="en-US" sz="1800" b="1" dirty="0">
                <a:solidFill>
                  <a:srgbClr val="002060"/>
                </a:solidFill>
                <a:latin typeface="Arial" panose="020B0604020202020204" pitchFamily="34" charset="0"/>
              </a:rPr>
              <a:t>By 2020</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800" b="1" dirty="0">
                <a:solidFill>
                  <a:srgbClr val="FF0000"/>
                </a:solidFill>
                <a:latin typeface="Arial" panose="020B0604020202020204" pitchFamily="34" charset="0"/>
              </a:rPr>
              <a:t>90% </a:t>
            </a:r>
            <a:r>
              <a:rPr lang="en-US" sz="1800" b="1" dirty="0">
                <a:solidFill>
                  <a:srgbClr val="002060"/>
                </a:solidFill>
                <a:latin typeface="Arial" panose="020B0604020202020204" pitchFamily="34" charset="0"/>
              </a:rPr>
              <a:t>of people living with HCV are diagnosed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800" b="1" dirty="0">
                <a:solidFill>
                  <a:srgbClr val="FF0000"/>
                </a:solidFill>
                <a:latin typeface="Arial" panose="020B0604020202020204" pitchFamily="34" charset="0"/>
              </a:rPr>
              <a:t>95%</a:t>
            </a:r>
            <a:r>
              <a:rPr lang="en-US" sz="1800" b="1" dirty="0">
                <a:latin typeface="Arial" panose="020B0604020202020204" pitchFamily="34" charset="0"/>
              </a:rPr>
              <a:t> </a:t>
            </a:r>
            <a:r>
              <a:rPr lang="en-US" sz="1800" b="1" dirty="0">
                <a:solidFill>
                  <a:srgbClr val="002060"/>
                </a:solidFill>
                <a:latin typeface="Arial" panose="020B0604020202020204" pitchFamily="34" charset="0"/>
              </a:rPr>
              <a:t>of those diagnosed are treated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800" b="1" dirty="0">
                <a:solidFill>
                  <a:srgbClr val="FF0000"/>
                </a:solidFill>
                <a:latin typeface="Arial" panose="020B0604020202020204" pitchFamily="34" charset="0"/>
              </a:rPr>
              <a:t>95%</a:t>
            </a:r>
            <a:r>
              <a:rPr lang="en-US" sz="1800" b="1" dirty="0">
                <a:latin typeface="Arial" panose="020B0604020202020204" pitchFamily="34" charset="0"/>
              </a:rPr>
              <a:t> </a:t>
            </a:r>
            <a:r>
              <a:rPr lang="en-US" sz="1800" b="1" dirty="0">
                <a:solidFill>
                  <a:srgbClr val="002060"/>
                </a:solidFill>
                <a:latin typeface="Arial" panose="020B0604020202020204" pitchFamily="34" charset="0"/>
              </a:rPr>
              <a:t>of those treated are cured</a:t>
            </a:r>
          </a:p>
        </p:txBody>
      </p:sp>
      <p:sp>
        <p:nvSpPr>
          <p:cNvPr id="6" name="Title 1"/>
          <p:cNvSpPr txBox="1">
            <a:spLocks/>
          </p:cNvSpPr>
          <p:nvPr/>
        </p:nvSpPr>
        <p:spPr>
          <a:xfrm>
            <a:off x="399032" y="156104"/>
            <a:ext cx="8266451" cy="1120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C00000"/>
                </a:solidFill>
                <a:latin typeface="Arial" panose="020B0604020202020204" pitchFamily="34" charset="0"/>
              </a:rPr>
              <a:t>Georgia HCV Elimination Strategy</a:t>
            </a:r>
            <a:br>
              <a:rPr lang="en-US" sz="3200" b="1" dirty="0">
                <a:solidFill>
                  <a:srgbClr val="C00000"/>
                </a:solidFill>
                <a:latin typeface="Arial" panose="020B0604020202020204" pitchFamily="34" charset="0"/>
              </a:rPr>
            </a:br>
            <a:r>
              <a:rPr lang="en-US" sz="3200" b="1" dirty="0">
                <a:solidFill>
                  <a:srgbClr val="C00000"/>
                </a:solidFill>
                <a:latin typeface="Arial" panose="020B0604020202020204" pitchFamily="34" charset="0"/>
              </a:rPr>
              <a:t>2016-2020</a:t>
            </a:r>
            <a:endParaRPr lang="ka-GE" sz="3200" b="1" dirty="0">
              <a:solidFill>
                <a:srgbClr val="C00000"/>
              </a:solidFill>
            </a:endParaRPr>
          </a:p>
        </p:txBody>
      </p:sp>
    </p:spTree>
    <p:extLst>
      <p:ext uri="{BB962C8B-B14F-4D97-AF65-F5344CB8AC3E}">
        <p14:creationId xmlns:p14="http://schemas.microsoft.com/office/powerpoint/2010/main" val="53310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2" y="2"/>
            <a:ext cx="9172601" cy="1194521"/>
          </a:xfrm>
        </p:spPr>
        <p:txBody>
          <a:bodyPr>
            <a:noAutofit/>
          </a:bodyPr>
          <a:lstStyle/>
          <a:p>
            <a:pPr algn="ctr"/>
            <a:r>
              <a:rPr lang="en-US" sz="3200" b="1" dirty="0">
                <a:solidFill>
                  <a:srgbClr val="C00000"/>
                </a:solidFill>
                <a:latin typeface="Arial" panose="020B0604020202020204" pitchFamily="34" charset="0"/>
              </a:rPr>
              <a:t>4</a:t>
            </a:r>
            <a:r>
              <a:rPr lang="ka-GE" sz="3200" b="1" dirty="0">
                <a:solidFill>
                  <a:srgbClr val="C00000"/>
                </a:solidFill>
              </a:rPr>
              <a:t> </a:t>
            </a:r>
            <a:r>
              <a:rPr lang="en-US" sz="3200" b="1" dirty="0">
                <a:solidFill>
                  <a:srgbClr val="C00000"/>
                </a:solidFill>
                <a:latin typeface="Arial" panose="020B0604020202020204" pitchFamily="34" charset="0"/>
              </a:rPr>
              <a:t>Strategic Goals of the Elimination Strategy</a:t>
            </a:r>
            <a:endParaRPr lang="ka-GE" sz="3200" b="1" dirty="0">
              <a:solidFill>
                <a:srgbClr val="C00000"/>
              </a:solidFill>
            </a:endParaRPr>
          </a:p>
        </p:txBody>
      </p:sp>
      <p:graphicFrame>
        <p:nvGraphicFramePr>
          <p:cNvPr id="4" name="Diagram 3"/>
          <p:cNvGraphicFramePr/>
          <p:nvPr>
            <p:extLst>
              <p:ext uri="{D42A27DB-BD31-4B8C-83A1-F6EECF244321}">
                <p14:modId xmlns:p14="http://schemas.microsoft.com/office/powerpoint/2010/main" val="3852577859"/>
              </p:ext>
            </p:extLst>
          </p:nvPr>
        </p:nvGraphicFramePr>
        <p:xfrm>
          <a:off x="309489" y="942534"/>
          <a:ext cx="8693834" cy="509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58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2" y="2"/>
            <a:ext cx="9172601" cy="1194521"/>
          </a:xfrm>
        </p:spPr>
        <p:txBody>
          <a:bodyPr>
            <a:noAutofit/>
          </a:bodyPr>
          <a:lstStyle/>
          <a:p>
            <a:pPr algn="ctr"/>
            <a:r>
              <a:rPr lang="en-US" sz="3200" b="1" dirty="0">
                <a:solidFill>
                  <a:srgbClr val="C00000"/>
                </a:solidFill>
                <a:latin typeface="Arial" panose="020B0604020202020204" pitchFamily="34" charset="0"/>
              </a:rPr>
              <a:t>4</a:t>
            </a:r>
            <a:r>
              <a:rPr lang="ka-GE" sz="3200" b="1" dirty="0">
                <a:solidFill>
                  <a:srgbClr val="C00000"/>
                </a:solidFill>
              </a:rPr>
              <a:t> </a:t>
            </a:r>
            <a:r>
              <a:rPr lang="en-US" sz="3200" b="1" dirty="0">
                <a:solidFill>
                  <a:srgbClr val="C00000"/>
                </a:solidFill>
                <a:latin typeface="Arial" panose="020B0604020202020204" pitchFamily="34" charset="0"/>
              </a:rPr>
              <a:t>Strategic Goals of the Elimination Strategy</a:t>
            </a:r>
            <a:endParaRPr lang="ka-GE" sz="3200" b="1" dirty="0">
              <a:solidFill>
                <a:srgbClr val="C00000"/>
              </a:solidFill>
            </a:endParaRPr>
          </a:p>
        </p:txBody>
      </p:sp>
      <p:graphicFrame>
        <p:nvGraphicFramePr>
          <p:cNvPr id="4" name="Diagram 3"/>
          <p:cNvGraphicFramePr/>
          <p:nvPr>
            <p:extLst>
              <p:ext uri="{D42A27DB-BD31-4B8C-83A1-F6EECF244321}">
                <p14:modId xmlns:p14="http://schemas.microsoft.com/office/powerpoint/2010/main" val="3142174067"/>
              </p:ext>
            </p:extLst>
          </p:nvPr>
        </p:nvGraphicFramePr>
        <p:xfrm>
          <a:off x="379828" y="886265"/>
          <a:ext cx="8539089" cy="509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719647" y="1185706"/>
            <a:ext cx="5957455" cy="4844166"/>
          </a:xfrm>
          <a:prstGeom prst="rect">
            <a:avLst/>
          </a:prstGeom>
        </p:spPr>
      </p:pic>
      <p:sp>
        <p:nvSpPr>
          <p:cNvPr id="5" name="TextBox 4"/>
          <p:cNvSpPr txBox="1"/>
          <p:nvPr/>
        </p:nvSpPr>
        <p:spPr>
          <a:xfrm rot="20139107">
            <a:off x="2923609" y="3252283"/>
            <a:ext cx="3771630" cy="400110"/>
          </a:xfrm>
          <a:prstGeom prst="rect">
            <a:avLst/>
          </a:prstGeom>
          <a:solidFill>
            <a:schemeClr val="bg1"/>
          </a:solidFill>
        </p:spPr>
        <p:txBody>
          <a:bodyPr wrap="square" rtlCol="0">
            <a:spAutoFit/>
          </a:bodyPr>
          <a:lstStyle/>
          <a:p>
            <a:pPr algn="ctr"/>
            <a:r>
              <a:rPr lang="en-US" sz="2000" b="1" i="1" dirty="0">
                <a:solidFill>
                  <a:srgbClr val="C00000"/>
                </a:solidFill>
                <a:latin typeface="Arial" panose="020B0604020202020204" pitchFamily="34" charset="0"/>
              </a:rPr>
              <a:t>Approved August 18, 2016</a:t>
            </a:r>
            <a:endParaRPr lang="ka-GE" sz="2000" b="1" i="1" dirty="0">
              <a:solidFill>
                <a:srgbClr val="C00000"/>
              </a:solidFill>
            </a:endParaRPr>
          </a:p>
        </p:txBody>
      </p:sp>
    </p:spTree>
    <p:extLst>
      <p:ext uri="{BB962C8B-B14F-4D97-AF65-F5344CB8AC3E}">
        <p14:creationId xmlns:p14="http://schemas.microsoft.com/office/powerpoint/2010/main" val="326438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04" y="152411"/>
            <a:ext cx="7886700" cy="964053"/>
          </a:xfrm>
        </p:spPr>
        <p:txBody>
          <a:bodyPr>
            <a:noAutofit/>
          </a:bodyPr>
          <a:lstStyle/>
          <a:p>
            <a:pPr algn="ctr"/>
            <a:r>
              <a:rPr lang="en-US" sz="3200" b="1" dirty="0">
                <a:solidFill>
                  <a:srgbClr val="C00000"/>
                </a:solidFill>
                <a:latin typeface="Arial" panose="020B0604020202020204" pitchFamily="34" charset="0"/>
              </a:rPr>
              <a:t>HCV Elimination Strategy (Modified English Version)</a:t>
            </a:r>
            <a:endParaRPr lang="ka-GE" sz="3200" b="1"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310" y="1116464"/>
            <a:ext cx="6069578" cy="3804327"/>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077708859"/>
              </p:ext>
            </p:extLst>
          </p:nvPr>
        </p:nvGraphicFramePr>
        <p:xfrm>
          <a:off x="1169646" y="1787863"/>
          <a:ext cx="7049805" cy="3408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6023728" y="2085242"/>
            <a:ext cx="2195723" cy="1317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9646" y="3601039"/>
            <a:ext cx="2186297" cy="1319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98862" y="5130525"/>
            <a:ext cx="6230475" cy="1015663"/>
          </a:xfrm>
          <a:prstGeom prst="rect">
            <a:avLst/>
          </a:prstGeom>
          <a:noFill/>
        </p:spPr>
        <p:txBody>
          <a:bodyPr wrap="square" rtlCol="0">
            <a:spAutoFit/>
          </a:bodyPr>
          <a:lstStyle/>
          <a:p>
            <a:pPr algn="ctr"/>
            <a:r>
              <a:rPr lang="en-US" sz="2000" b="1" dirty="0">
                <a:solidFill>
                  <a:srgbClr val="002060"/>
                </a:solidFill>
              </a:rPr>
              <a:t>To review and monitor the status of activities and targets set by the elimination strategy, quarterly meetings of Elimination Strategy working group are held at NCDC</a:t>
            </a:r>
            <a:endParaRPr lang="ka-GE" sz="2000" b="1" dirty="0">
              <a:solidFill>
                <a:srgbClr val="002060"/>
              </a:solidFill>
            </a:endParaRPr>
          </a:p>
        </p:txBody>
      </p:sp>
    </p:spTree>
    <p:extLst>
      <p:ext uri="{BB962C8B-B14F-4D97-AF65-F5344CB8AC3E}">
        <p14:creationId xmlns:p14="http://schemas.microsoft.com/office/powerpoint/2010/main" val="20860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86746"/>
          </a:xfrm>
        </p:spPr>
        <p:txBody>
          <a:bodyPr>
            <a:normAutofit/>
          </a:bodyPr>
          <a:lstStyle/>
          <a:p>
            <a:pPr algn="ctr"/>
            <a:r>
              <a:rPr lang="en-US" sz="3200" b="1" dirty="0">
                <a:solidFill>
                  <a:srgbClr val="C00000"/>
                </a:solidFill>
                <a:latin typeface="Arial" panose="020B0604020202020204" pitchFamily="34" charset="0"/>
              </a:rPr>
              <a:t>Scale-up of HCV Screening Programs</a:t>
            </a:r>
            <a:endParaRPr lang="ka-GE" sz="3200" b="1" dirty="0">
              <a:solidFill>
                <a:srgbClr val="C00000"/>
              </a:solidFill>
            </a:endParaRPr>
          </a:p>
        </p:txBody>
      </p:sp>
      <p:sp>
        <p:nvSpPr>
          <p:cNvPr id="3" name="Content Placeholder 2"/>
          <p:cNvSpPr>
            <a:spLocks noGrp="1"/>
          </p:cNvSpPr>
          <p:nvPr>
            <p:ph idx="1"/>
          </p:nvPr>
        </p:nvSpPr>
        <p:spPr>
          <a:xfrm>
            <a:off x="628650" y="886746"/>
            <a:ext cx="8120344" cy="1439935"/>
          </a:xfrm>
        </p:spPr>
        <p:txBody>
          <a:bodyPr>
            <a:noAutofit/>
          </a:bodyPr>
          <a:lstStyle/>
          <a:p>
            <a:r>
              <a:rPr lang="en-US" sz="2000" b="1" dirty="0">
                <a:solidFill>
                  <a:srgbClr val="002060"/>
                </a:solidFill>
                <a:latin typeface="Arial" panose="020B0604020202020204" pitchFamily="34" charset="0"/>
              </a:rPr>
              <a:t>HCV Screening protocol developed</a:t>
            </a:r>
          </a:p>
          <a:p>
            <a:r>
              <a:rPr lang="en-US" sz="2000" b="1" dirty="0">
                <a:solidFill>
                  <a:srgbClr val="002060"/>
                </a:solidFill>
                <a:latin typeface="Arial" panose="020B0604020202020204" pitchFamily="34" charset="0"/>
              </a:rPr>
              <a:t>HCV screening of Hospitalized patients</a:t>
            </a:r>
          </a:p>
          <a:p>
            <a:r>
              <a:rPr lang="en-US" sz="2000" b="1" dirty="0">
                <a:solidFill>
                  <a:srgbClr val="002060"/>
                </a:solidFill>
                <a:latin typeface="Arial" panose="020B0604020202020204" pitchFamily="34" charset="0"/>
              </a:rPr>
              <a:t>Outpatient service providers received HCV tests from NCDC free of charge</a:t>
            </a:r>
          </a:p>
        </p:txBody>
      </p:sp>
      <p:sp>
        <p:nvSpPr>
          <p:cNvPr id="5" name="Rectangle 4"/>
          <p:cNvSpPr/>
          <p:nvPr/>
        </p:nvSpPr>
        <p:spPr>
          <a:xfrm>
            <a:off x="345578" y="5833543"/>
            <a:ext cx="2804475" cy="265201"/>
          </a:xfrm>
          <a:prstGeom prst="rect">
            <a:avLst/>
          </a:prstGeom>
        </p:spPr>
        <p:txBody>
          <a:bodyPr wrap="square">
            <a:spAutoFit/>
          </a:bodyPr>
          <a:lstStyle/>
          <a:p>
            <a:pPr>
              <a:lnSpc>
                <a:spcPct val="107000"/>
              </a:lnSpc>
              <a:spcBef>
                <a:spcPts val="600"/>
              </a:spcBef>
              <a:spcAft>
                <a:spcPts val="600"/>
              </a:spcAft>
            </a:pPr>
            <a:r>
              <a:rPr lang="en-US" sz="105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*data are available through September 30, 2016</a:t>
            </a:r>
            <a:endParaRPr lang="ka-G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3528755279"/>
              </p:ext>
            </p:extLst>
          </p:nvPr>
        </p:nvGraphicFramePr>
        <p:xfrm>
          <a:off x="345578" y="2401309"/>
          <a:ext cx="8120344" cy="3514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937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659875"/>
          </a:xfrm>
        </p:spPr>
        <p:txBody>
          <a:bodyPr>
            <a:normAutofit/>
          </a:bodyPr>
          <a:lstStyle/>
          <a:p>
            <a:pPr algn="ctr"/>
            <a:r>
              <a:rPr lang="en-US" sz="3200" b="1" dirty="0">
                <a:solidFill>
                  <a:srgbClr val="C00000"/>
                </a:solidFill>
                <a:latin typeface="Arial" panose="020B0604020202020204" pitchFamily="34" charset="0"/>
              </a:rPr>
              <a:t>Scale-up of HCV Care and Treatment</a:t>
            </a:r>
            <a:endParaRPr lang="ka-GE" sz="3200" b="1" dirty="0">
              <a:solidFill>
                <a:srgbClr val="C00000"/>
              </a:solidFill>
            </a:endParaRPr>
          </a:p>
        </p:txBody>
      </p:sp>
      <p:graphicFrame>
        <p:nvGraphicFramePr>
          <p:cNvPr id="9" name="Chart 8">
            <a:extLst/>
          </p:cNvPr>
          <p:cNvGraphicFramePr>
            <a:graphicFrameLocks/>
          </p:cNvGraphicFramePr>
          <p:nvPr>
            <p:extLst>
              <p:ext uri="{D42A27DB-BD31-4B8C-83A1-F6EECF244321}">
                <p14:modId xmlns:p14="http://schemas.microsoft.com/office/powerpoint/2010/main" val="2151508306"/>
              </p:ext>
            </p:extLst>
          </p:nvPr>
        </p:nvGraphicFramePr>
        <p:xfrm>
          <a:off x="1431401" y="3431357"/>
          <a:ext cx="6564001" cy="2696066"/>
        </p:xfrm>
        <a:graphic>
          <a:graphicData uri="http://schemas.openxmlformats.org/drawingml/2006/chart">
            <c:chart xmlns:c="http://schemas.openxmlformats.org/drawingml/2006/chart" xmlns:r="http://schemas.openxmlformats.org/officeDocument/2006/relationships" r:id="rId3"/>
          </a:graphicData>
        </a:graphic>
      </p:graphicFrame>
      <p:pic>
        <p:nvPicPr>
          <p:cNvPr id="32" name="Picture 31" descr="https://lh5.googleusercontent.com/xa75RmQ4GdJK1UAtC2IpAOxRFUx9ztDFM7Rt6xzC7FFVphmPXntHBDl1fdHvGCNX2hfh9eVVtJxgifQX_-4zTNLIJwbTGKkIRrkZPjTK9XVNNNgSNPfAYIQBDQddjx22yK68U_S2"/>
          <p:cNvPicPr/>
          <p:nvPr/>
        </p:nvPicPr>
        <p:blipFill>
          <a:blip r:embed="rId4">
            <a:extLst>
              <a:ext uri="{28A0092B-C50C-407E-A947-70E740481C1C}">
                <a14:useLocalDpi xmlns:a14="http://schemas.microsoft.com/office/drawing/2010/main" val="0"/>
              </a:ext>
            </a:extLst>
          </a:blip>
          <a:srcRect/>
          <a:stretch>
            <a:fillRect/>
          </a:stretch>
        </p:blipFill>
        <p:spPr bwMode="auto">
          <a:xfrm>
            <a:off x="1871003" y="659876"/>
            <a:ext cx="5486399" cy="2771481"/>
          </a:xfrm>
          <a:prstGeom prst="rect">
            <a:avLst/>
          </a:prstGeom>
          <a:noFill/>
          <a:ln>
            <a:noFill/>
          </a:ln>
        </p:spPr>
      </p:pic>
    </p:spTree>
    <p:extLst>
      <p:ext uri="{BB962C8B-B14F-4D97-AF65-F5344CB8AC3E}">
        <p14:creationId xmlns:p14="http://schemas.microsoft.com/office/powerpoint/2010/main" val="84975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613"/>
            <a:ext cx="7886700" cy="801065"/>
          </a:xfrm>
        </p:spPr>
        <p:txBody>
          <a:bodyPr/>
          <a:lstStyle/>
          <a:p>
            <a:pPr algn="ctr"/>
            <a:r>
              <a:rPr lang="en-US" b="1" dirty="0">
                <a:solidFill>
                  <a:srgbClr val="C00000"/>
                </a:solidFill>
                <a:latin typeface="Arial" panose="020B0604020202020204" pitchFamily="34" charset="0"/>
              </a:rPr>
              <a:t>Acknowledgements</a:t>
            </a:r>
            <a:endParaRPr lang="ka-GE" b="1" dirty="0">
              <a:solidFill>
                <a:srgbClr val="C00000"/>
              </a:solidFill>
            </a:endParaRPr>
          </a:p>
        </p:txBody>
      </p:sp>
      <p:sp>
        <p:nvSpPr>
          <p:cNvPr id="3" name="Content Placeholder 2"/>
          <p:cNvSpPr>
            <a:spLocks noGrp="1"/>
          </p:cNvSpPr>
          <p:nvPr>
            <p:ph idx="1"/>
          </p:nvPr>
        </p:nvSpPr>
        <p:spPr>
          <a:xfrm>
            <a:off x="628650" y="1282286"/>
            <a:ext cx="7886700" cy="4351338"/>
          </a:xfrm>
        </p:spPr>
        <p:txBody>
          <a:bodyPr>
            <a:normAutofit/>
          </a:bodyPr>
          <a:lstStyle/>
          <a:p>
            <a:r>
              <a:rPr lang="en-US" b="1" dirty="0">
                <a:solidFill>
                  <a:schemeClr val="accent5">
                    <a:lumMod val="50000"/>
                  </a:schemeClr>
                </a:solidFill>
                <a:latin typeface="Arial" panose="020B0604020202020204" pitchFamily="34" charset="0"/>
              </a:rPr>
              <a:t>Ministry of </a:t>
            </a:r>
            <a:r>
              <a:rPr lang="en-US" b="1" dirty="0" err="1">
                <a:solidFill>
                  <a:schemeClr val="accent5">
                    <a:lumMod val="50000"/>
                  </a:schemeClr>
                </a:solidFill>
                <a:latin typeface="Arial" panose="020B0604020202020204" pitchFamily="34" charset="0"/>
              </a:rPr>
              <a:t>Labour</a:t>
            </a:r>
            <a:r>
              <a:rPr lang="en-US" b="1" dirty="0">
                <a:solidFill>
                  <a:schemeClr val="accent5">
                    <a:lumMod val="50000"/>
                  </a:schemeClr>
                </a:solidFill>
                <a:latin typeface="Arial" panose="020B0604020202020204" pitchFamily="34" charset="0"/>
              </a:rPr>
              <a:t>, Health and Social Affairs</a:t>
            </a:r>
          </a:p>
          <a:p>
            <a:r>
              <a:rPr lang="en-US" b="1" dirty="0">
                <a:solidFill>
                  <a:schemeClr val="accent5">
                    <a:lumMod val="50000"/>
                  </a:schemeClr>
                </a:solidFill>
                <a:latin typeface="Arial" panose="020B0604020202020204" pitchFamily="34" charset="0"/>
              </a:rPr>
              <a:t>US Centers For Disease Control and Prevention (CDC)</a:t>
            </a:r>
          </a:p>
          <a:p>
            <a:r>
              <a:rPr lang="en-US" b="1" dirty="0">
                <a:solidFill>
                  <a:schemeClr val="accent5">
                    <a:lumMod val="50000"/>
                  </a:schemeClr>
                </a:solidFill>
                <a:latin typeface="Arial" panose="020B0604020202020204" pitchFamily="34" charset="0"/>
              </a:rPr>
              <a:t>CDC South Caucasus Office</a:t>
            </a:r>
          </a:p>
          <a:p>
            <a:r>
              <a:rPr lang="en-US" b="1" dirty="0">
                <a:solidFill>
                  <a:schemeClr val="accent5">
                    <a:lumMod val="50000"/>
                  </a:schemeClr>
                </a:solidFill>
                <a:latin typeface="Arial" panose="020B0604020202020204" pitchFamily="34" charset="0"/>
              </a:rPr>
              <a:t>WHO HQ, European and Country office</a:t>
            </a:r>
          </a:p>
          <a:p>
            <a:r>
              <a:rPr lang="en-US" b="1" dirty="0">
                <a:solidFill>
                  <a:schemeClr val="accent5">
                    <a:lumMod val="50000"/>
                  </a:schemeClr>
                </a:solidFill>
                <a:latin typeface="Arial" panose="020B0604020202020204" pitchFamily="34" charset="0"/>
              </a:rPr>
              <a:t>Gilead Sciences, Inc.</a:t>
            </a:r>
          </a:p>
          <a:p>
            <a:r>
              <a:rPr lang="en-US" b="1" dirty="0">
                <a:solidFill>
                  <a:schemeClr val="accent5">
                    <a:lumMod val="50000"/>
                  </a:schemeClr>
                </a:solidFill>
                <a:latin typeface="Arial" panose="020B0604020202020204" pitchFamily="34" charset="0"/>
              </a:rPr>
              <a:t>TAG Members</a:t>
            </a:r>
          </a:p>
          <a:p>
            <a:r>
              <a:rPr lang="en-US" b="1" dirty="0">
                <a:solidFill>
                  <a:schemeClr val="accent5">
                    <a:lumMod val="50000"/>
                  </a:schemeClr>
                </a:solidFill>
                <a:latin typeface="Arial" panose="020B0604020202020204" pitchFamily="34" charset="0"/>
              </a:rPr>
              <a:t>All institutions involved in the Hepatitis C Elimination Program</a:t>
            </a:r>
          </a:p>
        </p:txBody>
      </p:sp>
    </p:spTree>
    <p:extLst>
      <p:ext uri="{BB962C8B-B14F-4D97-AF65-F5344CB8AC3E}">
        <p14:creationId xmlns:p14="http://schemas.microsoft.com/office/powerpoint/2010/main" val="305819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3"/>
            <a:ext cx="8363272" cy="1015884"/>
          </a:xfrm>
        </p:spPr>
        <p:txBody>
          <a:bodyPr>
            <a:noAutofit/>
          </a:bodyPr>
          <a:lstStyle/>
          <a:p>
            <a:pPr marL="0" indent="0" algn="ctr">
              <a:buNone/>
            </a:pPr>
            <a:r>
              <a:rPr lang="en-US" sz="2800" b="1" i="1" dirty="0">
                <a:solidFill>
                  <a:schemeClr val="accent1">
                    <a:lumMod val="75000"/>
                  </a:schemeClr>
                </a:solidFill>
              </a:rPr>
              <a:t>Georgia is among the countries with the highest hepatitis C prevalence</a:t>
            </a:r>
          </a:p>
          <a:p>
            <a:pPr marL="990600" indent="-365125">
              <a:buFont typeface="Courier New" panose="02070309020205020404" pitchFamily="49" charset="0"/>
              <a:buChar char="o"/>
            </a:pPr>
            <a:endParaRPr lang="en-US" sz="2800" dirty="0"/>
          </a:p>
        </p:txBody>
      </p:sp>
      <p:sp>
        <p:nvSpPr>
          <p:cNvPr id="6" name="Title 1"/>
          <p:cNvSpPr>
            <a:spLocks noGrp="1"/>
          </p:cNvSpPr>
          <p:nvPr>
            <p:ph type="title"/>
          </p:nvPr>
        </p:nvSpPr>
        <p:spPr>
          <a:xfrm>
            <a:off x="-2232" y="0"/>
            <a:ext cx="9146231" cy="731520"/>
          </a:xfrm>
        </p:spPr>
        <p:txBody>
          <a:bodyPr/>
          <a:lstStyle/>
          <a:p>
            <a:r>
              <a:rPr lang="en-US" sz="3200" b="1" dirty="0">
                <a:solidFill>
                  <a:srgbClr val="0070C0"/>
                </a:solidFill>
                <a:effectLst/>
              </a:rPr>
              <a:t>                </a:t>
            </a:r>
            <a:r>
              <a:rPr lang="en-US" sz="3200" b="1" dirty="0">
                <a:solidFill>
                  <a:srgbClr val="C00000"/>
                </a:solidFill>
                <a:latin typeface="Arial" panose="020B0604020202020204" pitchFamily="34" charset="0"/>
              </a:rPr>
              <a:t>Disease Burden – different groups</a:t>
            </a:r>
            <a:endParaRPr lang="en-US" sz="3200" b="1" dirty="0">
              <a:solidFill>
                <a:srgbClr val="0070C0"/>
              </a:solidFill>
              <a:effectLst/>
            </a:endParaRPr>
          </a:p>
        </p:txBody>
      </p:sp>
      <p:sp>
        <p:nvSpPr>
          <p:cNvPr id="4" name="Content Placeholder 2"/>
          <p:cNvSpPr txBox="1">
            <a:spLocks/>
          </p:cNvSpPr>
          <p:nvPr/>
        </p:nvSpPr>
        <p:spPr bwMode="auto">
          <a:xfrm>
            <a:off x="467544" y="2564904"/>
            <a:ext cx="842493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Prevalence among general population </a:t>
            </a:r>
            <a:r>
              <a:rPr lang="en-US" sz="2400" dirty="0">
                <a:solidFill>
                  <a:schemeClr val="tx2"/>
                </a:solidFill>
              </a:rPr>
              <a:t>– </a:t>
            </a:r>
            <a:r>
              <a:rPr lang="en-US" sz="2400" b="1" dirty="0">
                <a:solidFill>
                  <a:srgbClr val="C00000"/>
                </a:solidFill>
              </a:rPr>
              <a:t>6.7%</a:t>
            </a:r>
            <a:r>
              <a:rPr lang="en-US" sz="2400" dirty="0">
                <a:solidFill>
                  <a:schemeClr val="tx2"/>
                </a:solidFill>
              </a:rPr>
              <a:t> </a:t>
            </a:r>
            <a:r>
              <a:rPr lang="en-US" sz="2400" i="1" dirty="0">
                <a:solidFill>
                  <a:schemeClr val="tx2"/>
                </a:solidFill>
              </a:rPr>
              <a:t>(population-based survey in the capital city Tbilisi, 2000-2002)</a:t>
            </a:r>
          </a:p>
          <a:p>
            <a:pPr marL="0" indent="0">
              <a:buFont typeface="Arial" panose="020B0604020202020204" pitchFamily="34" charset="0"/>
              <a:buNone/>
            </a:pPr>
            <a:r>
              <a:rPr lang="en-US" sz="2400" b="1" dirty="0">
                <a:solidFill>
                  <a:schemeClr val="tx2"/>
                </a:solidFill>
              </a:rPr>
              <a:t>Prevalence among different population groups:</a:t>
            </a:r>
          </a:p>
          <a:p>
            <a:pPr lvl="2">
              <a:buFont typeface="Wingdings" panose="05000000000000000000" pitchFamily="2" charset="2"/>
              <a:buChar char="ü"/>
            </a:pPr>
            <a:r>
              <a:rPr lang="en-US" dirty="0">
                <a:solidFill>
                  <a:schemeClr val="tx2"/>
                </a:solidFill>
              </a:rPr>
              <a:t>PWID: </a:t>
            </a:r>
            <a:r>
              <a:rPr lang="en-US" b="1" dirty="0">
                <a:solidFill>
                  <a:srgbClr val="C00000"/>
                </a:solidFill>
              </a:rPr>
              <a:t>66.2% </a:t>
            </a:r>
            <a:r>
              <a:rPr lang="en-US" dirty="0">
                <a:solidFill>
                  <a:schemeClr val="tx2"/>
                </a:solidFill>
              </a:rPr>
              <a:t>(Bio-Behavioral Surveillance Survey, 2015)</a:t>
            </a:r>
          </a:p>
          <a:p>
            <a:pPr lvl="2">
              <a:buFont typeface="Wingdings" panose="05000000000000000000" pitchFamily="2" charset="2"/>
              <a:buChar char="ü"/>
            </a:pPr>
            <a:r>
              <a:rPr lang="en-US" dirty="0">
                <a:solidFill>
                  <a:schemeClr val="tx2"/>
                </a:solidFill>
              </a:rPr>
              <a:t>TB Patients: </a:t>
            </a:r>
            <a:r>
              <a:rPr lang="en-US" b="1" dirty="0">
                <a:solidFill>
                  <a:srgbClr val="C00000"/>
                </a:solidFill>
              </a:rPr>
              <a:t>21% </a:t>
            </a:r>
            <a:r>
              <a:rPr lang="en-US" dirty="0">
                <a:solidFill>
                  <a:schemeClr val="tx2"/>
                </a:solidFill>
              </a:rPr>
              <a:t>(Lomtadze et al, 2013)</a:t>
            </a:r>
          </a:p>
          <a:p>
            <a:pPr lvl="2">
              <a:buFont typeface="Wingdings" panose="05000000000000000000" pitchFamily="2" charset="2"/>
              <a:buChar char="ü"/>
            </a:pPr>
            <a:r>
              <a:rPr lang="en-US" dirty="0">
                <a:solidFill>
                  <a:schemeClr val="tx2"/>
                </a:solidFill>
              </a:rPr>
              <a:t>MSM: Tbilisi – </a:t>
            </a:r>
            <a:r>
              <a:rPr lang="en-US" b="1" dirty="0">
                <a:solidFill>
                  <a:srgbClr val="C00000"/>
                </a:solidFill>
              </a:rPr>
              <a:t>7.1%</a:t>
            </a:r>
            <a:r>
              <a:rPr lang="en-US" dirty="0">
                <a:solidFill>
                  <a:schemeClr val="tx2"/>
                </a:solidFill>
              </a:rPr>
              <a:t>, Batumi – </a:t>
            </a:r>
            <a:r>
              <a:rPr lang="en-US" b="1" dirty="0">
                <a:solidFill>
                  <a:srgbClr val="C00000"/>
                </a:solidFill>
              </a:rPr>
              <a:t>18.9%</a:t>
            </a:r>
            <a:r>
              <a:rPr lang="en-US" dirty="0">
                <a:solidFill>
                  <a:schemeClr val="tx2"/>
                </a:solidFill>
              </a:rPr>
              <a:t> (BSS, 2015)</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88413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21633"/>
            <a:ext cx="8917091" cy="1097280"/>
          </a:xfrm>
        </p:spPr>
        <p:txBody>
          <a:bodyPr rtlCol="0">
            <a:noAutofit/>
          </a:bodyPr>
          <a:lstStyle/>
          <a:p>
            <a:pPr algn="ctr">
              <a:defRPr/>
            </a:pPr>
            <a:r>
              <a:rPr lang="en-US" sz="3200" b="1" dirty="0">
                <a:solidFill>
                  <a:srgbClr val="C00000"/>
                </a:solidFill>
                <a:latin typeface="Arial" panose="020B0604020202020204" pitchFamily="34" charset="0"/>
              </a:rPr>
              <a:t>National Population-based </a:t>
            </a:r>
            <a:r>
              <a:rPr lang="en-US" sz="3200" b="1" dirty="0" err="1">
                <a:solidFill>
                  <a:srgbClr val="C00000"/>
                </a:solidFill>
                <a:latin typeface="Arial" panose="020B0604020202020204" pitchFamily="34" charset="0"/>
              </a:rPr>
              <a:t>seroprevalence</a:t>
            </a:r>
            <a:r>
              <a:rPr lang="en-US" sz="3200" b="1" dirty="0">
                <a:solidFill>
                  <a:srgbClr val="C00000"/>
                </a:solidFill>
                <a:latin typeface="Arial" panose="020B0604020202020204" pitchFamily="34" charset="0"/>
              </a:rPr>
              <a:t> survey 2015</a:t>
            </a:r>
            <a:br>
              <a:rPr lang="en-US" sz="3200" b="1" dirty="0">
                <a:solidFill>
                  <a:srgbClr val="C00000"/>
                </a:solidFill>
                <a:latin typeface="Arial" panose="020B0604020202020204" pitchFamily="34" charset="0"/>
              </a:rPr>
            </a:br>
            <a:r>
              <a:rPr lang="en-US" sz="3200" b="1" dirty="0">
                <a:solidFill>
                  <a:srgbClr val="C00000"/>
                </a:solidFill>
                <a:latin typeface="Arial" panose="020B0604020202020204" pitchFamily="34" charset="0"/>
              </a:rPr>
              <a:t>Conducted by NCDC and CDC, Atlanta</a:t>
            </a:r>
            <a:endParaRPr lang="ru-RU" sz="32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73993544"/>
              </p:ext>
            </p:extLst>
          </p:nvPr>
        </p:nvGraphicFramePr>
        <p:xfrm>
          <a:off x="309306" y="3458897"/>
          <a:ext cx="5126794" cy="2269594"/>
        </p:xfrm>
        <a:graphic>
          <a:graphicData uri="http://schemas.openxmlformats.org/drawingml/2006/table">
            <a:tbl>
              <a:tblPr/>
              <a:tblGrid>
                <a:gridCol w="2229239">
                  <a:extLst>
                    <a:ext uri="{9D8B030D-6E8A-4147-A177-3AD203B41FA5}">
                      <a16:colId xmlns:a16="http://schemas.microsoft.com/office/drawing/2014/main" val="20000"/>
                    </a:ext>
                  </a:extLst>
                </a:gridCol>
                <a:gridCol w="668315">
                  <a:extLst>
                    <a:ext uri="{9D8B030D-6E8A-4147-A177-3AD203B41FA5}">
                      <a16:colId xmlns:a16="http://schemas.microsoft.com/office/drawing/2014/main" val="20001"/>
                    </a:ext>
                  </a:extLst>
                </a:gridCol>
                <a:gridCol w="743079">
                  <a:extLst>
                    <a:ext uri="{9D8B030D-6E8A-4147-A177-3AD203B41FA5}">
                      <a16:colId xmlns:a16="http://schemas.microsoft.com/office/drawing/2014/main" val="20002"/>
                    </a:ext>
                  </a:extLst>
                </a:gridCol>
                <a:gridCol w="1486161">
                  <a:extLst>
                    <a:ext uri="{9D8B030D-6E8A-4147-A177-3AD203B41FA5}">
                      <a16:colId xmlns:a16="http://schemas.microsoft.com/office/drawing/2014/main" val="20003"/>
                    </a:ext>
                  </a:extLst>
                </a:gridCol>
              </a:tblGrid>
              <a:tr h="12608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anose="020B0604020202020204" pitchFamily="34" charset="0"/>
                          <a:ea typeface="MS PGothic" pitchFamily="34" charset="-128"/>
                        </a:rPr>
                        <a:t>Characteristic</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anose="020B0604020202020204" pitchFamily="34" charset="0"/>
                          <a:ea typeface="MS PGothic" pitchFamily="34" charset="-128"/>
                        </a:rPr>
                        <a:t>n</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anose="020B0604020202020204" pitchFamily="34" charset="0"/>
                          <a:ea typeface="MS PGothic" pitchFamily="34" charset="-128"/>
                        </a:rPr>
                        <a:t>%</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anose="020B0604020202020204" pitchFamily="34" charset="0"/>
                          <a:ea typeface="MS PGothic" pitchFamily="34" charset="-128"/>
                        </a:rPr>
                        <a:t>Estimated # nationwide ≥18 years</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0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425</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208,800</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0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311</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MS PGothic" pitchFamily="34" charset="-128"/>
                        </a:rPr>
                        <a:t>150,300</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311229609"/>
              </p:ext>
            </p:extLst>
          </p:nvPr>
        </p:nvGraphicFramePr>
        <p:xfrm>
          <a:off x="5220074" y="1561514"/>
          <a:ext cx="3669715" cy="4164037"/>
        </p:xfrm>
        <a:graphic>
          <a:graphicData uri="http://schemas.openxmlformats.org/presentationml/2006/ole">
            <mc:AlternateContent xmlns:mc="http://schemas.openxmlformats.org/markup-compatibility/2006">
              <mc:Choice xmlns:v="urn:schemas-microsoft-com:vml" Requires="v">
                <p:oleObj spid="_x0000_s1112" r:id="rId4" imgW="4365114" imgH="4749196" progId="Excel.Chart.8">
                  <p:embed/>
                </p:oleObj>
              </mc:Choice>
              <mc:Fallback>
                <p:oleObj r:id="rId4" imgW="4365114" imgH="4749196" progId="Excel.Chart.8">
                  <p:embed/>
                  <p:pic>
                    <p:nvPicPr>
                      <p:cNvPr id="19511" name="Content Placeholder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4" y="1561514"/>
                        <a:ext cx="3669715" cy="4164037"/>
                      </a:xfrm>
                      <a:prstGeom prst="rect">
                        <a:avLst/>
                      </a:prstGeom>
                      <a:noFill/>
                      <a:ln>
                        <a:noFill/>
                      </a:ln>
                      <a:extLst/>
                    </p:spPr>
                  </p:pic>
                </p:oleObj>
              </mc:Fallback>
            </mc:AlternateContent>
          </a:graphicData>
        </a:graphic>
      </p:graphicFrame>
      <p:sp>
        <p:nvSpPr>
          <p:cNvPr id="5" name="TextBox 11"/>
          <p:cNvSpPr txBox="1">
            <a:spLocks noChangeArrowheads="1"/>
          </p:cNvSpPr>
          <p:nvPr/>
        </p:nvSpPr>
        <p:spPr bwMode="auto">
          <a:xfrm>
            <a:off x="309306" y="1687758"/>
            <a:ext cx="55147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Wingdings" panose="05000000000000000000" pitchFamily="2" charset="2"/>
              <a:buChar char="ü"/>
            </a:pPr>
            <a:r>
              <a:rPr lang="en-US" altLang="en-US" sz="1800" b="1" dirty="0">
                <a:solidFill>
                  <a:srgbClr val="002060"/>
                </a:solidFill>
                <a:latin typeface="Arial" panose="020B0604020202020204" pitchFamily="34" charset="0"/>
              </a:rPr>
              <a:t>Total number of interviews – 6330    </a:t>
            </a:r>
          </a:p>
          <a:p>
            <a:pPr eaLnBrk="1" hangingPunct="1">
              <a:spcBef>
                <a:spcPct val="0"/>
              </a:spcBef>
              <a:buNone/>
            </a:pPr>
            <a:r>
              <a:rPr lang="en-US" altLang="en-US" sz="1800" b="1" dirty="0">
                <a:solidFill>
                  <a:srgbClr val="002060"/>
                </a:solidFill>
                <a:latin typeface="Arial" panose="020B0604020202020204" pitchFamily="34" charset="0"/>
              </a:rPr>
              <a:t>                          (90% response rate)</a:t>
            </a:r>
          </a:p>
          <a:p>
            <a:pPr eaLnBrk="1" hangingPunct="1">
              <a:spcBef>
                <a:spcPct val="0"/>
              </a:spcBef>
              <a:buFont typeface="Wingdings" panose="05000000000000000000" pitchFamily="2" charset="2"/>
              <a:buChar char="ü"/>
            </a:pPr>
            <a:endParaRPr lang="en-US" altLang="en-US" sz="1800" b="1" dirty="0">
              <a:solidFill>
                <a:srgbClr val="002060"/>
              </a:solidFill>
              <a:latin typeface="Arial" panose="020B0604020202020204" pitchFamily="34" charset="0"/>
            </a:endParaRPr>
          </a:p>
          <a:p>
            <a:pPr eaLnBrk="1" hangingPunct="1">
              <a:spcBef>
                <a:spcPct val="0"/>
              </a:spcBef>
              <a:buFont typeface="Wingdings" panose="05000000000000000000" pitchFamily="2" charset="2"/>
              <a:buChar char="ü"/>
            </a:pPr>
            <a:r>
              <a:rPr lang="en-US" altLang="en-US" sz="1800" b="1" dirty="0">
                <a:solidFill>
                  <a:srgbClr val="002060"/>
                </a:solidFill>
                <a:latin typeface="Arial" panose="020B0604020202020204" pitchFamily="34" charset="0"/>
              </a:rPr>
              <a:t>Total number of blood samples – 6011 </a:t>
            </a:r>
          </a:p>
          <a:p>
            <a:pPr eaLnBrk="1" hangingPunct="1">
              <a:spcBef>
                <a:spcPct val="0"/>
              </a:spcBef>
              <a:buNone/>
            </a:pPr>
            <a:r>
              <a:rPr lang="en-US" altLang="en-US" sz="1800" b="1" dirty="0">
                <a:solidFill>
                  <a:srgbClr val="002060"/>
                </a:solidFill>
                <a:latin typeface="Arial" panose="020B0604020202020204" pitchFamily="34" charset="0"/>
              </a:rPr>
              <a:t>                           (86% response rate)</a:t>
            </a:r>
            <a:endParaRPr lang="ru-RU" altLang="en-US" sz="1800" b="1" dirty="0">
              <a:solidFill>
                <a:srgbClr val="002060"/>
              </a:solidFill>
              <a:latin typeface="+mj-lt"/>
            </a:endParaRPr>
          </a:p>
        </p:txBody>
      </p:sp>
    </p:spTree>
    <p:extLst>
      <p:ext uri="{BB962C8B-B14F-4D97-AF65-F5344CB8AC3E}">
        <p14:creationId xmlns:p14="http://schemas.microsoft.com/office/powerpoint/2010/main" val="426450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Content Placeholder 10"/>
          <p:cNvGraphicFramePr>
            <a:graphicFrameLocks noGrp="1"/>
          </p:cNvGraphicFramePr>
          <p:nvPr>
            <p:ph idx="1"/>
            <p:extLst/>
          </p:nvPr>
        </p:nvGraphicFramePr>
        <p:xfrm>
          <a:off x="521592" y="764704"/>
          <a:ext cx="8354121" cy="2528121"/>
        </p:xfrm>
        <a:graphic>
          <a:graphicData uri="http://schemas.openxmlformats.org/presentationml/2006/ole">
            <mc:AlternateContent xmlns:mc="http://schemas.openxmlformats.org/markup-compatibility/2006">
              <mc:Choice xmlns:v="urn:schemas-microsoft-com:vml" Requires="v">
                <p:oleObj spid="_x0000_s2058" r:id="rId3" imgW="8559526" imgH="2530059" progId="Excel.Chart.8">
                  <p:embed/>
                </p:oleObj>
              </mc:Choice>
              <mc:Fallback>
                <p:oleObj r:id="rId3" imgW="8559526" imgH="2530059"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92" y="764704"/>
                        <a:ext cx="8354121" cy="2528121"/>
                      </a:xfrm>
                      <a:prstGeom prst="rect">
                        <a:avLst/>
                      </a:prstGeom>
                      <a:noFill/>
                      <a:ln>
                        <a:noFill/>
                      </a:ln>
                      <a:extLst/>
                    </p:spPr>
                  </p:pic>
                </p:oleObj>
              </mc:Fallback>
            </mc:AlternateContent>
          </a:graphicData>
        </a:graphic>
      </p:graphicFrame>
      <p:sp>
        <p:nvSpPr>
          <p:cNvPr id="10" name="Title 1"/>
          <p:cNvSpPr>
            <a:spLocks noGrp="1"/>
          </p:cNvSpPr>
          <p:nvPr>
            <p:ph type="title"/>
          </p:nvPr>
        </p:nvSpPr>
        <p:spPr>
          <a:xfrm>
            <a:off x="-12433" y="0"/>
            <a:ext cx="9144001" cy="731520"/>
          </a:xfrm>
        </p:spPr>
        <p:txBody>
          <a:bodyPr>
            <a:normAutofit/>
          </a:bodyPr>
          <a:lstStyle/>
          <a:p>
            <a:pPr marL="342900" indent="-342900" eaLnBrk="1" hangingPunct="1">
              <a:defRPr/>
            </a:pPr>
            <a:r>
              <a:rPr lang="en-US" sz="3200" b="1" dirty="0">
                <a:solidFill>
                  <a:srgbClr val="0070C0"/>
                </a:solidFill>
              </a:rPr>
              <a:t>                     </a:t>
            </a:r>
            <a:r>
              <a:rPr lang="en-US" sz="3200" b="1" dirty="0">
                <a:solidFill>
                  <a:srgbClr val="FF0000"/>
                </a:solidFill>
              </a:rPr>
              <a:t>HCV Prevalence by Age and Gender</a:t>
            </a:r>
            <a:endParaRPr lang="ru-RU" sz="3200" b="1" dirty="0">
              <a:solidFill>
                <a:srgbClr val="FF0000"/>
              </a:solidFill>
            </a:endParaRPr>
          </a:p>
        </p:txBody>
      </p:sp>
      <p:sp>
        <p:nvSpPr>
          <p:cNvPr id="3" name="TextBox 2"/>
          <p:cNvSpPr txBox="1"/>
          <p:nvPr/>
        </p:nvSpPr>
        <p:spPr>
          <a:xfrm>
            <a:off x="101079" y="1096296"/>
            <a:ext cx="461665" cy="4313904"/>
          </a:xfrm>
          <a:prstGeom prst="rect">
            <a:avLst/>
          </a:prstGeom>
          <a:noFill/>
        </p:spPr>
        <p:txBody>
          <a:bodyPr vert="vert270">
            <a:spAutoFit/>
          </a:bodyPr>
          <a:lstStyle/>
          <a:p>
            <a:pPr algn="ctr" eaLnBrk="1" hangingPunct="1">
              <a:defRPr/>
            </a:pPr>
            <a:r>
              <a:rPr lang="en-US" b="1" dirty="0">
                <a:latin typeface="Arial" charset="0"/>
                <a:ea typeface="+mn-ea"/>
                <a:cs typeface="Arial" charset="0"/>
              </a:rPr>
              <a:t>HCV Prevalence</a:t>
            </a:r>
          </a:p>
        </p:txBody>
      </p:sp>
      <p:pic>
        <p:nvPicPr>
          <p:cNvPr id="22533" name="Picture 15"/>
          <p:cNvPicPr>
            <a:picLocks noChangeAspect="1" noChangeArrowheads="1"/>
          </p:cNvPicPr>
          <p:nvPr/>
        </p:nvPicPr>
        <p:blipFill>
          <a:blip r:embed="rId5">
            <a:extLst>
              <a:ext uri="{28A0092B-C50C-407E-A947-70E740481C1C}">
                <a14:useLocalDpi xmlns:a14="http://schemas.microsoft.com/office/drawing/2010/main" val="0"/>
              </a:ext>
            </a:extLst>
          </a:blip>
          <a:srcRect l="22157" t="31189" r="73924" b="62074"/>
          <a:stretch>
            <a:fillRect/>
          </a:stretch>
        </p:blipFill>
        <p:spPr bwMode="auto">
          <a:xfrm>
            <a:off x="7543800" y="3722688"/>
            <a:ext cx="1143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4"/>
          <p:cNvSpPr txBox="1">
            <a:spLocks noChangeArrowheads="1"/>
          </p:cNvSpPr>
          <p:nvPr/>
        </p:nvSpPr>
        <p:spPr bwMode="auto">
          <a:xfrm>
            <a:off x="1219200" y="990600"/>
            <a:ext cx="120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Females</a:t>
            </a:r>
          </a:p>
        </p:txBody>
      </p:sp>
      <p:graphicFrame>
        <p:nvGraphicFramePr>
          <p:cNvPr id="22535" name="Object 3"/>
          <p:cNvGraphicFramePr>
            <a:graphicFrameLocks/>
          </p:cNvGraphicFramePr>
          <p:nvPr>
            <p:extLst/>
          </p:nvPr>
        </p:nvGraphicFramePr>
        <p:xfrm>
          <a:off x="539552" y="3657601"/>
          <a:ext cx="8452296" cy="2427288"/>
        </p:xfrm>
        <a:graphic>
          <a:graphicData uri="http://schemas.openxmlformats.org/presentationml/2006/ole">
            <mc:AlternateContent xmlns:mc="http://schemas.openxmlformats.org/markup-compatibility/2006">
              <mc:Choice xmlns:v="urn:schemas-microsoft-com:vml" Requires="v">
                <p:oleObj spid="_x0000_s2059" r:id="rId6" imgW="8559526" imgH="2536156" progId="Excel.Chart.8">
                  <p:embed/>
                </p:oleObj>
              </mc:Choice>
              <mc:Fallback>
                <p:oleObj r:id="rId6" imgW="8559526" imgH="253615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657601"/>
                        <a:ext cx="8452296" cy="2427288"/>
                      </a:xfrm>
                      <a:prstGeom prst="rect">
                        <a:avLst/>
                      </a:prstGeom>
                      <a:noFill/>
                      <a:ln>
                        <a:noFill/>
                      </a:ln>
                      <a:extLst/>
                    </p:spPr>
                  </p:pic>
                </p:oleObj>
              </mc:Fallback>
            </mc:AlternateContent>
          </a:graphicData>
        </a:graphic>
      </p:graphicFrame>
      <p:sp>
        <p:nvSpPr>
          <p:cNvPr id="22536" name="TextBox 14"/>
          <p:cNvSpPr txBox="1">
            <a:spLocks noChangeArrowheads="1"/>
          </p:cNvSpPr>
          <p:nvPr/>
        </p:nvSpPr>
        <p:spPr bwMode="auto">
          <a:xfrm>
            <a:off x="1295400" y="3810000"/>
            <a:ext cx="120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Males</a:t>
            </a:r>
          </a:p>
        </p:txBody>
      </p:sp>
      <p:sp>
        <p:nvSpPr>
          <p:cNvPr id="22537" name="TextBox 11"/>
          <p:cNvSpPr txBox="1">
            <a:spLocks noChangeArrowheads="1"/>
          </p:cNvSpPr>
          <p:nvPr/>
        </p:nvSpPr>
        <p:spPr bwMode="auto">
          <a:xfrm>
            <a:off x="7740352" y="5445224"/>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(n=2,334)</a:t>
            </a:r>
          </a:p>
        </p:txBody>
      </p:sp>
      <p:sp>
        <p:nvSpPr>
          <p:cNvPr id="22538" name="TextBox 13"/>
          <p:cNvSpPr txBox="1">
            <a:spLocks noChangeArrowheads="1"/>
          </p:cNvSpPr>
          <p:nvPr/>
        </p:nvSpPr>
        <p:spPr bwMode="auto">
          <a:xfrm>
            <a:off x="7696200" y="266700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(n=3,662)</a:t>
            </a:r>
          </a:p>
        </p:txBody>
      </p:sp>
      <p:sp>
        <p:nvSpPr>
          <p:cNvPr id="2" name="Oval 1"/>
          <p:cNvSpPr/>
          <p:nvPr/>
        </p:nvSpPr>
        <p:spPr>
          <a:xfrm>
            <a:off x="2195736" y="3292825"/>
            <a:ext cx="2376264" cy="3160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p>
        </p:txBody>
      </p:sp>
    </p:spTree>
    <p:extLst>
      <p:ext uri="{BB962C8B-B14F-4D97-AF65-F5344CB8AC3E}">
        <p14:creationId xmlns:p14="http://schemas.microsoft.com/office/powerpoint/2010/main" val="6833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31520"/>
          </a:xfrm>
        </p:spPr>
        <p:txBody>
          <a:bodyPr rtlCol="0">
            <a:noAutofit/>
          </a:bodyPr>
          <a:lstStyle/>
          <a:p>
            <a:pPr lvl="1" eaLnBrk="1" fontAlgn="auto" hangingPunct="1">
              <a:spcAft>
                <a:spcPts val="0"/>
              </a:spcAft>
              <a:defRPr/>
            </a:pPr>
            <a:r>
              <a:rPr lang="en-US" sz="3200" b="1" dirty="0">
                <a:solidFill>
                  <a:srgbClr val="0070C0"/>
                </a:solidFill>
                <a:latin typeface="+mj-lt"/>
                <a:ea typeface="ＭＳ Ｐゴシック" charset="0"/>
              </a:rPr>
              <a:t>       </a:t>
            </a:r>
            <a:r>
              <a:rPr lang="en-US" sz="3200" b="1" dirty="0">
                <a:solidFill>
                  <a:srgbClr val="FF0000"/>
                </a:solidFill>
                <a:latin typeface="+mj-lt"/>
                <a:ea typeface="ＭＳ Ｐゴシック" charset="0"/>
              </a:rPr>
              <a:t>HCV Prevalence and Estimated # RNA+ by City</a:t>
            </a:r>
            <a:endParaRPr lang="ru-RU" sz="3200" b="1" dirty="0">
              <a:solidFill>
                <a:srgbClr val="FF0000"/>
              </a:solidFill>
              <a:latin typeface="+mj-lt"/>
              <a:ea typeface="ＭＳ Ｐゴシック" charset="0"/>
            </a:endParaRPr>
          </a:p>
        </p:txBody>
      </p:sp>
      <p:graphicFrame>
        <p:nvGraphicFramePr>
          <p:cNvPr id="26627" name="Content Placeholder 10"/>
          <p:cNvGraphicFramePr>
            <a:graphicFrameLocks/>
          </p:cNvGraphicFramePr>
          <p:nvPr>
            <p:extLst/>
          </p:nvPr>
        </p:nvGraphicFramePr>
        <p:xfrm>
          <a:off x="304800" y="838200"/>
          <a:ext cx="9955832" cy="5313726"/>
        </p:xfrm>
        <a:graphic>
          <a:graphicData uri="http://schemas.openxmlformats.org/presentationml/2006/ole">
            <mc:AlternateContent xmlns:mc="http://schemas.openxmlformats.org/markup-compatibility/2006">
              <mc:Choice xmlns:v="urn:schemas-microsoft-com:vml" Requires="v">
                <p:oleObj spid="_x0000_s3078" r:id="rId3" imgW="10083658" imgH="5432007" progId="Excel.Chart.8">
                  <p:embed/>
                </p:oleObj>
              </mc:Choice>
              <mc:Fallback>
                <p:oleObj r:id="rId3" imgW="10083658" imgH="543200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9955832" cy="5313726"/>
                      </a:xfrm>
                      <a:prstGeom prst="rect">
                        <a:avLst/>
                      </a:prstGeom>
                      <a:noFill/>
                      <a:ln>
                        <a:noFill/>
                      </a:ln>
                    </p:spPr>
                  </p:pic>
                </p:oleObj>
              </mc:Fallback>
            </mc:AlternateContent>
          </a:graphicData>
        </a:graphic>
      </p:graphicFrame>
      <p:sp>
        <p:nvSpPr>
          <p:cNvPr id="26628" name="TextBox 3"/>
          <p:cNvSpPr txBox="1">
            <a:spLocks noChangeArrowheads="1"/>
          </p:cNvSpPr>
          <p:nvPr/>
        </p:nvSpPr>
        <p:spPr bwMode="auto">
          <a:xfrm>
            <a:off x="3352800" y="1066800"/>
            <a:ext cx="117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(n=2,414)</a:t>
            </a:r>
          </a:p>
        </p:txBody>
      </p:sp>
    </p:spTree>
    <p:extLst>
      <p:ext uri="{BB962C8B-B14F-4D97-AF65-F5344CB8AC3E}">
        <p14:creationId xmlns:p14="http://schemas.microsoft.com/office/powerpoint/2010/main" val="420564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
          </a:xfrm>
        </p:spPr>
        <p:txBody>
          <a:bodyPr rtlCol="0">
            <a:noAutofit/>
          </a:bodyPr>
          <a:lstStyle/>
          <a:p>
            <a:pPr lvl="1" eaLnBrk="1" fontAlgn="auto" hangingPunct="1">
              <a:spcAft>
                <a:spcPts val="0"/>
              </a:spcAft>
              <a:defRPr/>
            </a:pPr>
            <a:r>
              <a:rPr lang="en-US" sz="3200" b="1" dirty="0">
                <a:solidFill>
                  <a:srgbClr val="FF0000"/>
                </a:solidFill>
                <a:latin typeface="+mn-lt"/>
                <a:ea typeface="ＭＳ Ｐゴシック" charset="0"/>
              </a:rPr>
              <a:t>   HCV Prevalence and Estimated # RNA+ by Region</a:t>
            </a:r>
            <a:endParaRPr lang="ru-RU" sz="3200" b="1" dirty="0">
              <a:solidFill>
                <a:srgbClr val="FF0000"/>
              </a:solidFill>
              <a:latin typeface="+mn-lt"/>
              <a:ea typeface="ＭＳ Ｐゴシック" charset="0"/>
            </a:endParaRPr>
          </a:p>
        </p:txBody>
      </p:sp>
      <p:graphicFrame>
        <p:nvGraphicFramePr>
          <p:cNvPr id="25603" name="Content Placeholder 10"/>
          <p:cNvGraphicFramePr>
            <a:graphicFrameLocks/>
          </p:cNvGraphicFramePr>
          <p:nvPr>
            <p:extLst/>
          </p:nvPr>
        </p:nvGraphicFramePr>
        <p:xfrm>
          <a:off x="-36512" y="832321"/>
          <a:ext cx="9937104" cy="5116959"/>
        </p:xfrm>
        <a:graphic>
          <a:graphicData uri="http://schemas.openxmlformats.org/presentationml/2006/ole">
            <mc:AlternateContent xmlns:mc="http://schemas.openxmlformats.org/markup-compatibility/2006">
              <mc:Choice xmlns:v="urn:schemas-microsoft-com:vml" Requires="v">
                <p:oleObj spid="_x0000_s4102" r:id="rId3" imgW="10083658" imgH="5432007" progId="Excel.Chart.8">
                  <p:embed/>
                </p:oleObj>
              </mc:Choice>
              <mc:Fallback>
                <p:oleObj r:id="rId3" imgW="10083658" imgH="543200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832321"/>
                        <a:ext cx="9937104" cy="5116959"/>
                      </a:xfrm>
                      <a:prstGeom prst="rect">
                        <a:avLst/>
                      </a:prstGeom>
                      <a:noFill/>
                      <a:ln>
                        <a:noFill/>
                      </a:ln>
                    </p:spPr>
                  </p:pic>
                </p:oleObj>
              </mc:Fallback>
            </mc:AlternateContent>
          </a:graphicData>
        </a:graphic>
      </p:graphicFrame>
      <p:sp>
        <p:nvSpPr>
          <p:cNvPr id="25604" name="TextBox 3"/>
          <p:cNvSpPr txBox="1">
            <a:spLocks noChangeArrowheads="1"/>
          </p:cNvSpPr>
          <p:nvPr/>
        </p:nvSpPr>
        <p:spPr bwMode="auto">
          <a:xfrm>
            <a:off x="5181600" y="1143000"/>
            <a:ext cx="117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(n=3,582)</a:t>
            </a:r>
          </a:p>
        </p:txBody>
      </p:sp>
      <p:sp>
        <p:nvSpPr>
          <p:cNvPr id="25605" name="TextBox 4"/>
          <p:cNvSpPr txBox="1">
            <a:spLocks noChangeArrowheads="1"/>
          </p:cNvSpPr>
          <p:nvPr/>
        </p:nvSpPr>
        <p:spPr bwMode="auto">
          <a:xfrm>
            <a:off x="251520" y="5888305"/>
            <a:ext cx="35605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i="1" dirty="0">
                <a:latin typeface="Arial" panose="020B0604020202020204" pitchFamily="34" charset="0"/>
              </a:rPr>
              <a:t>Note: Regions above do not include 6 major cities</a:t>
            </a:r>
          </a:p>
        </p:txBody>
      </p:sp>
    </p:spTree>
    <p:extLst>
      <p:ext uri="{BB962C8B-B14F-4D97-AF65-F5344CB8AC3E}">
        <p14:creationId xmlns:p14="http://schemas.microsoft.com/office/powerpoint/2010/main" val="164893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triped Right Arrow 27"/>
          <p:cNvSpPr/>
          <p:nvPr/>
        </p:nvSpPr>
        <p:spPr>
          <a:xfrm rot="20157494">
            <a:off x="-178215" y="3312519"/>
            <a:ext cx="9690561" cy="731838"/>
          </a:xfrm>
          <a:prstGeom prst="stripedRightArrow">
            <a:avLst>
              <a:gd name="adj1" fmla="val 75516"/>
              <a:gd name="adj2" fmla="val 486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002060"/>
              </a:solidFill>
              <a:latin typeface="Arial" panose="020B0604020202020204" pitchFamily="34" charset="0"/>
            </a:endParaRPr>
          </a:p>
        </p:txBody>
      </p:sp>
      <p:sp>
        <p:nvSpPr>
          <p:cNvPr id="31" name="Rectangle 30"/>
          <p:cNvSpPr/>
          <p:nvPr/>
        </p:nvSpPr>
        <p:spPr>
          <a:xfrm rot="20139053">
            <a:off x="189147" y="4874980"/>
            <a:ext cx="2472462" cy="480131"/>
          </a:xfrm>
          <a:prstGeom prst="rect">
            <a:avLst/>
          </a:prstGeom>
        </p:spPr>
        <p:txBody>
          <a:bodyPr wrap="square">
            <a:spAutoFit/>
          </a:bodyPr>
          <a:lstStyle/>
          <a:p>
            <a:pPr>
              <a:lnSpc>
                <a:spcPct val="90000"/>
              </a:lnSpc>
              <a:spcBef>
                <a:spcPct val="20000"/>
              </a:spcBef>
              <a:buClr>
                <a:schemeClr val="hlink"/>
              </a:buClr>
              <a:buSzPct val="90000"/>
              <a:defRPr/>
            </a:pPr>
            <a:r>
              <a:rPr lang="en-US" sz="2800" b="1" dirty="0">
                <a:solidFill>
                  <a:srgbClr val="002060"/>
                </a:solidFill>
                <a:effectLst>
                  <a:outerShdw blurRad="38100" dist="38100" dir="2700000" algn="tl">
                    <a:srgbClr val="000000">
                      <a:alpha val="43137"/>
                    </a:srgbClr>
                  </a:outerShdw>
                </a:effectLst>
                <a:latin typeface="Arial" panose="020B0604020202020204" pitchFamily="34" charset="0"/>
              </a:rPr>
              <a:t>2011 - 2012</a:t>
            </a:r>
          </a:p>
        </p:txBody>
      </p:sp>
      <p:sp>
        <p:nvSpPr>
          <p:cNvPr id="37" name="Rounded Rectangular Callout 36"/>
          <p:cNvSpPr/>
          <p:nvPr/>
        </p:nvSpPr>
        <p:spPr>
          <a:xfrm>
            <a:off x="107284" y="1910220"/>
            <a:ext cx="1408787" cy="1039960"/>
          </a:xfrm>
          <a:prstGeom prst="wedgeRoundRectCallout">
            <a:avLst>
              <a:gd name="adj1" fmla="val 168363"/>
              <a:gd name="adj2" fmla="val 1346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defTabSz="800100">
              <a:lnSpc>
                <a:spcPct val="90000"/>
              </a:lnSpc>
              <a:spcAft>
                <a:spcPts val="0"/>
              </a:spcAft>
            </a:pPr>
            <a:r>
              <a:rPr lang="en-US" sz="1200" b="1" dirty="0">
                <a:solidFill>
                  <a:srgbClr val="002060"/>
                </a:solidFill>
              </a:rPr>
              <a:t> Free of Charge Hep C treatment with peg/</a:t>
            </a:r>
            <a:r>
              <a:rPr lang="en-US" sz="1200" b="1" dirty="0" err="1">
                <a:solidFill>
                  <a:srgbClr val="002060"/>
                </a:solidFill>
              </a:rPr>
              <a:t>riba</a:t>
            </a:r>
            <a:r>
              <a:rPr lang="en-US" sz="1200" b="1" dirty="0">
                <a:solidFill>
                  <a:srgbClr val="002060"/>
                </a:solidFill>
              </a:rPr>
              <a:t> regimens for prisoners</a:t>
            </a:r>
          </a:p>
        </p:txBody>
      </p:sp>
      <p:sp>
        <p:nvSpPr>
          <p:cNvPr id="40" name="Rounded Rectangular Callout 39"/>
          <p:cNvSpPr/>
          <p:nvPr/>
        </p:nvSpPr>
        <p:spPr>
          <a:xfrm>
            <a:off x="130499" y="3141236"/>
            <a:ext cx="1686093" cy="1379032"/>
          </a:xfrm>
          <a:prstGeom prst="wedgeRoundRectCallout">
            <a:avLst>
              <a:gd name="adj1" fmla="val -4553"/>
              <a:gd name="adj2" fmla="val 862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spcAft>
                <a:spcPts val="0"/>
              </a:spcAft>
            </a:pPr>
            <a:r>
              <a:rPr lang="en-US" sz="1200" b="1" dirty="0">
                <a:solidFill>
                  <a:srgbClr val="002060"/>
                </a:solidFill>
              </a:rPr>
              <a:t>Free of Charge Hep C treatment with peg/</a:t>
            </a:r>
            <a:r>
              <a:rPr lang="en-US" sz="1200" b="1" dirty="0" err="1">
                <a:solidFill>
                  <a:srgbClr val="002060"/>
                </a:solidFill>
              </a:rPr>
              <a:t>riba</a:t>
            </a:r>
            <a:r>
              <a:rPr lang="en-US" sz="1200" b="1" dirty="0">
                <a:solidFill>
                  <a:srgbClr val="002060"/>
                </a:solidFill>
              </a:rPr>
              <a:t> regimens   for HIV/HCV co-infected patients with Peg/</a:t>
            </a:r>
            <a:r>
              <a:rPr lang="en-US" sz="1200" b="1" dirty="0" err="1">
                <a:solidFill>
                  <a:srgbClr val="002060"/>
                </a:solidFill>
              </a:rPr>
              <a:t>Riba</a:t>
            </a:r>
            <a:r>
              <a:rPr lang="en-US" sz="1200" b="1" dirty="0">
                <a:solidFill>
                  <a:srgbClr val="002060"/>
                </a:solidFill>
              </a:rPr>
              <a:t>  </a:t>
            </a:r>
          </a:p>
        </p:txBody>
      </p:sp>
      <p:sp>
        <p:nvSpPr>
          <p:cNvPr id="41" name="Rounded Rectangular Callout 40"/>
          <p:cNvSpPr/>
          <p:nvPr/>
        </p:nvSpPr>
        <p:spPr>
          <a:xfrm>
            <a:off x="4135827" y="789694"/>
            <a:ext cx="1062475" cy="724228"/>
          </a:xfrm>
          <a:prstGeom prst="wedgeRoundRectCallout">
            <a:avLst>
              <a:gd name="adj1" fmla="val 12400"/>
              <a:gd name="adj2" fmla="val 2704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spcAft>
                <a:spcPts val="0"/>
              </a:spcAft>
            </a:pPr>
            <a:r>
              <a:rPr lang="en-US" sz="1200" b="1" dirty="0">
                <a:solidFill>
                  <a:srgbClr val="002060"/>
                </a:solidFill>
              </a:rPr>
              <a:t>1</a:t>
            </a:r>
            <a:r>
              <a:rPr lang="en-US" sz="1200" b="1" baseline="30000" dirty="0">
                <a:solidFill>
                  <a:srgbClr val="002060"/>
                </a:solidFill>
              </a:rPr>
              <a:t>st</a:t>
            </a:r>
            <a:r>
              <a:rPr lang="en-US" sz="1200" b="1" dirty="0">
                <a:solidFill>
                  <a:srgbClr val="002060"/>
                </a:solidFill>
              </a:rPr>
              <a:t> </a:t>
            </a:r>
          </a:p>
          <a:p>
            <a:pPr lvl="0" algn="ctr">
              <a:spcAft>
                <a:spcPts val="0"/>
              </a:spcAft>
            </a:pPr>
            <a:r>
              <a:rPr lang="en-US" sz="1200" b="1" dirty="0">
                <a:solidFill>
                  <a:srgbClr val="002060"/>
                </a:solidFill>
              </a:rPr>
              <a:t>National workshop  </a:t>
            </a:r>
          </a:p>
        </p:txBody>
      </p:sp>
      <p:sp>
        <p:nvSpPr>
          <p:cNvPr id="42" name="Rounded Rectangular Callout 41"/>
          <p:cNvSpPr/>
          <p:nvPr/>
        </p:nvSpPr>
        <p:spPr>
          <a:xfrm>
            <a:off x="1843033" y="743213"/>
            <a:ext cx="2209410" cy="941645"/>
          </a:xfrm>
          <a:prstGeom prst="wedgeRoundRectCallout">
            <a:avLst>
              <a:gd name="adj1" fmla="val 75651"/>
              <a:gd name="adj2" fmla="val 214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spcAft>
                <a:spcPts val="0"/>
              </a:spcAft>
            </a:pPr>
            <a:r>
              <a:rPr lang="en-US" sz="1200" b="1" dirty="0">
                <a:solidFill>
                  <a:srgbClr val="002060"/>
                </a:solidFill>
              </a:rPr>
              <a:t>Negotiations with CDC, Gilead and other US partners </a:t>
            </a:r>
          </a:p>
        </p:txBody>
      </p:sp>
      <p:sp>
        <p:nvSpPr>
          <p:cNvPr id="46" name="Rounded Rectangular Callout 45"/>
          <p:cNvSpPr/>
          <p:nvPr/>
        </p:nvSpPr>
        <p:spPr>
          <a:xfrm>
            <a:off x="2180492" y="5126116"/>
            <a:ext cx="1871951" cy="874610"/>
          </a:xfrm>
          <a:prstGeom prst="wedgeRoundRectCallout">
            <a:avLst>
              <a:gd name="adj1" fmla="val 13191"/>
              <a:gd name="adj2" fmla="val -111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defTabSz="800100">
              <a:lnSpc>
                <a:spcPct val="90000"/>
              </a:lnSpc>
              <a:spcAft>
                <a:spcPts val="0"/>
              </a:spcAft>
            </a:pPr>
            <a:r>
              <a:rPr lang="en-US" sz="1200" b="1" dirty="0">
                <a:solidFill>
                  <a:srgbClr val="002060"/>
                </a:solidFill>
              </a:rPr>
              <a:t>Additional 10,000 treatments with peg/</a:t>
            </a:r>
            <a:r>
              <a:rPr lang="en-US" sz="1200" b="1" dirty="0" err="1">
                <a:solidFill>
                  <a:srgbClr val="002060"/>
                </a:solidFill>
              </a:rPr>
              <a:t>riba</a:t>
            </a:r>
            <a:r>
              <a:rPr lang="en-US" sz="1200" b="1" dirty="0">
                <a:solidFill>
                  <a:srgbClr val="002060"/>
                </a:solidFill>
              </a:rPr>
              <a:t> regimens with price reduction for civil population</a:t>
            </a:r>
          </a:p>
        </p:txBody>
      </p:sp>
      <p:sp>
        <p:nvSpPr>
          <p:cNvPr id="47" name="Title 1"/>
          <p:cNvSpPr>
            <a:spLocks noGrp="1"/>
          </p:cNvSpPr>
          <p:nvPr>
            <p:ph type="title"/>
          </p:nvPr>
        </p:nvSpPr>
        <p:spPr>
          <a:xfrm>
            <a:off x="-29363" y="11602"/>
            <a:ext cx="9144000" cy="685208"/>
          </a:xfrm>
        </p:spPr>
        <p:txBody>
          <a:bodyPr/>
          <a:lstStyle/>
          <a:p>
            <a:pPr algn="ctr"/>
            <a:r>
              <a:rPr lang="en-US" sz="4000" b="1" dirty="0">
                <a:solidFill>
                  <a:srgbClr val="C00000"/>
                </a:solidFill>
                <a:latin typeface="Arial" panose="020B0604020202020204" pitchFamily="34" charset="0"/>
              </a:rPr>
              <a:t>Road to HCV Elimination Program</a:t>
            </a:r>
          </a:p>
        </p:txBody>
      </p:sp>
      <p:sp>
        <p:nvSpPr>
          <p:cNvPr id="49" name="Rectangle 48"/>
          <p:cNvSpPr/>
          <p:nvPr/>
        </p:nvSpPr>
        <p:spPr>
          <a:xfrm rot="20139053">
            <a:off x="2686586" y="3701315"/>
            <a:ext cx="2472462" cy="480131"/>
          </a:xfrm>
          <a:prstGeom prst="rect">
            <a:avLst/>
          </a:prstGeom>
        </p:spPr>
        <p:txBody>
          <a:bodyPr wrap="square">
            <a:spAutoFit/>
          </a:bodyPr>
          <a:lstStyle/>
          <a:p>
            <a:pPr>
              <a:lnSpc>
                <a:spcPct val="90000"/>
              </a:lnSpc>
              <a:spcBef>
                <a:spcPct val="20000"/>
              </a:spcBef>
              <a:buClr>
                <a:schemeClr val="hlink"/>
              </a:buClr>
              <a:buSzPct val="90000"/>
              <a:defRPr/>
            </a:pPr>
            <a:r>
              <a:rPr lang="en-US" sz="2800" b="1" dirty="0">
                <a:solidFill>
                  <a:srgbClr val="002060"/>
                </a:solidFill>
                <a:effectLst>
                  <a:outerShdw blurRad="38100" dist="38100" dir="2700000" algn="tl">
                    <a:srgbClr val="000000">
                      <a:alpha val="43137"/>
                    </a:srgbClr>
                  </a:outerShdw>
                </a:effectLst>
                <a:latin typeface="Arial" panose="020B0604020202020204" pitchFamily="34" charset="0"/>
              </a:rPr>
              <a:t>2013</a:t>
            </a:r>
          </a:p>
        </p:txBody>
      </p:sp>
      <p:sp>
        <p:nvSpPr>
          <p:cNvPr id="50" name="Rectangle 49"/>
          <p:cNvSpPr/>
          <p:nvPr/>
        </p:nvSpPr>
        <p:spPr>
          <a:xfrm rot="20139053">
            <a:off x="4200976" y="3036594"/>
            <a:ext cx="2472462" cy="480131"/>
          </a:xfrm>
          <a:prstGeom prst="rect">
            <a:avLst/>
          </a:prstGeom>
        </p:spPr>
        <p:txBody>
          <a:bodyPr wrap="square">
            <a:spAutoFit/>
          </a:bodyPr>
          <a:lstStyle/>
          <a:p>
            <a:pPr>
              <a:lnSpc>
                <a:spcPct val="90000"/>
              </a:lnSpc>
              <a:spcBef>
                <a:spcPct val="20000"/>
              </a:spcBef>
              <a:buClr>
                <a:schemeClr val="hlink"/>
              </a:buClr>
              <a:buSzPct val="90000"/>
              <a:defRPr/>
            </a:pPr>
            <a:r>
              <a:rPr lang="en-US" sz="2800" b="1" dirty="0">
                <a:solidFill>
                  <a:srgbClr val="002060"/>
                </a:solidFill>
                <a:effectLst>
                  <a:outerShdw blurRad="38100" dist="38100" dir="2700000" algn="tl">
                    <a:srgbClr val="000000">
                      <a:alpha val="43137"/>
                    </a:srgbClr>
                  </a:outerShdw>
                </a:effectLst>
                <a:latin typeface="Arial" panose="020B0604020202020204" pitchFamily="34" charset="0"/>
              </a:rPr>
              <a:t>2014</a:t>
            </a:r>
          </a:p>
        </p:txBody>
      </p:sp>
      <p:sp>
        <p:nvSpPr>
          <p:cNvPr id="51" name="Rectangle 50"/>
          <p:cNvSpPr/>
          <p:nvPr/>
        </p:nvSpPr>
        <p:spPr>
          <a:xfrm rot="20139053">
            <a:off x="7125377" y="1736069"/>
            <a:ext cx="2658398" cy="480131"/>
          </a:xfrm>
          <a:prstGeom prst="rect">
            <a:avLst/>
          </a:prstGeom>
        </p:spPr>
        <p:txBody>
          <a:bodyPr wrap="square">
            <a:spAutoFit/>
          </a:bodyPr>
          <a:lstStyle/>
          <a:p>
            <a:pPr>
              <a:lnSpc>
                <a:spcPct val="90000"/>
              </a:lnSpc>
              <a:spcBef>
                <a:spcPct val="20000"/>
              </a:spcBef>
              <a:buClr>
                <a:schemeClr val="hlink"/>
              </a:buClr>
              <a:buSzPct val="90000"/>
              <a:defRPr/>
            </a:pPr>
            <a:r>
              <a:rPr lang="en-US" sz="2800" b="1" dirty="0">
                <a:solidFill>
                  <a:srgbClr val="002060"/>
                </a:solidFill>
                <a:effectLst>
                  <a:outerShdw blurRad="38100" dist="38100" dir="2700000" algn="tl">
                    <a:srgbClr val="000000">
                      <a:alpha val="43137"/>
                    </a:srgbClr>
                  </a:outerShdw>
                </a:effectLst>
                <a:latin typeface="Arial" panose="020B0604020202020204" pitchFamily="34" charset="0"/>
              </a:rPr>
              <a:t>2015</a:t>
            </a:r>
          </a:p>
        </p:txBody>
      </p:sp>
      <p:sp>
        <p:nvSpPr>
          <p:cNvPr id="52" name="Rounded Rectangular Callout 51"/>
          <p:cNvSpPr/>
          <p:nvPr/>
        </p:nvSpPr>
        <p:spPr>
          <a:xfrm>
            <a:off x="4248577" y="5039396"/>
            <a:ext cx="1973263" cy="961330"/>
          </a:xfrm>
          <a:prstGeom prst="wedgeRoundRectCallout">
            <a:avLst>
              <a:gd name="adj1" fmla="val -35849"/>
              <a:gd name="adj2" fmla="val -152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spcAft>
                <a:spcPts val="0"/>
              </a:spcAft>
            </a:pPr>
            <a:r>
              <a:rPr lang="en-US" sz="1200" b="1" dirty="0">
                <a:solidFill>
                  <a:srgbClr val="002060"/>
                </a:solidFill>
              </a:rPr>
              <a:t>HCV elimination perspectives  - annual meeting of the EASL London</a:t>
            </a:r>
          </a:p>
        </p:txBody>
      </p:sp>
      <p:sp>
        <p:nvSpPr>
          <p:cNvPr id="53" name="Rounded Rectangular Callout 52"/>
          <p:cNvSpPr/>
          <p:nvPr/>
        </p:nvSpPr>
        <p:spPr>
          <a:xfrm>
            <a:off x="185134" y="773322"/>
            <a:ext cx="1544379" cy="814010"/>
          </a:xfrm>
          <a:prstGeom prst="wedgeRoundRectCallout">
            <a:avLst>
              <a:gd name="adj1" fmla="val 208515"/>
              <a:gd name="adj2" fmla="val 274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Aft>
                <a:spcPts val="0"/>
              </a:spcAft>
            </a:pPr>
            <a:r>
              <a:rPr lang="en-US" sz="1200" b="1" dirty="0">
                <a:solidFill>
                  <a:srgbClr val="002060"/>
                </a:solidFill>
              </a:rPr>
              <a:t>60% Discount program for civilians  </a:t>
            </a:r>
          </a:p>
        </p:txBody>
      </p:sp>
      <p:sp>
        <p:nvSpPr>
          <p:cNvPr id="54" name="Rounded Rectangular Callout 53"/>
          <p:cNvSpPr/>
          <p:nvPr/>
        </p:nvSpPr>
        <p:spPr>
          <a:xfrm>
            <a:off x="4938235" y="4090047"/>
            <a:ext cx="1181211" cy="579738"/>
          </a:xfrm>
          <a:prstGeom prst="wedgeRoundRectCallout">
            <a:avLst>
              <a:gd name="adj1" fmla="val -46910"/>
              <a:gd name="adj2" fmla="val -98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spcAft>
                <a:spcPts val="0"/>
              </a:spcAft>
            </a:pPr>
            <a:r>
              <a:rPr lang="en-US" sz="1200" b="1" dirty="0">
                <a:solidFill>
                  <a:srgbClr val="002060"/>
                </a:solidFill>
              </a:rPr>
              <a:t> National Commission </a:t>
            </a:r>
          </a:p>
        </p:txBody>
      </p:sp>
      <p:sp>
        <p:nvSpPr>
          <p:cNvPr id="55" name="Rounded Rectangular Callout 54"/>
          <p:cNvSpPr/>
          <p:nvPr/>
        </p:nvSpPr>
        <p:spPr>
          <a:xfrm>
            <a:off x="5373212" y="743212"/>
            <a:ext cx="2076749" cy="852813"/>
          </a:xfrm>
          <a:prstGeom prst="wedgeRoundRectCallout">
            <a:avLst>
              <a:gd name="adj1" fmla="val 48515"/>
              <a:gd name="adj2" fmla="val 1072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r>
              <a:rPr lang="en-US" sz="1200" b="1" dirty="0">
                <a:solidFill>
                  <a:srgbClr val="002060"/>
                </a:solidFill>
              </a:rPr>
              <a:t>National program for short-term/urgent measures of HCV elimination action plan  </a:t>
            </a:r>
          </a:p>
        </p:txBody>
      </p:sp>
      <p:sp>
        <p:nvSpPr>
          <p:cNvPr id="57" name="Rounded Rectangular Callout 56"/>
          <p:cNvSpPr/>
          <p:nvPr/>
        </p:nvSpPr>
        <p:spPr>
          <a:xfrm>
            <a:off x="6927061" y="4938596"/>
            <a:ext cx="1981394" cy="939695"/>
          </a:xfrm>
          <a:prstGeom prst="wedgeRoundRectCallout">
            <a:avLst>
              <a:gd name="adj1" fmla="val 911"/>
              <a:gd name="adj2" fmla="val -2935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spcAft>
                <a:spcPts val="0"/>
              </a:spcAft>
            </a:pPr>
            <a:r>
              <a:rPr lang="en-US" sz="1200" b="1" dirty="0">
                <a:solidFill>
                  <a:srgbClr val="002060"/>
                </a:solidFill>
              </a:rPr>
              <a:t>Memorandum of Understanding between Georgian Government and Gilead  </a:t>
            </a:r>
          </a:p>
        </p:txBody>
      </p:sp>
      <p:sp>
        <p:nvSpPr>
          <p:cNvPr id="58" name="Rounded Rectangular Callout 57"/>
          <p:cNvSpPr/>
          <p:nvPr/>
        </p:nvSpPr>
        <p:spPr>
          <a:xfrm>
            <a:off x="5209364" y="1645117"/>
            <a:ext cx="1142381" cy="759916"/>
          </a:xfrm>
          <a:prstGeom prst="wedgeRoundRectCallout">
            <a:avLst>
              <a:gd name="adj1" fmla="val 128515"/>
              <a:gd name="adj2" fmla="val 208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r>
              <a:rPr lang="en-US" sz="1200" b="1" dirty="0">
                <a:solidFill>
                  <a:srgbClr val="002060"/>
                </a:solidFill>
              </a:rPr>
              <a:t>2</a:t>
            </a:r>
            <a:r>
              <a:rPr lang="en-US" sz="1200" b="1" baseline="30000" dirty="0">
                <a:solidFill>
                  <a:srgbClr val="002060"/>
                </a:solidFill>
              </a:rPr>
              <a:t>nd</a:t>
            </a:r>
            <a:r>
              <a:rPr lang="en-US" sz="1200" b="1" dirty="0">
                <a:solidFill>
                  <a:srgbClr val="002060"/>
                </a:solidFill>
              </a:rPr>
              <a:t> National workshop </a:t>
            </a:r>
          </a:p>
        </p:txBody>
      </p:sp>
      <p:sp>
        <p:nvSpPr>
          <p:cNvPr id="59" name="Rounded Rectangular Callout 58"/>
          <p:cNvSpPr/>
          <p:nvPr/>
        </p:nvSpPr>
        <p:spPr>
          <a:xfrm>
            <a:off x="6360512" y="3678438"/>
            <a:ext cx="1377838" cy="708203"/>
          </a:xfrm>
          <a:prstGeom prst="wedgeRoundRectCallout">
            <a:avLst>
              <a:gd name="adj1" fmla="val 39639"/>
              <a:gd name="adj2" fmla="val -1829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r>
              <a:rPr lang="en-US" sz="1200" b="1" dirty="0">
                <a:solidFill>
                  <a:srgbClr val="002060"/>
                </a:solidFill>
              </a:rPr>
              <a:t>Long-term elimination plan  </a:t>
            </a:r>
          </a:p>
          <a:p>
            <a:pPr lvl="0" algn="ctr"/>
            <a:r>
              <a:rPr lang="en-US" sz="1200" b="1" dirty="0">
                <a:solidFill>
                  <a:srgbClr val="002060"/>
                </a:solidFill>
              </a:rPr>
              <a:t>2016-2020 </a:t>
            </a:r>
          </a:p>
        </p:txBody>
      </p:sp>
      <p:sp>
        <p:nvSpPr>
          <p:cNvPr id="20" name="Rounded Rectangular Callout 57"/>
          <p:cNvSpPr/>
          <p:nvPr/>
        </p:nvSpPr>
        <p:spPr>
          <a:xfrm rot="20796331">
            <a:off x="8133049" y="2554344"/>
            <a:ext cx="968378" cy="481273"/>
          </a:xfrm>
          <a:prstGeom prst="wedgeRoundRectCallout">
            <a:avLst>
              <a:gd name="adj1" fmla="val -49131"/>
              <a:gd name="adj2" fmla="val -84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r>
              <a:rPr lang="en-US" sz="1200" b="1" dirty="0">
                <a:solidFill>
                  <a:srgbClr val="002060"/>
                </a:solidFill>
              </a:rPr>
              <a:t>TAG  </a:t>
            </a:r>
          </a:p>
        </p:txBody>
      </p:sp>
      <p:sp>
        <p:nvSpPr>
          <p:cNvPr id="21" name="Rounded Rectangular Callout 57"/>
          <p:cNvSpPr/>
          <p:nvPr/>
        </p:nvSpPr>
        <p:spPr>
          <a:xfrm>
            <a:off x="7549050" y="745665"/>
            <a:ext cx="1411234" cy="618734"/>
          </a:xfrm>
          <a:prstGeom prst="wedgeRoundRectCallout">
            <a:avLst>
              <a:gd name="adj1" fmla="val -34127"/>
              <a:gd name="adj2" fmla="val 1442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algn="ctr"/>
            <a:r>
              <a:rPr lang="en-US" sz="1200" b="1" dirty="0">
                <a:solidFill>
                  <a:srgbClr val="002060"/>
                </a:solidFill>
              </a:rPr>
              <a:t>World Hepatitis Summit</a:t>
            </a:r>
          </a:p>
        </p:txBody>
      </p:sp>
    </p:spTree>
    <p:extLst>
      <p:ext uri="{BB962C8B-B14F-4D97-AF65-F5344CB8AC3E}">
        <p14:creationId xmlns:p14="http://schemas.microsoft.com/office/powerpoint/2010/main" val="317853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88640"/>
            <a:ext cx="7776864" cy="1224951"/>
          </a:xfrm>
          <a:prstGeom prst="rect">
            <a:avLst/>
          </a:prstGeom>
        </p:spPr>
        <p:txBody>
          <a:bodyPr wrap="square">
            <a:spAutoFit/>
          </a:bodyPr>
          <a:lstStyle/>
          <a:p>
            <a:pPr indent="450215" algn="ctr">
              <a:lnSpc>
                <a:spcPct val="115000"/>
              </a:lnSpc>
              <a:spcAft>
                <a:spcPts val="1000"/>
              </a:spcAft>
            </a:pPr>
            <a:r>
              <a:rPr lang="en-US"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Georgian 3</a:t>
            </a:r>
            <a:r>
              <a:rPr lang="en-US" sz="3200" b="1" baseline="30000" dirty="0">
                <a:solidFill>
                  <a:srgbClr val="C00000"/>
                </a:solidFill>
                <a:latin typeface="Arial" panose="020B0604020202020204" pitchFamily="34" charset="0"/>
                <a:ea typeface="Calibri" panose="020F0502020204030204" pitchFamily="34" charset="0"/>
                <a:cs typeface="Times New Roman" panose="02020603050405020304" pitchFamily="18" charset="0"/>
              </a:rPr>
              <a:t>rd</a:t>
            </a:r>
            <a:r>
              <a:rPr lang="en-US"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National Workshop on Hepatitis C, April 6-8, 2016</a:t>
            </a:r>
            <a:endParaRPr lang="ka-GE"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2971143738"/>
              </p:ext>
            </p:extLst>
          </p:nvPr>
        </p:nvGraphicFramePr>
        <p:xfrm>
          <a:off x="179512" y="1700808"/>
          <a:ext cx="518457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scontent-frt3-1.xx.fbcdn.net/t31.0-8/12961414_1005904516164145_7426218576964141841_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2100" y="2348880"/>
            <a:ext cx="356439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6"/>
            <a:ext cx="7886700" cy="941160"/>
          </a:xfrm>
        </p:spPr>
        <p:txBody>
          <a:bodyPr>
            <a:noAutofit/>
          </a:bodyPr>
          <a:lstStyle/>
          <a:p>
            <a:pPr algn="ctr"/>
            <a:r>
              <a:rPr lang="en-US" sz="3200" b="1" dirty="0">
                <a:solidFill>
                  <a:srgbClr val="C00000"/>
                </a:solidFill>
                <a:latin typeface="Arial" panose="020B0604020202020204" pitchFamily="34" charset="0"/>
              </a:rPr>
              <a:t>EASL congress 2016</a:t>
            </a:r>
            <a:br>
              <a:rPr lang="en-US" sz="3200" b="1" dirty="0">
                <a:solidFill>
                  <a:srgbClr val="C00000"/>
                </a:solidFill>
                <a:latin typeface="Arial" panose="020B0604020202020204" pitchFamily="34" charset="0"/>
              </a:rPr>
            </a:br>
            <a:r>
              <a:rPr lang="en-US" sz="3200" b="1" dirty="0">
                <a:solidFill>
                  <a:srgbClr val="C00000"/>
                </a:solidFill>
                <a:latin typeface="Arial" panose="020B0604020202020204" pitchFamily="34" charset="0"/>
              </a:rPr>
              <a:t>Barcelona, Spain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3646" y="1390243"/>
            <a:ext cx="2843736" cy="213280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052" y="1390244"/>
            <a:ext cx="2843736" cy="21328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3886" y="3767681"/>
            <a:ext cx="3030583" cy="227293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79" y="3767681"/>
            <a:ext cx="3030583" cy="2272937"/>
          </a:xfrm>
          <a:prstGeom prst="rect">
            <a:avLst/>
          </a:prstGeom>
        </p:spPr>
      </p:pic>
    </p:spTree>
    <p:extLst>
      <p:ext uri="{BB962C8B-B14F-4D97-AF65-F5344CB8AC3E}">
        <p14:creationId xmlns:p14="http://schemas.microsoft.com/office/powerpoint/2010/main" val="588449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735</TotalTime>
  <Words>1159</Words>
  <Application>Microsoft Office PowerPoint</Application>
  <PresentationFormat>On-screen Show (4:3)</PresentationFormat>
  <Paragraphs>189</Paragraphs>
  <Slides>18</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MS PGothic</vt:lpstr>
      <vt:lpstr>MS PGothic</vt:lpstr>
      <vt:lpstr>Arial</vt:lpstr>
      <vt:lpstr>Calibri</vt:lpstr>
      <vt:lpstr>Calibri Light</vt:lpstr>
      <vt:lpstr>Courier New</vt:lpstr>
      <vt:lpstr>Sylfaen</vt:lpstr>
      <vt:lpstr>Times New Roman</vt:lpstr>
      <vt:lpstr>Wingdings</vt:lpstr>
      <vt:lpstr>Office Theme</vt:lpstr>
      <vt:lpstr>Microsoft Excel Chart</vt:lpstr>
      <vt:lpstr>Progress of Hepatitis C Elimination Program</vt:lpstr>
      <vt:lpstr>                Disease Burden – different groups</vt:lpstr>
      <vt:lpstr>National Population-based seroprevalence survey 2015 Conducted by NCDC and CDC, Atlanta</vt:lpstr>
      <vt:lpstr>                     HCV Prevalence by Age and Gender</vt:lpstr>
      <vt:lpstr>       HCV Prevalence and Estimated # RNA+ by City</vt:lpstr>
      <vt:lpstr>   HCV Prevalence and Estimated # RNA+ by Region</vt:lpstr>
      <vt:lpstr>Road to HCV Elimination Program</vt:lpstr>
      <vt:lpstr>PowerPoint Presentation</vt:lpstr>
      <vt:lpstr>EASL congress 2016 Barcelona, Spain </vt:lpstr>
      <vt:lpstr>World Hepatitis Day, 2016</vt:lpstr>
      <vt:lpstr>2nd Technical Advisory Group Meeting October 24-25, 2016</vt:lpstr>
      <vt:lpstr>Targets</vt:lpstr>
      <vt:lpstr>4 Strategic Goals of the Elimination Strategy</vt:lpstr>
      <vt:lpstr>4 Strategic Goals of the Elimination Strategy</vt:lpstr>
      <vt:lpstr>HCV Elimination Strategy (Modified English Version)</vt:lpstr>
      <vt:lpstr>Scale-up of HCV Screening Programs</vt:lpstr>
      <vt:lpstr>Scale-up of HCV Care and Treatment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Seroprevalence survey May-August, 2015</dc:title>
  <dc:creator>David</dc:creator>
  <cp:lastModifiedBy>David</cp:lastModifiedBy>
  <cp:revision>67</cp:revision>
  <cp:lastPrinted>2017-03-07T07:09:08Z</cp:lastPrinted>
  <dcterms:created xsi:type="dcterms:W3CDTF">2016-09-08T13:46:54Z</dcterms:created>
  <dcterms:modified xsi:type="dcterms:W3CDTF">2017-03-08T20:14:19Z</dcterms:modified>
</cp:coreProperties>
</file>