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09" r:id="rId2"/>
    <p:sldId id="310" r:id="rId3"/>
    <p:sldId id="312" r:id="rId4"/>
    <p:sldId id="313" r:id="rId5"/>
    <p:sldId id="286" r:id="rId6"/>
    <p:sldId id="290" r:id="rId7"/>
    <p:sldId id="314" r:id="rId8"/>
    <p:sldId id="306" r:id="rId9"/>
    <p:sldId id="315" r:id="rId10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127">
          <p15:clr>
            <a:srgbClr val="A4A3A4"/>
          </p15:clr>
        </p15:guide>
        <p15:guide id="4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0D0D"/>
    <a:srgbClr val="FF0066"/>
    <a:srgbClr val="005DA2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Style clair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68" autoAdjust="0"/>
    <p:restoredTop sz="70930" autoAdjust="0"/>
  </p:normalViewPr>
  <p:slideViewPr>
    <p:cSldViewPr>
      <p:cViewPr varScale="1">
        <p:scale>
          <a:sx n="81" d="100"/>
          <a:sy n="81" d="100"/>
        </p:scale>
        <p:origin x="1878" y="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1152"/>
    </p:cViewPr>
  </p:outlin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e.bouscaillou\Desktop\Treatment%20program%20georgie\Abstracts\R&#233;sultats%20article%20cohort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e.bouscaillou\Desktop\Treatment%20program%20georgie\Abstracts\R&#233;sultats%20article%20cohort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619159457761008E-2"/>
          <c:y val="0"/>
          <c:w val="0.85114294170843219"/>
          <c:h val="0.76022840896466048"/>
        </c:manualLayout>
      </c:layout>
      <c:pieChart>
        <c:varyColors val="1"/>
        <c:ser>
          <c:idx val="0"/>
          <c:order val="0"/>
          <c:spPr>
            <a:solidFill>
              <a:schemeClr val="bg1">
                <a:lumMod val="65000"/>
              </a:schemeClr>
            </a:solidFill>
          </c:spPr>
          <c:dPt>
            <c:idx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A2E-464C-ACD6-85F911AB2F79}"/>
              </c:ext>
            </c:extLst>
          </c:dPt>
          <c:dPt>
            <c:idx val="1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A2E-464C-ACD6-85F911AB2F79}"/>
              </c:ext>
            </c:extLst>
          </c:dPt>
          <c:dPt>
            <c:idx val="2"/>
            <c:bubble3D val="0"/>
            <c:spPr>
              <a:solidFill>
                <a:schemeClr val="tx1">
                  <a:lumMod val="85000"/>
                  <a:lumOff val="1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A2E-464C-ACD6-85F911AB2F79}"/>
              </c:ext>
            </c:extLst>
          </c:dPt>
          <c:dPt>
            <c:idx val="3"/>
            <c:bubble3D val="0"/>
            <c:spPr>
              <a:solidFill>
                <a:schemeClr val="bg1">
                  <a:lumMod val="8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A2E-464C-ACD6-85F911AB2F79}"/>
              </c:ext>
            </c:extLst>
          </c:dPt>
          <c:dLbls>
            <c:dLbl>
              <c:idx val="1"/>
              <c:layout>
                <c:manualLayout>
                  <c:x val="8.0625838970754381E-4"/>
                  <c:y val="0.1293328559892093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A2E-464C-ACD6-85F911AB2F79}"/>
                </c:ext>
              </c:extLst>
            </c:dLbl>
            <c:dLbl>
              <c:idx val="2"/>
              <c:layout>
                <c:manualLayout>
                  <c:x val="7.7386769461359695E-2"/>
                  <c:y val="0.1755397668857446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A2E-464C-ACD6-85F911AB2F7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fr-FR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Feuil1!$B$9:$B$12</c:f>
              <c:strCache>
                <c:ptCount val="4"/>
                <c:pt idx="0">
                  <c:v>Genotype 1</c:v>
                </c:pt>
                <c:pt idx="1">
                  <c:v>Genotype 2</c:v>
                </c:pt>
                <c:pt idx="2">
                  <c:v>Genotype 3</c:v>
                </c:pt>
                <c:pt idx="3">
                  <c:v>Mixed</c:v>
                </c:pt>
              </c:strCache>
            </c:strRef>
          </c:cat>
          <c:val>
            <c:numRef>
              <c:f>Feuil1!$C$9:$C$12</c:f>
              <c:numCache>
                <c:formatCode>0.00%</c:formatCode>
                <c:ptCount val="4"/>
                <c:pt idx="0">
                  <c:v>0.185</c:v>
                </c:pt>
                <c:pt idx="1">
                  <c:v>0.25900000000000001</c:v>
                </c:pt>
                <c:pt idx="2">
                  <c:v>0.51900000000000002</c:v>
                </c:pt>
                <c:pt idx="3">
                  <c:v>3.6999999999999998E-2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A2E-464C-ACD6-85F911AB2F79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26802937858154291"/>
          <c:y val="0.78577514510447277"/>
          <c:w val="0.54887040139853849"/>
          <c:h val="0.1999523847250674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latin typeface="Century Gothic" panose="020B0502020202020204" pitchFamily="34" charset="0"/>
        </a:defRPr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Feuil3!$B$10</c:f>
              <c:strCache>
                <c:ptCount val="1"/>
                <c:pt idx="0">
                  <c:v>Treatment start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entury Gothic" panose="020B0502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Feuil3!$C$9:$D$9</c:f>
              <c:strCache>
                <c:ptCount val="2"/>
                <c:pt idx="0">
                  <c:v>Last month behaviors</c:v>
                </c:pt>
                <c:pt idx="1">
                  <c:v>Behaviors at last injection</c:v>
                </c:pt>
              </c:strCache>
            </c:strRef>
          </c:cat>
          <c:val>
            <c:numRef>
              <c:f>Feuil3!$C$10:$D$10</c:f>
              <c:numCache>
                <c:formatCode>General</c:formatCode>
                <c:ptCount val="2"/>
                <c:pt idx="0">
                  <c:v>2.83</c:v>
                </c:pt>
                <c:pt idx="1">
                  <c:v>1.9100000000000001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181-4434-A7CF-D3DE6385E651}"/>
            </c:ext>
          </c:extLst>
        </c:ser>
        <c:ser>
          <c:idx val="1"/>
          <c:order val="1"/>
          <c:tx>
            <c:strRef>
              <c:f>Feuil3!$B$11</c:f>
              <c:strCache>
                <c:ptCount val="1"/>
                <c:pt idx="0">
                  <c:v>End of treatment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entury Gothic" panose="020B0502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Feuil3!$C$9:$D$9</c:f>
              <c:strCache>
                <c:ptCount val="2"/>
                <c:pt idx="0">
                  <c:v>Last month behaviors</c:v>
                </c:pt>
                <c:pt idx="1">
                  <c:v>Behaviors at last injection</c:v>
                </c:pt>
              </c:strCache>
            </c:strRef>
          </c:cat>
          <c:val>
            <c:numRef>
              <c:f>Feuil3!$C$11:$D$11</c:f>
              <c:numCache>
                <c:formatCode>General</c:formatCode>
                <c:ptCount val="2"/>
                <c:pt idx="0">
                  <c:v>1.25</c:v>
                </c:pt>
                <c:pt idx="1">
                  <c:v>0.26999999999999957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181-4434-A7CF-D3DE6385E65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39413176"/>
        <c:axId val="239417656"/>
      </c:barChart>
      <c:catAx>
        <c:axId val="239413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Arial" panose="020B0604020202020204" pitchFamily="34" charset="0"/>
              </a:defRPr>
            </a:pPr>
            <a:endParaRPr lang="fr-FR"/>
          </a:p>
        </c:txPr>
        <c:crossAx val="239417656"/>
        <c:crosses val="autoZero"/>
        <c:auto val="1"/>
        <c:lblAlgn val="ctr"/>
        <c:lblOffset val="100"/>
        <c:noMultiLvlLbl val="0"/>
      </c:catAx>
      <c:valAx>
        <c:axId val="2394176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Arial" panose="020B0604020202020204" pitchFamily="34" charset="0"/>
              </a:defRPr>
            </a:pPr>
            <a:endParaRPr lang="fr-FR"/>
          </a:p>
        </c:txPr>
        <c:crossAx val="2394131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Arial" panose="020B0604020202020204" pitchFamily="34" charset="0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latin typeface="Century Gothic" panose="020B0502020202020204" pitchFamily="34" charset="0"/>
          <a:cs typeface="Arial" panose="020B0604020202020204" pitchFamily="34" charset="0"/>
        </a:defRPr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1F022E-C486-44C3-B23B-1B3FF99CA931}" type="datetimeFigureOut">
              <a:rPr lang="fr-FR" smtClean="0"/>
              <a:t>06/03/2017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7028E6-DDB9-4195-BA40-84D27E2FBC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69896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023E06-F9EE-4153-9077-D0A1FBD46F8E}" type="datetimeFigureOut">
              <a:rPr lang="fr-FR" smtClean="0"/>
              <a:t>06/03/2017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35E611-B98B-4E3F-BEA8-06E5221AC0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48233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HANDBOOK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35E611-B98B-4E3F-BEA8-06E5221AC0CA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7992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35E611-B98B-4E3F-BEA8-06E5221AC0CA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68584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err="1"/>
              <a:t>Genotype</a:t>
            </a:r>
            <a:endParaRPr lang="fr-FR" dirty="0"/>
          </a:p>
          <a:p>
            <a:r>
              <a:rPr lang="fr-FR" dirty="0"/>
              <a:t>Mixed</a:t>
            </a:r>
            <a:r>
              <a:rPr lang="fr-FR" baseline="0" dirty="0"/>
              <a:t> 70%</a:t>
            </a:r>
          </a:p>
          <a:p>
            <a:r>
              <a:rPr lang="fr-FR" baseline="0" dirty="0"/>
              <a:t>1 93.0%</a:t>
            </a:r>
          </a:p>
          <a:p>
            <a:r>
              <a:rPr lang="fr-FR" baseline="0" dirty="0"/>
              <a:t>2 77.6%</a:t>
            </a:r>
          </a:p>
          <a:p>
            <a:r>
              <a:rPr lang="fr-FR" baseline="0" dirty="0"/>
              <a:t>3 93.5%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35E611-B98B-4E3F-BEA8-06E5221AC0CA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27409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35E611-B98B-4E3F-BEA8-06E5221AC0CA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05320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35E611-B98B-4E3F-BEA8-06E5221AC0CA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31672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35E611-B98B-4E3F-BEA8-06E5221AC0CA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2339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35E611-B98B-4E3F-BEA8-06E5221AC0CA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78761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1556793"/>
            <a:ext cx="12192000" cy="1470025"/>
          </a:xfrm>
        </p:spPr>
        <p:txBody>
          <a:bodyPr>
            <a:normAutofit/>
          </a:bodyPr>
          <a:lstStyle>
            <a:lvl1pPr>
              <a:defRPr lang="fr-FR" sz="3600" b="1" kern="1200" cap="all" dirty="0">
                <a:solidFill>
                  <a:srgbClr val="005DA2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0" y="4077072"/>
            <a:ext cx="12192000" cy="1752600"/>
          </a:xfrm>
        </p:spPr>
        <p:txBody>
          <a:bodyPr>
            <a:normAutofit/>
          </a:bodyPr>
          <a:lstStyle>
            <a:lvl1pPr marL="0" indent="0" algn="ctr">
              <a:buNone/>
              <a:defRPr lang="fr-FR" sz="2400" b="1" kern="1200" cap="all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marL="457200" indent="0" algn="ctr">
              <a:buNone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1"/>
            <a:r>
              <a:rPr lang="fr-FR" dirty="0"/>
              <a:t>Deuxième niveau</a:t>
            </a:r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007435" y="6381329"/>
            <a:ext cx="2844800" cy="365125"/>
          </a:xfrm>
        </p:spPr>
        <p:txBody>
          <a:bodyPr/>
          <a:lstStyle>
            <a:lvl1pPr>
              <a:defRPr>
                <a:solidFill>
                  <a:srgbClr val="005DA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7 avril 2015</a:t>
            </a:r>
            <a:endParaRPr lang="fr-FR" dirty="0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5615947" y="6376244"/>
            <a:ext cx="6240693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005DA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Journée scientifique de la santé humanitaire et solidaire</a:t>
            </a:r>
          </a:p>
        </p:txBody>
      </p:sp>
      <p:cxnSp>
        <p:nvCxnSpPr>
          <p:cNvPr id="10" name="Connecteur droit 9"/>
          <p:cNvCxnSpPr/>
          <p:nvPr userDrawn="1"/>
        </p:nvCxnSpPr>
        <p:spPr>
          <a:xfrm>
            <a:off x="2735627" y="4293096"/>
            <a:ext cx="70087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2680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038795" cy="1143000"/>
          </a:xfrm>
        </p:spPr>
        <p:txBody>
          <a:bodyPr/>
          <a:lstStyle>
            <a:lvl1pPr algn="l">
              <a:defRPr>
                <a:solidFill>
                  <a:srgbClr val="005DA2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007435" y="6381329"/>
            <a:ext cx="2844800" cy="365125"/>
          </a:xfrm>
        </p:spPr>
        <p:txBody>
          <a:bodyPr/>
          <a:lstStyle>
            <a:lvl1pPr>
              <a:defRPr>
                <a:solidFill>
                  <a:srgbClr val="005DA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7 avril 2015</a:t>
            </a:r>
            <a:endParaRPr lang="fr-FR" dirty="0"/>
          </a:p>
        </p:txBody>
      </p:sp>
      <p:sp>
        <p:nvSpPr>
          <p:cNvPr id="9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5615947" y="6376244"/>
            <a:ext cx="6240693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005DA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Journée scientifique de la santé humanitaire et solidaire</a:t>
            </a:r>
          </a:p>
        </p:txBody>
      </p:sp>
    </p:spTree>
    <p:extLst>
      <p:ext uri="{BB962C8B-B14F-4D97-AF65-F5344CB8AC3E}">
        <p14:creationId xmlns:p14="http://schemas.microsoft.com/office/powerpoint/2010/main" val="3330655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Franklin Gothic Demi Cond" panose="020B07060304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Modifiez les styles du texte du masque</a:t>
            </a:r>
          </a:p>
        </p:txBody>
      </p:sp>
      <p:sp>
        <p:nvSpPr>
          <p:cNvPr id="7" name="Ellipse 6"/>
          <p:cNvSpPr/>
          <p:nvPr userDrawn="1"/>
        </p:nvSpPr>
        <p:spPr>
          <a:xfrm>
            <a:off x="8784299" y="4797152"/>
            <a:ext cx="192021" cy="144016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10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007435" y="6381329"/>
            <a:ext cx="2844800" cy="365125"/>
          </a:xfrm>
        </p:spPr>
        <p:txBody>
          <a:bodyPr/>
          <a:lstStyle>
            <a:lvl1pPr>
              <a:defRPr>
                <a:solidFill>
                  <a:srgbClr val="005DA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7 avril 2015</a:t>
            </a:r>
            <a:endParaRPr lang="fr-FR" dirty="0"/>
          </a:p>
        </p:txBody>
      </p:sp>
      <p:sp>
        <p:nvSpPr>
          <p:cNvPr id="12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5615947" y="6376244"/>
            <a:ext cx="6240693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005DA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Journée scientifique de la santé humanitaire et solidaire</a:t>
            </a:r>
          </a:p>
        </p:txBody>
      </p:sp>
    </p:spTree>
    <p:extLst>
      <p:ext uri="{BB962C8B-B14F-4D97-AF65-F5344CB8AC3E}">
        <p14:creationId xmlns:p14="http://schemas.microsoft.com/office/powerpoint/2010/main" val="3978773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5DA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>
                <a:solidFill>
                  <a:srgbClr val="005DA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solidFill>
                  <a:srgbClr val="005DA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solidFill>
                  <a:srgbClr val="005DA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solidFill>
                  <a:srgbClr val="005DA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solidFill>
                  <a:srgbClr val="005DA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>
                <a:solidFill>
                  <a:srgbClr val="005DA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solidFill>
                  <a:srgbClr val="005DA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solidFill>
                  <a:srgbClr val="005DA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solidFill>
                  <a:srgbClr val="005DA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solidFill>
                  <a:srgbClr val="005DA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3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007435" y="6381329"/>
            <a:ext cx="2844800" cy="365125"/>
          </a:xfrm>
        </p:spPr>
        <p:txBody>
          <a:bodyPr/>
          <a:lstStyle>
            <a:lvl1pPr>
              <a:defRPr>
                <a:solidFill>
                  <a:srgbClr val="005DA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7 avril 2015</a:t>
            </a:r>
            <a:endParaRPr lang="fr-FR" dirty="0"/>
          </a:p>
        </p:txBody>
      </p:sp>
      <p:sp>
        <p:nvSpPr>
          <p:cNvPr id="14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5615947" y="6376244"/>
            <a:ext cx="6240693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005DA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Journée scientifique de la santé humanitaire et solidaire</a:t>
            </a:r>
          </a:p>
        </p:txBody>
      </p:sp>
    </p:spTree>
    <p:extLst>
      <p:ext uri="{BB962C8B-B14F-4D97-AF65-F5344CB8AC3E}">
        <p14:creationId xmlns:p14="http://schemas.microsoft.com/office/powerpoint/2010/main" val="3514207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pic>
        <p:nvPicPr>
          <p:cNvPr id="7" name="Picture 2" descr="C:\Users\justine.roche\Desktop\Pages de PRESENTATIONMDM_SHORT.jpg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0624" y="0"/>
            <a:ext cx="1075513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15413" y="6381329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DA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7 avril 2015</a:t>
            </a:r>
            <a:endParaRPr lang="fr-FR" dirty="0"/>
          </a:p>
        </p:txBody>
      </p:sp>
      <p:sp>
        <p:nvSpPr>
          <p:cNvPr id="13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5615947" y="6376244"/>
            <a:ext cx="6240693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005DA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Journée scientifique de la santé humanitaire et solidaire</a:t>
            </a:r>
          </a:p>
        </p:txBody>
      </p:sp>
    </p:spTree>
    <p:extLst>
      <p:ext uri="{BB962C8B-B14F-4D97-AF65-F5344CB8AC3E}">
        <p14:creationId xmlns:p14="http://schemas.microsoft.com/office/powerpoint/2010/main" val="2719607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410172" y="2348880"/>
            <a:ext cx="9361040" cy="1470025"/>
          </a:xfrm>
        </p:spPr>
        <p:txBody>
          <a:bodyPr>
            <a:noAutofit/>
          </a:bodyPr>
          <a:lstStyle/>
          <a:p>
            <a:r>
              <a:rPr lang="en-US" sz="3200" dirty="0">
                <a:latin typeface="Century Gothic" panose="020B0502020202020204" pitchFamily="34" charset="0"/>
              </a:rPr>
              <a:t>Effectiveness of HCV treatment, and incidence of reinfection in PWID treated in the framework of the National Elimination Plan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-5308" y="4581128"/>
            <a:ext cx="12192000" cy="1752600"/>
          </a:xfrm>
        </p:spPr>
        <p:txBody>
          <a:bodyPr/>
          <a:lstStyle/>
          <a:p>
            <a:r>
              <a:rPr lang="en-US" dirty="0">
                <a:latin typeface="Century Gothic" panose="020B0502020202020204" pitchFamily="34" charset="0"/>
              </a:rPr>
              <a:t>Results of the MdM, New Vector, </a:t>
            </a:r>
            <a:r>
              <a:rPr lang="en-US" dirty="0" err="1">
                <a:latin typeface="Century Gothic" panose="020B0502020202020204" pitchFamily="34" charset="0"/>
              </a:rPr>
              <a:t>Neolab</a:t>
            </a:r>
            <a:r>
              <a:rPr lang="en-US" dirty="0">
                <a:latin typeface="Century Gothic" panose="020B0502020202020204" pitchFamily="34" charset="0"/>
              </a:rPr>
              <a:t> cohort 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4511824" y="6149062"/>
            <a:ext cx="75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latin typeface="Century Gothic" panose="020B0502020202020204" pitchFamily="34" charset="0"/>
              </a:rPr>
              <a:t>Dr Julie Bouscaillou – </a:t>
            </a:r>
            <a:r>
              <a:rPr lang="fr-FR" dirty="0" err="1">
                <a:latin typeface="Century Gothic" panose="020B0502020202020204" pitchFamily="34" charset="0"/>
              </a:rPr>
              <a:t>Epidemiology</a:t>
            </a:r>
            <a:r>
              <a:rPr lang="fr-FR" dirty="0">
                <a:latin typeface="Century Gothic" panose="020B0502020202020204" pitchFamily="34" charset="0"/>
              </a:rPr>
              <a:t> </a:t>
            </a:r>
            <a:r>
              <a:rPr lang="fr-FR" dirty="0" err="1">
                <a:latin typeface="Century Gothic" panose="020B0502020202020204" pitchFamily="34" charset="0"/>
              </a:rPr>
              <a:t>advisor</a:t>
            </a:r>
            <a:r>
              <a:rPr lang="fr-FR" dirty="0">
                <a:latin typeface="Century Gothic" panose="020B0502020202020204" pitchFamily="34" charset="0"/>
              </a:rPr>
              <a:t>, Médecins du Monde</a:t>
            </a:r>
            <a:endParaRPr lang="en-US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553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dirty="0" err="1">
                <a:latin typeface="Century Gothic" panose="020B0502020202020204" pitchFamily="34" charset="0"/>
              </a:rPr>
              <a:t>Started</a:t>
            </a:r>
            <a:r>
              <a:rPr lang="fr-FR" dirty="0">
                <a:latin typeface="Century Gothic" panose="020B0502020202020204" pitchFamily="34" charset="0"/>
              </a:rPr>
              <a:t> at the </a:t>
            </a:r>
            <a:r>
              <a:rPr lang="fr-FR" dirty="0" err="1">
                <a:latin typeface="Century Gothic" panose="020B0502020202020204" pitchFamily="34" charset="0"/>
              </a:rPr>
              <a:t>launch</a:t>
            </a:r>
            <a:r>
              <a:rPr lang="fr-FR" dirty="0">
                <a:latin typeface="Century Gothic" panose="020B0502020202020204" pitchFamily="34" charset="0"/>
              </a:rPr>
              <a:t> of the National Elimination Plan:</a:t>
            </a:r>
          </a:p>
          <a:p>
            <a:pPr marL="0" indent="0">
              <a:buNone/>
            </a:pPr>
            <a:endParaRPr lang="fr-FR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fr-FR" b="1" dirty="0" err="1">
                <a:latin typeface="Century Gothic" panose="020B0502020202020204" pitchFamily="34" charset="0"/>
              </a:rPr>
              <a:t>Developement</a:t>
            </a:r>
            <a:r>
              <a:rPr lang="fr-FR" b="1" dirty="0">
                <a:latin typeface="Century Gothic" panose="020B0502020202020204" pitchFamily="34" charset="0"/>
              </a:rPr>
              <a:t> of a model of care in collaboration </a:t>
            </a:r>
            <a:r>
              <a:rPr lang="fr-FR" b="1" dirty="0" err="1">
                <a:latin typeface="Century Gothic" panose="020B0502020202020204" pitchFamily="34" charset="0"/>
              </a:rPr>
              <a:t>with</a:t>
            </a:r>
            <a:r>
              <a:rPr lang="fr-FR" b="1" dirty="0">
                <a:latin typeface="Century Gothic" panose="020B0502020202020204" pitchFamily="34" charset="0"/>
              </a:rPr>
              <a:t> New </a:t>
            </a:r>
            <a:r>
              <a:rPr lang="fr-FR" b="1" dirty="0" err="1">
                <a:latin typeface="Century Gothic" panose="020B0502020202020204" pitchFamily="34" charset="0"/>
              </a:rPr>
              <a:t>Vector</a:t>
            </a:r>
            <a:r>
              <a:rPr lang="fr-FR" b="1" dirty="0">
                <a:latin typeface="Century Gothic" panose="020B0502020202020204" pitchFamily="34" charset="0"/>
              </a:rPr>
              <a:t> and </a:t>
            </a:r>
            <a:r>
              <a:rPr lang="fr-FR" b="1" dirty="0" err="1">
                <a:latin typeface="Century Gothic" panose="020B0502020202020204" pitchFamily="34" charset="0"/>
              </a:rPr>
              <a:t>Neolab</a:t>
            </a:r>
            <a:r>
              <a:rPr lang="fr-FR" b="1" dirty="0">
                <a:latin typeface="Century Gothic" panose="020B0502020202020204" pitchFamily="34" charset="0"/>
              </a:rPr>
              <a:t> </a:t>
            </a:r>
            <a:r>
              <a:rPr lang="fr-FR" b="1" dirty="0" err="1">
                <a:latin typeface="Century Gothic" panose="020B0502020202020204" pitchFamily="34" charset="0"/>
              </a:rPr>
              <a:t>with</a:t>
            </a:r>
            <a:r>
              <a:rPr lang="fr-FR" b="1" dirty="0">
                <a:latin typeface="Century Gothic" panose="020B0502020202020204" pitchFamily="34" charset="0"/>
              </a:rPr>
              <a:t> the objectives, for PWID, to:</a:t>
            </a:r>
          </a:p>
          <a:p>
            <a:pPr>
              <a:buFontTx/>
              <a:buChar char="-"/>
            </a:pPr>
            <a:r>
              <a:rPr lang="fr-FR" dirty="0" err="1">
                <a:latin typeface="Century Gothic" panose="020B0502020202020204" pitchFamily="34" charset="0"/>
              </a:rPr>
              <a:t>Facilitate</a:t>
            </a:r>
            <a:r>
              <a:rPr lang="fr-FR" dirty="0">
                <a:latin typeface="Century Gothic" panose="020B0502020202020204" pitchFamily="34" charset="0"/>
              </a:rPr>
              <a:t> the </a:t>
            </a:r>
            <a:r>
              <a:rPr lang="fr-FR" dirty="0" err="1">
                <a:latin typeface="Century Gothic" panose="020B0502020202020204" pitchFamily="34" charset="0"/>
              </a:rPr>
              <a:t>access</a:t>
            </a:r>
            <a:r>
              <a:rPr lang="fr-FR" dirty="0">
                <a:latin typeface="Century Gothic" panose="020B0502020202020204" pitchFamily="34" charset="0"/>
              </a:rPr>
              <a:t> to the National Elimination plan</a:t>
            </a:r>
          </a:p>
          <a:p>
            <a:pPr>
              <a:buFontTx/>
              <a:buChar char="-"/>
            </a:pPr>
            <a:r>
              <a:rPr lang="fr-FR" dirty="0" err="1">
                <a:latin typeface="Century Gothic" panose="020B0502020202020204" pitchFamily="34" charset="0"/>
              </a:rPr>
              <a:t>Achieve</a:t>
            </a:r>
            <a:r>
              <a:rPr lang="fr-FR" dirty="0">
                <a:latin typeface="Century Gothic" panose="020B0502020202020204" pitchFamily="34" charset="0"/>
              </a:rPr>
              <a:t> high </a:t>
            </a:r>
            <a:r>
              <a:rPr lang="fr-FR" dirty="0" err="1">
                <a:latin typeface="Century Gothic" panose="020B0502020202020204" pitchFamily="34" charset="0"/>
              </a:rPr>
              <a:t>adherence</a:t>
            </a:r>
            <a:r>
              <a:rPr lang="fr-FR" dirty="0">
                <a:latin typeface="Century Gothic" panose="020B0502020202020204" pitchFamily="34" charset="0"/>
              </a:rPr>
              <a:t> and SVR12</a:t>
            </a:r>
          </a:p>
          <a:p>
            <a:pPr>
              <a:buFontTx/>
              <a:buChar char="-"/>
            </a:pPr>
            <a:r>
              <a:rPr lang="fr-FR" dirty="0" err="1">
                <a:latin typeface="Century Gothic" panose="020B0502020202020204" pitchFamily="34" charset="0"/>
              </a:rPr>
              <a:t>Improve</a:t>
            </a:r>
            <a:r>
              <a:rPr lang="fr-FR" dirty="0">
                <a:latin typeface="Century Gothic" panose="020B0502020202020204" pitchFamily="34" charset="0"/>
              </a:rPr>
              <a:t> the </a:t>
            </a:r>
            <a:r>
              <a:rPr lang="fr-FR" dirty="0" err="1">
                <a:latin typeface="Century Gothic" panose="020B0502020202020204" pitchFamily="34" charset="0"/>
              </a:rPr>
              <a:t>behaviors</a:t>
            </a:r>
            <a:r>
              <a:rPr lang="fr-FR" dirty="0">
                <a:latin typeface="Century Gothic" panose="020B0502020202020204" pitchFamily="34" charset="0"/>
              </a:rPr>
              <a:t> at </a:t>
            </a:r>
            <a:r>
              <a:rPr lang="fr-FR" dirty="0" err="1">
                <a:latin typeface="Century Gothic" panose="020B0502020202020204" pitchFamily="34" charset="0"/>
              </a:rPr>
              <a:t>risk</a:t>
            </a:r>
            <a:r>
              <a:rPr lang="fr-FR" dirty="0">
                <a:latin typeface="Century Gothic" panose="020B0502020202020204" pitchFamily="34" charset="0"/>
              </a:rPr>
              <a:t> of HCV transmission and </a:t>
            </a:r>
            <a:r>
              <a:rPr lang="fr-FR" dirty="0" err="1">
                <a:latin typeface="Century Gothic" panose="020B0502020202020204" pitchFamily="34" charset="0"/>
              </a:rPr>
              <a:t>lower</a:t>
            </a:r>
            <a:r>
              <a:rPr lang="fr-FR" dirty="0">
                <a:latin typeface="Century Gothic" panose="020B0502020202020204" pitchFamily="34" charset="0"/>
              </a:rPr>
              <a:t> the </a:t>
            </a:r>
            <a:r>
              <a:rPr lang="fr-FR" dirty="0" err="1">
                <a:latin typeface="Century Gothic" panose="020B0502020202020204" pitchFamily="34" charset="0"/>
              </a:rPr>
              <a:t>risk</a:t>
            </a:r>
            <a:r>
              <a:rPr lang="fr-FR" dirty="0">
                <a:latin typeface="Century Gothic" panose="020B0502020202020204" pitchFamily="34" charset="0"/>
              </a:rPr>
              <a:t> of </a:t>
            </a:r>
            <a:r>
              <a:rPr lang="fr-FR" dirty="0" err="1">
                <a:latin typeface="Century Gothic" panose="020B0502020202020204" pitchFamily="34" charset="0"/>
              </a:rPr>
              <a:t>reinfection</a:t>
            </a:r>
            <a:endParaRPr lang="fr-FR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fr-FR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fr-FR" b="1" dirty="0" err="1">
                <a:latin typeface="Century Gothic" panose="020B0502020202020204" pitchFamily="34" charset="0"/>
              </a:rPr>
              <a:t>Assessed</a:t>
            </a:r>
            <a:r>
              <a:rPr lang="fr-FR" b="1" dirty="0">
                <a:latin typeface="Century Gothic" panose="020B0502020202020204" pitchFamily="34" charset="0"/>
              </a:rPr>
              <a:t> in the </a:t>
            </a:r>
            <a:r>
              <a:rPr lang="fr-FR" b="1" dirty="0" err="1">
                <a:latin typeface="Century Gothic" panose="020B0502020202020204" pitchFamily="34" charset="0"/>
              </a:rPr>
              <a:t>framework</a:t>
            </a:r>
            <a:r>
              <a:rPr lang="fr-FR" b="1" dirty="0">
                <a:latin typeface="Century Gothic" panose="020B0502020202020204" pitchFamily="34" charset="0"/>
              </a:rPr>
              <a:t> of an </a:t>
            </a:r>
            <a:r>
              <a:rPr lang="fr-FR" b="1" dirty="0" err="1">
                <a:latin typeface="Century Gothic" panose="020B0502020202020204" pitchFamily="34" charset="0"/>
              </a:rPr>
              <a:t>operational</a:t>
            </a:r>
            <a:r>
              <a:rPr lang="fr-FR" b="1" dirty="0">
                <a:latin typeface="Century Gothic" panose="020B0502020202020204" pitchFamily="34" charset="0"/>
              </a:rPr>
              <a:t> </a:t>
            </a:r>
            <a:r>
              <a:rPr lang="fr-FR" b="1" dirty="0" err="1">
                <a:latin typeface="Century Gothic" panose="020B0502020202020204" pitchFamily="34" charset="0"/>
              </a:rPr>
              <a:t>reserach</a:t>
            </a:r>
            <a:r>
              <a:rPr lang="fr-FR" b="1" dirty="0">
                <a:latin typeface="Century Gothic" panose="020B0502020202020204" pitchFamily="34" charset="0"/>
              </a:rPr>
              <a:t> </a:t>
            </a:r>
            <a:r>
              <a:rPr lang="fr-FR" b="1" dirty="0" err="1">
                <a:latin typeface="Century Gothic" panose="020B0502020202020204" pitchFamily="34" charset="0"/>
              </a:rPr>
              <a:t>project</a:t>
            </a:r>
            <a:r>
              <a:rPr lang="fr-FR" b="1" dirty="0">
                <a:latin typeface="Century Gothic" panose="020B0502020202020204" pitchFamily="34" charset="0"/>
              </a:rPr>
              <a:t> = </a:t>
            </a:r>
            <a:r>
              <a:rPr lang="fr-FR" b="1" dirty="0" err="1">
                <a:latin typeface="Century Gothic" panose="020B0502020202020204" pitchFamily="34" charset="0"/>
              </a:rPr>
              <a:t>Cohort</a:t>
            </a:r>
            <a:r>
              <a:rPr lang="fr-FR" b="1" dirty="0">
                <a:latin typeface="Century Gothic" panose="020B0502020202020204" pitchFamily="34" charset="0"/>
              </a:rPr>
              <a:t> </a:t>
            </a:r>
            <a:r>
              <a:rPr lang="fr-FR" b="1" dirty="0" err="1">
                <a:latin typeface="Century Gothic" panose="020B0502020202020204" pitchFamily="34" charset="0"/>
              </a:rPr>
              <a:t>follow</a:t>
            </a:r>
            <a:r>
              <a:rPr lang="fr-FR" b="1" dirty="0">
                <a:latin typeface="Century Gothic" panose="020B0502020202020204" pitchFamily="34" charset="0"/>
              </a:rPr>
              <a:t>-up </a:t>
            </a:r>
            <a:r>
              <a:rPr lang="fr-FR" b="1" dirty="0" err="1">
                <a:latin typeface="Century Gothic" panose="020B0502020202020204" pitchFamily="34" charset="0"/>
              </a:rPr>
              <a:t>from</a:t>
            </a:r>
            <a:r>
              <a:rPr lang="fr-FR" b="1" dirty="0">
                <a:latin typeface="Century Gothic" panose="020B0502020202020204" pitchFamily="34" charset="0"/>
              </a:rPr>
              <a:t> screening to 15 </a:t>
            </a:r>
            <a:r>
              <a:rPr lang="fr-FR" b="1" dirty="0" err="1">
                <a:latin typeface="Century Gothic" panose="020B0502020202020204" pitchFamily="34" charset="0"/>
              </a:rPr>
              <a:t>month</a:t>
            </a:r>
            <a:r>
              <a:rPr lang="fr-FR" b="1" dirty="0">
                <a:latin typeface="Century Gothic" panose="020B0502020202020204" pitchFamily="34" charset="0"/>
              </a:rPr>
              <a:t> </a:t>
            </a:r>
            <a:r>
              <a:rPr lang="fr-FR" b="1" dirty="0" err="1">
                <a:latin typeface="Century Gothic" panose="020B0502020202020204" pitchFamily="34" charset="0"/>
              </a:rPr>
              <a:t>after</a:t>
            </a:r>
            <a:r>
              <a:rPr lang="fr-FR" b="1" dirty="0">
                <a:latin typeface="Century Gothic" panose="020B0502020202020204" pitchFamily="34" charset="0"/>
              </a:rPr>
              <a:t> the end of </a:t>
            </a:r>
            <a:r>
              <a:rPr lang="fr-FR" b="1" dirty="0" err="1">
                <a:latin typeface="Century Gothic" panose="020B0502020202020204" pitchFamily="34" charset="0"/>
              </a:rPr>
              <a:t>treatment</a:t>
            </a:r>
            <a:endParaRPr lang="fr-FR" b="1" dirty="0">
              <a:latin typeface="Century Gothic" panose="020B0502020202020204" pitchFamily="34" charset="0"/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latin typeface="Century Gothic" panose="020B0502020202020204" pitchFamily="34" charset="0"/>
              </a:rPr>
              <a:t>Project </a:t>
            </a:r>
            <a:r>
              <a:rPr lang="fr-FR" b="1" dirty="0" err="1">
                <a:latin typeface="Century Gothic" panose="020B0502020202020204" pitchFamily="34" charset="0"/>
              </a:rPr>
              <a:t>overview</a:t>
            </a:r>
            <a:endParaRPr lang="en-US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2022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Ellipse 35"/>
          <p:cNvSpPr/>
          <p:nvPr/>
        </p:nvSpPr>
        <p:spPr>
          <a:xfrm>
            <a:off x="1321778" y="260648"/>
            <a:ext cx="1476000" cy="1476000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Ellipse 36"/>
          <p:cNvSpPr/>
          <p:nvPr/>
        </p:nvSpPr>
        <p:spPr>
          <a:xfrm>
            <a:off x="2582082" y="260648"/>
            <a:ext cx="1476000" cy="147600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ZoneTexte 37"/>
          <p:cNvSpPr txBox="1"/>
          <p:nvPr/>
        </p:nvSpPr>
        <p:spPr>
          <a:xfrm>
            <a:off x="2724406" y="551582"/>
            <a:ext cx="119135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b="1" dirty="0" err="1">
                <a:latin typeface="Century Gothic" panose="020B0502020202020204" pitchFamily="34" charset="0"/>
                <a:cs typeface="Arial" panose="020B0604020202020204" pitchFamily="34" charset="0"/>
              </a:rPr>
              <a:t>Low</a:t>
            </a:r>
            <a:r>
              <a:rPr lang="fr-FR" sz="1400" b="1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fr-FR" sz="1400" b="1" dirty="0" err="1">
                <a:latin typeface="Century Gothic" panose="020B0502020202020204" pitchFamily="34" charset="0"/>
                <a:cs typeface="Arial" panose="020B0604020202020204" pitchFamily="34" charset="0"/>
              </a:rPr>
              <a:t>uptake</a:t>
            </a:r>
            <a:endParaRPr lang="fr-FR" sz="1400" b="1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400" dirty="0">
                <a:latin typeface="Century Gothic" panose="020B0502020202020204" pitchFamily="34" charset="0"/>
                <a:cs typeface="Arial" panose="020B0604020202020204" pitchFamily="34" charset="0"/>
              </a:rPr>
              <a:t>Invasive</a:t>
            </a:r>
          </a:p>
          <a:p>
            <a:pPr algn="ctr"/>
            <a:r>
              <a:rPr lang="fr-FR" sz="1400" dirty="0" err="1">
                <a:latin typeface="Century Gothic" panose="020B0502020202020204" pitchFamily="34" charset="0"/>
                <a:cs typeface="Arial" panose="020B0604020202020204" pitchFamily="34" charset="0"/>
              </a:rPr>
              <a:t>Costy</a:t>
            </a:r>
            <a:endParaRPr lang="fr-FR" sz="1400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400" dirty="0" err="1">
                <a:latin typeface="Century Gothic" panose="020B0502020202020204" pitchFamily="34" charset="0"/>
                <a:cs typeface="Arial" panose="020B0604020202020204" pitchFamily="34" charset="0"/>
              </a:rPr>
              <a:t>Specialized</a:t>
            </a:r>
            <a:endParaRPr lang="en-US" sz="140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Ellipse 38"/>
          <p:cNvSpPr/>
          <p:nvPr/>
        </p:nvSpPr>
        <p:spPr>
          <a:xfrm>
            <a:off x="1311771" y="1901473"/>
            <a:ext cx="1476000" cy="1476000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Ellipse 39"/>
          <p:cNvSpPr/>
          <p:nvPr/>
        </p:nvSpPr>
        <p:spPr>
          <a:xfrm>
            <a:off x="2607915" y="1901473"/>
            <a:ext cx="1476000" cy="147600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ZoneTexte 40"/>
          <p:cNvSpPr txBox="1"/>
          <p:nvPr/>
        </p:nvSpPr>
        <p:spPr>
          <a:xfrm>
            <a:off x="2788712" y="2192407"/>
            <a:ext cx="111440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b="1" dirty="0" err="1">
                <a:latin typeface="Century Gothic" panose="020B0502020202020204" pitchFamily="34" charset="0"/>
                <a:cs typeface="Arial" panose="020B0604020202020204" pitchFamily="34" charset="0"/>
              </a:rPr>
              <a:t>Lost</a:t>
            </a:r>
            <a:r>
              <a:rPr lang="fr-FR" sz="1400" b="1" dirty="0">
                <a:latin typeface="Century Gothic" panose="020B0502020202020204" pitchFamily="34" charset="0"/>
                <a:cs typeface="Arial" panose="020B0604020202020204" pitchFamily="34" charset="0"/>
              </a:rPr>
              <a:t> to </a:t>
            </a:r>
          </a:p>
          <a:p>
            <a:pPr algn="ctr"/>
            <a:r>
              <a:rPr lang="fr-FR" sz="1400" b="1" dirty="0" err="1">
                <a:latin typeface="Century Gothic" panose="020B0502020202020204" pitchFamily="34" charset="0"/>
                <a:cs typeface="Arial" panose="020B0604020202020204" pitchFamily="34" charset="0"/>
              </a:rPr>
              <a:t>follow</a:t>
            </a:r>
            <a:r>
              <a:rPr lang="fr-FR" sz="1400" b="1" dirty="0">
                <a:latin typeface="Century Gothic" panose="020B0502020202020204" pitchFamily="34" charset="0"/>
                <a:cs typeface="Arial" panose="020B0604020202020204" pitchFamily="34" charset="0"/>
              </a:rPr>
              <a:t> up</a:t>
            </a:r>
            <a:endParaRPr lang="fr-FR" sz="1400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400" dirty="0">
                <a:latin typeface="Century Gothic" panose="020B0502020202020204" pitchFamily="34" charset="0"/>
                <a:cs typeface="Arial" panose="020B0604020202020204" pitchFamily="34" charset="0"/>
              </a:rPr>
              <a:t>Long </a:t>
            </a:r>
          </a:p>
          <a:p>
            <a:pPr algn="ctr"/>
            <a:r>
              <a:rPr lang="fr-FR" sz="1400" dirty="0" err="1">
                <a:latin typeface="Century Gothic" panose="020B0502020202020204" pitchFamily="34" charset="0"/>
                <a:cs typeface="Arial" panose="020B0604020202020204" pitchFamily="34" charset="0"/>
              </a:rPr>
              <a:t>procedure</a:t>
            </a:r>
            <a:endParaRPr lang="en-US" sz="140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ZoneTexte 41"/>
          <p:cNvSpPr txBox="1"/>
          <p:nvPr/>
        </p:nvSpPr>
        <p:spPr>
          <a:xfrm>
            <a:off x="1401197" y="2333521"/>
            <a:ext cx="12971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dirty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Medical</a:t>
            </a:r>
          </a:p>
          <a:p>
            <a:pPr algn="ctr"/>
            <a:r>
              <a:rPr lang="fr-FR" sz="1600" dirty="0" err="1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assessment</a:t>
            </a:r>
            <a:endParaRPr lang="en-US" sz="1600" dirty="0">
              <a:solidFill>
                <a:schemeClr val="bg1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Ellipse 42"/>
          <p:cNvSpPr/>
          <p:nvPr/>
        </p:nvSpPr>
        <p:spPr>
          <a:xfrm>
            <a:off x="1311771" y="3537176"/>
            <a:ext cx="1476000" cy="1476000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Ellipse 43"/>
          <p:cNvSpPr/>
          <p:nvPr/>
        </p:nvSpPr>
        <p:spPr>
          <a:xfrm>
            <a:off x="2675784" y="3537176"/>
            <a:ext cx="1476000" cy="147600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ZoneTexte 44"/>
          <p:cNvSpPr txBox="1"/>
          <p:nvPr/>
        </p:nvSpPr>
        <p:spPr>
          <a:xfrm>
            <a:off x="2818108" y="3681192"/>
            <a:ext cx="1191352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b="1" dirty="0" err="1">
                <a:latin typeface="Century Gothic" panose="020B0502020202020204" pitchFamily="34" charset="0"/>
                <a:cs typeface="Arial" panose="020B0604020202020204" pitchFamily="34" charset="0"/>
              </a:rPr>
              <a:t>Lack</a:t>
            </a:r>
            <a:r>
              <a:rPr lang="fr-FR" sz="1400" b="1" dirty="0">
                <a:latin typeface="Century Gothic" panose="020B0502020202020204" pitchFamily="34" charset="0"/>
                <a:cs typeface="Arial" panose="020B0604020202020204" pitchFamily="34" charset="0"/>
              </a:rPr>
              <a:t> of </a:t>
            </a:r>
          </a:p>
          <a:p>
            <a:pPr algn="ctr"/>
            <a:r>
              <a:rPr lang="fr-FR" sz="1400" b="1" dirty="0" err="1">
                <a:latin typeface="Century Gothic" panose="020B0502020202020204" pitchFamily="34" charset="0"/>
                <a:cs typeface="Arial" panose="020B0604020202020204" pitchFamily="34" charset="0"/>
              </a:rPr>
              <a:t>Efficacy</a:t>
            </a:r>
            <a:endParaRPr lang="fr-FR" sz="1400" b="1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400" dirty="0" err="1">
                <a:latin typeface="Century Gothic" panose="020B0502020202020204" pitchFamily="34" charset="0"/>
                <a:cs typeface="Arial" panose="020B0604020202020204" pitchFamily="34" charset="0"/>
              </a:rPr>
              <a:t>Adherence</a:t>
            </a:r>
            <a:endParaRPr lang="fr-FR" sz="1400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400" dirty="0">
                <a:latin typeface="Century Gothic" panose="020B0502020202020204" pitchFamily="34" charset="0"/>
                <a:cs typeface="Arial" panose="020B0604020202020204" pitchFamily="34" charset="0"/>
              </a:rPr>
              <a:t>Drop out</a:t>
            </a:r>
          </a:p>
          <a:p>
            <a:pPr algn="ctr"/>
            <a:r>
              <a:rPr lang="fr-FR" sz="1400" dirty="0" err="1">
                <a:latin typeface="Century Gothic" panose="020B0502020202020204" pitchFamily="34" charset="0"/>
                <a:cs typeface="Arial" panose="020B0604020202020204" pitchFamily="34" charset="0"/>
              </a:rPr>
              <a:t>Side</a:t>
            </a:r>
            <a:r>
              <a:rPr lang="fr-FR" sz="140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fr-FR" sz="1400" dirty="0" err="1">
                <a:latin typeface="Century Gothic" panose="020B0502020202020204" pitchFamily="34" charset="0"/>
                <a:cs typeface="Arial" panose="020B0604020202020204" pitchFamily="34" charset="0"/>
              </a:rPr>
              <a:t>effects</a:t>
            </a:r>
            <a:endParaRPr lang="fr-FR" sz="140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ZoneTexte 45"/>
          <p:cNvSpPr txBox="1"/>
          <p:nvPr/>
        </p:nvSpPr>
        <p:spPr>
          <a:xfrm>
            <a:off x="1451692" y="4062718"/>
            <a:ext cx="11961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dirty="0" err="1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Treatment</a:t>
            </a:r>
            <a:endParaRPr lang="en-US" sz="1600" dirty="0">
              <a:solidFill>
                <a:schemeClr val="bg1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Ellipse 46"/>
          <p:cNvSpPr/>
          <p:nvPr/>
        </p:nvSpPr>
        <p:spPr>
          <a:xfrm>
            <a:off x="1342108" y="5121352"/>
            <a:ext cx="1476000" cy="1476000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Ellipse 47"/>
          <p:cNvSpPr/>
          <p:nvPr/>
        </p:nvSpPr>
        <p:spPr>
          <a:xfrm>
            <a:off x="2670281" y="5121352"/>
            <a:ext cx="1476000" cy="147600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ZoneTexte 48"/>
          <p:cNvSpPr txBox="1"/>
          <p:nvPr/>
        </p:nvSpPr>
        <p:spPr>
          <a:xfrm>
            <a:off x="2315006" y="5481392"/>
            <a:ext cx="20538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 err="1">
                <a:latin typeface="Century Gothic" panose="020B0502020202020204" pitchFamily="34" charset="0"/>
                <a:cs typeface="Arial" panose="020B0604020202020204" pitchFamily="34" charset="0"/>
              </a:rPr>
              <a:t>Reinfection</a:t>
            </a:r>
            <a:endParaRPr lang="fr-FR" sz="1400" b="1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400" dirty="0" err="1">
                <a:latin typeface="Century Gothic" panose="020B0502020202020204" pitchFamily="34" charset="0"/>
                <a:cs typeface="Arial" panose="020B0604020202020204" pitchFamily="34" charset="0"/>
              </a:rPr>
              <a:t>Ongoing</a:t>
            </a:r>
            <a:r>
              <a:rPr lang="fr-FR" sz="140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fr-FR" sz="1400" dirty="0" err="1">
                <a:latin typeface="Century Gothic" panose="020B0502020202020204" pitchFamily="34" charset="0"/>
                <a:cs typeface="Arial" panose="020B0604020202020204" pitchFamily="34" charset="0"/>
              </a:rPr>
              <a:t>risky</a:t>
            </a:r>
            <a:r>
              <a:rPr lang="fr-FR" sz="140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fr-FR" sz="1400" dirty="0" err="1">
                <a:latin typeface="Century Gothic" panose="020B0502020202020204" pitchFamily="34" charset="0"/>
                <a:cs typeface="Arial" panose="020B0604020202020204" pitchFamily="34" charset="0"/>
              </a:rPr>
              <a:t>behaviors</a:t>
            </a:r>
            <a:endParaRPr lang="fr-FR" sz="140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ZoneTexte 49"/>
          <p:cNvSpPr txBox="1"/>
          <p:nvPr/>
        </p:nvSpPr>
        <p:spPr>
          <a:xfrm>
            <a:off x="1491651" y="5553400"/>
            <a:ext cx="11769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dirty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Post</a:t>
            </a:r>
          </a:p>
          <a:p>
            <a:pPr algn="ctr"/>
            <a:r>
              <a:rPr lang="fr-FR" sz="1600" dirty="0" err="1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treatment</a:t>
            </a:r>
            <a:endParaRPr lang="en-US" sz="1600" dirty="0">
              <a:solidFill>
                <a:schemeClr val="bg1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ZoneTexte 50"/>
          <p:cNvSpPr txBox="1"/>
          <p:nvPr/>
        </p:nvSpPr>
        <p:spPr>
          <a:xfrm>
            <a:off x="1432449" y="815806"/>
            <a:ext cx="11785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dirty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Screening</a:t>
            </a:r>
            <a:endParaRPr lang="en-US" sz="1600" dirty="0">
              <a:solidFill>
                <a:schemeClr val="bg1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75" name="Groupe 274"/>
          <p:cNvGrpSpPr/>
          <p:nvPr/>
        </p:nvGrpSpPr>
        <p:grpSpPr>
          <a:xfrm>
            <a:off x="4441398" y="157387"/>
            <a:ext cx="3064656" cy="1831453"/>
            <a:chOff x="4441398" y="157387"/>
            <a:chExt cx="3064656" cy="1831453"/>
          </a:xfrm>
        </p:grpSpPr>
        <p:grpSp>
          <p:nvGrpSpPr>
            <p:cNvPr id="131" name="Groupe 130"/>
            <p:cNvGrpSpPr/>
            <p:nvPr/>
          </p:nvGrpSpPr>
          <p:grpSpPr>
            <a:xfrm>
              <a:off x="4441398" y="157387"/>
              <a:ext cx="335182" cy="769990"/>
              <a:chOff x="1320061" y="1176950"/>
              <a:chExt cx="445338" cy="1023042"/>
            </a:xfrm>
            <a:solidFill>
              <a:schemeClr val="accent1">
                <a:lumMod val="75000"/>
              </a:schemeClr>
            </a:solidFill>
          </p:grpSpPr>
          <p:sp>
            <p:nvSpPr>
              <p:cNvPr id="132" name="Ellipse 131"/>
              <p:cNvSpPr/>
              <p:nvPr/>
            </p:nvSpPr>
            <p:spPr>
              <a:xfrm>
                <a:off x="1421394" y="1176950"/>
                <a:ext cx="235390" cy="244444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5">
                  <a:latin typeface="Century Gothic" panose="020B0502020202020204" pitchFamily="34" charset="0"/>
                </a:endParaRPr>
              </a:p>
            </p:txBody>
          </p:sp>
          <p:sp>
            <p:nvSpPr>
              <p:cNvPr id="133" name="Rectangle à coins arrondis 132"/>
              <p:cNvSpPr/>
              <p:nvPr/>
            </p:nvSpPr>
            <p:spPr>
              <a:xfrm>
                <a:off x="1412340" y="1421394"/>
                <a:ext cx="253497" cy="543208"/>
              </a:xfrm>
              <a:prstGeom prst="round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5">
                  <a:latin typeface="Century Gothic" panose="020B0502020202020204" pitchFamily="34" charset="0"/>
                </a:endParaRPr>
              </a:p>
            </p:txBody>
          </p:sp>
          <p:sp>
            <p:nvSpPr>
              <p:cNvPr id="134" name="Rectangle 133"/>
              <p:cNvSpPr/>
              <p:nvPr/>
            </p:nvSpPr>
            <p:spPr>
              <a:xfrm>
                <a:off x="1412340" y="1892174"/>
                <a:ext cx="99589" cy="30781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5">
                  <a:latin typeface="Century Gothic" panose="020B0502020202020204" pitchFamily="34" charset="0"/>
                </a:endParaRPr>
              </a:p>
            </p:txBody>
          </p:sp>
          <p:sp>
            <p:nvSpPr>
              <p:cNvPr id="135" name="Rectangle 134"/>
              <p:cNvSpPr/>
              <p:nvPr/>
            </p:nvSpPr>
            <p:spPr>
              <a:xfrm>
                <a:off x="1566248" y="1892174"/>
                <a:ext cx="99589" cy="30781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5">
                  <a:latin typeface="Century Gothic" panose="020B0502020202020204" pitchFamily="34" charset="0"/>
                </a:endParaRPr>
              </a:p>
            </p:txBody>
          </p:sp>
          <p:sp>
            <p:nvSpPr>
              <p:cNvPr id="136" name="Rectangle 135"/>
              <p:cNvSpPr/>
              <p:nvPr/>
            </p:nvSpPr>
            <p:spPr>
              <a:xfrm rot="2211224">
                <a:off x="1320061" y="1439477"/>
                <a:ext cx="99589" cy="30781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5">
                  <a:latin typeface="Century Gothic" panose="020B0502020202020204" pitchFamily="34" charset="0"/>
                </a:endParaRPr>
              </a:p>
            </p:txBody>
          </p:sp>
          <p:sp>
            <p:nvSpPr>
              <p:cNvPr id="137" name="Rectangle 136"/>
              <p:cNvSpPr/>
              <p:nvPr/>
            </p:nvSpPr>
            <p:spPr>
              <a:xfrm rot="19283852">
                <a:off x="1665810" y="1434338"/>
                <a:ext cx="99589" cy="30781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5">
                  <a:latin typeface="Century Gothic" panose="020B0502020202020204" pitchFamily="34" charset="0"/>
                </a:endParaRPr>
              </a:p>
            </p:txBody>
          </p:sp>
        </p:grpSp>
        <p:sp>
          <p:nvSpPr>
            <p:cNvPr id="138" name="ZoneTexte 137"/>
            <p:cNvSpPr txBox="1"/>
            <p:nvPr/>
          </p:nvSpPr>
          <p:spPr>
            <a:xfrm>
              <a:off x="5303692" y="358570"/>
              <a:ext cx="2202362" cy="46166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fr-FR" sz="12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Harm Reduction center (HR) </a:t>
              </a:r>
              <a:endParaRPr lang="en-US" sz="12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39" name="ZoneTexte 138"/>
            <p:cNvSpPr txBox="1"/>
            <p:nvPr/>
          </p:nvSpPr>
          <p:spPr>
            <a:xfrm>
              <a:off x="5303693" y="896233"/>
              <a:ext cx="2140263" cy="10926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fr-FR" sz="1200" b="1" dirty="0">
                  <a:solidFill>
                    <a:srgbClr val="FF0066"/>
                  </a:solidFill>
                  <a:latin typeface="Century Gothic" panose="020B0502020202020204" pitchFamily="34" charset="0"/>
                </a:rPr>
                <a:t>PRE SCREENING</a:t>
              </a:r>
            </a:p>
            <a:p>
              <a:r>
                <a:rPr lang="fr-FR" sz="1200" dirty="0">
                  <a:latin typeface="Century Gothic" panose="020B0502020202020204" pitchFamily="34" charset="0"/>
                </a:rPr>
                <a:t>Registration</a:t>
              </a:r>
            </a:p>
            <a:p>
              <a:r>
                <a:rPr lang="fr-FR" sz="1200" dirty="0">
                  <a:latin typeface="Century Gothic" panose="020B0502020202020204" pitchFamily="34" charset="0"/>
                </a:rPr>
                <a:t>RDT + Elastometry</a:t>
              </a:r>
            </a:p>
            <a:p>
              <a:r>
                <a:rPr lang="fr-FR" sz="1200" dirty="0">
                  <a:latin typeface="Century Gothic" panose="020B0502020202020204" pitchFamily="34" charset="0"/>
                </a:rPr>
                <a:t>Face to face </a:t>
              </a:r>
              <a:r>
                <a:rPr lang="fr-FR" sz="1200" dirty="0" err="1">
                  <a:latin typeface="Century Gothic" panose="020B0502020202020204" pitchFamily="34" charset="0"/>
                </a:rPr>
                <a:t>with</a:t>
              </a:r>
              <a:r>
                <a:rPr lang="fr-FR" sz="1200" dirty="0">
                  <a:latin typeface="Century Gothic" panose="020B0502020202020204" pitchFamily="34" charset="0"/>
                </a:rPr>
                <a:t> </a:t>
              </a:r>
              <a:r>
                <a:rPr lang="fr-FR" sz="1200" dirty="0" err="1">
                  <a:latin typeface="Century Gothic" panose="020B0502020202020204" pitchFamily="34" charset="0"/>
                </a:rPr>
                <a:t>peer</a:t>
              </a:r>
              <a:r>
                <a:rPr lang="fr-FR" sz="1200" dirty="0">
                  <a:latin typeface="Century Gothic" panose="020B0502020202020204" pitchFamily="34" charset="0"/>
                </a:rPr>
                <a:t> </a:t>
              </a:r>
              <a:r>
                <a:rPr lang="fr-FR" sz="1200" dirty="0" err="1">
                  <a:latin typeface="Century Gothic" panose="020B0502020202020204" pitchFamily="34" charset="0"/>
                </a:rPr>
                <a:t>worker</a:t>
              </a:r>
              <a:endParaRPr lang="fr-FR" sz="1200" dirty="0">
                <a:latin typeface="Century Gothic" panose="020B0502020202020204" pitchFamily="34" charset="0"/>
              </a:endParaRPr>
            </a:p>
          </p:txBody>
        </p:sp>
        <p:cxnSp>
          <p:nvCxnSpPr>
            <p:cNvPr id="140" name="Connecteur en arc 139"/>
            <p:cNvCxnSpPr/>
            <p:nvPr/>
          </p:nvCxnSpPr>
          <p:spPr>
            <a:xfrm flipV="1">
              <a:off x="4943360" y="476144"/>
              <a:ext cx="346657" cy="24956"/>
            </a:xfrm>
            <a:prstGeom prst="curvedConnector3">
              <a:avLst/>
            </a:prstGeom>
            <a:ln w="7620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0" name="Groupe 269"/>
          <p:cNvGrpSpPr/>
          <p:nvPr/>
        </p:nvGrpSpPr>
        <p:grpSpPr>
          <a:xfrm>
            <a:off x="7506054" y="589403"/>
            <a:ext cx="3974061" cy="1464685"/>
            <a:chOff x="7506054" y="589403"/>
            <a:chExt cx="3974061" cy="1464685"/>
          </a:xfrm>
        </p:grpSpPr>
        <p:sp>
          <p:nvSpPr>
            <p:cNvPr id="142" name="ZoneTexte 141"/>
            <p:cNvSpPr txBox="1"/>
            <p:nvPr/>
          </p:nvSpPr>
          <p:spPr>
            <a:xfrm>
              <a:off x="9193422" y="836712"/>
              <a:ext cx="2286693" cy="276999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fr-FR" sz="1200" b="1" dirty="0" err="1">
                  <a:latin typeface="Century Gothic" panose="020B0502020202020204" pitchFamily="34" charset="0"/>
                </a:rPr>
                <a:t>Medical</a:t>
              </a:r>
              <a:r>
                <a:rPr lang="fr-FR" sz="1200" b="1" dirty="0">
                  <a:latin typeface="Century Gothic" panose="020B0502020202020204" pitchFamily="34" charset="0"/>
                </a:rPr>
                <a:t> center (MC)</a:t>
              </a:r>
              <a:endParaRPr lang="en-US" sz="120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143" name="ZoneTexte 142"/>
            <p:cNvSpPr txBox="1"/>
            <p:nvPr/>
          </p:nvSpPr>
          <p:spPr>
            <a:xfrm>
              <a:off x="9193423" y="1146147"/>
              <a:ext cx="2286692" cy="9079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fr-FR" sz="1200" b="1" dirty="0">
                  <a:solidFill>
                    <a:srgbClr val="FF0066"/>
                  </a:solidFill>
                  <a:latin typeface="Century Gothic" panose="020B0502020202020204" pitchFamily="34" charset="0"/>
                </a:rPr>
                <a:t>MEDICAL ASSESSMENT</a:t>
              </a:r>
            </a:p>
            <a:p>
              <a:r>
                <a:rPr lang="fr-FR" sz="1200" dirty="0">
                  <a:latin typeface="Century Gothic" panose="020B0502020202020204" pitchFamily="34" charset="0"/>
                </a:rPr>
                <a:t>PCR-</a:t>
              </a:r>
              <a:r>
                <a:rPr lang="fr-FR" sz="1200" dirty="0" err="1">
                  <a:latin typeface="Century Gothic" panose="020B0502020202020204" pitchFamily="34" charset="0"/>
                </a:rPr>
                <a:t>Genotype</a:t>
              </a:r>
              <a:endParaRPr lang="fr-FR" sz="1200" dirty="0">
                <a:latin typeface="Century Gothic" panose="020B0502020202020204" pitchFamily="34" charset="0"/>
              </a:endParaRPr>
            </a:p>
            <a:p>
              <a:r>
                <a:rPr lang="fr-FR" sz="1200" dirty="0" err="1">
                  <a:latin typeface="Century Gothic" panose="020B0502020202020204" pitchFamily="34" charset="0"/>
                </a:rPr>
                <a:t>Pre-treatment</a:t>
              </a:r>
              <a:r>
                <a:rPr lang="fr-FR" sz="1200" dirty="0">
                  <a:latin typeface="Century Gothic" panose="020B0502020202020204" pitchFamily="34" charset="0"/>
                </a:rPr>
                <a:t> check up</a:t>
              </a:r>
            </a:p>
            <a:p>
              <a:r>
                <a:rPr lang="fr-FR" sz="1200" dirty="0" err="1">
                  <a:latin typeface="Century Gothic" panose="020B0502020202020204" pitchFamily="34" charset="0"/>
                </a:rPr>
                <a:t>Treatment</a:t>
              </a:r>
              <a:r>
                <a:rPr lang="fr-FR" sz="1200" dirty="0">
                  <a:latin typeface="Century Gothic" panose="020B0502020202020204" pitchFamily="34" charset="0"/>
                </a:rPr>
                <a:t> </a:t>
              </a:r>
              <a:r>
                <a:rPr lang="fr-FR" sz="1200" dirty="0" err="1">
                  <a:latin typeface="Century Gothic" panose="020B0502020202020204" pitchFamily="34" charset="0"/>
                </a:rPr>
                <a:t>start</a:t>
              </a:r>
              <a:endParaRPr lang="fr-FR" sz="1200" dirty="0">
                <a:latin typeface="Century Gothic" panose="020B0502020202020204" pitchFamily="34" charset="0"/>
              </a:endParaRPr>
            </a:p>
          </p:txBody>
        </p:sp>
        <p:cxnSp>
          <p:nvCxnSpPr>
            <p:cNvPr id="144" name="Connecteur en arc 143"/>
            <p:cNvCxnSpPr>
              <a:stCxn id="138" idx="3"/>
              <a:endCxn id="142" idx="0"/>
            </p:cNvCxnSpPr>
            <p:nvPr/>
          </p:nvCxnSpPr>
          <p:spPr>
            <a:xfrm>
              <a:off x="7506054" y="589403"/>
              <a:ext cx="2830715" cy="247309"/>
            </a:xfrm>
            <a:prstGeom prst="curvedConnector2">
              <a:avLst/>
            </a:prstGeom>
            <a:ln w="7620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2" name="Groupe 271"/>
          <p:cNvGrpSpPr/>
          <p:nvPr/>
        </p:nvGrpSpPr>
        <p:grpSpPr>
          <a:xfrm>
            <a:off x="5280116" y="2343363"/>
            <a:ext cx="5378720" cy="2381781"/>
            <a:chOff x="5280116" y="2343363"/>
            <a:chExt cx="5378720" cy="2381781"/>
          </a:xfrm>
        </p:grpSpPr>
        <p:sp>
          <p:nvSpPr>
            <p:cNvPr id="150" name="ZoneTexte 149"/>
            <p:cNvSpPr txBox="1"/>
            <p:nvPr/>
          </p:nvSpPr>
          <p:spPr>
            <a:xfrm>
              <a:off x="9524389" y="3298567"/>
              <a:ext cx="786501" cy="276999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fr-FR" sz="1200" b="1" dirty="0">
                  <a:latin typeface="Century Gothic" panose="020B0502020202020204" pitchFamily="34" charset="0"/>
                </a:rPr>
                <a:t>MC</a:t>
              </a:r>
              <a:endParaRPr lang="en-US" sz="120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152" name="ZoneTexte 151"/>
            <p:cNvSpPr txBox="1"/>
            <p:nvPr/>
          </p:nvSpPr>
          <p:spPr>
            <a:xfrm>
              <a:off x="8642606" y="3298567"/>
              <a:ext cx="786501" cy="276999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fr-FR" sz="1200" b="1" dirty="0">
                  <a:latin typeface="Century Gothic" panose="020B0502020202020204" pitchFamily="34" charset="0"/>
                </a:rPr>
                <a:t>MC</a:t>
              </a:r>
              <a:endParaRPr lang="en-US" sz="120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154" name="ZoneTexte 153"/>
            <p:cNvSpPr txBox="1"/>
            <p:nvPr/>
          </p:nvSpPr>
          <p:spPr>
            <a:xfrm>
              <a:off x="8860207" y="3943889"/>
              <a:ext cx="1263139" cy="276999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fr-FR" sz="12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HR</a:t>
              </a:r>
              <a:endParaRPr lang="en-US" sz="12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56" name="ZoneTexte 155"/>
            <p:cNvSpPr txBox="1"/>
            <p:nvPr/>
          </p:nvSpPr>
          <p:spPr>
            <a:xfrm>
              <a:off x="7054535" y="3298567"/>
              <a:ext cx="786501" cy="276999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fr-FR" sz="1200" b="1" dirty="0">
                  <a:latin typeface="Century Gothic" panose="020B0502020202020204" pitchFamily="34" charset="0"/>
                </a:rPr>
                <a:t>MC</a:t>
              </a:r>
              <a:endParaRPr lang="en-US" sz="120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158" name="ZoneTexte 157"/>
            <p:cNvSpPr txBox="1"/>
            <p:nvPr/>
          </p:nvSpPr>
          <p:spPr>
            <a:xfrm>
              <a:off x="6172752" y="3298567"/>
              <a:ext cx="786501" cy="276999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fr-FR" sz="1200" b="1" dirty="0">
                  <a:latin typeface="Century Gothic" panose="020B0502020202020204" pitchFamily="34" charset="0"/>
                </a:rPr>
                <a:t>MC</a:t>
              </a:r>
              <a:endParaRPr lang="en-US" sz="120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159" name="ZoneTexte 158"/>
            <p:cNvSpPr txBox="1"/>
            <p:nvPr/>
          </p:nvSpPr>
          <p:spPr>
            <a:xfrm>
              <a:off x="6097078" y="3600398"/>
              <a:ext cx="44897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b="1" dirty="0">
                  <a:solidFill>
                    <a:srgbClr val="FF0066"/>
                  </a:solidFill>
                  <a:latin typeface="Century Gothic" panose="020B0502020202020204" pitchFamily="34" charset="0"/>
                </a:rPr>
                <a:t>TREATMENT</a:t>
              </a:r>
              <a:r>
                <a:rPr lang="fr-FR" sz="1200" dirty="0">
                  <a:latin typeface="Century Gothic" panose="020B0502020202020204" pitchFamily="34" charset="0"/>
                </a:rPr>
                <a:t>   </a:t>
              </a:r>
              <a:r>
                <a:rPr lang="fr-FR" sz="1200" dirty="0" err="1">
                  <a:latin typeface="Century Gothic" panose="020B0502020202020204" pitchFamily="34" charset="0"/>
                </a:rPr>
                <a:t>Follow</a:t>
              </a:r>
              <a:r>
                <a:rPr lang="fr-FR" sz="1200" dirty="0">
                  <a:latin typeface="Century Gothic" panose="020B0502020202020204" pitchFamily="34" charset="0"/>
                </a:rPr>
                <a:t>-up </a:t>
              </a:r>
              <a:r>
                <a:rPr lang="fr-FR" sz="1200" dirty="0" err="1">
                  <a:latin typeface="Century Gothic" panose="020B0502020202020204" pitchFamily="34" charset="0"/>
                </a:rPr>
                <a:t>visits</a:t>
              </a:r>
              <a:endParaRPr lang="fr-FR" sz="1200" dirty="0">
                <a:latin typeface="Century Gothic" panose="020B0502020202020204" pitchFamily="34" charset="0"/>
              </a:endParaRPr>
            </a:p>
          </p:txBody>
        </p:sp>
        <p:sp>
          <p:nvSpPr>
            <p:cNvPr id="160" name="ZoneTexte 159"/>
            <p:cNvSpPr txBox="1"/>
            <p:nvPr/>
          </p:nvSpPr>
          <p:spPr>
            <a:xfrm>
              <a:off x="6338795" y="3943889"/>
              <a:ext cx="1263139" cy="276999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fr-FR" sz="12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HR</a:t>
              </a:r>
              <a:endParaRPr lang="en-US" sz="12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61" name="ZoneTexte 160"/>
            <p:cNvSpPr txBox="1"/>
            <p:nvPr/>
          </p:nvSpPr>
          <p:spPr>
            <a:xfrm>
              <a:off x="6256669" y="4263479"/>
              <a:ext cx="440216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200" b="1" dirty="0">
                  <a:solidFill>
                    <a:srgbClr val="FF0066"/>
                  </a:solidFill>
                  <a:latin typeface="Century Gothic" panose="020B0502020202020204" pitchFamily="34" charset="0"/>
                </a:rPr>
                <a:t>PEER SUPPORT  </a:t>
              </a:r>
              <a:r>
                <a:rPr lang="fr-FR" sz="1200" dirty="0">
                  <a:latin typeface="Century Gothic" panose="020B0502020202020204" pitchFamily="34" charset="0"/>
                </a:rPr>
                <a:t>Group sessions, on </a:t>
              </a:r>
              <a:r>
                <a:rPr lang="fr-FR" sz="1200" dirty="0" err="1">
                  <a:latin typeface="Century Gothic" panose="020B0502020202020204" pitchFamily="34" charset="0"/>
                </a:rPr>
                <a:t>demand</a:t>
              </a:r>
              <a:r>
                <a:rPr lang="fr-FR" sz="1200" dirty="0">
                  <a:latin typeface="Century Gothic" panose="020B0502020202020204" pitchFamily="34" charset="0"/>
                </a:rPr>
                <a:t> face to face,</a:t>
              </a:r>
            </a:p>
            <a:p>
              <a:r>
                <a:rPr lang="fr-FR" sz="1200" dirty="0">
                  <a:latin typeface="Century Gothic" panose="020B0502020202020204" pitchFamily="34" charset="0"/>
                </a:rPr>
                <a:t>	    </a:t>
              </a:r>
              <a:r>
                <a:rPr lang="fr-FR" sz="1200" dirty="0" err="1">
                  <a:latin typeface="Century Gothic" panose="020B0502020202020204" pitchFamily="34" charset="0"/>
                </a:rPr>
                <a:t>Tracking</a:t>
              </a:r>
              <a:r>
                <a:rPr lang="fr-FR" sz="1200" dirty="0">
                  <a:latin typeface="Century Gothic" panose="020B0502020202020204" pitchFamily="34" charset="0"/>
                </a:rPr>
                <a:t> of drop out</a:t>
              </a:r>
            </a:p>
          </p:txBody>
        </p:sp>
        <p:sp>
          <p:nvSpPr>
            <p:cNvPr id="162" name="Rectangle 161"/>
            <p:cNvSpPr/>
            <p:nvPr/>
          </p:nvSpPr>
          <p:spPr>
            <a:xfrm>
              <a:off x="7940182" y="3309966"/>
              <a:ext cx="60656" cy="2772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63" name="Rectangle 162"/>
            <p:cNvSpPr/>
            <p:nvPr/>
          </p:nvSpPr>
          <p:spPr>
            <a:xfrm>
              <a:off x="8050435" y="3309966"/>
              <a:ext cx="60656" cy="2772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64" name="Rectangle 163"/>
            <p:cNvSpPr/>
            <p:nvPr/>
          </p:nvSpPr>
          <p:spPr>
            <a:xfrm>
              <a:off x="8160688" y="3309966"/>
              <a:ext cx="60656" cy="2772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65" name="Rectangle 164"/>
            <p:cNvSpPr/>
            <p:nvPr/>
          </p:nvSpPr>
          <p:spPr>
            <a:xfrm>
              <a:off x="8270941" y="3309966"/>
              <a:ext cx="60656" cy="2772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66" name="Rectangle 165"/>
            <p:cNvSpPr/>
            <p:nvPr/>
          </p:nvSpPr>
          <p:spPr>
            <a:xfrm>
              <a:off x="8381194" y="3309966"/>
              <a:ext cx="60656" cy="2772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67" name="Rectangle 166"/>
            <p:cNvSpPr/>
            <p:nvPr/>
          </p:nvSpPr>
          <p:spPr>
            <a:xfrm>
              <a:off x="8491446" y="3309966"/>
              <a:ext cx="60656" cy="2772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68" name="Rectangle 167"/>
            <p:cNvSpPr/>
            <p:nvPr/>
          </p:nvSpPr>
          <p:spPr>
            <a:xfrm>
              <a:off x="8143338" y="3943888"/>
              <a:ext cx="60656" cy="277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latin typeface="Century Gothic" panose="020B0502020202020204" pitchFamily="34" charset="0"/>
              </a:endParaRPr>
            </a:p>
          </p:txBody>
        </p:sp>
        <p:sp>
          <p:nvSpPr>
            <p:cNvPr id="169" name="Rectangle 168"/>
            <p:cNvSpPr/>
            <p:nvPr/>
          </p:nvSpPr>
          <p:spPr>
            <a:xfrm>
              <a:off x="8253591" y="3943888"/>
              <a:ext cx="60656" cy="277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latin typeface="Century Gothic" panose="020B0502020202020204" pitchFamily="34" charset="0"/>
              </a:endParaRPr>
            </a:p>
          </p:txBody>
        </p:sp>
        <p:sp>
          <p:nvSpPr>
            <p:cNvPr id="170" name="Rectangle 169"/>
            <p:cNvSpPr/>
            <p:nvPr/>
          </p:nvSpPr>
          <p:spPr>
            <a:xfrm>
              <a:off x="8363844" y="3943888"/>
              <a:ext cx="60656" cy="277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latin typeface="Century Gothic" panose="020B0502020202020204" pitchFamily="34" charset="0"/>
              </a:endParaRPr>
            </a:p>
          </p:txBody>
        </p:sp>
        <p:sp>
          <p:nvSpPr>
            <p:cNvPr id="171" name="Rectangle 170"/>
            <p:cNvSpPr/>
            <p:nvPr/>
          </p:nvSpPr>
          <p:spPr>
            <a:xfrm>
              <a:off x="8474097" y="3943888"/>
              <a:ext cx="60656" cy="277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latin typeface="Century Gothic" panose="020B0502020202020204" pitchFamily="34" charset="0"/>
              </a:endParaRPr>
            </a:p>
          </p:txBody>
        </p:sp>
        <p:sp>
          <p:nvSpPr>
            <p:cNvPr id="172" name="Rectangle 171"/>
            <p:cNvSpPr/>
            <p:nvPr/>
          </p:nvSpPr>
          <p:spPr>
            <a:xfrm>
              <a:off x="8584350" y="3943888"/>
              <a:ext cx="60656" cy="277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latin typeface="Century Gothic" panose="020B0502020202020204" pitchFamily="34" charset="0"/>
              </a:endParaRPr>
            </a:p>
          </p:txBody>
        </p:sp>
        <p:sp>
          <p:nvSpPr>
            <p:cNvPr id="173" name="Rectangle 172"/>
            <p:cNvSpPr/>
            <p:nvPr/>
          </p:nvSpPr>
          <p:spPr>
            <a:xfrm>
              <a:off x="8694602" y="3943888"/>
              <a:ext cx="60656" cy="277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latin typeface="Century Gothic" panose="020B0502020202020204" pitchFamily="34" charset="0"/>
              </a:endParaRPr>
            </a:p>
          </p:txBody>
        </p:sp>
        <p:sp>
          <p:nvSpPr>
            <p:cNvPr id="174" name="Rectangle 173"/>
            <p:cNvSpPr/>
            <p:nvPr/>
          </p:nvSpPr>
          <p:spPr>
            <a:xfrm>
              <a:off x="7811747" y="3943888"/>
              <a:ext cx="60656" cy="277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latin typeface="Century Gothic" panose="020B0502020202020204" pitchFamily="34" charset="0"/>
              </a:endParaRPr>
            </a:p>
          </p:txBody>
        </p:sp>
        <p:sp>
          <p:nvSpPr>
            <p:cNvPr id="175" name="Rectangle 174"/>
            <p:cNvSpPr/>
            <p:nvPr/>
          </p:nvSpPr>
          <p:spPr>
            <a:xfrm>
              <a:off x="7922000" y="3943888"/>
              <a:ext cx="60656" cy="277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latin typeface="Century Gothic" panose="020B0502020202020204" pitchFamily="34" charset="0"/>
              </a:endParaRPr>
            </a:p>
          </p:txBody>
        </p:sp>
        <p:sp>
          <p:nvSpPr>
            <p:cNvPr id="176" name="Rectangle 175"/>
            <p:cNvSpPr/>
            <p:nvPr/>
          </p:nvSpPr>
          <p:spPr>
            <a:xfrm>
              <a:off x="8032253" y="3943888"/>
              <a:ext cx="60656" cy="277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latin typeface="Century Gothic" panose="020B0502020202020204" pitchFamily="34" charset="0"/>
              </a:endParaRPr>
            </a:p>
          </p:txBody>
        </p:sp>
        <p:sp>
          <p:nvSpPr>
            <p:cNvPr id="177" name="Rectangle 176"/>
            <p:cNvSpPr/>
            <p:nvPr/>
          </p:nvSpPr>
          <p:spPr>
            <a:xfrm>
              <a:off x="7695728" y="3943888"/>
              <a:ext cx="60656" cy="2772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latin typeface="Century Gothic" panose="020B0502020202020204" pitchFamily="34" charset="0"/>
              </a:endParaRPr>
            </a:p>
          </p:txBody>
        </p:sp>
        <p:cxnSp>
          <p:nvCxnSpPr>
            <p:cNvPr id="178" name="Connecteur en arc 177"/>
            <p:cNvCxnSpPr>
              <a:stCxn id="148" idx="1"/>
            </p:cNvCxnSpPr>
            <p:nvPr/>
          </p:nvCxnSpPr>
          <p:spPr>
            <a:xfrm rot="10800000" flipH="1" flipV="1">
              <a:off x="5280116" y="2343363"/>
              <a:ext cx="816962" cy="1407991"/>
            </a:xfrm>
            <a:prstGeom prst="curvedConnector3">
              <a:avLst>
                <a:gd name="adj1" fmla="val -84834"/>
              </a:avLst>
            </a:prstGeom>
            <a:ln w="7620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1" name="Groupe 270"/>
          <p:cNvGrpSpPr/>
          <p:nvPr/>
        </p:nvGrpSpPr>
        <p:grpSpPr>
          <a:xfrm>
            <a:off x="5136100" y="2054088"/>
            <a:ext cx="5200669" cy="981627"/>
            <a:chOff x="5136100" y="2054088"/>
            <a:chExt cx="5200669" cy="981627"/>
          </a:xfrm>
        </p:grpSpPr>
        <p:sp>
          <p:nvSpPr>
            <p:cNvPr id="148" name="ZoneTexte 147"/>
            <p:cNvSpPr txBox="1"/>
            <p:nvPr/>
          </p:nvSpPr>
          <p:spPr>
            <a:xfrm>
              <a:off x="5280116" y="2204864"/>
              <a:ext cx="1215261" cy="276999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fr-FR" sz="12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HR </a:t>
              </a:r>
              <a:endParaRPr lang="en-US" sz="12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49" name="ZoneTexte 148"/>
            <p:cNvSpPr txBox="1"/>
            <p:nvPr/>
          </p:nvSpPr>
          <p:spPr>
            <a:xfrm>
              <a:off x="5136100" y="2497106"/>
              <a:ext cx="1717935" cy="5386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fr-FR" sz="1200" b="1" dirty="0">
                  <a:solidFill>
                    <a:srgbClr val="FF0066"/>
                  </a:solidFill>
                  <a:latin typeface="Century Gothic" panose="020B0502020202020204" pitchFamily="34" charset="0"/>
                </a:rPr>
                <a:t>COUSELING 1 </a:t>
              </a:r>
            </a:p>
            <a:p>
              <a:r>
                <a:rPr lang="fr-FR" sz="1200" dirty="0">
                  <a:latin typeface="Century Gothic" panose="020B0502020202020204" pitchFamily="34" charset="0"/>
                </a:rPr>
                <a:t>(</a:t>
              </a:r>
              <a:r>
                <a:rPr lang="fr-FR" sz="1200" dirty="0" err="1">
                  <a:latin typeface="Century Gothic" panose="020B0502020202020204" pitchFamily="34" charset="0"/>
                </a:rPr>
                <a:t>treatment</a:t>
              </a:r>
              <a:r>
                <a:rPr lang="fr-FR" sz="1200" dirty="0">
                  <a:latin typeface="Century Gothic" panose="020B0502020202020204" pitchFamily="34" charset="0"/>
                </a:rPr>
                <a:t> </a:t>
              </a:r>
              <a:r>
                <a:rPr lang="fr-FR" sz="1200" dirty="0" err="1">
                  <a:latin typeface="Century Gothic" panose="020B0502020202020204" pitchFamily="34" charset="0"/>
                </a:rPr>
                <a:t>start</a:t>
              </a:r>
              <a:r>
                <a:rPr lang="fr-FR" sz="1200" dirty="0">
                  <a:latin typeface="Century Gothic" panose="020B0502020202020204" pitchFamily="34" charset="0"/>
                </a:rPr>
                <a:t>)</a:t>
              </a:r>
            </a:p>
          </p:txBody>
        </p:sp>
        <p:cxnSp>
          <p:nvCxnSpPr>
            <p:cNvPr id="187" name="Connecteur en arc 186"/>
            <p:cNvCxnSpPr>
              <a:stCxn id="143" idx="2"/>
              <a:endCxn id="148" idx="3"/>
            </p:cNvCxnSpPr>
            <p:nvPr/>
          </p:nvCxnSpPr>
          <p:spPr>
            <a:xfrm rot="5400000">
              <a:off x="8271435" y="278030"/>
              <a:ext cx="289276" cy="3841392"/>
            </a:xfrm>
            <a:prstGeom prst="curvedConnector2">
              <a:avLst/>
            </a:prstGeom>
            <a:ln w="7620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3" name="Groupe 272"/>
          <p:cNvGrpSpPr/>
          <p:nvPr/>
        </p:nvGrpSpPr>
        <p:grpSpPr>
          <a:xfrm>
            <a:off x="10586828" y="3738898"/>
            <a:ext cx="1629852" cy="2387804"/>
            <a:chOff x="10586828" y="3738898"/>
            <a:chExt cx="1629852" cy="2387804"/>
          </a:xfrm>
        </p:grpSpPr>
        <p:sp>
          <p:nvSpPr>
            <p:cNvPr id="179" name="ZoneTexte 178"/>
            <p:cNvSpPr txBox="1"/>
            <p:nvPr/>
          </p:nvSpPr>
          <p:spPr>
            <a:xfrm>
              <a:off x="10938336" y="4437112"/>
              <a:ext cx="1015732" cy="276999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fr-FR" sz="12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HR </a:t>
              </a:r>
              <a:endParaRPr lang="en-US" sz="12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80" name="ZoneTexte 179"/>
            <p:cNvSpPr txBox="1"/>
            <p:nvPr/>
          </p:nvSpPr>
          <p:spPr>
            <a:xfrm>
              <a:off x="10633582" y="4718670"/>
              <a:ext cx="1583098" cy="5386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fr-FR" sz="1200" b="1" dirty="0">
                  <a:solidFill>
                    <a:srgbClr val="FF0066"/>
                  </a:solidFill>
                  <a:latin typeface="Century Gothic" panose="020B0502020202020204" pitchFamily="34" charset="0"/>
                </a:rPr>
                <a:t>COUSELING 2 </a:t>
              </a:r>
            </a:p>
            <a:p>
              <a:r>
                <a:rPr lang="fr-FR" sz="1200" dirty="0">
                  <a:latin typeface="Century Gothic" panose="020B0502020202020204" pitchFamily="34" charset="0"/>
                </a:rPr>
                <a:t>(end of </a:t>
              </a:r>
              <a:r>
                <a:rPr lang="fr-FR" sz="1200" dirty="0" err="1">
                  <a:latin typeface="Century Gothic" panose="020B0502020202020204" pitchFamily="34" charset="0"/>
                </a:rPr>
                <a:t>treatment</a:t>
              </a:r>
              <a:r>
                <a:rPr lang="fr-FR" sz="1200" dirty="0">
                  <a:latin typeface="Century Gothic" panose="020B0502020202020204" pitchFamily="34" charset="0"/>
                </a:rPr>
                <a:t>)</a:t>
              </a:r>
            </a:p>
          </p:txBody>
        </p:sp>
        <p:cxnSp>
          <p:nvCxnSpPr>
            <p:cNvPr id="182" name="Connecteur en arc 181"/>
            <p:cNvCxnSpPr>
              <a:stCxn id="159" idx="3"/>
              <a:endCxn id="179" idx="0"/>
            </p:cNvCxnSpPr>
            <p:nvPr/>
          </p:nvCxnSpPr>
          <p:spPr>
            <a:xfrm>
              <a:off x="10586828" y="3738898"/>
              <a:ext cx="859374" cy="698214"/>
            </a:xfrm>
            <a:prstGeom prst="curvedConnector2">
              <a:avLst/>
            </a:prstGeom>
            <a:ln w="7620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08" name="Groupe 207"/>
            <p:cNvGrpSpPr/>
            <p:nvPr/>
          </p:nvGrpSpPr>
          <p:grpSpPr>
            <a:xfrm>
              <a:off x="11233766" y="5356712"/>
              <a:ext cx="559794" cy="769990"/>
              <a:chOff x="1165918" y="1176950"/>
              <a:chExt cx="743767" cy="1023042"/>
            </a:xfrm>
            <a:solidFill>
              <a:srgbClr val="FF0066"/>
            </a:solidFill>
          </p:grpSpPr>
          <p:sp>
            <p:nvSpPr>
              <p:cNvPr id="209" name="Ellipse 208"/>
              <p:cNvSpPr/>
              <p:nvPr/>
            </p:nvSpPr>
            <p:spPr>
              <a:xfrm>
                <a:off x="1421394" y="1176950"/>
                <a:ext cx="235390" cy="244444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5">
                  <a:latin typeface="Century Gothic" panose="020B0502020202020204" pitchFamily="34" charset="0"/>
                </a:endParaRPr>
              </a:p>
            </p:txBody>
          </p:sp>
          <p:sp>
            <p:nvSpPr>
              <p:cNvPr id="210" name="Rectangle à coins arrondis 209"/>
              <p:cNvSpPr/>
              <p:nvPr/>
            </p:nvSpPr>
            <p:spPr>
              <a:xfrm>
                <a:off x="1412340" y="1421394"/>
                <a:ext cx="253497" cy="543208"/>
              </a:xfrm>
              <a:prstGeom prst="round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5">
                  <a:latin typeface="Century Gothic" panose="020B0502020202020204" pitchFamily="34" charset="0"/>
                </a:endParaRPr>
              </a:p>
            </p:txBody>
          </p:sp>
          <p:sp>
            <p:nvSpPr>
              <p:cNvPr id="211" name="Rectangle 210"/>
              <p:cNvSpPr/>
              <p:nvPr/>
            </p:nvSpPr>
            <p:spPr>
              <a:xfrm>
                <a:off x="1412340" y="1892174"/>
                <a:ext cx="99589" cy="30781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5">
                  <a:latin typeface="Century Gothic" panose="020B0502020202020204" pitchFamily="34" charset="0"/>
                </a:endParaRPr>
              </a:p>
            </p:txBody>
          </p:sp>
          <p:sp>
            <p:nvSpPr>
              <p:cNvPr id="212" name="Rectangle 211"/>
              <p:cNvSpPr/>
              <p:nvPr/>
            </p:nvSpPr>
            <p:spPr>
              <a:xfrm>
                <a:off x="1566248" y="1892174"/>
                <a:ext cx="99589" cy="30781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5">
                  <a:latin typeface="Century Gothic" panose="020B0502020202020204" pitchFamily="34" charset="0"/>
                </a:endParaRPr>
              </a:p>
            </p:txBody>
          </p:sp>
          <p:sp>
            <p:nvSpPr>
              <p:cNvPr id="213" name="Rectangle 212"/>
              <p:cNvSpPr/>
              <p:nvPr/>
            </p:nvSpPr>
            <p:spPr>
              <a:xfrm rot="7263724">
                <a:off x="1270032" y="1267329"/>
                <a:ext cx="99589" cy="30781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5">
                  <a:latin typeface="Century Gothic" panose="020B0502020202020204" pitchFamily="34" charset="0"/>
                </a:endParaRPr>
              </a:p>
            </p:txBody>
          </p:sp>
          <p:sp>
            <p:nvSpPr>
              <p:cNvPr id="214" name="Rectangle 213"/>
              <p:cNvSpPr/>
              <p:nvPr/>
            </p:nvSpPr>
            <p:spPr>
              <a:xfrm rot="13658163">
                <a:off x="1705981" y="1244679"/>
                <a:ext cx="99589" cy="30781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5">
                  <a:latin typeface="Century Gothic" panose="020B0502020202020204" pitchFamily="34" charset="0"/>
                </a:endParaRPr>
              </a:p>
            </p:txBody>
          </p:sp>
        </p:grpSp>
      </p:grpSp>
      <p:grpSp>
        <p:nvGrpSpPr>
          <p:cNvPr id="274" name="Groupe 273"/>
          <p:cNvGrpSpPr/>
          <p:nvPr/>
        </p:nvGrpSpPr>
        <p:grpSpPr>
          <a:xfrm>
            <a:off x="4462688" y="5065059"/>
            <a:ext cx="6697052" cy="1676309"/>
            <a:chOff x="4462688" y="5065059"/>
            <a:chExt cx="6697052" cy="1676309"/>
          </a:xfrm>
        </p:grpSpPr>
        <p:sp>
          <p:nvSpPr>
            <p:cNvPr id="215" name="ZoneTexte 214"/>
            <p:cNvSpPr txBox="1"/>
            <p:nvPr/>
          </p:nvSpPr>
          <p:spPr>
            <a:xfrm>
              <a:off x="8347626" y="6176337"/>
              <a:ext cx="1256983" cy="276999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fr-FR" sz="1200" b="1" dirty="0">
                  <a:latin typeface="Century Gothic" panose="020B0502020202020204" pitchFamily="34" charset="0"/>
                </a:rPr>
                <a:t>MC</a:t>
              </a:r>
              <a:endParaRPr lang="en-US" sz="120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216" name="ZoneTexte 215"/>
            <p:cNvSpPr txBox="1"/>
            <p:nvPr/>
          </p:nvSpPr>
          <p:spPr>
            <a:xfrm>
              <a:off x="8328248" y="6464369"/>
              <a:ext cx="139896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dirty="0">
                  <a:latin typeface="Century Gothic" panose="020B0502020202020204" pitchFamily="34" charset="0"/>
                </a:rPr>
                <a:t>PCR control</a:t>
              </a:r>
            </a:p>
          </p:txBody>
        </p:sp>
        <p:sp>
          <p:nvSpPr>
            <p:cNvPr id="217" name="ZoneTexte 216"/>
            <p:cNvSpPr txBox="1"/>
            <p:nvPr/>
          </p:nvSpPr>
          <p:spPr>
            <a:xfrm>
              <a:off x="8339202" y="5384249"/>
              <a:ext cx="1265408" cy="276999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fr-FR" sz="12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HR </a:t>
              </a:r>
              <a:endParaRPr lang="en-US" sz="12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18" name="ZoneTexte 217"/>
            <p:cNvSpPr txBox="1"/>
            <p:nvPr/>
          </p:nvSpPr>
          <p:spPr>
            <a:xfrm>
              <a:off x="8293215" y="5635485"/>
              <a:ext cx="144110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dirty="0">
                  <a:latin typeface="Century Gothic" panose="020B0502020202020204" pitchFamily="34" charset="0"/>
                </a:rPr>
                <a:t>Counseling </a:t>
              </a:r>
              <a:r>
                <a:rPr lang="fr-FR" sz="1200" dirty="0" err="1">
                  <a:latin typeface="Century Gothic" panose="020B0502020202020204" pitchFamily="34" charset="0"/>
                </a:rPr>
                <a:t>reinfection</a:t>
              </a:r>
              <a:endParaRPr lang="fr-FR" sz="1200" dirty="0">
                <a:latin typeface="Century Gothic" panose="020B0502020202020204" pitchFamily="34" charset="0"/>
              </a:endParaRPr>
            </a:p>
          </p:txBody>
        </p:sp>
        <p:cxnSp>
          <p:nvCxnSpPr>
            <p:cNvPr id="223" name="Connecteur en arc 222"/>
            <p:cNvCxnSpPr>
              <a:endCxn id="218" idx="3"/>
            </p:cNvCxnSpPr>
            <p:nvPr/>
          </p:nvCxnSpPr>
          <p:spPr>
            <a:xfrm rot="10800000" flipV="1">
              <a:off x="9734319" y="5654514"/>
              <a:ext cx="1425421" cy="211804"/>
            </a:xfrm>
            <a:prstGeom prst="curvedConnector3">
              <a:avLst>
                <a:gd name="adj1" fmla="val -912"/>
              </a:avLst>
            </a:prstGeom>
            <a:ln w="7620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4" name="ZoneTexte 223"/>
            <p:cNvSpPr txBox="1"/>
            <p:nvPr/>
          </p:nvSpPr>
          <p:spPr>
            <a:xfrm>
              <a:off x="6060661" y="5065059"/>
              <a:ext cx="300934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200" b="1" dirty="0">
                  <a:solidFill>
                    <a:srgbClr val="FF0066"/>
                  </a:solidFill>
                  <a:latin typeface="Century Gothic" panose="020B0502020202020204" pitchFamily="34" charset="0"/>
                </a:rPr>
                <a:t>REINFECTION FOLLOW-UP +9M +15M</a:t>
              </a:r>
            </a:p>
          </p:txBody>
        </p:sp>
        <p:sp>
          <p:nvSpPr>
            <p:cNvPr id="225" name="ZoneTexte 224"/>
            <p:cNvSpPr txBox="1"/>
            <p:nvPr/>
          </p:nvSpPr>
          <p:spPr>
            <a:xfrm>
              <a:off x="5790000" y="6176337"/>
              <a:ext cx="1256983" cy="276999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fr-FR" sz="1200" b="1" dirty="0">
                  <a:latin typeface="Century Gothic" panose="020B0502020202020204" pitchFamily="34" charset="0"/>
                </a:rPr>
                <a:t>MC</a:t>
              </a:r>
              <a:endParaRPr lang="en-US" sz="120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226" name="ZoneTexte 225"/>
            <p:cNvSpPr txBox="1"/>
            <p:nvPr/>
          </p:nvSpPr>
          <p:spPr>
            <a:xfrm>
              <a:off x="5735960" y="6464369"/>
              <a:ext cx="139896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dirty="0">
                  <a:latin typeface="Century Gothic" panose="020B0502020202020204" pitchFamily="34" charset="0"/>
                </a:rPr>
                <a:t>PCR control</a:t>
              </a:r>
            </a:p>
          </p:txBody>
        </p:sp>
        <p:sp>
          <p:nvSpPr>
            <p:cNvPr id="227" name="ZoneTexte 226"/>
            <p:cNvSpPr txBox="1"/>
            <p:nvPr/>
          </p:nvSpPr>
          <p:spPr>
            <a:xfrm>
              <a:off x="5781576" y="5384249"/>
              <a:ext cx="1265408" cy="276999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fr-FR" sz="12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HR </a:t>
              </a:r>
              <a:endParaRPr lang="en-US" sz="12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28" name="ZoneTexte 227"/>
            <p:cNvSpPr txBox="1"/>
            <p:nvPr/>
          </p:nvSpPr>
          <p:spPr>
            <a:xfrm>
              <a:off x="5735589" y="5635485"/>
              <a:ext cx="144110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dirty="0">
                  <a:latin typeface="Century Gothic" panose="020B0502020202020204" pitchFamily="34" charset="0"/>
                </a:rPr>
                <a:t>Counseling </a:t>
              </a:r>
              <a:r>
                <a:rPr lang="fr-FR" sz="1200" dirty="0" err="1">
                  <a:latin typeface="Century Gothic" panose="020B0502020202020204" pitchFamily="34" charset="0"/>
                </a:rPr>
                <a:t>reinfection</a:t>
              </a:r>
              <a:endParaRPr lang="fr-FR" sz="1200" dirty="0">
                <a:latin typeface="Century Gothic" panose="020B0502020202020204" pitchFamily="34" charset="0"/>
              </a:endParaRPr>
            </a:p>
          </p:txBody>
        </p:sp>
        <p:cxnSp>
          <p:nvCxnSpPr>
            <p:cNvPr id="231" name="Connecteur en arc 230"/>
            <p:cNvCxnSpPr>
              <a:stCxn id="218" idx="1"/>
              <a:endCxn id="228" idx="3"/>
            </p:cNvCxnSpPr>
            <p:nvPr/>
          </p:nvCxnSpPr>
          <p:spPr>
            <a:xfrm rot="10800000">
              <a:off x="7176693" y="5866318"/>
              <a:ext cx="1116523" cy="12700"/>
            </a:xfrm>
            <a:prstGeom prst="curvedConnector3">
              <a:avLst>
                <a:gd name="adj1" fmla="val 50000"/>
              </a:avLst>
            </a:prstGeom>
            <a:ln w="7620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8" name="Groupe 247"/>
            <p:cNvGrpSpPr/>
            <p:nvPr/>
          </p:nvGrpSpPr>
          <p:grpSpPr>
            <a:xfrm>
              <a:off x="4462688" y="5463259"/>
              <a:ext cx="559794" cy="769990"/>
              <a:chOff x="1165918" y="1176950"/>
              <a:chExt cx="743767" cy="1023042"/>
            </a:xfrm>
            <a:solidFill>
              <a:srgbClr val="FF0066"/>
            </a:solidFill>
          </p:grpSpPr>
          <p:sp>
            <p:nvSpPr>
              <p:cNvPr id="249" name="Ellipse 248"/>
              <p:cNvSpPr/>
              <p:nvPr/>
            </p:nvSpPr>
            <p:spPr>
              <a:xfrm>
                <a:off x="1421394" y="1176950"/>
                <a:ext cx="235390" cy="244444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5">
                  <a:latin typeface="Century Gothic" panose="020B0502020202020204" pitchFamily="34" charset="0"/>
                </a:endParaRPr>
              </a:p>
            </p:txBody>
          </p:sp>
          <p:sp>
            <p:nvSpPr>
              <p:cNvPr id="250" name="Rectangle à coins arrondis 249"/>
              <p:cNvSpPr/>
              <p:nvPr/>
            </p:nvSpPr>
            <p:spPr>
              <a:xfrm>
                <a:off x="1412340" y="1421394"/>
                <a:ext cx="253497" cy="543208"/>
              </a:xfrm>
              <a:prstGeom prst="round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5">
                  <a:latin typeface="Century Gothic" panose="020B0502020202020204" pitchFamily="34" charset="0"/>
                </a:endParaRPr>
              </a:p>
            </p:txBody>
          </p:sp>
          <p:sp>
            <p:nvSpPr>
              <p:cNvPr id="251" name="Rectangle 250"/>
              <p:cNvSpPr/>
              <p:nvPr/>
            </p:nvSpPr>
            <p:spPr>
              <a:xfrm>
                <a:off x="1412340" y="1892174"/>
                <a:ext cx="99589" cy="30781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5">
                  <a:latin typeface="Century Gothic" panose="020B0502020202020204" pitchFamily="34" charset="0"/>
                </a:endParaRPr>
              </a:p>
            </p:txBody>
          </p:sp>
          <p:sp>
            <p:nvSpPr>
              <p:cNvPr id="252" name="Rectangle 251"/>
              <p:cNvSpPr/>
              <p:nvPr/>
            </p:nvSpPr>
            <p:spPr>
              <a:xfrm>
                <a:off x="1566248" y="1892174"/>
                <a:ext cx="99589" cy="30781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5">
                  <a:latin typeface="Century Gothic" panose="020B0502020202020204" pitchFamily="34" charset="0"/>
                </a:endParaRPr>
              </a:p>
            </p:txBody>
          </p:sp>
          <p:sp>
            <p:nvSpPr>
              <p:cNvPr id="253" name="Rectangle 252"/>
              <p:cNvSpPr/>
              <p:nvPr/>
            </p:nvSpPr>
            <p:spPr>
              <a:xfrm rot="7263724">
                <a:off x="1270032" y="1267329"/>
                <a:ext cx="99589" cy="30781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5">
                  <a:latin typeface="Century Gothic" panose="020B0502020202020204" pitchFamily="34" charset="0"/>
                </a:endParaRPr>
              </a:p>
            </p:txBody>
          </p:sp>
          <p:sp>
            <p:nvSpPr>
              <p:cNvPr id="254" name="Rectangle 253"/>
              <p:cNvSpPr/>
              <p:nvPr/>
            </p:nvSpPr>
            <p:spPr>
              <a:xfrm rot="13658163">
                <a:off x="1705981" y="1244679"/>
                <a:ext cx="99589" cy="30781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5">
                  <a:latin typeface="Century Gothic" panose="020B0502020202020204" pitchFamily="34" charset="0"/>
                </a:endParaRPr>
              </a:p>
            </p:txBody>
          </p:sp>
        </p:grpSp>
        <p:cxnSp>
          <p:nvCxnSpPr>
            <p:cNvPr id="255" name="Connecteur en arc 254"/>
            <p:cNvCxnSpPr/>
            <p:nvPr/>
          </p:nvCxnSpPr>
          <p:spPr>
            <a:xfrm rot="10800000">
              <a:off x="5016959" y="5866318"/>
              <a:ext cx="661198" cy="1"/>
            </a:xfrm>
            <a:prstGeom prst="curvedConnector3">
              <a:avLst>
                <a:gd name="adj1" fmla="val 50000"/>
              </a:avLst>
            </a:prstGeom>
            <a:ln w="7620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8" name="Titre 2"/>
          <p:cNvSpPr txBox="1">
            <a:spLocks/>
          </p:cNvSpPr>
          <p:nvPr/>
        </p:nvSpPr>
        <p:spPr>
          <a:xfrm rot="16200000">
            <a:off x="-1947766" y="2946074"/>
            <a:ext cx="515144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005DA2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fr-FR" b="1" dirty="0">
                <a:latin typeface="Century Gothic" panose="020B0502020202020204" pitchFamily="34" charset="0"/>
              </a:rPr>
              <a:t>Model of care</a:t>
            </a:r>
            <a:endParaRPr lang="en-US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3102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767408" y="260648"/>
            <a:ext cx="10513167" cy="780749"/>
          </a:xfrm>
        </p:spPr>
        <p:txBody>
          <a:bodyPr>
            <a:normAutofit/>
          </a:bodyPr>
          <a:lstStyle/>
          <a:p>
            <a:r>
              <a:rPr lang="fr-FR" b="1" dirty="0">
                <a:latin typeface="Century Gothic" panose="020B0502020202020204" pitchFamily="34" charset="0"/>
              </a:rPr>
              <a:t>Population </a:t>
            </a:r>
            <a:r>
              <a:rPr lang="fr-FR" b="1" dirty="0" err="1">
                <a:latin typeface="Century Gothic" panose="020B0502020202020204" pitchFamily="34" charset="0"/>
              </a:rPr>
              <a:t>included</a:t>
            </a:r>
            <a:r>
              <a:rPr lang="fr-FR" b="1" dirty="0">
                <a:latin typeface="Century Gothic" panose="020B0502020202020204" pitchFamily="34" charset="0"/>
              </a:rPr>
              <a:t> in the </a:t>
            </a:r>
            <a:r>
              <a:rPr lang="fr-FR" b="1" dirty="0" err="1">
                <a:latin typeface="Century Gothic" panose="020B0502020202020204" pitchFamily="34" charset="0"/>
              </a:rPr>
              <a:t>cohort</a:t>
            </a:r>
            <a:endParaRPr lang="en-US" b="1" dirty="0">
              <a:latin typeface="Century Gothic" panose="020B0502020202020204" pitchFamily="34" charset="0"/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0420982"/>
              </p:ext>
            </p:extLst>
          </p:nvPr>
        </p:nvGraphicFramePr>
        <p:xfrm>
          <a:off x="938719" y="1124744"/>
          <a:ext cx="6453425" cy="554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34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5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94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7706">
                <a:tc rowSpan="4">
                  <a:txBody>
                    <a:bodyPr/>
                    <a:lstStyle/>
                    <a:p>
                      <a:r>
                        <a:rPr lang="fr-FR" sz="1600" dirty="0">
                          <a:latin typeface="Century Gothic" panose="020B0502020202020204" pitchFamily="34" charset="0"/>
                        </a:rPr>
                        <a:t>Profile</a:t>
                      </a:r>
                      <a:endParaRPr lang="en-US" sz="1600" dirty="0">
                        <a:latin typeface="Century Gothic" panose="020B0502020202020204" pitchFamily="34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fr-FR" sz="1600" dirty="0" err="1">
                          <a:latin typeface="Century Gothic" panose="020B0502020202020204" pitchFamily="34" charset="0"/>
                        </a:rPr>
                        <a:t>Mean</a:t>
                      </a:r>
                      <a:r>
                        <a:rPr lang="fr-FR" sz="16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fr-FR" sz="1600" baseline="0" dirty="0" err="1">
                          <a:latin typeface="Century Gothic" panose="020B0502020202020204" pitchFamily="34" charset="0"/>
                        </a:rPr>
                        <a:t>age</a:t>
                      </a:r>
                      <a:endParaRPr lang="en-US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Century Gothic" panose="020B0502020202020204" pitchFamily="34" charset="0"/>
                        </a:rPr>
                        <a:t>46.3</a:t>
                      </a:r>
                      <a:endParaRPr lang="en-US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7706">
                <a:tc vMerge="1">
                  <a:txBody>
                    <a:bodyPr/>
                    <a:lstStyle/>
                    <a:p>
                      <a:endParaRPr lang="en-US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Century Gothic" panose="020B0502020202020204" pitchFamily="34" charset="0"/>
                        </a:rPr>
                        <a:t>Men</a:t>
                      </a:r>
                      <a:endParaRPr lang="en-US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Century Gothic" panose="020B0502020202020204" pitchFamily="34" charset="0"/>
                        </a:rPr>
                        <a:t>99.2%</a:t>
                      </a:r>
                      <a:endParaRPr lang="en-US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7706">
                <a:tc vMerge="1">
                  <a:txBody>
                    <a:bodyPr/>
                    <a:lstStyle/>
                    <a:p>
                      <a:endParaRPr lang="en-US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err="1">
                          <a:latin typeface="Century Gothic" panose="020B0502020202020204" pitchFamily="34" charset="0"/>
                        </a:rPr>
                        <a:t>Injected</a:t>
                      </a:r>
                      <a:r>
                        <a:rPr lang="fr-FR" sz="1600" dirty="0">
                          <a:latin typeface="Century Gothic" panose="020B0502020202020204" pitchFamily="34" charset="0"/>
                        </a:rPr>
                        <a:t> the </a:t>
                      </a:r>
                      <a:r>
                        <a:rPr lang="fr-FR" sz="1600" baseline="0" dirty="0" err="1">
                          <a:latin typeface="Century Gothic" panose="020B0502020202020204" pitchFamily="34" charset="0"/>
                        </a:rPr>
                        <a:t>month</a:t>
                      </a:r>
                      <a:r>
                        <a:rPr lang="fr-FR" sz="16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fr-FR" sz="1600" baseline="0" dirty="0" err="1">
                          <a:latin typeface="Century Gothic" panose="020B0502020202020204" pitchFamily="34" charset="0"/>
                        </a:rPr>
                        <a:t>prior</a:t>
                      </a:r>
                      <a:r>
                        <a:rPr lang="fr-FR" sz="1600" baseline="0" dirty="0">
                          <a:latin typeface="Century Gothic" panose="020B0502020202020204" pitchFamily="34" charset="0"/>
                        </a:rPr>
                        <a:t> to </a:t>
                      </a:r>
                      <a:r>
                        <a:rPr lang="fr-FR" sz="1600" baseline="0" dirty="0" err="1">
                          <a:latin typeface="Century Gothic" panose="020B0502020202020204" pitchFamily="34" charset="0"/>
                        </a:rPr>
                        <a:t>treatment</a:t>
                      </a:r>
                      <a:endParaRPr lang="en-US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Century Gothic" panose="020B0502020202020204" pitchFamily="34" charset="0"/>
                        </a:rPr>
                        <a:t>49.8%</a:t>
                      </a:r>
                      <a:endParaRPr lang="en-US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7706">
                <a:tc vMerge="1">
                  <a:txBody>
                    <a:bodyPr/>
                    <a:lstStyle/>
                    <a:p>
                      <a:endParaRPr lang="en-US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err="1">
                          <a:latin typeface="Century Gothic" panose="020B0502020202020204" pitchFamily="34" charset="0"/>
                        </a:rPr>
                        <a:t>With</a:t>
                      </a:r>
                      <a:r>
                        <a:rPr lang="fr-FR" sz="1600" dirty="0">
                          <a:latin typeface="Century Gothic" panose="020B0502020202020204" pitchFamily="34" charset="0"/>
                        </a:rPr>
                        <a:t> OST</a:t>
                      </a:r>
                      <a:endParaRPr lang="en-US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Century Gothic" panose="020B0502020202020204" pitchFamily="34" charset="0"/>
                        </a:rPr>
                        <a:t>24.1%</a:t>
                      </a:r>
                      <a:endParaRPr lang="en-US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8764">
                <a:tc rowSpan="3">
                  <a:txBody>
                    <a:bodyPr/>
                    <a:lstStyle/>
                    <a:p>
                      <a:r>
                        <a:rPr lang="fr-FR" sz="1600" dirty="0">
                          <a:latin typeface="Century Gothic" panose="020B0502020202020204" pitchFamily="34" charset="0"/>
                        </a:rPr>
                        <a:t>HCV &amp; coinfections</a:t>
                      </a:r>
                      <a:endParaRPr lang="en-US" sz="1600" dirty="0">
                        <a:latin typeface="Century Gothic" panose="020B0502020202020204" pitchFamily="34" charset="0"/>
                      </a:endParaRPr>
                    </a:p>
                  </a:txBody>
                  <a:tcPr vert="vert27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Century Gothic" panose="020B0502020202020204" pitchFamily="34" charset="0"/>
                        </a:rPr>
                        <a:t>HBV</a:t>
                      </a:r>
                    </a:p>
                    <a:p>
                      <a:r>
                        <a:rPr lang="fr-FR" sz="1600" dirty="0">
                          <a:latin typeface="Century Gothic" panose="020B0502020202020204" pitchFamily="34" charset="0"/>
                        </a:rPr>
                        <a:t>HIV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36953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>
                          <a:latin typeface="Century Gothic" panose="020B0502020202020204" pitchFamily="34" charset="0"/>
                        </a:rPr>
                        <a:t>4.5%</a:t>
                      </a:r>
                    </a:p>
                    <a:p>
                      <a:pPr marL="0" marR="0" indent="0" algn="l" defTabSz="36953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>
                          <a:latin typeface="Century Gothic" panose="020B0502020202020204" pitchFamily="34" charset="0"/>
                        </a:rPr>
                        <a:t>0.0%</a:t>
                      </a:r>
                      <a:endParaRPr lang="en-US" sz="16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7706">
                <a:tc vMerge="1">
                  <a:txBody>
                    <a:bodyPr/>
                    <a:lstStyle/>
                    <a:p>
                      <a:endParaRPr lang="en-US" sz="1600" dirty="0">
                        <a:latin typeface="Century Gothic" panose="020B0502020202020204" pitchFamily="34" charset="0"/>
                      </a:endParaRPr>
                    </a:p>
                  </a:txBody>
                  <a:tcPr vert="vert27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err="1">
                          <a:latin typeface="Century Gothic" panose="020B0502020202020204" pitchFamily="34" charset="0"/>
                        </a:rPr>
                        <a:t>Cirrhosis</a:t>
                      </a:r>
                      <a:endParaRPr lang="en-US" sz="16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36953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>
                          <a:latin typeface="Century Gothic" panose="020B0502020202020204" pitchFamily="34" charset="0"/>
                        </a:rPr>
                        <a:t>49.0%</a:t>
                      </a:r>
                      <a:endParaRPr lang="en-US" sz="16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10882">
                <a:tc vMerge="1">
                  <a:txBody>
                    <a:bodyPr/>
                    <a:lstStyle/>
                    <a:p>
                      <a:endParaRPr lang="fr-FR" sz="30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36953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>
                          <a:latin typeface="Century Gothic" panose="020B0502020202020204" pitchFamily="34" charset="0"/>
                        </a:rPr>
                        <a:t>Mixed </a:t>
                      </a:r>
                      <a:r>
                        <a:rPr lang="fr-FR" sz="1600" dirty="0" err="1">
                          <a:latin typeface="Century Gothic" panose="020B0502020202020204" pitchFamily="34" charset="0"/>
                        </a:rPr>
                        <a:t>genotype</a:t>
                      </a:r>
                      <a:endParaRPr lang="fr-FR" sz="1600" dirty="0">
                        <a:latin typeface="Century Gothic" panose="020B0502020202020204" pitchFamily="34" charset="0"/>
                      </a:endParaRPr>
                    </a:p>
                    <a:p>
                      <a:r>
                        <a:rPr lang="fr-FR" sz="1600" dirty="0" err="1">
                          <a:latin typeface="Century Gothic" panose="020B0502020202020204" pitchFamily="34" charset="0"/>
                        </a:rPr>
                        <a:t>Gen</a:t>
                      </a:r>
                      <a:r>
                        <a:rPr lang="fr-FR" sz="16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fr-FR" sz="1600" dirty="0">
                          <a:latin typeface="Century Gothic" panose="020B0502020202020204" pitchFamily="34" charset="0"/>
                        </a:rPr>
                        <a:t>1</a:t>
                      </a:r>
                    </a:p>
                    <a:p>
                      <a:r>
                        <a:rPr lang="fr-FR" sz="1600" dirty="0" err="1">
                          <a:latin typeface="Century Gothic" panose="020B0502020202020204" pitchFamily="34" charset="0"/>
                        </a:rPr>
                        <a:t>Gen</a:t>
                      </a:r>
                      <a:r>
                        <a:rPr lang="fr-FR" sz="1600" dirty="0">
                          <a:latin typeface="Century Gothic" panose="020B0502020202020204" pitchFamily="34" charset="0"/>
                        </a:rPr>
                        <a:t> 2</a:t>
                      </a:r>
                    </a:p>
                    <a:p>
                      <a:r>
                        <a:rPr lang="fr-FR" sz="1600" dirty="0" err="1">
                          <a:latin typeface="Century Gothic" panose="020B0502020202020204" pitchFamily="34" charset="0"/>
                        </a:rPr>
                        <a:t>Gen</a:t>
                      </a:r>
                      <a:r>
                        <a:rPr lang="fr-FR" sz="1600" dirty="0">
                          <a:latin typeface="Century Gothic" panose="020B0502020202020204" pitchFamily="34" charset="0"/>
                        </a:rPr>
                        <a:t> 3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36953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>
                          <a:latin typeface="Century Gothic" panose="020B0502020202020204" pitchFamily="34" charset="0"/>
                        </a:rPr>
                        <a:t>3.7%</a:t>
                      </a:r>
                    </a:p>
                    <a:p>
                      <a:r>
                        <a:rPr lang="fr-FR" sz="1600" dirty="0">
                          <a:latin typeface="Century Gothic" panose="020B0502020202020204" pitchFamily="34" charset="0"/>
                        </a:rPr>
                        <a:t>18.5%</a:t>
                      </a:r>
                    </a:p>
                    <a:p>
                      <a:r>
                        <a:rPr lang="fr-FR" sz="1600" dirty="0">
                          <a:latin typeface="Century Gothic" panose="020B0502020202020204" pitchFamily="34" charset="0"/>
                        </a:rPr>
                        <a:t>25.9%</a:t>
                      </a:r>
                    </a:p>
                    <a:p>
                      <a:r>
                        <a:rPr lang="fr-FR" sz="1600" dirty="0">
                          <a:latin typeface="Century Gothic" panose="020B0502020202020204" pitchFamily="34" charset="0"/>
                        </a:rPr>
                        <a:t>51.9%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7706">
                <a:tc rowSpan="3">
                  <a:txBody>
                    <a:bodyPr/>
                    <a:lstStyle/>
                    <a:p>
                      <a:r>
                        <a:rPr lang="fr-FR" sz="1600" dirty="0" err="1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Treatment</a:t>
                      </a:r>
                      <a:endParaRPr lang="en-US" sz="160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vert="vert27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err="1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Past</a:t>
                      </a:r>
                      <a:r>
                        <a:rPr lang="fr-FR" sz="1600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fr-FR" sz="1600" dirty="0" err="1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treatment</a:t>
                      </a:r>
                      <a:endParaRPr lang="fr-FR" sz="160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36953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3.3%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79823">
                <a:tc vMerge="1">
                  <a:txBody>
                    <a:bodyPr/>
                    <a:lstStyle/>
                    <a:p>
                      <a:endParaRPr lang="en-US" sz="140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vert="vert270"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err="1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Treatment</a:t>
                      </a:r>
                      <a:r>
                        <a:rPr lang="fr-FR" sz="1600" baseline="0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fr-FR" sz="1600" baseline="0" dirty="0" err="1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with</a:t>
                      </a:r>
                      <a:r>
                        <a:rPr lang="fr-FR" sz="1600" baseline="0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fr-FR" sz="1600" baseline="0" dirty="0" err="1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pegIfn</a:t>
                      </a:r>
                      <a:endParaRPr lang="fr-FR" sz="160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r>
                        <a:rPr lang="fr-FR" sz="1600" dirty="0" err="1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Sof</a:t>
                      </a:r>
                      <a:r>
                        <a:rPr lang="fr-FR" sz="1600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/</a:t>
                      </a:r>
                      <a:r>
                        <a:rPr lang="fr-FR" sz="1600" dirty="0" err="1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Rbv</a:t>
                      </a:r>
                      <a:endParaRPr lang="fr-FR" sz="160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r>
                        <a:rPr lang="fr-FR" sz="1600" dirty="0" err="1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Harvoni</a:t>
                      </a:r>
                      <a:r>
                        <a:rPr lang="fr-FR" sz="1600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 +/- </a:t>
                      </a:r>
                      <a:r>
                        <a:rPr lang="fr-FR" sz="1600" dirty="0" err="1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Rbv</a:t>
                      </a:r>
                      <a:endParaRPr lang="fr-FR" sz="160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36953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43.4%</a:t>
                      </a:r>
                    </a:p>
                    <a:p>
                      <a:pPr marL="0" marR="0" indent="0" algn="l" defTabSz="36953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53.3%</a:t>
                      </a:r>
                    </a:p>
                    <a:p>
                      <a:pPr marL="0" marR="0" indent="0" algn="l" defTabSz="36953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3.3%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010882">
                <a:tc vMerge="1">
                  <a:txBody>
                    <a:bodyPr/>
                    <a:lstStyle/>
                    <a:p>
                      <a:endParaRPr lang="en-US" sz="300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12 </a:t>
                      </a:r>
                      <a:r>
                        <a:rPr lang="fr-FR" sz="1600" dirty="0" err="1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weeks</a:t>
                      </a:r>
                      <a:endParaRPr lang="fr-FR" sz="160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r>
                        <a:rPr lang="fr-FR" sz="1600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20 </a:t>
                      </a:r>
                      <a:r>
                        <a:rPr lang="fr-FR" sz="1600" dirty="0" err="1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weeks</a:t>
                      </a:r>
                      <a:endParaRPr lang="fr-FR" sz="160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r>
                        <a:rPr lang="fr-FR" sz="1600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24 </a:t>
                      </a:r>
                      <a:r>
                        <a:rPr lang="fr-FR" sz="1600" dirty="0" err="1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weeks</a:t>
                      </a:r>
                      <a:endParaRPr lang="fr-FR" sz="160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r>
                        <a:rPr lang="fr-FR" sz="1600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48 </a:t>
                      </a:r>
                      <a:r>
                        <a:rPr lang="fr-FR" sz="1600" dirty="0" err="1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weeks</a:t>
                      </a:r>
                      <a:endParaRPr lang="en-US" sz="160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57.4%</a:t>
                      </a:r>
                    </a:p>
                    <a:p>
                      <a:r>
                        <a:rPr lang="fr-FR" sz="1600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11.9%</a:t>
                      </a:r>
                    </a:p>
                    <a:p>
                      <a:r>
                        <a:rPr lang="fr-FR" sz="1600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30.3%</a:t>
                      </a:r>
                    </a:p>
                    <a:p>
                      <a:r>
                        <a:rPr lang="fr-FR" sz="1600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0.4%</a:t>
                      </a:r>
                      <a:endParaRPr lang="en-US" sz="160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ZoneTexte 3"/>
          <p:cNvSpPr txBox="1"/>
          <p:nvPr/>
        </p:nvSpPr>
        <p:spPr>
          <a:xfrm>
            <a:off x="8184232" y="1124744"/>
            <a:ext cx="3384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FF0066"/>
                </a:solidFill>
                <a:latin typeface="Century Gothic" panose="020B0502020202020204" pitchFamily="34" charset="0"/>
              </a:rPr>
              <a:t>244 people </a:t>
            </a:r>
            <a:r>
              <a:rPr lang="fr-FR" sz="2400" b="1" dirty="0" err="1">
                <a:solidFill>
                  <a:srgbClr val="FF0066"/>
                </a:solidFill>
                <a:latin typeface="Century Gothic" panose="020B0502020202020204" pitchFamily="34" charset="0"/>
              </a:rPr>
              <a:t>included</a:t>
            </a:r>
            <a:endParaRPr lang="en-US" sz="2400" b="1" dirty="0">
              <a:solidFill>
                <a:srgbClr val="FF0066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8" name="Graphique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88279475"/>
              </p:ext>
            </p:extLst>
          </p:nvPr>
        </p:nvGraphicFramePr>
        <p:xfrm>
          <a:off x="7749930" y="1635905"/>
          <a:ext cx="4252979" cy="50361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25405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551384" y="44624"/>
            <a:ext cx="9649072" cy="1143000"/>
          </a:xfrm>
        </p:spPr>
        <p:txBody>
          <a:bodyPr>
            <a:normAutofit/>
          </a:bodyPr>
          <a:lstStyle/>
          <a:p>
            <a:r>
              <a:rPr lang="fr-FR" b="1" dirty="0" err="1">
                <a:latin typeface="Century Gothic" panose="020B0502020202020204" pitchFamily="34" charset="0"/>
              </a:rPr>
              <a:t>Adherence</a:t>
            </a:r>
            <a:r>
              <a:rPr lang="fr-FR" b="1" dirty="0">
                <a:latin typeface="Century Gothic" panose="020B0502020202020204" pitchFamily="34" charset="0"/>
              </a:rPr>
              <a:t> and SVR</a:t>
            </a:r>
            <a:endParaRPr lang="en-US" b="1" dirty="0">
              <a:latin typeface="Century Gothic" panose="020B0502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51384" y="1052736"/>
            <a:ext cx="11377264" cy="21852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005DA2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ADHERENCE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>
                <a:latin typeface="Century Gothic" panose="020B0502020202020204" pitchFamily="34" charset="0"/>
                <a:cs typeface="Arial" panose="020B0604020202020204" pitchFamily="34" charset="0"/>
              </a:rPr>
              <a:t>5 </a:t>
            </a:r>
            <a:r>
              <a:rPr lang="fr-FR" dirty="0" err="1">
                <a:latin typeface="Century Gothic" panose="020B0502020202020204" pitchFamily="34" charset="0"/>
                <a:cs typeface="Arial" panose="020B0604020202020204" pitchFamily="34" charset="0"/>
              </a:rPr>
              <a:t>early</a:t>
            </a:r>
            <a:r>
              <a:rPr lang="fr-FR" dirty="0">
                <a:latin typeface="Century Gothic" panose="020B0502020202020204" pitchFamily="34" charset="0"/>
                <a:cs typeface="Arial" panose="020B0604020202020204" pitchFamily="34" charset="0"/>
              </a:rPr>
              <a:t> stop (</a:t>
            </a:r>
            <a:r>
              <a:rPr lang="fr-FR" dirty="0" err="1">
                <a:latin typeface="Century Gothic" panose="020B0502020202020204" pitchFamily="34" charset="0"/>
                <a:cs typeface="Arial" panose="020B0604020202020204" pitchFamily="34" charset="0"/>
              </a:rPr>
              <a:t>serious</a:t>
            </a:r>
            <a:r>
              <a:rPr lang="fr-FR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fr-FR" dirty="0" err="1">
                <a:latin typeface="Century Gothic" panose="020B0502020202020204" pitchFamily="34" charset="0"/>
                <a:cs typeface="Arial" panose="020B0604020202020204" pitchFamily="34" charset="0"/>
              </a:rPr>
              <a:t>medical</a:t>
            </a:r>
            <a:r>
              <a:rPr lang="fr-FR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fr-FR" dirty="0" err="1">
                <a:latin typeface="Century Gothic" panose="020B0502020202020204" pitchFamily="34" charset="0"/>
                <a:cs typeface="Arial" panose="020B0604020202020204" pitchFamily="34" charset="0"/>
              </a:rPr>
              <a:t>event</a:t>
            </a:r>
            <a:r>
              <a:rPr lang="fr-FR" dirty="0">
                <a:latin typeface="Century Gothic" panose="020B0502020202020204" pitchFamily="34" charset="0"/>
                <a:cs typeface="Arial" panose="020B0604020202020204" pitchFamily="34" charset="0"/>
              </a:rPr>
              <a:t>) </a:t>
            </a:r>
            <a:r>
              <a:rPr lang="fr-FR" b="1" dirty="0">
                <a:solidFill>
                  <a:srgbClr val="FF0066"/>
                </a:solidFill>
                <a:latin typeface="Century Gothic" panose="020B0502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fr-FR" b="1" dirty="0">
                <a:solidFill>
                  <a:srgbClr val="FF0066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97.95% </a:t>
            </a:r>
            <a:r>
              <a:rPr lang="fr-FR" b="1" dirty="0" err="1">
                <a:solidFill>
                  <a:srgbClr val="FF0066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completed</a:t>
            </a:r>
            <a:r>
              <a:rPr lang="fr-FR" b="1" dirty="0">
                <a:solidFill>
                  <a:srgbClr val="FF0066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fr-FR" b="1" dirty="0" err="1">
                <a:solidFill>
                  <a:srgbClr val="FF0066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treatment</a:t>
            </a:r>
            <a:endParaRPr lang="fr-FR" b="1" dirty="0">
              <a:solidFill>
                <a:srgbClr val="FF0066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>
                <a:latin typeface="Century Gothic" panose="020B0502020202020204" pitchFamily="34" charset="0"/>
                <a:cs typeface="Arial" panose="020B0604020202020204" pitchFamily="34" charset="0"/>
              </a:rPr>
              <a:t>88.1% </a:t>
            </a:r>
            <a:r>
              <a:rPr lang="fr-FR" dirty="0" err="1">
                <a:latin typeface="Century Gothic" panose="020B0502020202020204" pitchFamily="34" charset="0"/>
                <a:cs typeface="Arial" panose="020B0604020202020204" pitchFamily="34" charset="0"/>
              </a:rPr>
              <a:t>didn’t</a:t>
            </a:r>
            <a:r>
              <a:rPr lang="fr-FR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fr-FR" dirty="0" err="1">
                <a:latin typeface="Century Gothic" panose="020B0502020202020204" pitchFamily="34" charset="0"/>
                <a:cs typeface="Arial" panose="020B0604020202020204" pitchFamily="34" charset="0"/>
              </a:rPr>
              <a:t>delay</a:t>
            </a:r>
            <a:r>
              <a:rPr lang="fr-FR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fr-FR" dirty="0" err="1">
                <a:latin typeface="Century Gothic" panose="020B0502020202020204" pitchFamily="34" charset="0"/>
                <a:cs typeface="Arial" panose="020B0604020202020204" pitchFamily="34" charset="0"/>
              </a:rPr>
              <a:t>any</a:t>
            </a:r>
            <a:r>
              <a:rPr lang="fr-FR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fr-FR" dirty="0" err="1">
                <a:latin typeface="Century Gothic" panose="020B0502020202020204" pitchFamily="34" charset="0"/>
                <a:cs typeface="Arial" panose="020B0604020202020204" pitchFamily="34" charset="0"/>
              </a:rPr>
              <a:t>medical</a:t>
            </a:r>
            <a:r>
              <a:rPr lang="fr-FR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fr-FR" dirty="0" err="1">
                <a:latin typeface="Century Gothic" panose="020B0502020202020204" pitchFamily="34" charset="0"/>
                <a:cs typeface="Arial" panose="020B0604020202020204" pitchFamily="34" charset="0"/>
              </a:rPr>
              <a:t>appointment</a:t>
            </a:r>
            <a:r>
              <a:rPr lang="fr-FR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fr-FR" dirty="0">
                <a:latin typeface="Century Gothic" panose="020B0502020202020204" pitchFamily="34" charset="0"/>
                <a:cs typeface="Arial" panose="020B0604020202020204" pitchFamily="34" charset="0"/>
              </a:rPr>
              <a:t>79.1% </a:t>
            </a:r>
            <a:r>
              <a:rPr lang="fr-FR" dirty="0" err="1">
                <a:latin typeface="Century Gothic" panose="020B0502020202020204" pitchFamily="34" charset="0"/>
                <a:cs typeface="Arial" panose="020B0604020202020204" pitchFamily="34" charset="0"/>
              </a:rPr>
              <a:t>did</a:t>
            </a:r>
            <a:r>
              <a:rPr lang="fr-FR" dirty="0">
                <a:latin typeface="Century Gothic" panose="020B0502020202020204" pitchFamily="34" charset="0"/>
                <a:cs typeface="Arial" panose="020B0604020202020204" pitchFamily="34" charset="0"/>
              </a:rPr>
              <a:t> not miss </a:t>
            </a:r>
            <a:r>
              <a:rPr lang="fr-FR" dirty="0" err="1">
                <a:latin typeface="Century Gothic" panose="020B0502020202020204" pitchFamily="34" charset="0"/>
                <a:cs typeface="Arial" panose="020B0604020202020204" pitchFamily="34" charset="0"/>
              </a:rPr>
              <a:t>any</a:t>
            </a:r>
            <a:r>
              <a:rPr lang="fr-FR" dirty="0">
                <a:latin typeface="Century Gothic" panose="020B0502020202020204" pitchFamily="34" charset="0"/>
                <a:cs typeface="Arial" panose="020B0604020202020204" pitchFamily="34" charset="0"/>
              </a:rPr>
              <a:t> dose (questionnaire at the end of </a:t>
            </a:r>
            <a:r>
              <a:rPr lang="fr-FR" dirty="0" err="1">
                <a:latin typeface="Century Gothic" panose="020B0502020202020204" pitchFamily="34" charset="0"/>
                <a:cs typeface="Arial" panose="020B0604020202020204" pitchFamily="34" charset="0"/>
              </a:rPr>
              <a:t>treatment</a:t>
            </a:r>
            <a:r>
              <a:rPr lang="fr-FR" dirty="0">
                <a:latin typeface="Century Gothic" panose="020B0502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fr-FR" b="1" dirty="0">
                <a:solidFill>
                  <a:srgbClr val="005DA2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SUSTAINED VIROLOGIC RESPONSE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>
                <a:latin typeface="Century Gothic" panose="020B0502020202020204" pitchFamily="34" charset="0"/>
                <a:cs typeface="Arial" panose="020B0604020202020204" pitchFamily="34" charset="0"/>
              </a:rPr>
              <a:t>SVR12 </a:t>
            </a:r>
            <a:r>
              <a:rPr lang="fr-FR" b="1" dirty="0">
                <a:solidFill>
                  <a:srgbClr val="FF0066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88.7% </a:t>
            </a:r>
            <a:r>
              <a:rPr lang="fr-FR" dirty="0">
                <a:latin typeface="Century Gothic" panose="020B0502020202020204" pitchFamily="34" charset="0"/>
                <a:cs typeface="Arial" panose="020B0604020202020204" pitchFamily="34" charset="0"/>
              </a:rPr>
              <a:t>=</a:t>
            </a:r>
            <a:r>
              <a:rPr lang="fr-FR" b="1" dirty="0">
                <a:solidFill>
                  <a:srgbClr val="FF0066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fr-FR" sz="1600" dirty="0" err="1">
                <a:latin typeface="Century Gothic" panose="020B0502020202020204" pitchFamily="34" charset="0"/>
                <a:cs typeface="Arial" panose="020B0604020202020204" pitchFamily="34" charset="0"/>
              </a:rPr>
              <a:t>Significantly</a:t>
            </a:r>
            <a:r>
              <a:rPr lang="fr-FR" sz="160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fr-FR" sz="1600" dirty="0" err="1">
                <a:latin typeface="Century Gothic" panose="020B0502020202020204" pitchFamily="34" charset="0"/>
                <a:cs typeface="Arial" panose="020B0604020202020204" pitchFamily="34" charset="0"/>
              </a:rPr>
              <a:t>associated</a:t>
            </a:r>
            <a:r>
              <a:rPr lang="fr-FR" sz="160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fr-FR" sz="1600" dirty="0" err="1">
                <a:latin typeface="Century Gothic" panose="020B0502020202020204" pitchFamily="34" charset="0"/>
                <a:cs typeface="Arial" panose="020B0604020202020204" pitchFamily="34" charset="0"/>
              </a:rPr>
              <a:t>with</a:t>
            </a:r>
            <a:r>
              <a:rPr lang="fr-FR" sz="160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fr-FR" sz="1600" dirty="0" err="1">
                <a:latin typeface="Century Gothic" panose="020B0502020202020204" pitchFamily="34" charset="0"/>
                <a:cs typeface="Arial" panose="020B0604020202020204" pitchFamily="34" charset="0"/>
              </a:rPr>
              <a:t>cirrhosis</a:t>
            </a:r>
            <a:r>
              <a:rPr lang="fr-FR" sz="160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fr-FR" sz="1600" dirty="0" err="1">
                <a:latin typeface="Century Gothic" panose="020B0502020202020204" pitchFamily="34" charset="0"/>
                <a:cs typeface="Arial" panose="020B0604020202020204" pitchFamily="34" charset="0"/>
              </a:rPr>
              <a:t>status</a:t>
            </a:r>
            <a:r>
              <a:rPr lang="fr-FR" sz="1600" dirty="0">
                <a:latin typeface="Century Gothic" panose="020B0502020202020204" pitchFamily="34" charset="0"/>
                <a:cs typeface="Arial" panose="020B0604020202020204" pitchFamily="34" charset="0"/>
              </a:rPr>
              <a:t> and </a:t>
            </a:r>
            <a:r>
              <a:rPr lang="fr-FR" sz="1600" dirty="0" err="1">
                <a:latin typeface="Century Gothic" panose="020B0502020202020204" pitchFamily="34" charset="0"/>
                <a:cs typeface="Arial" panose="020B0604020202020204" pitchFamily="34" charset="0"/>
              </a:rPr>
              <a:t>genotype</a:t>
            </a:r>
            <a:endParaRPr lang="fr-FR" sz="1600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r>
              <a:rPr lang="fr-FR" sz="1600" dirty="0">
                <a:latin typeface="Century Gothic" panose="020B0502020202020204" pitchFamily="34" charset="0"/>
                <a:cs typeface="Arial" panose="020B0604020202020204" pitchFamily="34" charset="0"/>
              </a:rPr>
              <a:t>NOT WITH DRUG USE DURING TREATMENT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2224" y="3108801"/>
            <a:ext cx="3816424" cy="3488551"/>
          </a:xfrm>
          <a:prstGeom prst="rect">
            <a:avLst/>
          </a:prstGeom>
          <a:solidFill>
            <a:schemeClr val="bg1"/>
          </a:solidFill>
        </p:spPr>
      </p:pic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3558846"/>
              </p:ext>
            </p:extLst>
          </p:nvPr>
        </p:nvGraphicFramePr>
        <p:xfrm>
          <a:off x="674044" y="3789040"/>
          <a:ext cx="6883469" cy="28843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550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93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69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3542">
                <a:tc>
                  <a:txBody>
                    <a:bodyPr/>
                    <a:lstStyle/>
                    <a:p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Century Gothic" panose="020B0502020202020204" pitchFamily="34" charset="0"/>
                        </a:rPr>
                        <a:t>OR</a:t>
                      </a:r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Century Gothic" panose="020B0502020202020204" pitchFamily="34" charset="0"/>
                        </a:rPr>
                        <a:t>95% CI</a:t>
                      </a:r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Century Gothic" panose="020B0502020202020204" pitchFamily="34" charset="0"/>
                        </a:rPr>
                        <a:t>p</a:t>
                      </a:r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3542">
                <a:tc>
                  <a:txBody>
                    <a:bodyPr/>
                    <a:lstStyle/>
                    <a:p>
                      <a:r>
                        <a:rPr lang="fr-FR" sz="1400" dirty="0" err="1">
                          <a:latin typeface="Century Gothic" panose="020B0502020202020204" pitchFamily="34" charset="0"/>
                        </a:rPr>
                        <a:t>Perfect</a:t>
                      </a:r>
                      <a:r>
                        <a:rPr lang="fr-FR" sz="14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fr-FR" sz="1400" dirty="0" err="1">
                          <a:latin typeface="Century Gothic" panose="020B0502020202020204" pitchFamily="34" charset="0"/>
                        </a:rPr>
                        <a:t>intake</a:t>
                      </a:r>
                      <a:endParaRPr lang="en-US" sz="14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Century Gothic" panose="020B0502020202020204" pitchFamily="34" charset="0"/>
                        </a:rPr>
                        <a:t>2.60</a:t>
                      </a:r>
                      <a:endParaRPr lang="en-US" sz="14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Century Gothic" panose="020B0502020202020204" pitchFamily="34" charset="0"/>
                        </a:rPr>
                        <a:t>0.94-7.18</a:t>
                      </a:r>
                      <a:endParaRPr lang="en-US" sz="14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Century Gothic" panose="020B0502020202020204" pitchFamily="34" charset="0"/>
                        </a:rPr>
                        <a:t>0.065</a:t>
                      </a:r>
                      <a:endParaRPr lang="en-US" sz="14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3542">
                <a:tc>
                  <a:txBody>
                    <a:bodyPr/>
                    <a:lstStyle/>
                    <a:p>
                      <a:r>
                        <a:rPr lang="fr-FR" sz="1400" dirty="0" err="1">
                          <a:latin typeface="Century Gothic" panose="020B0502020202020204" pitchFamily="34" charset="0"/>
                        </a:rPr>
                        <a:t>Cirhhosis</a:t>
                      </a:r>
                      <a:endParaRPr lang="en-US" sz="14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Century Gothic" panose="020B0502020202020204" pitchFamily="34" charset="0"/>
                        </a:rPr>
                        <a:t>0.35</a:t>
                      </a:r>
                      <a:endParaRPr lang="en-US" sz="14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Century Gothic" panose="020B0502020202020204" pitchFamily="34" charset="0"/>
                        </a:rPr>
                        <a:t>0.13-0.97</a:t>
                      </a:r>
                      <a:endParaRPr lang="en-US" sz="14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Century Gothic" panose="020B0502020202020204" pitchFamily="34" charset="0"/>
                        </a:rPr>
                        <a:t>0.043</a:t>
                      </a:r>
                      <a:endParaRPr lang="en-US" sz="14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9979">
                <a:tc>
                  <a:txBody>
                    <a:bodyPr/>
                    <a:lstStyle/>
                    <a:p>
                      <a:r>
                        <a:rPr lang="fr-FR" sz="1400" dirty="0" err="1">
                          <a:latin typeface="Century Gothic" panose="020B0502020202020204" pitchFamily="34" charset="0"/>
                        </a:rPr>
                        <a:t>Genotype</a:t>
                      </a:r>
                      <a:r>
                        <a:rPr lang="fr-FR" sz="1400" dirty="0">
                          <a:latin typeface="Century Gothic" panose="020B0502020202020204" pitchFamily="34" charset="0"/>
                        </a:rPr>
                        <a:t> 1</a:t>
                      </a:r>
                    </a:p>
                    <a:p>
                      <a:r>
                        <a:rPr lang="fr-FR" sz="1400" dirty="0" err="1">
                          <a:latin typeface="Century Gothic" panose="020B0502020202020204" pitchFamily="34" charset="0"/>
                        </a:rPr>
                        <a:t>Genotype</a:t>
                      </a:r>
                      <a:r>
                        <a:rPr lang="fr-FR" sz="1400" dirty="0">
                          <a:latin typeface="Century Gothic" panose="020B0502020202020204" pitchFamily="34" charset="0"/>
                        </a:rPr>
                        <a:t> 2</a:t>
                      </a:r>
                    </a:p>
                    <a:p>
                      <a:r>
                        <a:rPr lang="fr-FR" sz="1400" dirty="0" err="1">
                          <a:latin typeface="Century Gothic" panose="020B0502020202020204" pitchFamily="34" charset="0"/>
                        </a:rPr>
                        <a:t>Genotype</a:t>
                      </a:r>
                      <a:r>
                        <a:rPr lang="fr-FR" sz="1400" dirty="0">
                          <a:latin typeface="Century Gothic" panose="020B0502020202020204" pitchFamily="34" charset="0"/>
                        </a:rPr>
                        <a:t> 3</a:t>
                      </a:r>
                    </a:p>
                    <a:p>
                      <a:r>
                        <a:rPr lang="fr-FR" sz="1400" dirty="0">
                          <a:latin typeface="Century Gothic" panose="020B0502020202020204" pitchFamily="34" charset="0"/>
                        </a:rPr>
                        <a:t>Mixed </a:t>
                      </a:r>
                      <a:r>
                        <a:rPr lang="fr-FR" sz="1400" dirty="0" err="1">
                          <a:latin typeface="Century Gothic" panose="020B0502020202020204" pitchFamily="34" charset="0"/>
                        </a:rPr>
                        <a:t>genotype</a:t>
                      </a:r>
                      <a:endParaRPr lang="en-US" sz="14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err="1">
                          <a:latin typeface="Century Gothic" panose="020B0502020202020204" pitchFamily="34" charset="0"/>
                        </a:rPr>
                        <a:t>Ref</a:t>
                      </a:r>
                      <a:endParaRPr lang="fr-FR" sz="1400" dirty="0">
                        <a:latin typeface="Century Gothic" panose="020B0502020202020204" pitchFamily="34" charset="0"/>
                      </a:endParaRPr>
                    </a:p>
                    <a:p>
                      <a:r>
                        <a:rPr lang="fr-FR" sz="1400" dirty="0">
                          <a:latin typeface="Century Gothic" panose="020B0502020202020204" pitchFamily="34" charset="0"/>
                        </a:rPr>
                        <a:t>0.24</a:t>
                      </a:r>
                    </a:p>
                    <a:p>
                      <a:r>
                        <a:rPr lang="fr-FR" sz="1400" dirty="0">
                          <a:latin typeface="Century Gothic" panose="020B0502020202020204" pitchFamily="34" charset="0"/>
                        </a:rPr>
                        <a:t>1.24</a:t>
                      </a:r>
                    </a:p>
                    <a:p>
                      <a:r>
                        <a:rPr lang="fr-FR" sz="1400" dirty="0">
                          <a:latin typeface="Century Gothic" panose="020B0502020202020204" pitchFamily="34" charset="0"/>
                        </a:rPr>
                        <a:t>0.14</a:t>
                      </a:r>
                      <a:endParaRPr lang="en-US" sz="14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Century Gothic" panose="020B0502020202020204" pitchFamily="34" charset="0"/>
                        </a:rPr>
                        <a:t>-</a:t>
                      </a:r>
                    </a:p>
                    <a:p>
                      <a:r>
                        <a:rPr lang="fr-FR" sz="1400" dirty="0">
                          <a:latin typeface="Century Gothic" panose="020B0502020202020204" pitchFamily="34" charset="0"/>
                        </a:rPr>
                        <a:t>0.05-1.14</a:t>
                      </a:r>
                    </a:p>
                    <a:p>
                      <a:r>
                        <a:rPr lang="fr-FR" sz="1400" dirty="0">
                          <a:latin typeface="Century Gothic" panose="020B0502020202020204" pitchFamily="34" charset="0"/>
                        </a:rPr>
                        <a:t>0.29-5.22</a:t>
                      </a:r>
                    </a:p>
                    <a:p>
                      <a:r>
                        <a:rPr lang="fr-FR" sz="1400" dirty="0">
                          <a:latin typeface="Century Gothic" panose="020B0502020202020204" pitchFamily="34" charset="0"/>
                        </a:rPr>
                        <a:t>0.02-0.98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Century Gothic" panose="020B0502020202020204" pitchFamily="34" charset="0"/>
                        </a:rPr>
                        <a:t>-</a:t>
                      </a:r>
                    </a:p>
                    <a:p>
                      <a:r>
                        <a:rPr lang="fr-FR" sz="1400" dirty="0">
                          <a:latin typeface="Century Gothic" panose="020B0502020202020204" pitchFamily="34" charset="0"/>
                        </a:rPr>
                        <a:t>0.074</a:t>
                      </a:r>
                    </a:p>
                    <a:p>
                      <a:r>
                        <a:rPr lang="fr-FR" sz="1400" dirty="0">
                          <a:latin typeface="Century Gothic" panose="020B0502020202020204" pitchFamily="34" charset="0"/>
                        </a:rPr>
                        <a:t>0.769</a:t>
                      </a:r>
                    </a:p>
                    <a:p>
                      <a:r>
                        <a:rPr lang="fr-FR" sz="1400" dirty="0">
                          <a:latin typeface="Century Gothic" panose="020B0502020202020204" pitchFamily="34" charset="0"/>
                        </a:rPr>
                        <a:t>0.047</a:t>
                      </a:r>
                      <a:endParaRPr lang="en-US" sz="14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3542">
                <a:tc>
                  <a:txBody>
                    <a:bodyPr/>
                    <a:lstStyle/>
                    <a:p>
                      <a:r>
                        <a:rPr lang="fr-FR" sz="1400" dirty="0" err="1">
                          <a:latin typeface="Century Gothic" panose="020B0502020202020204" pitchFamily="34" charset="0"/>
                        </a:rPr>
                        <a:t>Treatment</a:t>
                      </a:r>
                      <a:r>
                        <a:rPr lang="fr-FR" sz="14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fr-FR" sz="1400" dirty="0" err="1">
                          <a:latin typeface="Century Gothic" panose="020B0502020202020204" pitchFamily="34" charset="0"/>
                        </a:rPr>
                        <a:t>with</a:t>
                      </a:r>
                      <a:r>
                        <a:rPr lang="fr-FR" sz="14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fr-FR" sz="1400" dirty="0" err="1">
                          <a:latin typeface="Century Gothic" panose="020B0502020202020204" pitchFamily="34" charset="0"/>
                        </a:rPr>
                        <a:t>pegIFN</a:t>
                      </a:r>
                      <a:endParaRPr lang="en-US" sz="14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Century Gothic" panose="020B0502020202020204" pitchFamily="34" charset="0"/>
                        </a:rPr>
                        <a:t>0.80</a:t>
                      </a:r>
                      <a:endParaRPr lang="en-US" sz="14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Century Gothic" panose="020B0502020202020204" pitchFamily="34" charset="0"/>
                        </a:rPr>
                        <a:t>0.24-2.67</a:t>
                      </a:r>
                      <a:endParaRPr lang="en-US" sz="14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Century Gothic" panose="020B0502020202020204" pitchFamily="34" charset="0"/>
                        </a:rPr>
                        <a:t>0.723</a:t>
                      </a:r>
                      <a:endParaRPr lang="en-US" sz="14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3542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Century Gothic" panose="020B0502020202020204" pitchFamily="34" charset="0"/>
                        </a:rPr>
                        <a:t>No </a:t>
                      </a:r>
                      <a:r>
                        <a:rPr lang="fr-FR" sz="1400" dirty="0" err="1">
                          <a:latin typeface="Century Gothic" panose="020B0502020202020204" pitchFamily="34" charset="0"/>
                        </a:rPr>
                        <a:t>side</a:t>
                      </a:r>
                      <a:r>
                        <a:rPr lang="fr-FR" sz="14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fr-FR" sz="1400" dirty="0" err="1">
                          <a:latin typeface="Century Gothic" panose="020B0502020202020204" pitchFamily="34" charset="0"/>
                        </a:rPr>
                        <a:t>effect</a:t>
                      </a:r>
                      <a:endParaRPr lang="en-US" sz="1400" dirty="0">
                        <a:latin typeface="Century Gothic" panose="020B0502020202020204" pitchFamily="34" charset="0"/>
                      </a:endParaRPr>
                    </a:p>
                    <a:p>
                      <a:r>
                        <a:rPr lang="fr-FR" sz="1400" dirty="0">
                          <a:latin typeface="Century Gothic" panose="020B0502020202020204" pitchFamily="34" charset="0"/>
                        </a:rPr>
                        <a:t>Non-</a:t>
                      </a:r>
                      <a:r>
                        <a:rPr lang="fr-FR" sz="1400" dirty="0" err="1">
                          <a:latin typeface="Century Gothic" panose="020B0502020202020204" pitchFamily="34" charset="0"/>
                        </a:rPr>
                        <a:t>serious</a:t>
                      </a:r>
                      <a:r>
                        <a:rPr lang="fr-FR" sz="14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fr-FR" sz="1400" baseline="0" dirty="0" err="1">
                          <a:latin typeface="Century Gothic" panose="020B0502020202020204" pitchFamily="34" charset="0"/>
                        </a:rPr>
                        <a:t>side</a:t>
                      </a:r>
                      <a:r>
                        <a:rPr lang="fr-FR" sz="14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fr-FR" sz="1400" baseline="0" dirty="0" err="1">
                          <a:latin typeface="Century Gothic" panose="020B0502020202020204" pitchFamily="34" charset="0"/>
                        </a:rPr>
                        <a:t>effect</a:t>
                      </a:r>
                      <a:endParaRPr lang="fr-FR" sz="1400" baseline="0" dirty="0">
                        <a:latin typeface="Century Gothic" panose="020B0502020202020204" pitchFamily="34" charset="0"/>
                      </a:endParaRPr>
                    </a:p>
                    <a:p>
                      <a:r>
                        <a:rPr lang="fr-FR" sz="1400" baseline="0" dirty="0" err="1">
                          <a:latin typeface="Century Gothic" panose="020B0502020202020204" pitchFamily="34" charset="0"/>
                        </a:rPr>
                        <a:t>Serious</a:t>
                      </a:r>
                      <a:r>
                        <a:rPr lang="fr-FR" sz="1400" baseline="0" dirty="0">
                          <a:latin typeface="Century Gothic" panose="020B0502020202020204" pitchFamily="34" charset="0"/>
                        </a:rPr>
                        <a:t> adverse </a:t>
                      </a:r>
                      <a:r>
                        <a:rPr lang="fr-FR" sz="1400" baseline="0" dirty="0" err="1">
                          <a:latin typeface="Century Gothic" panose="020B0502020202020204" pitchFamily="34" charset="0"/>
                        </a:rPr>
                        <a:t>event</a:t>
                      </a:r>
                      <a:endParaRPr lang="fr-FR" sz="1400" baseline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err="1">
                          <a:latin typeface="Century Gothic" panose="020B0502020202020204" pitchFamily="34" charset="0"/>
                        </a:rPr>
                        <a:t>Ref</a:t>
                      </a:r>
                      <a:endParaRPr lang="fr-FR" sz="1400" dirty="0">
                        <a:latin typeface="Century Gothic" panose="020B0502020202020204" pitchFamily="34" charset="0"/>
                      </a:endParaRPr>
                    </a:p>
                    <a:p>
                      <a:r>
                        <a:rPr lang="fr-FR" sz="1400" dirty="0">
                          <a:latin typeface="Century Gothic" panose="020B0502020202020204" pitchFamily="34" charset="0"/>
                        </a:rPr>
                        <a:t>1.89</a:t>
                      </a:r>
                    </a:p>
                    <a:p>
                      <a:r>
                        <a:rPr lang="fr-FR" sz="1400" dirty="0">
                          <a:latin typeface="Century Gothic" panose="020B0502020202020204" pitchFamily="34" charset="0"/>
                        </a:rPr>
                        <a:t>0.05</a:t>
                      </a:r>
                      <a:endParaRPr lang="en-US" sz="14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Century Gothic" panose="020B0502020202020204" pitchFamily="34" charset="0"/>
                        </a:rPr>
                        <a:t>-</a:t>
                      </a:r>
                    </a:p>
                    <a:p>
                      <a:r>
                        <a:rPr lang="fr-FR" sz="1400" dirty="0">
                          <a:latin typeface="Century Gothic" panose="020B0502020202020204" pitchFamily="34" charset="0"/>
                        </a:rPr>
                        <a:t>0.76-4.68</a:t>
                      </a:r>
                    </a:p>
                    <a:p>
                      <a:r>
                        <a:rPr lang="fr-FR" sz="1400" dirty="0">
                          <a:latin typeface="Century Gothic" panose="020B0502020202020204" pitchFamily="34" charset="0"/>
                        </a:rPr>
                        <a:t>0.00-1.33</a:t>
                      </a:r>
                      <a:endParaRPr lang="en-US" sz="14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Century Gothic" panose="020B0502020202020204" pitchFamily="34" charset="0"/>
                        </a:rPr>
                        <a:t>-</a:t>
                      </a:r>
                    </a:p>
                    <a:p>
                      <a:r>
                        <a:rPr lang="fr-FR" sz="1400" dirty="0">
                          <a:latin typeface="Century Gothic" panose="020B0502020202020204" pitchFamily="34" charset="0"/>
                        </a:rPr>
                        <a:t>0.164</a:t>
                      </a:r>
                    </a:p>
                    <a:p>
                      <a:r>
                        <a:rPr lang="fr-FR" sz="1400" dirty="0">
                          <a:latin typeface="Century Gothic" panose="020B0502020202020204" pitchFamily="34" charset="0"/>
                        </a:rPr>
                        <a:t>0.075</a:t>
                      </a:r>
                      <a:endParaRPr lang="en-US" sz="14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ZoneTexte 3"/>
          <p:cNvSpPr txBox="1"/>
          <p:nvPr/>
        </p:nvSpPr>
        <p:spPr>
          <a:xfrm>
            <a:off x="551384" y="3265820"/>
            <a:ext cx="71287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i="1" dirty="0" err="1">
                <a:latin typeface="Century Gothic" panose="020B0502020202020204" pitchFamily="34" charset="0"/>
              </a:rPr>
              <a:t>Multivariate</a:t>
            </a:r>
            <a:r>
              <a:rPr lang="fr-FR" sz="1400" b="1" i="1" dirty="0">
                <a:latin typeface="Century Gothic" panose="020B0502020202020204" pitchFamily="34" charset="0"/>
              </a:rPr>
              <a:t> </a:t>
            </a:r>
            <a:r>
              <a:rPr lang="fr-FR" sz="1400" b="1" i="1" dirty="0" err="1">
                <a:latin typeface="Century Gothic" panose="020B0502020202020204" pitchFamily="34" charset="0"/>
              </a:rPr>
              <a:t>analysis</a:t>
            </a:r>
            <a:r>
              <a:rPr lang="fr-FR" sz="1400" b="1" i="1" dirty="0">
                <a:latin typeface="Century Gothic" panose="020B0502020202020204" pitchFamily="34" charset="0"/>
              </a:rPr>
              <a:t> of factor </a:t>
            </a:r>
            <a:r>
              <a:rPr lang="fr-FR" sz="1400" b="1" i="1" dirty="0" err="1">
                <a:latin typeface="Century Gothic" panose="020B0502020202020204" pitchFamily="34" charset="0"/>
              </a:rPr>
              <a:t>associated</a:t>
            </a:r>
            <a:r>
              <a:rPr lang="fr-FR" sz="1400" b="1" i="1" dirty="0">
                <a:latin typeface="Century Gothic" panose="020B0502020202020204" pitchFamily="34" charset="0"/>
              </a:rPr>
              <a:t> </a:t>
            </a:r>
            <a:r>
              <a:rPr lang="fr-FR" sz="1400" b="1" i="1" dirty="0" err="1">
                <a:latin typeface="Century Gothic" panose="020B0502020202020204" pitchFamily="34" charset="0"/>
              </a:rPr>
              <a:t>with</a:t>
            </a:r>
            <a:r>
              <a:rPr lang="fr-FR" sz="1400" b="1" i="1" dirty="0">
                <a:latin typeface="Century Gothic" panose="020B0502020202020204" pitchFamily="34" charset="0"/>
              </a:rPr>
              <a:t> SVR (inclusion of </a:t>
            </a:r>
            <a:r>
              <a:rPr lang="fr-FR" sz="1400" b="1" i="1" dirty="0" err="1">
                <a:latin typeface="Century Gothic" panose="020B0502020202020204" pitchFamily="34" charset="0"/>
              </a:rPr>
              <a:t>cofactors</a:t>
            </a:r>
            <a:r>
              <a:rPr lang="fr-FR" sz="1400" b="1" i="1" dirty="0">
                <a:latin typeface="Century Gothic" panose="020B0502020202020204" pitchFamily="34" charset="0"/>
              </a:rPr>
              <a:t> </a:t>
            </a:r>
            <a:r>
              <a:rPr lang="fr-FR" sz="1400" b="1" i="1" dirty="0" err="1">
                <a:latin typeface="Century Gothic" panose="020B0502020202020204" pitchFamily="34" charset="0"/>
              </a:rPr>
              <a:t>associated</a:t>
            </a:r>
            <a:r>
              <a:rPr lang="fr-FR" sz="1400" b="1" i="1" dirty="0">
                <a:latin typeface="Century Gothic" panose="020B0502020202020204" pitchFamily="34" charset="0"/>
              </a:rPr>
              <a:t> </a:t>
            </a:r>
            <a:r>
              <a:rPr lang="fr-FR" sz="1400" b="1" i="1" dirty="0" err="1">
                <a:latin typeface="Century Gothic" panose="020B0502020202020204" pitchFamily="34" charset="0"/>
              </a:rPr>
              <a:t>with</a:t>
            </a:r>
            <a:r>
              <a:rPr lang="fr-FR" sz="1400" b="1" i="1" dirty="0">
                <a:latin typeface="Century Gothic" panose="020B0502020202020204" pitchFamily="34" charset="0"/>
              </a:rPr>
              <a:t> p&lt;0.20 at </a:t>
            </a:r>
            <a:r>
              <a:rPr lang="fr-FR" sz="1400" b="1" i="1" dirty="0" err="1">
                <a:latin typeface="Century Gothic" panose="020B0502020202020204" pitchFamily="34" charset="0"/>
              </a:rPr>
              <a:t>univariate</a:t>
            </a:r>
            <a:r>
              <a:rPr lang="fr-FR" sz="1400" b="1" i="1" dirty="0">
                <a:latin typeface="Century Gothic" panose="020B0502020202020204" pitchFamily="34" charset="0"/>
              </a:rPr>
              <a:t> analyses)</a:t>
            </a:r>
            <a:endParaRPr lang="en-US" sz="1400" b="1" i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6885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046130" y="185836"/>
            <a:ext cx="10378461" cy="1143000"/>
          </a:xfrm>
        </p:spPr>
        <p:txBody>
          <a:bodyPr>
            <a:noAutofit/>
          </a:bodyPr>
          <a:lstStyle/>
          <a:p>
            <a:r>
              <a:rPr lang="fr-FR" b="1" dirty="0" err="1">
                <a:latin typeface="Century Gothic" panose="020B0502020202020204" pitchFamily="34" charset="0"/>
              </a:rPr>
              <a:t>Behaviors</a:t>
            </a:r>
            <a:r>
              <a:rPr lang="fr-FR" b="1" dirty="0">
                <a:latin typeface="Century Gothic" panose="020B0502020202020204" pitchFamily="34" charset="0"/>
              </a:rPr>
              <a:t> at </a:t>
            </a:r>
            <a:r>
              <a:rPr lang="fr-FR" b="1" dirty="0" err="1">
                <a:latin typeface="Century Gothic" panose="020B0502020202020204" pitchFamily="34" charset="0"/>
              </a:rPr>
              <a:t>risk</a:t>
            </a:r>
            <a:r>
              <a:rPr lang="fr-FR" b="1" dirty="0">
                <a:latin typeface="Century Gothic" panose="020B0502020202020204" pitchFamily="34" charset="0"/>
              </a:rPr>
              <a:t> of HCV transmission</a:t>
            </a:r>
            <a:endParaRPr lang="en-US" b="1" dirty="0">
              <a:latin typeface="Century Gothic" panose="020B0502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8427391" y="2031124"/>
            <a:ext cx="2565153" cy="349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300" dirty="0" err="1">
                <a:latin typeface="Century Gothic" panose="020B0502020202020204" pitchFamily="34" charset="0"/>
                <a:cs typeface="Arial" panose="020B0604020202020204" pitchFamily="34" charset="0"/>
              </a:rPr>
              <a:t>Reuse</a:t>
            </a:r>
            <a:r>
              <a:rPr lang="fr-FR" sz="1300" dirty="0">
                <a:latin typeface="Century Gothic" panose="020B0502020202020204" pitchFamily="34" charset="0"/>
                <a:cs typeface="Arial" panose="020B0604020202020204" pitchFamily="34" charset="0"/>
              </a:rPr>
              <a:t> of </a:t>
            </a:r>
            <a:r>
              <a:rPr lang="fr-FR" sz="1300" dirty="0" err="1">
                <a:latin typeface="Century Gothic" panose="020B0502020202020204" pitchFamily="34" charset="0"/>
                <a:cs typeface="Arial" panose="020B0604020202020204" pitchFamily="34" charset="0"/>
              </a:rPr>
              <a:t>syring</a:t>
            </a:r>
            <a:r>
              <a:rPr lang="fr-FR" sz="130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fr-FR" sz="1300" dirty="0" err="1">
                <a:latin typeface="Century Gothic" panose="020B0502020202020204" pitchFamily="34" charset="0"/>
                <a:cs typeface="Arial" panose="020B0604020202020204" pitchFamily="34" charset="0"/>
              </a:rPr>
              <a:t>from</a:t>
            </a:r>
            <a:r>
              <a:rPr lang="fr-FR" sz="130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fr-FR" sz="1300" dirty="0" err="1">
                <a:latin typeface="Century Gothic" panose="020B0502020202020204" pitchFamily="34" charset="0"/>
                <a:cs typeface="Arial" panose="020B0604020202020204" pitchFamily="34" charset="0"/>
              </a:rPr>
              <a:t>other</a:t>
            </a:r>
            <a:endParaRPr lang="fr-FR" sz="1300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300" dirty="0" err="1">
                <a:latin typeface="Century Gothic" panose="020B0502020202020204" pitchFamily="34" charset="0"/>
                <a:cs typeface="Arial" panose="020B0604020202020204" pitchFamily="34" charset="0"/>
              </a:rPr>
              <a:t>Reuse</a:t>
            </a:r>
            <a:r>
              <a:rPr lang="fr-FR" sz="1300" dirty="0">
                <a:latin typeface="Century Gothic" panose="020B0502020202020204" pitchFamily="34" charset="0"/>
                <a:cs typeface="Arial" panose="020B0604020202020204" pitchFamily="34" charset="0"/>
              </a:rPr>
              <a:t> of </a:t>
            </a:r>
            <a:r>
              <a:rPr lang="fr-FR" sz="1300" dirty="0" err="1">
                <a:latin typeface="Century Gothic" panose="020B0502020202020204" pitchFamily="34" charset="0"/>
                <a:cs typeface="Arial" panose="020B0604020202020204" pitchFamily="34" charset="0"/>
              </a:rPr>
              <a:t>own</a:t>
            </a:r>
            <a:r>
              <a:rPr lang="fr-FR" sz="1300" dirty="0">
                <a:latin typeface="Century Gothic" panose="020B0502020202020204" pitchFamily="34" charset="0"/>
                <a:cs typeface="Arial" panose="020B0604020202020204" pitchFamily="34" charset="0"/>
              </a:rPr>
              <a:t> syringe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300" dirty="0" err="1">
                <a:latin typeface="Century Gothic" panose="020B0502020202020204" pitchFamily="34" charset="0"/>
                <a:cs typeface="Arial" panose="020B0604020202020204" pitchFamily="34" charset="0"/>
              </a:rPr>
              <a:t>Give</a:t>
            </a:r>
            <a:r>
              <a:rPr lang="fr-FR" sz="130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fr-FR" sz="1300" dirty="0" err="1">
                <a:latin typeface="Century Gothic" panose="020B0502020202020204" pitchFamily="34" charset="0"/>
                <a:cs typeface="Arial" panose="020B0604020202020204" pitchFamily="34" charset="0"/>
              </a:rPr>
              <a:t>used</a:t>
            </a:r>
            <a:r>
              <a:rPr lang="fr-FR" sz="1300" dirty="0">
                <a:latin typeface="Century Gothic" panose="020B0502020202020204" pitchFamily="34" charset="0"/>
                <a:cs typeface="Arial" panose="020B0604020202020204" pitchFamily="34" charset="0"/>
              </a:rPr>
              <a:t> syringe to </a:t>
            </a:r>
            <a:r>
              <a:rPr lang="fr-FR" sz="1300" dirty="0" err="1">
                <a:latin typeface="Century Gothic" panose="020B0502020202020204" pitchFamily="34" charset="0"/>
                <a:cs typeface="Arial" panose="020B0604020202020204" pitchFamily="34" charset="0"/>
              </a:rPr>
              <a:t>others</a:t>
            </a:r>
            <a:endParaRPr lang="fr-FR" sz="1300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300" dirty="0">
                <a:latin typeface="Century Gothic" panose="020B0502020202020204" pitchFamily="34" charset="0"/>
                <a:cs typeface="Arial" panose="020B0604020202020204" pitchFamily="34" charset="0"/>
              </a:rPr>
              <a:t>Use of syringe </a:t>
            </a:r>
            <a:r>
              <a:rPr lang="fr-FR" sz="1300" dirty="0" err="1">
                <a:latin typeface="Century Gothic" panose="020B0502020202020204" pitchFamily="34" charset="0"/>
                <a:cs typeface="Arial" panose="020B0604020202020204" pitchFamily="34" charset="0"/>
              </a:rPr>
              <a:t>already</a:t>
            </a:r>
            <a:r>
              <a:rPr lang="fr-FR" sz="130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fr-FR" sz="1300" dirty="0" err="1">
                <a:latin typeface="Century Gothic" panose="020B0502020202020204" pitchFamily="34" charset="0"/>
                <a:cs typeface="Arial" panose="020B0604020202020204" pitchFamily="34" charset="0"/>
              </a:rPr>
              <a:t>filled</a:t>
            </a:r>
            <a:endParaRPr lang="fr-FR" sz="1300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300" dirty="0">
                <a:latin typeface="Century Gothic" panose="020B0502020202020204" pitchFamily="34" charset="0"/>
                <a:cs typeface="Arial" panose="020B0604020202020204" pitchFamily="34" charset="0"/>
              </a:rPr>
              <a:t>Use of syringe </a:t>
            </a:r>
            <a:r>
              <a:rPr lang="fr-FR" sz="1300" dirty="0" err="1">
                <a:latin typeface="Century Gothic" panose="020B0502020202020204" pitchFamily="34" charset="0"/>
                <a:cs typeface="Arial" panose="020B0604020202020204" pitchFamily="34" charset="0"/>
              </a:rPr>
              <a:t>filled</a:t>
            </a:r>
            <a:r>
              <a:rPr lang="fr-FR" sz="130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fr-FR" sz="1300" dirty="0" err="1">
                <a:latin typeface="Century Gothic" panose="020B0502020202020204" pitchFamily="34" charset="0"/>
                <a:cs typeface="Arial" panose="020B0604020202020204" pitchFamily="34" charset="0"/>
              </a:rPr>
              <a:t>from</a:t>
            </a:r>
            <a:r>
              <a:rPr lang="fr-FR" sz="130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fr-FR" sz="1300" dirty="0" err="1">
                <a:latin typeface="Century Gothic" panose="020B0502020202020204" pitchFamily="34" charset="0"/>
                <a:cs typeface="Arial" panose="020B0604020202020204" pitchFamily="34" charset="0"/>
              </a:rPr>
              <a:t>another</a:t>
            </a:r>
            <a:r>
              <a:rPr lang="fr-FR" sz="1300" dirty="0">
                <a:latin typeface="Century Gothic" panose="020B0502020202020204" pitchFamily="34" charset="0"/>
                <a:cs typeface="Arial" panose="020B0604020202020204" pitchFamily="34" charset="0"/>
              </a:rPr>
              <a:t> syringe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300" dirty="0">
                <a:latin typeface="Century Gothic" panose="020B0502020202020204" pitchFamily="34" charset="0"/>
                <a:cs typeface="Arial" panose="020B0604020202020204" pitchFamily="34" charset="0"/>
              </a:rPr>
              <a:t>Use of syringe </a:t>
            </a:r>
            <a:r>
              <a:rPr lang="fr-FR" sz="1300" dirty="0" err="1">
                <a:latin typeface="Century Gothic" panose="020B0502020202020204" pitchFamily="34" charset="0"/>
                <a:cs typeface="Arial" panose="020B0604020202020204" pitchFamily="34" charset="0"/>
              </a:rPr>
              <a:t>with</a:t>
            </a:r>
            <a:r>
              <a:rPr lang="fr-FR" sz="130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fr-FR" sz="1300" dirty="0" err="1">
                <a:latin typeface="Century Gothic" panose="020B0502020202020204" pitchFamily="34" charset="0"/>
                <a:cs typeface="Arial" panose="020B0604020202020204" pitchFamily="34" charset="0"/>
              </a:rPr>
              <a:t>left</a:t>
            </a:r>
            <a:r>
              <a:rPr lang="fr-FR" sz="130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fr-FR" sz="1300" dirty="0" err="1">
                <a:latin typeface="Century Gothic" panose="020B0502020202020204" pitchFamily="34" charset="0"/>
                <a:cs typeface="Arial" panose="020B0604020202020204" pitchFamily="34" charset="0"/>
              </a:rPr>
              <a:t>drug</a:t>
            </a:r>
            <a:r>
              <a:rPr lang="fr-FR" sz="1300" dirty="0">
                <a:latin typeface="Century Gothic" panose="020B0502020202020204" pitchFamily="34" charset="0"/>
                <a:cs typeface="Arial" panose="020B0604020202020204" pitchFamily="34" charset="0"/>
              </a:rPr>
              <a:t> in </a:t>
            </a:r>
            <a:r>
              <a:rPr lang="fr-FR" sz="1300" dirty="0" err="1">
                <a:latin typeface="Century Gothic" panose="020B0502020202020204" pitchFamily="34" charset="0"/>
                <a:cs typeface="Arial" panose="020B0604020202020204" pitchFamily="34" charset="0"/>
              </a:rPr>
              <a:t>it</a:t>
            </a:r>
            <a:endParaRPr lang="fr-FR" sz="1300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300" dirty="0">
                <a:latin typeface="Century Gothic" panose="020B0502020202020204" pitchFamily="34" charset="0"/>
                <a:cs typeface="Arial" panose="020B0604020202020204" pitchFamily="34" charset="0"/>
              </a:rPr>
              <a:t>Share </a:t>
            </a:r>
            <a:r>
              <a:rPr lang="fr-FR" sz="1300" dirty="0" err="1">
                <a:latin typeface="Century Gothic" panose="020B0502020202020204" pitchFamily="34" charset="0"/>
                <a:cs typeface="Arial" panose="020B0604020202020204" pitchFamily="34" charset="0"/>
              </a:rPr>
              <a:t>paraphernalia</a:t>
            </a:r>
            <a:endParaRPr lang="fr-FR" sz="1300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300" dirty="0">
                <a:latin typeface="Century Gothic" panose="020B0502020202020204" pitchFamily="34" charset="0"/>
                <a:cs typeface="Arial" panose="020B0604020202020204" pitchFamily="34" charset="0"/>
              </a:rPr>
              <a:t>Share container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300" dirty="0" err="1">
                <a:latin typeface="Century Gothic" panose="020B0502020202020204" pitchFamily="34" charset="0"/>
                <a:cs typeface="Arial" panose="020B0604020202020204" pitchFamily="34" charset="0"/>
              </a:rPr>
              <a:t>Assisted</a:t>
            </a:r>
            <a:r>
              <a:rPr lang="fr-FR" sz="1300" dirty="0">
                <a:latin typeface="Century Gothic" panose="020B0502020202020204" pitchFamily="34" charset="0"/>
                <a:cs typeface="Arial" panose="020B0604020202020204" pitchFamily="34" charset="0"/>
              </a:rPr>
              <a:t> by </a:t>
            </a:r>
            <a:r>
              <a:rPr lang="fr-FR" sz="1300" dirty="0" err="1">
                <a:latin typeface="Century Gothic" panose="020B0502020202020204" pitchFamily="34" charset="0"/>
                <a:cs typeface="Arial" panose="020B0604020202020204" pitchFamily="34" charset="0"/>
              </a:rPr>
              <a:t>someone</a:t>
            </a:r>
            <a:endParaRPr lang="fr-FR" sz="1300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300" dirty="0" err="1">
                <a:latin typeface="Century Gothic" panose="020B0502020202020204" pitchFamily="34" charset="0"/>
                <a:cs typeface="Arial" panose="020B0604020202020204" pitchFamily="34" charset="0"/>
              </a:rPr>
              <a:t>Assisting</a:t>
            </a:r>
            <a:r>
              <a:rPr lang="fr-FR" sz="130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fr-FR" sz="1300" dirty="0" err="1">
                <a:latin typeface="Century Gothic" panose="020B0502020202020204" pitchFamily="34" charset="0"/>
                <a:cs typeface="Arial" panose="020B0604020202020204" pitchFamily="34" charset="0"/>
              </a:rPr>
              <a:t>someone</a:t>
            </a:r>
            <a:endParaRPr lang="fr-FR" sz="1300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300" dirty="0">
                <a:latin typeface="Century Gothic" panose="020B0502020202020204" pitchFamily="34" charset="0"/>
                <a:cs typeface="Arial" panose="020B0604020202020204" pitchFamily="34" charset="0"/>
              </a:rPr>
              <a:t>Injection site </a:t>
            </a:r>
            <a:r>
              <a:rPr lang="fr-FR" sz="1300" dirty="0" err="1">
                <a:latin typeface="Century Gothic" panose="020B0502020202020204" pitchFamily="34" charset="0"/>
                <a:cs typeface="Arial" panose="020B0604020202020204" pitchFamily="34" charset="0"/>
              </a:rPr>
              <a:t>touched</a:t>
            </a:r>
            <a:r>
              <a:rPr lang="fr-FR" sz="1300" dirty="0">
                <a:latin typeface="Century Gothic" panose="020B0502020202020204" pitchFamily="34" charset="0"/>
                <a:cs typeface="Arial" panose="020B0604020202020204" pitchFamily="34" charset="0"/>
              </a:rPr>
              <a:t> by </a:t>
            </a:r>
            <a:r>
              <a:rPr lang="fr-FR" sz="1300" dirty="0" err="1">
                <a:latin typeface="Century Gothic" panose="020B0502020202020204" pitchFamily="34" charset="0"/>
                <a:cs typeface="Arial" panose="020B0604020202020204" pitchFamily="34" charset="0"/>
              </a:rPr>
              <a:t>another</a:t>
            </a:r>
            <a:r>
              <a:rPr lang="fr-FR" sz="130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fr-FR" sz="1300" dirty="0" err="1">
                <a:latin typeface="Century Gothic" panose="020B0502020202020204" pitchFamily="34" charset="0"/>
                <a:cs typeface="Arial" panose="020B0604020202020204" pitchFamily="34" charset="0"/>
              </a:rPr>
              <a:t>person</a:t>
            </a:r>
            <a:endParaRPr lang="fr-FR" sz="1300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300" dirty="0">
                <a:latin typeface="Century Gothic" panose="020B0502020202020204" pitchFamily="34" charset="0"/>
                <a:cs typeface="Arial" panose="020B0604020202020204" pitchFamily="34" charset="0"/>
              </a:rPr>
              <a:t>Injection site </a:t>
            </a:r>
            <a:r>
              <a:rPr lang="fr-FR" sz="1300" dirty="0" err="1">
                <a:latin typeface="Century Gothic" panose="020B0502020202020204" pitchFamily="34" charset="0"/>
                <a:cs typeface="Arial" panose="020B0604020202020204" pitchFamily="34" charset="0"/>
              </a:rPr>
              <a:t>wiped</a:t>
            </a:r>
            <a:r>
              <a:rPr lang="fr-FR" sz="1300" dirty="0">
                <a:latin typeface="Century Gothic" panose="020B0502020202020204" pitchFamily="34" charset="0"/>
                <a:cs typeface="Arial" panose="020B0604020202020204" pitchFamily="34" charset="0"/>
              </a:rPr>
              <a:t> by a </a:t>
            </a:r>
            <a:r>
              <a:rPr lang="fr-FR" sz="1300" dirty="0" err="1">
                <a:latin typeface="Century Gothic" panose="020B0502020202020204" pitchFamily="34" charset="0"/>
                <a:cs typeface="Arial" panose="020B0604020202020204" pitchFamily="34" charset="0"/>
              </a:rPr>
              <a:t>used</a:t>
            </a:r>
            <a:r>
              <a:rPr lang="fr-FR" sz="130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fr-FR" sz="1300" dirty="0" err="1">
                <a:latin typeface="Century Gothic" panose="020B0502020202020204" pitchFamily="34" charset="0"/>
                <a:cs typeface="Arial" panose="020B0604020202020204" pitchFamily="34" charset="0"/>
              </a:rPr>
              <a:t>object</a:t>
            </a:r>
            <a:endParaRPr lang="fr-FR" sz="1300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300" dirty="0">
                <a:latin typeface="Century Gothic" panose="020B0502020202020204" pitchFamily="34" charset="0"/>
                <a:cs typeface="Arial" panose="020B0604020202020204" pitchFamily="34" charset="0"/>
              </a:rPr>
              <a:t>Share of tourniquet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427390" y="1628800"/>
            <a:ext cx="23488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b="1" dirty="0">
                <a:solidFill>
                  <a:srgbClr val="FF0066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Items of the score</a:t>
            </a:r>
            <a:endParaRPr lang="en-US" b="1" dirty="0">
              <a:solidFill>
                <a:srgbClr val="FF0066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711624" y="5916396"/>
            <a:ext cx="144016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i="1" dirty="0">
                <a:latin typeface="Century Gothic" panose="020B0502020202020204" pitchFamily="34" charset="0"/>
                <a:cs typeface="Arial" panose="020B0604020202020204" pitchFamily="34" charset="0"/>
              </a:rPr>
              <a:t>(65 points max)</a:t>
            </a:r>
          </a:p>
          <a:p>
            <a:r>
              <a:rPr lang="en-US" sz="1400" i="1" dirty="0">
                <a:latin typeface="Century Gothic" panose="020B0502020202020204" pitchFamily="34" charset="0"/>
                <a:cs typeface="Arial" panose="020B0604020202020204" pitchFamily="34" charset="0"/>
              </a:rPr>
              <a:t>P&lt;0.001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015880" y="5916396"/>
            <a:ext cx="144533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i="1" dirty="0">
                <a:latin typeface="Century Gothic" panose="020B0502020202020204" pitchFamily="34" charset="0"/>
                <a:cs typeface="Arial" panose="020B0604020202020204" pitchFamily="34" charset="0"/>
              </a:rPr>
              <a:t>(13 points max)</a:t>
            </a:r>
          </a:p>
          <a:p>
            <a:r>
              <a:rPr lang="en-US" sz="1400" i="1" dirty="0">
                <a:latin typeface="Century Gothic" panose="020B0502020202020204" pitchFamily="34" charset="0"/>
                <a:cs typeface="Arial" panose="020B0604020202020204" pitchFamily="34" charset="0"/>
              </a:rPr>
              <a:t>P&lt;0.001</a:t>
            </a:r>
          </a:p>
        </p:txBody>
      </p:sp>
      <p:graphicFrame>
        <p:nvGraphicFramePr>
          <p:cNvPr id="9" name="Graphique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8022644"/>
              </p:ext>
            </p:extLst>
          </p:nvPr>
        </p:nvGraphicFramePr>
        <p:xfrm>
          <a:off x="1559496" y="1916832"/>
          <a:ext cx="6048672" cy="39995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Rectangle 9"/>
          <p:cNvSpPr/>
          <p:nvPr/>
        </p:nvSpPr>
        <p:spPr>
          <a:xfrm>
            <a:off x="1730956" y="1412776"/>
            <a:ext cx="56611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b="1" dirty="0">
                <a:solidFill>
                  <a:srgbClr val="005DA2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Score of </a:t>
            </a:r>
            <a:r>
              <a:rPr lang="fr-FR" sz="2400" b="1" dirty="0" err="1">
                <a:solidFill>
                  <a:srgbClr val="005DA2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risk</a:t>
            </a:r>
            <a:r>
              <a:rPr lang="fr-FR" sz="2400" b="1" dirty="0">
                <a:solidFill>
                  <a:srgbClr val="005DA2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 of HCV transmission</a:t>
            </a:r>
            <a:endParaRPr lang="en-US" sz="2400" b="1" dirty="0">
              <a:solidFill>
                <a:srgbClr val="005DA2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4732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046130" y="185836"/>
            <a:ext cx="10378461" cy="1143000"/>
          </a:xfrm>
        </p:spPr>
        <p:txBody>
          <a:bodyPr>
            <a:noAutofit/>
          </a:bodyPr>
          <a:lstStyle/>
          <a:p>
            <a:r>
              <a:rPr lang="fr-FR" b="1" dirty="0">
                <a:latin typeface="Century Gothic" panose="020B0502020202020204" pitchFamily="34" charset="0"/>
              </a:rPr>
              <a:t>Incidence of </a:t>
            </a:r>
            <a:r>
              <a:rPr lang="fr-FR" b="1" dirty="0" err="1">
                <a:latin typeface="Century Gothic" panose="020B0502020202020204" pitchFamily="34" charset="0"/>
              </a:rPr>
              <a:t>reinfection</a:t>
            </a:r>
            <a:br>
              <a:rPr lang="fr-FR" b="1" dirty="0">
                <a:latin typeface="Century Gothic" panose="020B0502020202020204" pitchFamily="34" charset="0"/>
              </a:rPr>
            </a:br>
            <a:r>
              <a:rPr lang="fr-FR" sz="3200" dirty="0" err="1">
                <a:solidFill>
                  <a:srgbClr val="FF0066"/>
                </a:solidFill>
                <a:latin typeface="Century Gothic" panose="020B0502020202020204" pitchFamily="34" charset="0"/>
              </a:rPr>
              <a:t>Preliminary</a:t>
            </a:r>
            <a:r>
              <a:rPr lang="fr-FR" sz="3200" dirty="0">
                <a:solidFill>
                  <a:srgbClr val="FF0066"/>
                </a:solidFill>
                <a:latin typeface="Century Gothic" panose="020B0502020202020204" pitchFamily="34" charset="0"/>
              </a:rPr>
              <a:t> </a:t>
            </a:r>
            <a:r>
              <a:rPr lang="fr-FR" sz="3200" dirty="0" err="1">
                <a:solidFill>
                  <a:srgbClr val="FF0066"/>
                </a:solidFill>
                <a:latin typeface="Century Gothic" panose="020B0502020202020204" pitchFamily="34" charset="0"/>
              </a:rPr>
              <a:t>results</a:t>
            </a:r>
            <a:endParaRPr lang="en-US" b="1" dirty="0">
              <a:latin typeface="Century Gothic" panose="020B0502020202020204" pitchFamily="34" charset="0"/>
            </a:endParaRP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2648520"/>
              </p:ext>
            </p:extLst>
          </p:nvPr>
        </p:nvGraphicFramePr>
        <p:xfrm>
          <a:off x="1118142" y="4017064"/>
          <a:ext cx="10378458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9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97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97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97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297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2974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72064">
                <a:tc>
                  <a:txBody>
                    <a:bodyPr/>
                    <a:lstStyle/>
                    <a:p>
                      <a:endParaRPr lang="en-US" sz="1600" b="0" i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0" i="0" dirty="0">
                          <a:latin typeface="Century Gothic" panose="020B0502020202020204" pitchFamily="34" charset="0"/>
                        </a:rPr>
                        <a:t>N</a:t>
                      </a:r>
                      <a:endParaRPr lang="en-US" sz="1600" b="0" i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0" i="0" dirty="0">
                          <a:latin typeface="Century Gothic" panose="020B0502020202020204" pitchFamily="34" charset="0"/>
                        </a:rPr>
                        <a:t>Duration</a:t>
                      </a:r>
                      <a:r>
                        <a:rPr lang="fr-FR" sz="1600" b="0" i="0" baseline="0" dirty="0">
                          <a:latin typeface="Century Gothic" panose="020B0502020202020204" pitchFamily="34" charset="0"/>
                        </a:rPr>
                        <a:t> of </a:t>
                      </a:r>
                      <a:r>
                        <a:rPr lang="fr-FR" sz="1600" b="0" i="0" baseline="0" dirty="0" err="1">
                          <a:latin typeface="Century Gothic" panose="020B0502020202020204" pitchFamily="34" charset="0"/>
                        </a:rPr>
                        <a:t>follow</a:t>
                      </a:r>
                      <a:r>
                        <a:rPr lang="fr-FR" sz="1600" b="0" i="0" baseline="0" dirty="0">
                          <a:latin typeface="Century Gothic" panose="020B0502020202020204" pitchFamily="34" charset="0"/>
                        </a:rPr>
                        <a:t>-up</a:t>
                      </a:r>
                      <a:endParaRPr lang="en-US" sz="1600" b="0" i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0" i="0" dirty="0" err="1">
                          <a:latin typeface="Century Gothic" panose="020B0502020202020204" pitchFamily="34" charset="0"/>
                        </a:rPr>
                        <a:t>Median</a:t>
                      </a:r>
                      <a:r>
                        <a:rPr lang="fr-FR" sz="1600" b="0" i="0" baseline="0" dirty="0">
                          <a:latin typeface="Century Gothic" panose="020B0502020202020204" pitchFamily="34" charset="0"/>
                        </a:rPr>
                        <a:t> time of </a:t>
                      </a:r>
                      <a:r>
                        <a:rPr lang="fr-FR" sz="1600" b="0" i="0" baseline="0" dirty="0" err="1">
                          <a:latin typeface="Century Gothic" panose="020B0502020202020204" pitchFamily="34" charset="0"/>
                        </a:rPr>
                        <a:t>follow</a:t>
                      </a:r>
                      <a:r>
                        <a:rPr lang="fr-FR" sz="1600" b="0" i="0" baseline="0" dirty="0">
                          <a:latin typeface="Century Gothic" panose="020B0502020202020204" pitchFamily="34" charset="0"/>
                        </a:rPr>
                        <a:t> up</a:t>
                      </a:r>
                      <a:endParaRPr lang="en-US" sz="1600" b="0" i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0" i="0" dirty="0" err="1">
                          <a:latin typeface="Century Gothic" panose="020B0502020202020204" pitchFamily="34" charset="0"/>
                        </a:rPr>
                        <a:t>Number</a:t>
                      </a:r>
                      <a:r>
                        <a:rPr lang="fr-FR" sz="1600" b="0" i="0" dirty="0">
                          <a:latin typeface="Century Gothic" panose="020B0502020202020204" pitchFamily="34" charset="0"/>
                        </a:rPr>
                        <a:t> of new HCV infection</a:t>
                      </a:r>
                      <a:endParaRPr lang="en-US" sz="1600" b="0" i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0" i="0" dirty="0">
                          <a:latin typeface="Century Gothic" panose="020B0502020202020204" pitchFamily="34" charset="0"/>
                        </a:rPr>
                        <a:t>Incidence</a:t>
                      </a:r>
                      <a:endParaRPr lang="en-US" sz="1600" b="0" i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2064">
                <a:tc>
                  <a:txBody>
                    <a:bodyPr/>
                    <a:lstStyle/>
                    <a:p>
                      <a:r>
                        <a:rPr lang="fr-FR" sz="1600" b="0" i="0" dirty="0" err="1">
                          <a:latin typeface="Century Gothic" panose="020B0502020202020204" pitchFamily="34" charset="0"/>
                        </a:rPr>
                        <a:t>Cured</a:t>
                      </a:r>
                      <a:endParaRPr lang="en-US" sz="1600" b="0" i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0" i="0" dirty="0">
                          <a:latin typeface="Century Gothic" panose="020B0502020202020204" pitchFamily="34" charset="0"/>
                        </a:rPr>
                        <a:t>133</a:t>
                      </a:r>
                      <a:endParaRPr lang="en-US" sz="1600" b="0" i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0" i="0" dirty="0">
                          <a:latin typeface="Century Gothic" panose="020B0502020202020204" pitchFamily="34" charset="0"/>
                        </a:rPr>
                        <a:t>114.8 Person-</a:t>
                      </a:r>
                      <a:r>
                        <a:rPr lang="fr-FR" sz="1600" b="0" i="0" dirty="0" err="1">
                          <a:latin typeface="Century Gothic" panose="020B0502020202020204" pitchFamily="34" charset="0"/>
                        </a:rPr>
                        <a:t>Years</a:t>
                      </a:r>
                      <a:endParaRPr lang="en-US" sz="1600" b="0" i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0" i="0" dirty="0">
                          <a:latin typeface="Century Gothic" panose="020B0502020202020204" pitchFamily="34" charset="0"/>
                        </a:rPr>
                        <a:t>0.78 </a:t>
                      </a:r>
                      <a:r>
                        <a:rPr lang="fr-FR" sz="1600" b="0" i="0" dirty="0" err="1">
                          <a:latin typeface="Century Gothic" panose="020B0502020202020204" pitchFamily="34" charset="0"/>
                        </a:rPr>
                        <a:t>years</a:t>
                      </a:r>
                      <a:endParaRPr lang="en-US" sz="1600" b="0" i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0" i="0" dirty="0">
                          <a:latin typeface="Century Gothic" panose="020B0502020202020204" pitchFamily="34" charset="0"/>
                        </a:rPr>
                        <a:t>1</a:t>
                      </a:r>
                      <a:endParaRPr lang="en-US" sz="1600" b="0" i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0" i="0" dirty="0">
                          <a:latin typeface="Century Gothic" panose="020B0502020202020204" pitchFamily="34" charset="0"/>
                        </a:rPr>
                        <a:t>0.87%PY</a:t>
                      </a:r>
                    </a:p>
                    <a:p>
                      <a:endParaRPr lang="en-US" sz="1600" b="0" i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2064">
                <a:tc>
                  <a:txBody>
                    <a:bodyPr/>
                    <a:lstStyle/>
                    <a:p>
                      <a:r>
                        <a:rPr lang="fr-FR" sz="1600" b="0" i="0" dirty="0" err="1">
                          <a:latin typeface="Century Gothic" panose="020B0502020202020204" pitchFamily="34" charset="0"/>
                        </a:rPr>
                        <a:t>Comparison</a:t>
                      </a:r>
                      <a:r>
                        <a:rPr lang="fr-FR" sz="1600" b="0" i="0" dirty="0">
                          <a:latin typeface="Century Gothic" panose="020B0502020202020204" pitchFamily="34" charset="0"/>
                        </a:rPr>
                        <a:t> group</a:t>
                      </a:r>
                      <a:endParaRPr lang="en-US" sz="1600" b="0" i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0" i="0" dirty="0">
                          <a:latin typeface="Century Gothic" panose="020B0502020202020204" pitchFamily="34" charset="0"/>
                        </a:rPr>
                        <a:t>19</a:t>
                      </a:r>
                      <a:endParaRPr lang="en-US" sz="1600" b="0" i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0" i="0" dirty="0">
                          <a:latin typeface="Century Gothic" panose="020B0502020202020204" pitchFamily="34" charset="0"/>
                        </a:rPr>
                        <a:t>24.3 Person-</a:t>
                      </a:r>
                      <a:r>
                        <a:rPr lang="fr-FR" sz="1600" b="0" i="0" dirty="0" err="1">
                          <a:latin typeface="Century Gothic" panose="020B0502020202020204" pitchFamily="34" charset="0"/>
                        </a:rPr>
                        <a:t>Year</a:t>
                      </a:r>
                      <a:r>
                        <a:rPr lang="en-US" sz="1600" b="0" i="0" dirty="0">
                          <a:latin typeface="Century Gothic" panose="020B0502020202020204" pitchFamily="34" charset="0"/>
                        </a:rPr>
                        <a:t>s</a:t>
                      </a:r>
                      <a:endParaRPr lang="fr-FR" sz="1600" b="0" i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0" i="0" dirty="0">
                          <a:latin typeface="Century Gothic" panose="020B0502020202020204" pitchFamily="34" charset="0"/>
                        </a:rPr>
                        <a:t>1.38</a:t>
                      </a:r>
                      <a:r>
                        <a:rPr lang="fr-FR" sz="1600" b="0" i="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fr-FR" sz="1600" b="0" i="0" baseline="0" dirty="0" err="1">
                          <a:latin typeface="Century Gothic" panose="020B0502020202020204" pitchFamily="34" charset="0"/>
                        </a:rPr>
                        <a:t>years</a:t>
                      </a:r>
                      <a:endParaRPr lang="en-US" sz="1600" b="0" i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0" i="0" dirty="0">
                          <a:latin typeface="Century Gothic" panose="020B0502020202020204" pitchFamily="34" charset="0"/>
                        </a:rPr>
                        <a:t>2</a:t>
                      </a:r>
                      <a:endParaRPr lang="en-US" sz="1600" b="0" i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0" i="0" dirty="0">
                          <a:latin typeface="Century Gothic" panose="020B0502020202020204" pitchFamily="34" charset="0"/>
                        </a:rPr>
                        <a:t>8.24%PY</a:t>
                      </a:r>
                      <a:endParaRPr lang="en-US" sz="1600" b="0" i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1046129" y="1484784"/>
            <a:ext cx="1037846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tx2"/>
                </a:solidFill>
                <a:latin typeface="Century Gothic" panose="020B0502020202020204" pitchFamily="34" charset="0"/>
              </a:rPr>
              <a:t>STUDY POPULATION:</a:t>
            </a:r>
          </a:p>
          <a:p>
            <a:r>
              <a:rPr lang="fr-FR" dirty="0">
                <a:latin typeface="Century Gothic" panose="020B0502020202020204" pitchFamily="34" charset="0"/>
              </a:rPr>
              <a:t>-   People of the </a:t>
            </a:r>
            <a:r>
              <a:rPr lang="fr-FR" dirty="0" err="1">
                <a:latin typeface="Century Gothic" panose="020B0502020202020204" pitchFamily="34" charset="0"/>
              </a:rPr>
              <a:t>cohort</a:t>
            </a:r>
            <a:r>
              <a:rPr lang="fr-FR" dirty="0">
                <a:latin typeface="Century Gothic" panose="020B0502020202020204" pitchFamily="34" charset="0"/>
              </a:rPr>
              <a:t> </a:t>
            </a:r>
            <a:r>
              <a:rPr lang="fr-FR" dirty="0" err="1">
                <a:latin typeface="Century Gothic" panose="020B0502020202020204" pitchFamily="34" charset="0"/>
              </a:rPr>
              <a:t>with</a:t>
            </a:r>
            <a:r>
              <a:rPr lang="fr-FR" dirty="0">
                <a:latin typeface="Century Gothic" panose="020B0502020202020204" pitchFamily="34" charset="0"/>
              </a:rPr>
              <a:t> </a:t>
            </a:r>
            <a:r>
              <a:rPr lang="fr-FR" dirty="0" err="1">
                <a:latin typeface="Century Gothic" panose="020B0502020202020204" pitchFamily="34" charset="0"/>
              </a:rPr>
              <a:t>sustained</a:t>
            </a:r>
            <a:r>
              <a:rPr lang="fr-FR" dirty="0">
                <a:latin typeface="Century Gothic" panose="020B0502020202020204" pitchFamily="34" charset="0"/>
              </a:rPr>
              <a:t> </a:t>
            </a:r>
            <a:r>
              <a:rPr lang="fr-FR" dirty="0" err="1">
                <a:latin typeface="Century Gothic" panose="020B0502020202020204" pitchFamily="34" charset="0"/>
              </a:rPr>
              <a:t>virologic</a:t>
            </a:r>
            <a:r>
              <a:rPr lang="fr-FR" dirty="0">
                <a:latin typeface="Century Gothic" panose="020B0502020202020204" pitchFamily="34" charset="0"/>
              </a:rPr>
              <a:t> </a:t>
            </a:r>
            <a:r>
              <a:rPr lang="fr-FR" dirty="0" err="1">
                <a:latin typeface="Century Gothic" panose="020B0502020202020204" pitchFamily="34" charset="0"/>
              </a:rPr>
              <a:t>response</a:t>
            </a:r>
            <a:r>
              <a:rPr lang="fr-FR" dirty="0">
                <a:latin typeface="Century Gothic" panose="020B0502020202020204" pitchFamily="34" charset="0"/>
              </a:rPr>
              <a:t> at 12 </a:t>
            </a:r>
            <a:r>
              <a:rPr lang="fr-FR" dirty="0" err="1">
                <a:latin typeface="Century Gothic" panose="020B0502020202020204" pitchFamily="34" charset="0"/>
              </a:rPr>
              <a:t>month</a:t>
            </a:r>
            <a:endParaRPr lang="fr-FR" dirty="0">
              <a:latin typeface="Century Gothic" panose="020B0502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fr-FR" dirty="0">
                <a:latin typeface="Century Gothic" panose="020B0502020202020204" pitchFamily="34" charset="0"/>
              </a:rPr>
              <a:t>PWID HCV </a:t>
            </a:r>
            <a:r>
              <a:rPr lang="fr-FR" dirty="0" err="1">
                <a:latin typeface="Century Gothic" panose="020B0502020202020204" pitchFamily="34" charset="0"/>
              </a:rPr>
              <a:t>negative</a:t>
            </a:r>
            <a:r>
              <a:rPr lang="fr-FR" dirty="0">
                <a:latin typeface="Century Gothic" panose="020B0502020202020204" pitchFamily="34" charset="0"/>
              </a:rPr>
              <a:t> (</a:t>
            </a:r>
            <a:r>
              <a:rPr lang="fr-FR" dirty="0" err="1">
                <a:latin typeface="Century Gothic" panose="020B0502020202020204" pitchFamily="34" charset="0"/>
              </a:rPr>
              <a:t>antibodies</a:t>
            </a:r>
            <a:r>
              <a:rPr lang="fr-FR" dirty="0">
                <a:latin typeface="Century Gothic" panose="020B0502020202020204" pitchFamily="34" charset="0"/>
              </a:rPr>
              <a:t> or PCR) at the time of the screening to enter the </a:t>
            </a:r>
            <a:r>
              <a:rPr lang="fr-FR" dirty="0" err="1">
                <a:latin typeface="Century Gothic" panose="020B0502020202020204" pitchFamily="34" charset="0"/>
              </a:rPr>
              <a:t>cohort</a:t>
            </a:r>
            <a:r>
              <a:rPr lang="fr-FR" dirty="0">
                <a:latin typeface="Century Gothic" panose="020B0502020202020204" pitchFamily="34" charset="0"/>
              </a:rPr>
              <a:t> (May to </a:t>
            </a:r>
            <a:r>
              <a:rPr lang="fr-FR" dirty="0" err="1">
                <a:latin typeface="Century Gothic" panose="020B0502020202020204" pitchFamily="34" charset="0"/>
              </a:rPr>
              <a:t>September</a:t>
            </a:r>
            <a:r>
              <a:rPr lang="fr-FR" dirty="0">
                <a:latin typeface="Century Gothic" panose="020B0502020202020204" pitchFamily="34" charset="0"/>
              </a:rPr>
              <a:t> 2015)</a:t>
            </a:r>
          </a:p>
          <a:p>
            <a:endParaRPr lang="fr-FR" dirty="0">
              <a:latin typeface="Century Gothic" panose="020B0502020202020204" pitchFamily="34" charset="0"/>
            </a:endParaRPr>
          </a:p>
          <a:p>
            <a:r>
              <a:rPr lang="fr-FR" b="1" dirty="0">
                <a:solidFill>
                  <a:schemeClr val="tx2"/>
                </a:solidFill>
                <a:latin typeface="Century Gothic" panose="020B0502020202020204" pitchFamily="34" charset="0"/>
              </a:rPr>
              <a:t>METHODS</a:t>
            </a:r>
          </a:p>
          <a:p>
            <a:r>
              <a:rPr lang="fr-FR" dirty="0" err="1">
                <a:latin typeface="Century Gothic" panose="020B0502020202020204" pitchFamily="34" charset="0"/>
              </a:rPr>
              <a:t>Assessment</a:t>
            </a:r>
            <a:r>
              <a:rPr lang="fr-FR" dirty="0">
                <a:latin typeface="Century Gothic" panose="020B0502020202020204" pitchFamily="34" charset="0"/>
              </a:rPr>
              <a:t> of </a:t>
            </a:r>
            <a:r>
              <a:rPr lang="fr-FR" dirty="0" err="1">
                <a:latin typeface="Century Gothic" panose="020B0502020202020204" pitchFamily="34" charset="0"/>
              </a:rPr>
              <a:t>behaviors</a:t>
            </a:r>
            <a:r>
              <a:rPr lang="fr-FR" dirty="0">
                <a:latin typeface="Century Gothic" panose="020B0502020202020204" pitchFamily="34" charset="0"/>
              </a:rPr>
              <a:t> at </a:t>
            </a:r>
            <a:r>
              <a:rPr lang="fr-FR" dirty="0" err="1">
                <a:latin typeface="Century Gothic" panose="020B0502020202020204" pitchFamily="34" charset="0"/>
              </a:rPr>
              <a:t>risk</a:t>
            </a:r>
            <a:r>
              <a:rPr lang="fr-FR" dirty="0">
                <a:latin typeface="Century Gothic" panose="020B0502020202020204" pitchFamily="34" charset="0"/>
              </a:rPr>
              <a:t> of HCV infection + PCR at 6 and 12 </a:t>
            </a:r>
            <a:r>
              <a:rPr lang="fr-FR" dirty="0" err="1">
                <a:latin typeface="Century Gothic" panose="020B0502020202020204" pitchFamily="34" charset="0"/>
              </a:rPr>
              <a:t>month</a:t>
            </a:r>
            <a:r>
              <a:rPr lang="fr-FR" dirty="0">
                <a:latin typeface="Century Gothic" panose="020B0502020202020204" pitchFamily="34" charset="0"/>
              </a:rPr>
              <a:t> </a:t>
            </a:r>
            <a:r>
              <a:rPr lang="fr-FR" dirty="0" err="1">
                <a:latin typeface="Century Gothic" panose="020B0502020202020204" pitchFamily="34" charset="0"/>
              </a:rPr>
              <a:t>after</a:t>
            </a:r>
            <a:r>
              <a:rPr lang="fr-FR" dirty="0">
                <a:latin typeface="Century Gothic" panose="020B0502020202020204" pitchFamily="34" charset="0"/>
              </a:rPr>
              <a:t> the SVR12 control (and at 6 </a:t>
            </a:r>
            <a:r>
              <a:rPr lang="fr-FR" dirty="0" err="1">
                <a:latin typeface="Century Gothic" panose="020B0502020202020204" pitchFamily="34" charset="0"/>
              </a:rPr>
              <a:t>month</a:t>
            </a:r>
            <a:r>
              <a:rPr lang="fr-FR" dirty="0">
                <a:latin typeface="Century Gothic" panose="020B0502020202020204" pitchFamily="34" charset="0"/>
              </a:rPr>
              <a:t> of </a:t>
            </a:r>
            <a:r>
              <a:rPr lang="fr-FR" dirty="0" err="1">
                <a:latin typeface="Century Gothic" panose="020B0502020202020204" pitchFamily="34" charset="0"/>
              </a:rPr>
              <a:t>interval</a:t>
            </a:r>
            <a:r>
              <a:rPr lang="fr-FR" dirty="0">
                <a:latin typeface="Century Gothic" panose="020B0502020202020204" pitchFamily="34" charset="0"/>
              </a:rPr>
              <a:t> for control group)</a:t>
            </a: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046129" y="5986246"/>
            <a:ext cx="45961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latin typeface="Century Gothic" panose="020B0502020202020204" pitchFamily="34" charset="0"/>
              </a:rPr>
              <a:t>Incidence rate ratio: 0.11 [0.0012 – 2.03]</a:t>
            </a:r>
            <a:endParaRPr lang="en-US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66439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767408" y="188640"/>
            <a:ext cx="11161240" cy="1143000"/>
          </a:xfrm>
        </p:spPr>
        <p:txBody>
          <a:bodyPr>
            <a:noAutofit/>
          </a:bodyPr>
          <a:lstStyle/>
          <a:p>
            <a:r>
              <a:rPr lang="fr-FR" b="1" dirty="0">
                <a:latin typeface="Century Gothic" panose="020B0502020202020204" pitchFamily="34" charset="0"/>
              </a:rPr>
              <a:t>HCV cascade of care in PWID</a:t>
            </a:r>
            <a:endParaRPr lang="en-US" b="1" dirty="0">
              <a:latin typeface="Century Gothic" panose="020B0502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39416" y="1402766"/>
            <a:ext cx="7200000" cy="51406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000" b="1" dirty="0">
                <a:solidFill>
                  <a:srgbClr val="0D0D0D"/>
                </a:solidFill>
                <a:latin typeface="Century Gothic" panose="020B0502020202020204" pitchFamily="34" charset="0"/>
              </a:rPr>
              <a:t>100 people </a:t>
            </a:r>
            <a:r>
              <a:rPr lang="fr-FR" sz="2000" b="1" dirty="0" err="1">
                <a:solidFill>
                  <a:srgbClr val="0D0D0D"/>
                </a:solidFill>
                <a:latin typeface="Century Gothic" panose="020B0502020202020204" pitchFamily="34" charset="0"/>
              </a:rPr>
              <a:t>eligible</a:t>
            </a:r>
            <a:r>
              <a:rPr lang="fr-FR" sz="2000" b="1" dirty="0">
                <a:solidFill>
                  <a:srgbClr val="0D0D0D"/>
                </a:solidFill>
                <a:latin typeface="Century Gothic" panose="020B0502020202020204" pitchFamily="34" charset="0"/>
              </a:rPr>
              <a:t> to </a:t>
            </a:r>
            <a:r>
              <a:rPr lang="fr-FR" sz="2000" b="1" dirty="0" err="1">
                <a:solidFill>
                  <a:srgbClr val="0D0D0D"/>
                </a:solidFill>
                <a:latin typeface="Century Gothic" panose="020B0502020202020204" pitchFamily="34" charset="0"/>
              </a:rPr>
              <a:t>treatment</a:t>
            </a:r>
            <a:r>
              <a:rPr lang="fr-FR" sz="2000" b="1" dirty="0">
                <a:solidFill>
                  <a:srgbClr val="0D0D0D"/>
                </a:solidFill>
                <a:latin typeface="Century Gothic" panose="020B0502020202020204" pitchFamily="34" charset="0"/>
              </a:rPr>
              <a:t> </a:t>
            </a:r>
            <a:r>
              <a:rPr lang="fr-FR" sz="2000" dirty="0" err="1">
                <a:solidFill>
                  <a:srgbClr val="0D0D0D"/>
                </a:solidFill>
                <a:latin typeface="Century Gothic" panose="020B0502020202020204" pitchFamily="34" charset="0"/>
              </a:rPr>
              <a:t>screened</a:t>
            </a:r>
            <a:r>
              <a:rPr lang="fr-FR" sz="2000" dirty="0">
                <a:solidFill>
                  <a:srgbClr val="0D0D0D"/>
                </a:solidFill>
                <a:latin typeface="Century Gothic" panose="020B0502020202020204" pitchFamily="34" charset="0"/>
              </a:rPr>
              <a:t> at HR center</a:t>
            </a:r>
            <a:endParaRPr lang="en-US" sz="2000" dirty="0">
              <a:solidFill>
                <a:srgbClr val="0D0D0D"/>
              </a:solidFill>
              <a:latin typeface="Century Gothic" panose="020B0502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839416" y="2122846"/>
            <a:ext cx="6955200" cy="51406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000" b="1" dirty="0">
                <a:solidFill>
                  <a:srgbClr val="0D0D0D"/>
                </a:solidFill>
                <a:latin typeface="Century Gothic" panose="020B0502020202020204" pitchFamily="34" charset="0"/>
              </a:rPr>
              <a:t>96.6</a:t>
            </a:r>
            <a:r>
              <a:rPr lang="fr-FR" sz="2000" dirty="0">
                <a:solidFill>
                  <a:srgbClr val="0D0D0D"/>
                </a:solidFill>
                <a:latin typeface="Century Gothic" panose="020B0502020202020204" pitchFamily="34" charset="0"/>
              </a:rPr>
              <a:t> </a:t>
            </a:r>
            <a:r>
              <a:rPr lang="fr-FR" sz="2000" dirty="0" err="1">
                <a:solidFill>
                  <a:srgbClr val="0D0D0D"/>
                </a:solidFill>
                <a:latin typeface="Century Gothic" panose="020B0502020202020204" pitchFamily="34" charset="0"/>
              </a:rPr>
              <a:t>start</a:t>
            </a:r>
            <a:r>
              <a:rPr lang="fr-FR" sz="2000" dirty="0">
                <a:solidFill>
                  <a:srgbClr val="0D0D0D"/>
                </a:solidFill>
                <a:latin typeface="Century Gothic" panose="020B0502020202020204" pitchFamily="34" charset="0"/>
              </a:rPr>
              <a:t> the </a:t>
            </a:r>
            <a:r>
              <a:rPr lang="fr-FR" sz="2000" dirty="0" err="1">
                <a:solidFill>
                  <a:srgbClr val="0D0D0D"/>
                </a:solidFill>
                <a:latin typeface="Century Gothic" panose="020B0502020202020204" pitchFamily="34" charset="0"/>
              </a:rPr>
              <a:t>medical</a:t>
            </a:r>
            <a:r>
              <a:rPr lang="fr-FR" sz="2000" dirty="0">
                <a:solidFill>
                  <a:srgbClr val="0D0D0D"/>
                </a:solidFill>
                <a:latin typeface="Century Gothic" panose="020B0502020202020204" pitchFamily="34" charset="0"/>
              </a:rPr>
              <a:t> </a:t>
            </a:r>
            <a:r>
              <a:rPr lang="fr-FR" sz="2000" dirty="0" err="1">
                <a:solidFill>
                  <a:srgbClr val="0D0D0D"/>
                </a:solidFill>
                <a:latin typeface="Century Gothic" panose="020B0502020202020204" pitchFamily="34" charset="0"/>
              </a:rPr>
              <a:t>assessment</a:t>
            </a:r>
            <a:endParaRPr lang="en-US" sz="2000" dirty="0">
              <a:solidFill>
                <a:srgbClr val="0D0D0D"/>
              </a:solidFill>
              <a:latin typeface="Century Gothic" panose="020B0502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839416" y="2842926"/>
            <a:ext cx="6804000" cy="51406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000" b="1" dirty="0">
                <a:solidFill>
                  <a:srgbClr val="0D0D0D"/>
                </a:solidFill>
                <a:latin typeface="Century Gothic" panose="020B0502020202020204" pitchFamily="34" charset="0"/>
              </a:rPr>
              <a:t>94.7</a:t>
            </a:r>
            <a:r>
              <a:rPr lang="fr-FR" sz="2000" dirty="0">
                <a:solidFill>
                  <a:srgbClr val="0D0D0D"/>
                </a:solidFill>
                <a:latin typeface="Century Gothic" panose="020B0502020202020204" pitchFamily="34" charset="0"/>
              </a:rPr>
              <a:t> </a:t>
            </a:r>
            <a:r>
              <a:rPr lang="fr-FR" sz="2000" dirty="0" err="1">
                <a:solidFill>
                  <a:srgbClr val="0D0D0D"/>
                </a:solidFill>
                <a:latin typeface="Century Gothic" panose="020B0502020202020204" pitchFamily="34" charset="0"/>
              </a:rPr>
              <a:t>start</a:t>
            </a:r>
            <a:r>
              <a:rPr lang="fr-FR" sz="2000" dirty="0">
                <a:solidFill>
                  <a:srgbClr val="0D0D0D"/>
                </a:solidFill>
                <a:latin typeface="Century Gothic" panose="020B0502020202020204" pitchFamily="34" charset="0"/>
              </a:rPr>
              <a:t> the </a:t>
            </a:r>
            <a:r>
              <a:rPr lang="fr-FR" sz="2000" dirty="0" err="1">
                <a:solidFill>
                  <a:srgbClr val="0D0D0D"/>
                </a:solidFill>
                <a:latin typeface="Century Gothic" panose="020B0502020202020204" pitchFamily="34" charset="0"/>
              </a:rPr>
              <a:t>treatment</a:t>
            </a:r>
            <a:endParaRPr lang="en-US" sz="2000" dirty="0">
              <a:solidFill>
                <a:srgbClr val="0D0D0D"/>
              </a:solidFill>
              <a:latin typeface="Century Gothic" panose="020B0502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839416" y="3563006"/>
            <a:ext cx="6696000" cy="51406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000" b="1" dirty="0">
                <a:solidFill>
                  <a:srgbClr val="0D0D0D"/>
                </a:solidFill>
                <a:latin typeface="Century Gothic" panose="020B0502020202020204" pitchFamily="34" charset="0"/>
              </a:rPr>
              <a:t>92.8</a:t>
            </a:r>
            <a:r>
              <a:rPr lang="fr-FR" sz="2000" dirty="0">
                <a:solidFill>
                  <a:srgbClr val="0D0D0D"/>
                </a:solidFill>
                <a:latin typeface="Century Gothic" panose="020B0502020202020204" pitchFamily="34" charset="0"/>
              </a:rPr>
              <a:t> </a:t>
            </a:r>
            <a:r>
              <a:rPr lang="fr-FR" sz="2000" dirty="0" err="1">
                <a:solidFill>
                  <a:srgbClr val="0D0D0D"/>
                </a:solidFill>
                <a:latin typeface="Century Gothic" panose="020B0502020202020204" pitchFamily="34" charset="0"/>
              </a:rPr>
              <a:t>complete</a:t>
            </a:r>
            <a:r>
              <a:rPr lang="fr-FR" sz="2000" dirty="0">
                <a:solidFill>
                  <a:srgbClr val="0D0D0D"/>
                </a:solidFill>
                <a:latin typeface="Century Gothic" panose="020B0502020202020204" pitchFamily="34" charset="0"/>
              </a:rPr>
              <a:t> the </a:t>
            </a:r>
            <a:r>
              <a:rPr lang="fr-FR" sz="2000" dirty="0" err="1">
                <a:solidFill>
                  <a:srgbClr val="0D0D0D"/>
                </a:solidFill>
                <a:latin typeface="Century Gothic" panose="020B0502020202020204" pitchFamily="34" charset="0"/>
              </a:rPr>
              <a:t>treatment</a:t>
            </a:r>
            <a:endParaRPr lang="en-US" sz="2000" dirty="0">
              <a:solidFill>
                <a:srgbClr val="0D0D0D"/>
              </a:solidFill>
              <a:latin typeface="Century Gothic" panose="020B0502020202020204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839416" y="4283086"/>
            <a:ext cx="6541200" cy="51406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000" b="1" dirty="0">
                <a:solidFill>
                  <a:srgbClr val="0D0D0D"/>
                </a:solidFill>
                <a:latin typeface="Century Gothic" panose="020B0502020202020204" pitchFamily="34" charset="0"/>
              </a:rPr>
              <a:t>90.9</a:t>
            </a:r>
            <a:r>
              <a:rPr lang="fr-FR" sz="2000" dirty="0">
                <a:solidFill>
                  <a:srgbClr val="0D0D0D"/>
                </a:solidFill>
                <a:latin typeface="Century Gothic" panose="020B0502020202020204" pitchFamily="34" charset="0"/>
              </a:rPr>
              <a:t> come for SVR12 control</a:t>
            </a:r>
            <a:endParaRPr lang="en-US" sz="2000" dirty="0">
              <a:solidFill>
                <a:srgbClr val="0D0D0D"/>
              </a:solidFill>
              <a:latin typeface="Century Gothic" panose="020B0502020202020204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839416" y="5003166"/>
            <a:ext cx="5803200" cy="51406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000" b="1" dirty="0">
                <a:solidFill>
                  <a:srgbClr val="0D0D0D"/>
                </a:solidFill>
                <a:latin typeface="Century Gothic" panose="020B0502020202020204" pitchFamily="34" charset="0"/>
              </a:rPr>
              <a:t>80.6</a:t>
            </a:r>
            <a:r>
              <a:rPr lang="fr-FR" sz="2000" dirty="0">
                <a:solidFill>
                  <a:srgbClr val="0D0D0D"/>
                </a:solidFill>
                <a:latin typeface="Century Gothic" panose="020B0502020202020204" pitchFamily="34" charset="0"/>
              </a:rPr>
              <a:t> are </a:t>
            </a:r>
            <a:r>
              <a:rPr lang="fr-FR" sz="2000" dirty="0" err="1">
                <a:solidFill>
                  <a:srgbClr val="0D0D0D"/>
                </a:solidFill>
                <a:latin typeface="Century Gothic" panose="020B0502020202020204" pitchFamily="34" charset="0"/>
              </a:rPr>
              <a:t>cured</a:t>
            </a:r>
            <a:r>
              <a:rPr lang="fr-FR" sz="2000" dirty="0">
                <a:solidFill>
                  <a:srgbClr val="0D0D0D"/>
                </a:solidFill>
                <a:latin typeface="Century Gothic" panose="020B0502020202020204" pitchFamily="34" charset="0"/>
              </a:rPr>
              <a:t> </a:t>
            </a:r>
            <a:r>
              <a:rPr lang="fr-FR" sz="2000" u="sng" dirty="0">
                <a:solidFill>
                  <a:srgbClr val="0D0D0D"/>
                </a:solidFill>
                <a:latin typeface="Century Gothic" panose="020B0502020202020204" pitchFamily="34" charset="0"/>
              </a:rPr>
              <a:t>and know </a:t>
            </a:r>
            <a:r>
              <a:rPr lang="fr-FR" sz="2000" u="sng" dirty="0" err="1">
                <a:solidFill>
                  <a:srgbClr val="0D0D0D"/>
                </a:solidFill>
                <a:latin typeface="Century Gothic" panose="020B0502020202020204" pitchFamily="34" charset="0"/>
              </a:rPr>
              <a:t>it</a:t>
            </a:r>
            <a:endParaRPr lang="en-US" sz="2000" u="sng" dirty="0">
              <a:solidFill>
                <a:srgbClr val="0D0D0D"/>
              </a:solidFill>
              <a:latin typeface="Century Gothic" panose="020B0502020202020204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839416" y="5723246"/>
            <a:ext cx="5752800" cy="51406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000" b="1" dirty="0">
                <a:solidFill>
                  <a:srgbClr val="0D0D0D"/>
                </a:solidFill>
                <a:latin typeface="Century Gothic" panose="020B0502020202020204" pitchFamily="34" charset="0"/>
              </a:rPr>
              <a:t>79.9</a:t>
            </a:r>
            <a:r>
              <a:rPr lang="fr-FR" sz="2000" dirty="0">
                <a:solidFill>
                  <a:srgbClr val="0D0D0D"/>
                </a:solidFill>
                <a:latin typeface="Century Gothic" panose="020B0502020202020204" pitchFamily="34" charset="0"/>
              </a:rPr>
              <a:t> </a:t>
            </a:r>
            <a:r>
              <a:rPr lang="fr-FR" sz="2000" dirty="0" err="1">
                <a:solidFill>
                  <a:srgbClr val="0D0D0D"/>
                </a:solidFill>
                <a:latin typeface="Century Gothic" panose="020B0502020202020204" pitchFamily="34" charset="0"/>
              </a:rPr>
              <a:t>remain</a:t>
            </a:r>
            <a:r>
              <a:rPr lang="fr-FR" sz="2000" dirty="0">
                <a:solidFill>
                  <a:srgbClr val="0D0D0D"/>
                </a:solidFill>
                <a:latin typeface="Century Gothic" panose="020B0502020202020204" pitchFamily="34" charset="0"/>
              </a:rPr>
              <a:t> </a:t>
            </a:r>
            <a:r>
              <a:rPr lang="fr-FR" sz="2000" dirty="0" err="1">
                <a:solidFill>
                  <a:srgbClr val="0D0D0D"/>
                </a:solidFill>
                <a:latin typeface="Century Gothic" panose="020B0502020202020204" pitchFamily="34" charset="0"/>
              </a:rPr>
              <a:t>uninfected</a:t>
            </a:r>
            <a:r>
              <a:rPr lang="fr-FR" sz="2000" dirty="0">
                <a:solidFill>
                  <a:srgbClr val="0D0D0D"/>
                </a:solidFill>
                <a:latin typeface="Century Gothic" panose="020B0502020202020204" pitchFamily="34" charset="0"/>
              </a:rPr>
              <a:t> </a:t>
            </a:r>
            <a:r>
              <a:rPr lang="fr-FR" sz="2000" dirty="0" err="1">
                <a:solidFill>
                  <a:srgbClr val="0D0D0D"/>
                </a:solidFill>
                <a:latin typeface="Century Gothic" panose="020B0502020202020204" pitchFamily="34" charset="0"/>
              </a:rPr>
              <a:t>after</a:t>
            </a:r>
            <a:r>
              <a:rPr lang="fr-FR" sz="2000" dirty="0">
                <a:solidFill>
                  <a:srgbClr val="0D0D0D"/>
                </a:solidFill>
                <a:latin typeface="Century Gothic" panose="020B0502020202020204" pitchFamily="34" charset="0"/>
              </a:rPr>
              <a:t> one </a:t>
            </a:r>
            <a:r>
              <a:rPr lang="fr-FR" sz="2000" dirty="0" err="1">
                <a:solidFill>
                  <a:srgbClr val="0D0D0D"/>
                </a:solidFill>
                <a:latin typeface="Century Gothic" panose="020B0502020202020204" pitchFamily="34" charset="0"/>
              </a:rPr>
              <a:t>year</a:t>
            </a:r>
            <a:r>
              <a:rPr lang="fr-FR" sz="2000" dirty="0">
                <a:solidFill>
                  <a:srgbClr val="0D0D0D"/>
                </a:solidFill>
                <a:latin typeface="Century Gothic" panose="020B0502020202020204" pitchFamily="34" charset="0"/>
              </a:rPr>
              <a:t> </a:t>
            </a:r>
            <a:endParaRPr lang="en-US" sz="2000" dirty="0">
              <a:solidFill>
                <a:srgbClr val="0D0D0D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7752184" y="2802994"/>
            <a:ext cx="41764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latin typeface="Century Gothic" panose="020B0502020202020204" pitchFamily="34" charset="0"/>
              </a:rPr>
              <a:t>2% of LTFU </a:t>
            </a:r>
            <a:r>
              <a:rPr lang="fr-FR" sz="1600" dirty="0" err="1">
                <a:latin typeface="Century Gothic" panose="020B0502020202020204" pitchFamily="34" charset="0"/>
              </a:rPr>
              <a:t>before</a:t>
            </a:r>
            <a:r>
              <a:rPr lang="fr-FR" sz="1600" dirty="0">
                <a:latin typeface="Century Gothic" panose="020B0502020202020204" pitchFamily="34" charset="0"/>
              </a:rPr>
              <a:t> </a:t>
            </a:r>
            <a:r>
              <a:rPr lang="fr-FR" sz="1600" dirty="0" err="1">
                <a:latin typeface="Century Gothic" panose="020B0502020202020204" pitchFamily="34" charset="0"/>
              </a:rPr>
              <a:t>treatment</a:t>
            </a:r>
            <a:r>
              <a:rPr lang="fr-FR" sz="1600" dirty="0">
                <a:latin typeface="Century Gothic" panose="020B0502020202020204" pitchFamily="34" charset="0"/>
              </a:rPr>
              <a:t>, 72 </a:t>
            </a:r>
            <a:r>
              <a:rPr lang="fr-FR" sz="1600" dirty="0" err="1">
                <a:latin typeface="Century Gothic" panose="020B0502020202020204" pitchFamily="34" charset="0"/>
              </a:rPr>
              <a:t>days</a:t>
            </a:r>
            <a:r>
              <a:rPr lang="fr-FR" sz="1600" dirty="0">
                <a:latin typeface="Century Gothic" panose="020B0502020202020204" pitchFamily="34" charset="0"/>
              </a:rPr>
              <a:t> </a:t>
            </a:r>
            <a:r>
              <a:rPr lang="fr-FR" sz="1600" dirty="0" err="1">
                <a:latin typeface="Century Gothic" panose="020B0502020202020204" pitchFamily="34" charset="0"/>
              </a:rPr>
              <a:t>before</a:t>
            </a:r>
            <a:r>
              <a:rPr lang="fr-FR" sz="1600" dirty="0">
                <a:latin typeface="Century Gothic" panose="020B0502020202020204" pitchFamily="34" charset="0"/>
              </a:rPr>
              <a:t> </a:t>
            </a:r>
            <a:r>
              <a:rPr lang="fr-FR" sz="1600" dirty="0" err="1">
                <a:latin typeface="Century Gothic" panose="020B0502020202020204" pitchFamily="34" charset="0"/>
              </a:rPr>
              <a:t>treatment</a:t>
            </a:r>
            <a:r>
              <a:rPr lang="fr-FR" sz="1600" dirty="0">
                <a:latin typeface="Century Gothic" panose="020B0502020202020204" pitchFamily="34" charset="0"/>
              </a:rPr>
              <a:t> </a:t>
            </a:r>
            <a:r>
              <a:rPr lang="fr-FR" sz="1600" dirty="0" err="1">
                <a:latin typeface="Century Gothic" panose="020B0502020202020204" pitchFamily="34" charset="0"/>
              </a:rPr>
              <a:t>start</a:t>
            </a:r>
            <a:r>
              <a:rPr lang="fr-FR" sz="1600" dirty="0">
                <a:latin typeface="Century Gothic" panose="020B0502020202020204" pitchFamily="34" charset="0"/>
              </a:rPr>
              <a:t> in </a:t>
            </a:r>
            <a:r>
              <a:rPr lang="fr-FR" sz="1600" dirty="0" err="1">
                <a:latin typeface="Century Gothic" panose="020B0502020202020204" pitchFamily="34" charset="0"/>
              </a:rPr>
              <a:t>average</a:t>
            </a:r>
            <a:endParaRPr lang="en-US" sz="1600" dirty="0">
              <a:latin typeface="Century Gothic" panose="020B0502020202020204" pitchFamily="34" charset="0"/>
            </a:endParaRPr>
          </a:p>
        </p:txBody>
      </p:sp>
      <p:sp>
        <p:nvSpPr>
          <p:cNvPr id="28" name="ZoneTexte 27"/>
          <p:cNvSpPr txBox="1"/>
          <p:nvPr/>
        </p:nvSpPr>
        <p:spPr>
          <a:xfrm>
            <a:off x="7608168" y="3501008"/>
            <a:ext cx="4134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latin typeface="Century Gothic" panose="020B0502020202020204" pitchFamily="34" charset="0"/>
              </a:rPr>
              <a:t>2% of </a:t>
            </a:r>
            <a:r>
              <a:rPr lang="fr-FR" sz="1600" dirty="0" err="1">
                <a:latin typeface="Century Gothic" panose="020B0502020202020204" pitchFamily="34" charset="0"/>
              </a:rPr>
              <a:t>early</a:t>
            </a:r>
            <a:r>
              <a:rPr lang="fr-FR" sz="1600" dirty="0">
                <a:latin typeface="Century Gothic" panose="020B0502020202020204" pitchFamily="34" charset="0"/>
              </a:rPr>
              <a:t> </a:t>
            </a:r>
            <a:r>
              <a:rPr lang="fr-FR" sz="1600" dirty="0" err="1">
                <a:latin typeface="Century Gothic" panose="020B0502020202020204" pitchFamily="34" charset="0"/>
              </a:rPr>
              <a:t>treatment</a:t>
            </a:r>
            <a:r>
              <a:rPr lang="fr-FR" sz="1600" dirty="0">
                <a:latin typeface="Century Gothic" panose="020B0502020202020204" pitchFamily="34" charset="0"/>
              </a:rPr>
              <a:t> stop (</a:t>
            </a:r>
            <a:r>
              <a:rPr lang="fr-FR" sz="1600" dirty="0" err="1">
                <a:latin typeface="Century Gothic" panose="020B0502020202020204" pitchFamily="34" charset="0"/>
              </a:rPr>
              <a:t>serious</a:t>
            </a:r>
            <a:r>
              <a:rPr lang="fr-FR" sz="1600" dirty="0">
                <a:latin typeface="Century Gothic" panose="020B0502020202020204" pitchFamily="34" charset="0"/>
              </a:rPr>
              <a:t> adverse </a:t>
            </a:r>
            <a:r>
              <a:rPr lang="fr-FR" sz="1600" dirty="0" err="1">
                <a:latin typeface="Century Gothic" panose="020B0502020202020204" pitchFamily="34" charset="0"/>
              </a:rPr>
              <a:t>events</a:t>
            </a:r>
            <a:r>
              <a:rPr lang="fr-FR" sz="1600" dirty="0">
                <a:latin typeface="Century Gothic" panose="020B0502020202020204" pitchFamily="34" charset="0"/>
              </a:rPr>
              <a:t>)</a:t>
            </a:r>
            <a:endParaRPr lang="en-US" sz="1600" dirty="0">
              <a:latin typeface="Century Gothic" panose="020B0502020202020204" pitchFamily="34" charset="0"/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7434576" y="4365104"/>
            <a:ext cx="4134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latin typeface="Century Gothic" panose="020B0502020202020204" pitchFamily="34" charset="0"/>
              </a:rPr>
              <a:t>2.1% </a:t>
            </a:r>
            <a:r>
              <a:rPr lang="fr-FR" sz="1600" dirty="0" err="1">
                <a:latin typeface="Century Gothic" panose="020B0502020202020204" pitchFamily="34" charset="0"/>
              </a:rPr>
              <a:t>did</a:t>
            </a:r>
            <a:r>
              <a:rPr lang="fr-FR" sz="1600" dirty="0">
                <a:latin typeface="Century Gothic" panose="020B0502020202020204" pitchFamily="34" charset="0"/>
              </a:rPr>
              <a:t> not come for SVR12 control</a:t>
            </a:r>
            <a:endParaRPr lang="en-US" sz="1600" dirty="0">
              <a:latin typeface="Century Gothic" panose="020B0502020202020204" pitchFamily="34" charset="0"/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8005086" y="2050961"/>
            <a:ext cx="39235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latin typeface="Century Gothic" panose="020B0502020202020204" pitchFamily="34" charset="0"/>
              </a:rPr>
              <a:t>3.4% of </a:t>
            </a:r>
            <a:r>
              <a:rPr lang="fr-FR" sz="1600" dirty="0" err="1">
                <a:latin typeface="Century Gothic" panose="020B0502020202020204" pitchFamily="34" charset="0"/>
              </a:rPr>
              <a:t>lost</a:t>
            </a:r>
            <a:r>
              <a:rPr lang="fr-FR" sz="1600" dirty="0">
                <a:latin typeface="Century Gothic" panose="020B0502020202020204" pitchFamily="34" charset="0"/>
              </a:rPr>
              <a:t> to </a:t>
            </a:r>
            <a:r>
              <a:rPr lang="fr-FR" sz="1600" dirty="0" err="1">
                <a:latin typeface="Century Gothic" panose="020B0502020202020204" pitchFamily="34" charset="0"/>
              </a:rPr>
              <a:t>follow</a:t>
            </a:r>
            <a:r>
              <a:rPr lang="fr-FR" sz="1600" dirty="0">
                <a:latin typeface="Century Gothic" panose="020B0502020202020204" pitchFamily="34" charset="0"/>
              </a:rPr>
              <a:t>-up </a:t>
            </a:r>
            <a:r>
              <a:rPr lang="fr-FR" sz="1600" dirty="0" err="1">
                <a:latin typeface="Century Gothic" panose="020B0502020202020204" pitchFamily="34" charset="0"/>
              </a:rPr>
              <a:t>between</a:t>
            </a:r>
            <a:r>
              <a:rPr lang="fr-FR" sz="1600" dirty="0">
                <a:latin typeface="Century Gothic" panose="020B0502020202020204" pitchFamily="34" charset="0"/>
              </a:rPr>
              <a:t> the HR center and the </a:t>
            </a:r>
            <a:r>
              <a:rPr lang="fr-FR" sz="1600" dirty="0" err="1">
                <a:latin typeface="Century Gothic" panose="020B0502020202020204" pitchFamily="34" charset="0"/>
              </a:rPr>
              <a:t>medical</a:t>
            </a:r>
            <a:r>
              <a:rPr lang="fr-FR" sz="1600" dirty="0">
                <a:latin typeface="Century Gothic" panose="020B0502020202020204" pitchFamily="34" charset="0"/>
              </a:rPr>
              <a:t> center</a:t>
            </a:r>
            <a:endParaRPr lang="en-US" sz="1600" dirty="0">
              <a:latin typeface="Century Gothic" panose="020B0502020202020204" pitchFamily="34" charset="0"/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6672064" y="5661248"/>
            <a:ext cx="4134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latin typeface="Century Gothic" panose="020B0502020202020204" pitchFamily="34" charset="0"/>
              </a:rPr>
              <a:t>Incidence of </a:t>
            </a:r>
            <a:r>
              <a:rPr lang="fr-FR" sz="1600" dirty="0" err="1">
                <a:latin typeface="Century Gothic" panose="020B0502020202020204" pitchFamily="34" charset="0"/>
              </a:rPr>
              <a:t>reinfection</a:t>
            </a:r>
            <a:r>
              <a:rPr lang="fr-FR" sz="1600" dirty="0">
                <a:latin typeface="Century Gothic" panose="020B0502020202020204" pitchFamily="34" charset="0"/>
              </a:rPr>
              <a:t> of 0.87% per </a:t>
            </a:r>
            <a:r>
              <a:rPr lang="fr-FR" sz="1600" dirty="0" err="1">
                <a:latin typeface="Century Gothic" panose="020B0502020202020204" pitchFamily="34" charset="0"/>
              </a:rPr>
              <a:t>year</a:t>
            </a:r>
            <a:endParaRPr lang="en-US" sz="1600" dirty="0">
              <a:latin typeface="Century Gothic" panose="020B0502020202020204" pitchFamily="34" charset="0"/>
            </a:endParaRPr>
          </a:p>
        </p:txBody>
      </p:sp>
      <p:sp>
        <p:nvSpPr>
          <p:cNvPr id="32" name="ZoneTexte 31"/>
          <p:cNvSpPr txBox="1"/>
          <p:nvPr/>
        </p:nvSpPr>
        <p:spPr>
          <a:xfrm>
            <a:off x="6744072" y="5106670"/>
            <a:ext cx="4134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latin typeface="Century Gothic" panose="020B0502020202020204" pitchFamily="34" charset="0"/>
              </a:rPr>
              <a:t>SVR12 of 88.7%</a:t>
            </a:r>
            <a:endParaRPr lang="en-US" sz="16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50612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To the PWID </a:t>
            </a:r>
            <a:r>
              <a:rPr lang="fr-FR" dirty="0" err="1"/>
              <a:t>community</a:t>
            </a:r>
            <a:r>
              <a:rPr lang="fr-FR" dirty="0"/>
              <a:t> and more </a:t>
            </a:r>
            <a:r>
              <a:rPr lang="fr-FR" dirty="0" err="1"/>
              <a:t>especially</a:t>
            </a:r>
            <a:r>
              <a:rPr lang="fr-FR" dirty="0"/>
              <a:t> the </a:t>
            </a:r>
            <a:r>
              <a:rPr lang="fr-FR" dirty="0" err="1"/>
              <a:t>study</a:t>
            </a:r>
            <a:r>
              <a:rPr lang="fr-FR" dirty="0"/>
              <a:t> participants</a:t>
            </a:r>
          </a:p>
          <a:p>
            <a:r>
              <a:rPr lang="fr-FR" dirty="0"/>
              <a:t>New </a:t>
            </a:r>
            <a:r>
              <a:rPr lang="fr-FR" dirty="0" err="1"/>
              <a:t>Vector</a:t>
            </a:r>
            <a:r>
              <a:rPr lang="fr-FR" dirty="0"/>
              <a:t> and the </a:t>
            </a:r>
            <a:r>
              <a:rPr lang="fr-FR" dirty="0" err="1"/>
              <a:t>peer</a:t>
            </a:r>
            <a:r>
              <a:rPr lang="fr-FR" dirty="0"/>
              <a:t> </a:t>
            </a:r>
            <a:r>
              <a:rPr lang="fr-FR" dirty="0" err="1"/>
              <a:t>educators</a:t>
            </a:r>
            <a:endParaRPr lang="fr-FR" dirty="0"/>
          </a:p>
          <a:p>
            <a:r>
              <a:rPr lang="fr-FR" dirty="0" err="1"/>
              <a:t>Neolab</a:t>
            </a:r>
            <a:endParaRPr lang="fr-FR" dirty="0"/>
          </a:p>
          <a:p>
            <a:r>
              <a:rPr lang="fr-FR" dirty="0"/>
              <a:t>Médecins du Monde team in </a:t>
            </a:r>
            <a:r>
              <a:rPr lang="fr-FR" dirty="0" err="1"/>
              <a:t>Tbilisi</a:t>
            </a:r>
            <a:r>
              <a:rPr lang="fr-FR" dirty="0"/>
              <a:t>, and Paris</a:t>
            </a:r>
            <a:endParaRPr lang="en-US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err="1">
                <a:latin typeface="Century Gothic" panose="020B0502020202020204" pitchFamily="34" charset="0"/>
              </a:rPr>
              <a:t>Aknowledgements</a:t>
            </a:r>
            <a:endParaRPr lang="en-US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589917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19115</TotalTime>
  <Words>832</Words>
  <Application>Microsoft Office PowerPoint</Application>
  <PresentationFormat>Grand écran</PresentationFormat>
  <Paragraphs>242</Paragraphs>
  <Slides>9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6" baseType="lpstr">
      <vt:lpstr>Arial</vt:lpstr>
      <vt:lpstr>Arial Black</vt:lpstr>
      <vt:lpstr>Calibri</vt:lpstr>
      <vt:lpstr>Century Gothic</vt:lpstr>
      <vt:lpstr>Franklin Gothic Demi Cond</vt:lpstr>
      <vt:lpstr>Wingdings</vt:lpstr>
      <vt:lpstr>Thème Office</vt:lpstr>
      <vt:lpstr>Effectiveness of HCV treatment, and incidence of reinfection in PWID treated in the framework of the National Elimination Plan</vt:lpstr>
      <vt:lpstr>Project overview</vt:lpstr>
      <vt:lpstr>Présentation PowerPoint</vt:lpstr>
      <vt:lpstr>Population included in the cohort</vt:lpstr>
      <vt:lpstr>Adherence and SVR</vt:lpstr>
      <vt:lpstr>Behaviors at risk of HCV transmission</vt:lpstr>
      <vt:lpstr>Incidence of reinfection Preliminary results</vt:lpstr>
      <vt:lpstr>HCV cascade of care in PWID</vt:lpstr>
      <vt:lpstr>Aknowledgements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Médecins du Monde</dc:title>
  <dc:creator>Justine Roche</dc:creator>
  <cp:lastModifiedBy>Julie B</cp:lastModifiedBy>
  <cp:revision>456</cp:revision>
  <cp:lastPrinted>2015-04-28T13:23:43Z</cp:lastPrinted>
  <dcterms:created xsi:type="dcterms:W3CDTF">2015-03-12T13:36:59Z</dcterms:created>
  <dcterms:modified xsi:type="dcterms:W3CDTF">2017-03-06T12:11:02Z</dcterms:modified>
</cp:coreProperties>
</file>