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3" r:id="rId2"/>
    <p:sldId id="281" r:id="rId3"/>
    <p:sldId id="283" r:id="rId4"/>
    <p:sldId id="276" r:id="rId5"/>
    <p:sldId id="280" r:id="rId6"/>
    <p:sldId id="282" r:id="rId7"/>
    <p:sldId id="279" r:id="rId8"/>
    <p:sldId id="258" r:id="rId9"/>
    <p:sldId id="266" r:id="rId10"/>
    <p:sldId id="271" r:id="rId11"/>
    <p:sldId id="272" r:id="rId12"/>
    <p:sldId id="273" r:id="rId13"/>
    <p:sldId id="277" r:id="rId14"/>
    <p:sldId id="284" r:id="rId15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10" autoAdjust="0"/>
    <p:restoredTop sz="84381" autoAdjust="0"/>
  </p:normalViewPr>
  <p:slideViewPr>
    <p:cSldViewPr snapToGrid="0">
      <p:cViewPr varScale="1">
        <p:scale>
          <a:sx n="63" d="100"/>
          <a:sy n="63" d="100"/>
        </p:scale>
        <p:origin x="9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6247395621767E-2"/>
          <c:y val="0.123817796968927"/>
          <c:w val="0.92987774697717596"/>
          <c:h val="0.634773008212683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Screened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168121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dk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/>
                      <a:t>1790</a:t>
                    </a: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dk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E32-4F31-BC1D-6C36EF673AB3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44410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53852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dk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800"/>
                      <a:t>48025</a:t>
                    </a:r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dk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E32-4F31-BC1D-6C36EF673AB3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18900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83910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tx>
                <c:rich>
                  <a:bodyPr/>
                  <a:lstStyle/>
                  <a:p>
                    <a:fld id="{B5DEF2C2-E04E-4C5F-BD8C-5144792FF0C9}" type="CELLREF">
                      <a:rPr lang="en-US"/>
                      <a:pPr/>
                      <a:t>[CELLREF]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07E-489F-A535-F9CCCA58A775}"/>
                </c:ext>
                <c:ext xmlns:c15="http://schemas.microsoft.com/office/drawing/2012/chart" uri="{CE6537A1-D6FC-4f65-9D91-7224C49458BB}">
                  <c15:dlblFieldTable>
                    <c15:dlblFTEntry>
                      <c15:txfldGUID>{B5DEF2C2-E04E-4C5F-BD8C-5144792FF0C9}</c15:txfldGUID>
                      <c15:f>Sheet1!$H$9</c15:f>
                      <c15:dlblFieldTableCache>
                        <c:ptCount val="1"/>
                        <c:pt idx="0">
                          <c:v>2 453</c:v>
                        </c:pt>
                      </c15:dlblFieldTableCache>
                    </c15:dlblFTEntry>
                  </c15:dlblFieldTable>
                  <c15:showDataLabelsRange val="0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1800" b="0" i="0" u="none" strike="noStrike" baseline="0" dirty="0"/>
                      <a:t>26159</a:t>
                    </a:r>
                    <a:endParaRPr lang="en-US" sz="18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4.6440373709764234E-3"/>
                  <c:y val="-3.7970693434629787E-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11217*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14053*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E32-4F31-BC1D-6C36EF673AB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Blood donations</c:v>
                </c:pt>
                <c:pt idx="1">
                  <c:v>PLHIV</c:v>
                </c:pt>
                <c:pt idx="2">
                  <c:v>PWID</c:v>
                </c:pt>
                <c:pt idx="3">
                  <c:v>Pregnant</c:v>
                </c:pt>
                <c:pt idx="4">
                  <c:v>Hospitalized</c:v>
                </c:pt>
                <c:pt idx="5">
                  <c:v>Outpatient</c:v>
                </c:pt>
                <c:pt idx="6">
                  <c:v>NCDC </c:v>
                </c:pt>
                <c:pt idx="7">
                  <c:v>HCV Management Center</c:v>
                </c:pt>
                <c:pt idx="8">
                  <c:v>Tbilisi citizens</c:v>
                </c:pt>
                <c:pt idx="9">
                  <c:v>Recruits</c:v>
                </c:pt>
                <c:pt idx="10">
                  <c:v>Prisoners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FE32-4F31-BC1D-6C36EF673AB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HCV Positive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5641025641025599E-2"/>
                  <c:y val="-2.43783520234031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95726495726490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1367521367521399E-2"/>
                  <c:y val="-4.875670404680600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7094017094017099E-2"/>
                  <c:y val="-1.46270112140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350427350427350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0683760683760601E-2"/>
                  <c:y val="-1.29032258064516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3816925734024117E-2"/>
                  <c:y val="-2.29320288474088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495726495726495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07E-489F-A535-F9CCCA58A775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9230769230769201E-2"/>
                  <c:y val="-8.9386258154796699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FE32-4F31-BC1D-6C36EF673AB3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9230769230769232E-2"/>
                  <c:y val="-7.4313423378795258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07E-489F-A535-F9CCCA58A775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2.777777777777762E-2"/>
                  <c:y val="-8.10701256586947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07E-489F-A535-F9CCCA58A77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Blood donations</c:v>
                </c:pt>
                <c:pt idx="1">
                  <c:v>PLHIV</c:v>
                </c:pt>
                <c:pt idx="2">
                  <c:v>PWID</c:v>
                </c:pt>
                <c:pt idx="3">
                  <c:v>Pregnant</c:v>
                </c:pt>
                <c:pt idx="4">
                  <c:v>Hospitalized</c:v>
                </c:pt>
                <c:pt idx="5">
                  <c:v>Outpatient</c:v>
                </c:pt>
                <c:pt idx="6">
                  <c:v>NCDC </c:v>
                </c:pt>
                <c:pt idx="7">
                  <c:v>HCV Management Center</c:v>
                </c:pt>
                <c:pt idx="8">
                  <c:v>Tbilisi citizens</c:v>
                </c:pt>
                <c:pt idx="9">
                  <c:v>Recruits</c:v>
                </c:pt>
                <c:pt idx="10">
                  <c:v>Prisoners</c:v>
                </c:pt>
              </c:strCache>
            </c:strRef>
          </c:cat>
          <c:val>
            <c:numRef>
              <c:f>Sheet1!$C$2:$C$12</c:f>
              <c:numCache>
                <c:formatCode>0.00%</c:formatCode>
                <c:ptCount val="11"/>
                <c:pt idx="0">
                  <c:v>1.2520743987961052E-2</c:v>
                </c:pt>
                <c:pt idx="1">
                  <c:v>0.24860335195530725</c:v>
                </c:pt>
                <c:pt idx="2">
                  <c:v>0.45001125872551229</c:v>
                </c:pt>
                <c:pt idx="3">
                  <c:v>4.0109930921785634E-3</c:v>
                </c:pt>
                <c:pt idx="4">
                  <c:v>4.8516397709526288E-2</c:v>
                </c:pt>
                <c:pt idx="5">
                  <c:v>7.4338624338624343E-2</c:v>
                </c:pt>
                <c:pt idx="6">
                  <c:v>0.17491359790251459</c:v>
                </c:pt>
                <c:pt idx="7">
                  <c:v>0.31390134529147984</c:v>
                </c:pt>
                <c:pt idx="8">
                  <c:v>0.13773462288313773</c:v>
                </c:pt>
                <c:pt idx="9">
                  <c:v>1.5155567442275118E-2</c:v>
                </c:pt>
                <c:pt idx="10">
                  <c:v>0.37401266633459046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FE32-4F31-BC1D-6C36EF673AB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67578696"/>
        <c:axId val="26757908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Column1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6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6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6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0"/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Sheet1!$A$2:$A$12</c15:sqref>
                        </c15:formulaRef>
                      </c:ext>
                    </c:extLst>
                    <c:strCache>
                      <c:ptCount val="11"/>
                      <c:pt idx="0">
                        <c:v>Blood donations</c:v>
                      </c:pt>
                      <c:pt idx="1">
                        <c:v>PLHIV</c:v>
                      </c:pt>
                      <c:pt idx="2">
                        <c:v>PWID</c:v>
                      </c:pt>
                      <c:pt idx="3">
                        <c:v>Pregnant</c:v>
                      </c:pt>
                      <c:pt idx="4">
                        <c:v>Hospitalized</c:v>
                      </c:pt>
                      <c:pt idx="5">
                        <c:v>Outpatient</c:v>
                      </c:pt>
                      <c:pt idx="6">
                        <c:v>NCDC </c:v>
                      </c:pt>
                      <c:pt idx="7">
                        <c:v>HCV Management Center</c:v>
                      </c:pt>
                      <c:pt idx="8">
                        <c:v>Tbilisi citizens</c:v>
                      </c:pt>
                      <c:pt idx="9">
                        <c:v>Recruits</c:v>
                      </c:pt>
                      <c:pt idx="10">
                        <c:v>Prisoners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Sheet1!$D$2:$D$12</c15:sqref>
                        </c15:formulaRef>
                      </c:ext>
                    </c:extLst>
                    <c:numCache>
                      <c:formatCode>General</c:formatCode>
                      <c:ptCount val="11"/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15-FE32-4F31-BC1D-6C36EF673AB3}"/>
                  </c:ext>
                </c:extLst>
              </c15:ser>
            </c15:filteredBarSeries>
          </c:ext>
        </c:extLst>
      </c:barChart>
      <c:catAx>
        <c:axId val="2675786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579088"/>
        <c:crosses val="autoZero"/>
        <c:auto val="1"/>
        <c:lblAlgn val="ctr"/>
        <c:lblOffset val="100"/>
        <c:noMultiLvlLbl val="0"/>
      </c:catAx>
      <c:valAx>
        <c:axId val="267579088"/>
        <c:scaling>
          <c:orientation val="minMax"/>
          <c:max val="1"/>
        </c:scaling>
        <c:delete val="0"/>
        <c:axPos val="r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578696"/>
        <c:crosses val="max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Geographical Distribution of screening (NCDC,</a:t>
            </a:r>
            <a:r>
              <a:rPr lang="en-US" sz="2000" baseline="0" dirty="0">
                <a:solidFill>
                  <a:schemeClr val="accent5">
                    <a:lumMod val="50000"/>
                  </a:schemeClr>
                </a:solidFill>
              </a:rPr>
              <a:t> 2015-2016)</a:t>
            </a:r>
            <a:endParaRPr lang="en-US" sz="2000" dirty="0">
              <a:solidFill>
                <a:schemeClr val="accent5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2651083036577707"/>
          <c:y val="2.24566079099246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40"/>
      <c:rotY val="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4325354563495538E-2"/>
          <c:y val="0.23622705973408931"/>
          <c:w val="0.80995978606886998"/>
          <c:h val="0.7231983808862316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4109328351694397E-2"/>
                  <c:y val="-1.75494768091018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362623740768546E-2"/>
                  <c:y val="-1.818296117929389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2578521919793286E-3"/>
                  <c:y val="-4.05127125729467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2675535846267553E-2"/>
                  <c:y val="3.1266996736881033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13559043478766927"/>
                  <c:y val="9.99586924414294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3.3223807112802699E-2"/>
                  <c:y val="2.306224155733822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10894425336522513"/>
                  <c:y val="-1.2725680397590977E-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ჯამური!$B$127:$B$137</c:f>
              <c:strCache>
                <c:ptCount val="11"/>
                <c:pt idx="0">
                  <c:v>Tbilisi</c:v>
                </c:pt>
                <c:pt idx="1">
                  <c:v>Adjara</c:v>
                </c:pt>
                <c:pt idx="2">
                  <c:v>Guria</c:v>
                </c:pt>
                <c:pt idx="3">
                  <c:v>Imereti</c:v>
                </c:pt>
                <c:pt idx="4">
                  <c:v>Kakheti</c:v>
                </c:pt>
                <c:pt idx="5">
                  <c:v>Racha</c:v>
                </c:pt>
                <c:pt idx="6">
                  <c:v>Samergrelo</c:v>
                </c:pt>
                <c:pt idx="7">
                  <c:v>Samtskhe-Javakheti</c:v>
                </c:pt>
                <c:pt idx="8">
                  <c:v>Shida Kartli</c:v>
                </c:pt>
                <c:pt idx="9">
                  <c:v>Mtskheta-Mtianeti</c:v>
                </c:pt>
                <c:pt idx="10">
                  <c:v>Kvemo Kartli</c:v>
                </c:pt>
              </c:strCache>
            </c:strRef>
          </c:cat>
          <c:val>
            <c:numRef>
              <c:f>ჯამური!$C$127:$C$137</c:f>
              <c:numCache>
                <c:formatCode>0%</c:formatCode>
                <c:ptCount val="11"/>
                <c:pt idx="0">
                  <c:v>0.30864691753402723</c:v>
                </c:pt>
                <c:pt idx="1">
                  <c:v>0.10921594418391857</c:v>
                </c:pt>
                <c:pt idx="2">
                  <c:v>6.5824087841701934E-2</c:v>
                </c:pt>
                <c:pt idx="3">
                  <c:v>0.10594189637424226</c:v>
                </c:pt>
                <c:pt idx="4">
                  <c:v>3.5657097106256433E-2</c:v>
                </c:pt>
                <c:pt idx="5">
                  <c:v>1.81001944412673E-2</c:v>
                </c:pt>
                <c:pt idx="6">
                  <c:v>0.1521931831179229</c:v>
                </c:pt>
                <c:pt idx="7">
                  <c:v>5.5158412444241106E-2</c:v>
                </c:pt>
                <c:pt idx="8">
                  <c:v>9.1187235502687869E-2</c:v>
                </c:pt>
                <c:pt idx="9">
                  <c:v>1.9058103625757748E-2</c:v>
                </c:pt>
                <c:pt idx="10">
                  <c:v>3.9016927827976666E-2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>
                <a:effectLst/>
              </a:rPr>
              <a:t>Geographical distribution of screening positive cases</a:t>
            </a:r>
            <a:endParaRPr lang="en-US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  <c:perspective val="1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8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Tbilisi </a:t>
                    </a:r>
                    <a:fld id="{1B9B3940-E8D1-417A-9D94-C2B3635E9A85}" type="VALUE">
                      <a:rPr lang="en-US" sz="1400" b="1"/>
                      <a:pPr>
                        <a:defRPr sz="1400" b="1"/>
                      </a:pPr>
                      <a:t>[VALUE]</a:t>
                    </a:fld>
                    <a:endParaRPr lang="en-US" sz="1400" b="1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Adjara -</a:t>
                    </a:r>
                    <a:fld id="{D0BAB301-1DE3-4B0E-A860-ED1F4379AB85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samegrelo </a:t>
                    </a:r>
                    <a:fld id="{24D839A7-F786-4461-8AED-E2D989C32CCA}" type="VALUE">
                      <a:rPr lang="en-US" sz="1400" b="1"/>
                      <a:pPr>
                        <a:defRPr sz="1400" b="1"/>
                      </a:pPr>
                      <a:t>[VALUE]</a:t>
                    </a:fld>
                    <a:endParaRPr lang="en-US" sz="1400" b="1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ჯამური!$M$127:$M$137</c:f>
              <c:strCache>
                <c:ptCount val="11"/>
                <c:pt idx="0">
                  <c:v>Tbilisi</c:v>
                </c:pt>
                <c:pt idx="1">
                  <c:v>Adjara</c:v>
                </c:pt>
                <c:pt idx="2">
                  <c:v>Guria</c:v>
                </c:pt>
                <c:pt idx="3">
                  <c:v>Imereti</c:v>
                </c:pt>
                <c:pt idx="4">
                  <c:v>Kakheti</c:v>
                </c:pt>
                <c:pt idx="5">
                  <c:v>Racha</c:v>
                </c:pt>
                <c:pt idx="6">
                  <c:v>Samergrelo</c:v>
                </c:pt>
                <c:pt idx="7">
                  <c:v>Samtskhe-Javakheti</c:v>
                </c:pt>
                <c:pt idx="8">
                  <c:v>Shida Kartli</c:v>
                </c:pt>
                <c:pt idx="9">
                  <c:v>Mtskheta-Mtianeti</c:v>
                </c:pt>
                <c:pt idx="10">
                  <c:v>Kvemo Kartli</c:v>
                </c:pt>
              </c:strCache>
            </c:strRef>
          </c:cat>
          <c:val>
            <c:numRef>
              <c:f>ჯამური!$N$127:$N$137</c:f>
              <c:numCache>
                <c:formatCode>0%</c:formatCode>
                <c:ptCount val="11"/>
                <c:pt idx="0">
                  <c:v>0.36675014136844658</c:v>
                </c:pt>
                <c:pt idx="1">
                  <c:v>0.15978673560061393</c:v>
                </c:pt>
                <c:pt idx="2">
                  <c:v>6.3575409968495034E-2</c:v>
                </c:pt>
                <c:pt idx="3">
                  <c:v>7.3188464334760478E-2</c:v>
                </c:pt>
                <c:pt idx="4">
                  <c:v>2.1326439938605703E-2</c:v>
                </c:pt>
                <c:pt idx="5">
                  <c:v>1.3894498747879474E-2</c:v>
                </c:pt>
                <c:pt idx="6">
                  <c:v>0.20413603683657808</c:v>
                </c:pt>
                <c:pt idx="7">
                  <c:v>1.5025446320381291E-2</c:v>
                </c:pt>
                <c:pt idx="8">
                  <c:v>5.1619678487761535E-2</c:v>
                </c:pt>
                <c:pt idx="9">
                  <c:v>5.8163018014379189E-3</c:v>
                </c:pt>
                <c:pt idx="10">
                  <c:v>2.4880846595039988E-2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Screening </a:t>
            </a:r>
            <a:r>
              <a:rPr lang="en-US" sz="2800" dirty="0" smtClean="0"/>
              <a:t>Distribution</a:t>
            </a:r>
            <a:endParaRPr lang="en-US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923231392940427E-2"/>
          <c:y val="0.21703154346397405"/>
          <c:w val="0.94797094986240082"/>
          <c:h val="0.692798487167068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Tbilisi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Sheet1!$B$6:$B$8</c:f>
              <c:strCache>
                <c:ptCount val="3"/>
                <c:pt idx="0">
                  <c:v>Age &gt;30</c:v>
                </c:pt>
                <c:pt idx="1">
                  <c:v>Male &gt; 30</c:v>
                </c:pt>
                <c:pt idx="2">
                  <c:v>Male 29 - 39</c:v>
                </c:pt>
              </c:strCache>
            </c:strRef>
          </c:cat>
          <c:val>
            <c:numRef>
              <c:f>Sheet1!$C$6:$C$8</c:f>
              <c:numCache>
                <c:formatCode>0%</c:formatCode>
                <c:ptCount val="3"/>
                <c:pt idx="0">
                  <c:v>0.84801532033426186</c:v>
                </c:pt>
                <c:pt idx="1">
                  <c:v>0.62882365017450215</c:v>
                </c:pt>
                <c:pt idx="2">
                  <c:v>0.33235390140385246</c:v>
                </c:pt>
              </c:numCache>
            </c:numRef>
          </c:val>
        </c:ser>
        <c:ser>
          <c:idx val="1"/>
          <c:order val="1"/>
          <c:tx>
            <c:strRef>
              <c:f>Sheet1!$D$5</c:f>
              <c:strCache>
                <c:ptCount val="1"/>
                <c:pt idx="0">
                  <c:v>Zugdidi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Sheet1!$B$6:$B$8</c:f>
              <c:strCache>
                <c:ptCount val="3"/>
                <c:pt idx="0">
                  <c:v>Age &gt;30</c:v>
                </c:pt>
                <c:pt idx="1">
                  <c:v>Male &gt; 30</c:v>
                </c:pt>
                <c:pt idx="2">
                  <c:v>Male 29 - 39</c:v>
                </c:pt>
              </c:strCache>
            </c:strRef>
          </c:cat>
          <c:val>
            <c:numRef>
              <c:f>Sheet1!$D$6:$D$8</c:f>
              <c:numCache>
                <c:formatCode>0%</c:formatCode>
                <c:ptCount val="3"/>
                <c:pt idx="0">
                  <c:v>0.84900711877107526</c:v>
                </c:pt>
                <c:pt idx="1">
                  <c:v>0.50353045013239184</c:v>
                </c:pt>
                <c:pt idx="2">
                  <c:v>0.26468010517090274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7581832"/>
        <c:axId val="267582224"/>
      </c:barChart>
      <c:catAx>
        <c:axId val="267581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582224"/>
        <c:crosses val="autoZero"/>
        <c:auto val="1"/>
        <c:lblAlgn val="ctr"/>
        <c:lblOffset val="100"/>
        <c:noMultiLvlLbl val="0"/>
      </c:catAx>
      <c:valAx>
        <c:axId val="26758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581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294784A1-52B2-4956-BCD7-CDD39FA9609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4E0B9D43-2C5D-49D5-8498-88D1A8ED6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56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CA07F145-86BC-4091-B9EA-F962FB6122DD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A95E9186-0DFD-4610-8599-E1AA7EAD9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6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. Besides introducing or broadening the testing procedures in high-risk groups, the screening must also cover the general population, with particular emphasis on those regions and age groups that have been revealed to have high prevalence of Hepatitis C by the 2015 </a:t>
            </a:r>
            <a:r>
              <a:rPr lang="en-US" dirty="0" err="1" smtClean="0"/>
              <a:t>seroprevalence</a:t>
            </a:r>
            <a:r>
              <a:rPr lang="en-US" dirty="0" smtClean="0"/>
              <a:t> survey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CF9A-335D-46BB-8962-083A91A0E3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69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CF9A-335D-46BB-8962-083A91A0E32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20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June 2015 scale up of HCV screening activities was initiated and NCDC was assigned to this this crucial activity.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E9186-0DFD-4610-8599-E1AA7EAD9A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78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E9186-0DFD-4610-8599-E1AA7EAD9A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29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3.1.3. Improve information systems to promote linkage to care and treatment for persons testing positive for HCV</a:t>
            </a:r>
          </a:p>
          <a:p>
            <a:r>
              <a:rPr lang="en-US" dirty="0" smtClean="0"/>
              <a:t>- Only HCV Management Center (Tbilisi) and NCDC Regional Offices have direct access to Elimination C</a:t>
            </a:r>
          </a:p>
          <a:p>
            <a:r>
              <a:rPr lang="en-US" dirty="0" smtClean="0"/>
              <a:t>No comprehensive reporting database for other screening sites</a:t>
            </a:r>
          </a:p>
          <a:p>
            <a:r>
              <a:rPr lang="en-US" dirty="0" smtClean="0"/>
              <a:t>No ability to directly link patients to confirmatory testing/treatment program</a:t>
            </a:r>
          </a:p>
          <a:p>
            <a:r>
              <a:rPr lang="en-US" dirty="0" smtClean="0"/>
              <a:t>No ability for screening sites to see how many patients eventually present for treatment</a:t>
            </a:r>
          </a:p>
          <a:p>
            <a:r>
              <a:rPr lang="en-US" dirty="0" smtClean="0"/>
              <a:t>3.2.1 Implement HCV screening in clinical and public health settings to improve access to testing for high-risk populations and ensure linkage to care</a:t>
            </a:r>
          </a:p>
          <a:p>
            <a:r>
              <a:rPr lang="en-US" dirty="0" smtClean="0"/>
              <a:t>Certain high risk groups tested in specific settings (e.g., Harm Reduction)</a:t>
            </a:r>
          </a:p>
          <a:p>
            <a:r>
              <a:rPr lang="en-US" dirty="0" smtClean="0"/>
              <a:t>No specific testing program for outpatient HIV/AIDS patients, TB patients, persons who have received blood transfusions, hemodialysis, previously incarcerated persons, children born to HCV+ mothers</a:t>
            </a:r>
          </a:p>
          <a:p>
            <a:r>
              <a:rPr lang="en-US" dirty="0" smtClean="0"/>
              <a:t>Inpatient screening requires large amount of resources, but does not target specific, high risk groups</a:t>
            </a:r>
          </a:p>
          <a:p>
            <a:endParaRPr lang="en-US" dirty="0" smtClean="0"/>
          </a:p>
          <a:p>
            <a:r>
              <a:rPr lang="en-US" dirty="0" smtClean="0"/>
              <a:t>4.1 Develop and implement mechanisms for rapid and effective linkage of identified HCV patients to clinical care services dedicated to HCV care</a:t>
            </a:r>
          </a:p>
          <a:p>
            <a:r>
              <a:rPr lang="en-US" dirty="0" smtClean="0"/>
              <a:t>Only HCV Management Center and NCDC Regional Offices have a way to rapidly link patients to care</a:t>
            </a:r>
          </a:p>
          <a:p>
            <a:r>
              <a:rPr lang="en-US" dirty="0" smtClean="0"/>
              <a:t>Other screening programs lack a way to link patients to care, puts burden on patients</a:t>
            </a:r>
          </a:p>
          <a:p>
            <a:r>
              <a:rPr lang="en-US" dirty="0" smtClean="0"/>
              <a:t>No electronic system for screening programs to monitor linkage to care of their patients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E9186-0DFD-4610-8599-E1AA7EAD9A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51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9305">
              <a:defRPr/>
            </a:pPr>
            <a:r>
              <a:rPr lang="en-US" dirty="0" smtClean="0"/>
              <a:t>.</a:t>
            </a:r>
          </a:p>
          <a:p>
            <a:pPr defTabSz="929305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E9186-0DFD-4610-8599-E1AA7EAD9A7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67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0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6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6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3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5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53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0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7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7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5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4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AF577-5015-44E1-8132-2515727A9CB8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635BA-1B10-4274-AB1A-C9C4967A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4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1139895"/>
            <a:ext cx="10515600" cy="2852737"/>
          </a:xfrm>
        </p:spPr>
        <p:txBody>
          <a:bodyPr/>
          <a:lstStyle/>
          <a:p>
            <a:r>
              <a:rPr lang="en-US" b="1" dirty="0" smtClean="0">
                <a:ln w="127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latin typeface="+mn-lt"/>
              </a:rPr>
              <a:t>Hepatitis </a:t>
            </a:r>
            <a:r>
              <a:rPr lang="en-US" b="1" dirty="0">
                <a:ln w="12700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latin typeface="+mn-lt"/>
              </a:rPr>
              <a:t>C Screening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77624" y="4841256"/>
            <a:ext cx="10515600" cy="857180"/>
          </a:xfrm>
        </p:spPr>
        <p:txBody>
          <a:bodyPr/>
          <a:lstStyle/>
          <a:p>
            <a:pPr lvl="0" algn="r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solidFill>
                  <a:srgbClr val="1CADE4">
                    <a:lumMod val="50000"/>
                  </a:srgbClr>
                </a:solidFill>
              </a:rPr>
              <a:t>Maia Alkhazashvili. MD</a:t>
            </a:r>
          </a:p>
          <a:p>
            <a:pPr lvl="0" algn="r">
              <a:lnSpc>
                <a:spcPct val="100000"/>
              </a:lnSpc>
              <a:spcBef>
                <a:spcPts val="0"/>
              </a:spcBef>
            </a:pPr>
            <a:r>
              <a:rPr lang="en-US" i="1" dirty="0" smtClean="0">
                <a:solidFill>
                  <a:srgbClr val="1CADE4">
                    <a:lumMod val="50000"/>
                  </a:srgbClr>
                </a:solidFill>
              </a:rPr>
              <a:t>NCDC&amp;PH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251450" y="49144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</a:pPr>
            <a:r>
              <a:rPr lang="en-US" sz="2400" i="1" dirty="0" smtClean="0">
                <a:solidFill>
                  <a:srgbClr val="1CADE4">
                    <a:lumMod val="50000"/>
                  </a:srgbClr>
                </a:solidFill>
              </a:rPr>
              <a:t>Hepatitis C </a:t>
            </a:r>
            <a:r>
              <a:rPr lang="en-US" sz="2400" i="1" dirty="0" smtClean="0">
                <a:solidFill>
                  <a:srgbClr val="1CADE4">
                    <a:lumMod val="50000"/>
                  </a:srgbClr>
                </a:solidFill>
              </a:rPr>
              <a:t>A</a:t>
            </a:r>
            <a:r>
              <a:rPr lang="en-US" sz="2400" i="1" dirty="0" smtClean="0">
                <a:solidFill>
                  <a:srgbClr val="1CADE4">
                    <a:lumMod val="50000"/>
                  </a:srgbClr>
                </a:solidFill>
              </a:rPr>
              <a:t>nnual </a:t>
            </a:r>
            <a:r>
              <a:rPr lang="en-US" sz="2400" i="1" dirty="0">
                <a:solidFill>
                  <a:srgbClr val="1CADE4">
                    <a:lumMod val="50000"/>
                  </a:srgbClr>
                </a:solidFill>
              </a:rPr>
              <a:t>S</a:t>
            </a:r>
            <a:r>
              <a:rPr lang="en-US" sz="2400" i="1" dirty="0" smtClean="0">
                <a:solidFill>
                  <a:srgbClr val="1CADE4">
                    <a:lumMod val="50000"/>
                  </a:srgbClr>
                </a:solidFill>
              </a:rPr>
              <a:t>pring </a:t>
            </a:r>
            <a:r>
              <a:rPr lang="en-US" sz="2400" i="1" dirty="0">
                <a:solidFill>
                  <a:srgbClr val="1CADE4">
                    <a:lumMod val="50000"/>
                  </a:srgbClr>
                </a:solidFill>
              </a:rPr>
              <a:t>W</a:t>
            </a:r>
            <a:r>
              <a:rPr lang="en-US" sz="2400" i="1" dirty="0" smtClean="0">
                <a:solidFill>
                  <a:srgbClr val="1CADE4">
                    <a:lumMod val="50000"/>
                  </a:srgbClr>
                </a:solidFill>
              </a:rPr>
              <a:t>orkshop</a:t>
            </a:r>
            <a:endParaRPr lang="en-US" sz="2400" i="1" dirty="0" smtClean="0">
              <a:solidFill>
                <a:srgbClr val="1CADE4">
                  <a:lumMod val="50000"/>
                </a:srgbClr>
              </a:solidFill>
            </a:endParaRPr>
          </a:p>
          <a:p>
            <a:pPr lvl="0" algn="r">
              <a:lnSpc>
                <a:spcPct val="100000"/>
              </a:lnSpc>
              <a:spcBef>
                <a:spcPts val="0"/>
              </a:spcBef>
            </a:pPr>
            <a:r>
              <a:rPr lang="en-US" sz="2400" i="1" dirty="0" smtClean="0">
                <a:solidFill>
                  <a:srgbClr val="1CADE4">
                    <a:lumMod val="50000"/>
                  </a:srgbClr>
                </a:solidFill>
              </a:rPr>
              <a:t>9 </a:t>
            </a:r>
            <a:r>
              <a:rPr lang="en-US" sz="2400" i="1" dirty="0">
                <a:solidFill>
                  <a:srgbClr val="1CADE4">
                    <a:lumMod val="50000"/>
                  </a:srgbClr>
                </a:solidFill>
              </a:rPr>
              <a:t>March, 2017</a:t>
            </a:r>
          </a:p>
          <a:p>
            <a:pPr lvl="0" algn="r">
              <a:lnSpc>
                <a:spcPct val="100000"/>
              </a:lnSpc>
              <a:spcBef>
                <a:spcPts val="0"/>
              </a:spcBef>
            </a:pPr>
            <a:r>
              <a:rPr lang="en-US" sz="2400" i="1" dirty="0">
                <a:solidFill>
                  <a:srgbClr val="1CADE4">
                    <a:lumMod val="50000"/>
                  </a:srgbClr>
                </a:solidFill>
              </a:rPr>
              <a:t>Tbilisi, Georgia</a:t>
            </a:r>
          </a:p>
        </p:txBody>
      </p:sp>
    </p:spTree>
    <p:extLst>
      <p:ext uri="{BB962C8B-B14F-4D97-AF65-F5344CB8AC3E}">
        <p14:creationId xmlns:p14="http://schemas.microsoft.com/office/powerpoint/2010/main" val="275245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8088044"/>
              </p:ext>
            </p:extLst>
          </p:nvPr>
        </p:nvGraphicFramePr>
        <p:xfrm>
          <a:off x="701040" y="1416294"/>
          <a:ext cx="10515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5320"/>
                <a:gridCol w="2758440"/>
                <a:gridCol w="32918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Indicator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Progress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What’s needed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3a.2 Number and percentage of screening sites where a national screening guideline is easily accessible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 information</a:t>
                      </a:r>
                      <a:r>
                        <a:rPr lang="en-US" sz="2000" baseline="0" dirty="0" smtClean="0"/>
                        <a:t> available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3a.4 Number of adults screened for Hepatitis 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Screening programs</a:t>
                      </a:r>
                      <a:r>
                        <a:rPr lang="en-US" sz="2000" baseline="0" dirty="0" smtClean="0"/>
                        <a:t> have </a:t>
                      </a:r>
                      <a:r>
                        <a:rPr lang="en-US" sz="2000" baseline="0" smtClean="0"/>
                        <a:t>conducted ~470,000 </a:t>
                      </a:r>
                      <a:r>
                        <a:rPr lang="en-US" sz="2000" baseline="0" dirty="0" smtClean="0"/>
                        <a:t>tests since 2015, but no way to de-duplicate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Comprehensive screening database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3a.5 Number and percentage of PWIDs screened for Hepatitis 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&gt;44,000 from 2015-2016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3a.6 Number and Percentage of Prisoners screened for Hepatitis 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&gt;14,000</a:t>
                      </a:r>
                      <a:r>
                        <a:rPr lang="en-US" sz="2000" baseline="0" dirty="0" smtClean="0"/>
                        <a:t> from 2015-2016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138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 indicators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3143957"/>
              </p:ext>
            </p:extLst>
          </p:nvPr>
        </p:nvGraphicFramePr>
        <p:xfrm>
          <a:off x="838200" y="1825625"/>
          <a:ext cx="10515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5320"/>
                <a:gridCol w="2758440"/>
                <a:gridCol w="32918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Indicator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Progress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What’s needed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3a.7 Number and percentage of pregnant women screened for Hepatitis 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&gt;53,000</a:t>
                      </a:r>
                      <a:r>
                        <a:rPr lang="en-US" sz="2000" baseline="0" dirty="0" smtClean="0"/>
                        <a:t> from 2015-2016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Linkage to care post-partum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3a.8 Number and percentage of people living with HIV/AIDS screened for Hepatitis 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1,790 from 2015-2016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3a.9 Number and percentage of TB patients screened for Hepatitis 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 information available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Comprehensive screening database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3a.10 Number and percentage of patients on hemodialysis screened for Hepatitis 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 information available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Comprehensive screening database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218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 indicators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5225827"/>
              </p:ext>
            </p:extLst>
          </p:nvPr>
        </p:nvGraphicFramePr>
        <p:xfrm>
          <a:off x="838200" y="1825625"/>
          <a:ext cx="10515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5320"/>
                <a:gridCol w="2758440"/>
                <a:gridCol w="32918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Indicator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Progress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What’s needed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3a.11 Number and percentage of children born to HCV-positive women screened for Hepatitis 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 information available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Comprehensive screening database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3a.12 Number and percentage of HCWs screened for Hepatitis C (with a risk of percutaneous exposure)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 information available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Comprehensive screening database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3a.13 Number and percentage of hospitalized patients screened for Hepatitis C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~46,000</a:t>
                      </a:r>
                      <a:r>
                        <a:rPr lang="en-US" sz="2000" baseline="0" dirty="0" smtClean="0"/>
                        <a:t> (62%) in Nov/Dec 2016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37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Screening Implementation 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9526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Implement HCV screening in clinical and public health settings 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Supply site Interventions: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Outpatient clinics, Family doctors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Inpatients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Priority groups by WHO recommendations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Outreaches –Mobile units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Demand Site </a:t>
            </a:r>
          </a:p>
          <a:p>
            <a:pPr lvl="1"/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Informational and educational social media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campaigns, Public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education materials to increase awareness and mobilize community on rational and benefits of HCV diagnosis, treatment and prevention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SMS (focused on high prevalence age groups)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3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070225" y="4602164"/>
            <a:ext cx="5570538" cy="1158875"/>
          </a:xfrm>
          <a:prstGeom prst="roundRect">
            <a:avLst/>
          </a:prstGeom>
          <a:solidFill>
            <a:srgbClr val="FFFFFF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050" name="Picture 2" descr="C:\Users\Dato\Desktop\Logos\NCDC Logo.pn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>
            <a:extLst/>
          </a:blip>
          <a:srcRect/>
          <a:stretch>
            <a:fillRect/>
          </a:stretch>
        </p:blipFill>
        <p:spPr>
          <a:xfrm>
            <a:off x="3156744" y="2160587"/>
            <a:ext cx="2698750" cy="1984375"/>
          </a:xfrm>
          <a:effectLst>
            <a:outerShdw blurRad="165100" dist="38100" dir="2700000" sx="103000" sy="103000" algn="tl" rotWithShape="0">
              <a:prstClr val="black">
                <a:alpha val="57000"/>
              </a:prstClr>
            </a:outerShdw>
            <a:reflection blurRad="114300" stA="44000" endPos="65000" dist="127000" dir="5400000" sy="-100000" algn="bl" rotWithShape="0"/>
          </a:effectLst>
          <a:extLst/>
        </p:spPr>
      </p:pic>
      <p:sp>
        <p:nvSpPr>
          <p:cNvPr id="41990" name="Rectangle 7"/>
          <p:cNvSpPr>
            <a:spLocks noChangeArrowheads="1"/>
          </p:cNvSpPr>
          <p:nvPr/>
        </p:nvSpPr>
        <p:spPr bwMode="auto">
          <a:xfrm>
            <a:off x="0" y="6165851"/>
            <a:ext cx="12191999" cy="692148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1991" name="Rectangle 8"/>
          <p:cNvSpPr>
            <a:spLocks noChangeArrowheads="1"/>
          </p:cNvSpPr>
          <p:nvPr/>
        </p:nvSpPr>
        <p:spPr bwMode="auto">
          <a:xfrm>
            <a:off x="1499066" y="6381750"/>
            <a:ext cx="46275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National Center for Disease Control &amp; Public Health</a:t>
            </a:r>
            <a:endParaRPr lang="ru-RU" altLang="en-US" sz="1400" b="1">
              <a:solidFill>
                <a:schemeClr val="bg1"/>
              </a:solidFill>
            </a:endParaRPr>
          </a:p>
        </p:txBody>
      </p:sp>
      <p:pic>
        <p:nvPicPr>
          <p:cNvPr id="41992" name="Picture 1030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29" y="6165851"/>
            <a:ext cx="90487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3" name="Text Box 10"/>
          <p:cNvSpPr txBox="1">
            <a:spLocks noChangeArrowheads="1"/>
          </p:cNvSpPr>
          <p:nvPr/>
        </p:nvSpPr>
        <p:spPr bwMode="auto">
          <a:xfrm>
            <a:off x="10347986" y="6396499"/>
            <a:ext cx="1543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chemeClr val="bg1"/>
                </a:solidFill>
              </a:rPr>
              <a:t>www.ncdc.ge</a:t>
            </a:r>
            <a:endParaRPr lang="ru-RU" alt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1847850" y="9810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00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Thank you for your attention!</a:t>
            </a:r>
            <a:r>
              <a:rPr lang="en-US" altLang="en-US" sz="40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sz="40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altLang="en-US" sz="4000" b="1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81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597" y="166255"/>
            <a:ext cx="10058400" cy="105789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HCV screening Protocol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90330" y="1224146"/>
            <a:ext cx="10624864" cy="45670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As part of the Elimination C strategy,  MOLHSA and NCDC developed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 screening guideline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(protocol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) </a:t>
            </a:r>
          </a:p>
          <a:p>
            <a:pPr algn="just"/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The protocol is adopted from the WHO Guideline on screening, care and treatment of persons infected with chronic Hepatitis C (April 2016). </a:t>
            </a:r>
          </a:p>
          <a:p>
            <a:pPr algn="just"/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The aim of the protocol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 Increasing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the level of detection of persons infected with Hepatitis C in Georgia and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reaching the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goal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the elimination strategy – identify at least 90% of the infected persons by 2020. 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protocol recommendations cover all levels of healthcare system from primary healthcare to Hepatitis C treatment service provider specialized clinics, as well as those public health agencies that provide Hepatitis C testing services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74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597" y="166255"/>
            <a:ext cx="10058400" cy="105789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Current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activities:</a:t>
            </a:r>
            <a:b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HCV screening programs and location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1633452"/>
            <a:ext cx="5181600" cy="4211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HCV management center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NCDC Tbilisi and NCDC regional branches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Global Fund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program/Georgian Harm Reduction Network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Mother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and Children Care State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program/Antenatal clinics 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National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HIV/AIDS treatment and care program</a:t>
            </a:r>
          </a:p>
          <a:p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172200" y="1716579"/>
            <a:ext cx="5181600" cy="421100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National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Safe blood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program/ Blood banks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Military recruits 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Outpatient clinics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The hepatitis C program in the penitentiary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system /Prisoners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Inpatients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59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764" y="335693"/>
            <a:ext cx="11124488" cy="462329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>
                    <a:lumMod val="75000"/>
                  </a:schemeClr>
                </a:solidFill>
              </a:rPr>
              <a:t>Anti-HCV screening within different screening programs, 2015-2016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725777"/>
              </p:ext>
            </p:extLst>
          </p:nvPr>
        </p:nvGraphicFramePr>
        <p:xfrm>
          <a:off x="628136" y="1861469"/>
          <a:ext cx="10515600" cy="3853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321412" y="5938107"/>
            <a:ext cx="37019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*data are available through September 30, 2016</a:t>
            </a:r>
          </a:p>
        </p:txBody>
      </p:sp>
      <p:sp>
        <p:nvSpPr>
          <p:cNvPr id="7" name="Rectangle 6"/>
          <p:cNvSpPr/>
          <p:nvPr/>
        </p:nvSpPr>
        <p:spPr>
          <a:xfrm>
            <a:off x="498764" y="954258"/>
            <a:ext cx="11400792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As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of December 30, 2016, more than </a:t>
            </a:r>
            <a:r>
              <a:rPr lang="en-US" sz="2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470,000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people were screened on hepatitis C within several programs, including free voluntary screening offered at NCDC and its regional </a:t>
            </a:r>
            <a:r>
              <a:rPr lang="en-US" sz="2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labs.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716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3059211"/>
              </p:ext>
            </p:extLst>
          </p:nvPr>
        </p:nvGraphicFramePr>
        <p:xfrm>
          <a:off x="1" y="349135"/>
          <a:ext cx="7376159" cy="5655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6179503"/>
              </p:ext>
            </p:extLst>
          </p:nvPr>
        </p:nvGraphicFramePr>
        <p:xfrm>
          <a:off x="7078288" y="1140229"/>
          <a:ext cx="5007032" cy="5137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75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6897206"/>
              </p:ext>
            </p:extLst>
          </p:nvPr>
        </p:nvGraphicFramePr>
        <p:xfrm>
          <a:off x="834189" y="497305"/>
          <a:ext cx="10106527" cy="5438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412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949" y="-250017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>
                    <a:lumMod val="75000"/>
                  </a:schemeClr>
                </a:solidFill>
              </a:rPr>
              <a:t>Current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060854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Since </a:t>
            </a:r>
            <a:r>
              <a:rPr lang="en-US" dirty="0"/>
              <a:t>November 2016, a total of 542 outpatient service providers received free tests from NCDC and initiated HCV screening.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Inpatient </a:t>
            </a:r>
            <a:r>
              <a:rPr lang="en-US" dirty="0"/>
              <a:t>screening</a:t>
            </a:r>
            <a:endParaRPr lang="en-US" dirty="0" smtClean="0"/>
          </a:p>
          <a:p>
            <a:pPr lvl="1"/>
            <a:r>
              <a:rPr lang="en-US" dirty="0"/>
              <a:t>Resolution 445 - “All hospitalized patients are provided C hepatitis antibody testing, via rapid and/or enzyme assay method, and reporting”</a:t>
            </a:r>
          </a:p>
          <a:p>
            <a:pPr lvl="1"/>
            <a:r>
              <a:rPr lang="en-US" dirty="0"/>
              <a:t>Data transmitted to NCDC via E-Health system (Nov/Dec 2016)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638502"/>
            <a:ext cx="10341032" cy="114142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793749"/>
              </p:ext>
            </p:extLst>
          </p:nvPr>
        </p:nvGraphicFramePr>
        <p:xfrm>
          <a:off x="967971" y="1898279"/>
          <a:ext cx="10337337" cy="974074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445779"/>
                <a:gridCol w="3445779"/>
                <a:gridCol w="3445779"/>
              </a:tblGrid>
              <a:tr h="51687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Screened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Positive</a:t>
                      </a:r>
                      <a:endParaRPr lang="en-US" sz="2400" dirty="0"/>
                    </a:p>
                  </a:txBody>
                  <a:tcPr/>
                </a:tc>
              </a:tr>
              <a:tr h="39454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Outpatients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18900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1405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317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728" y="135318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3.1.3. Improve information systems to promote linkage to care and treatment for persons testing positive for HCV.</a:t>
            </a:r>
          </a:p>
          <a:p>
            <a:pPr marL="0" indent="0">
              <a:buNone/>
            </a:pPr>
            <a:r>
              <a:rPr lang="en-US" dirty="0"/>
              <a:t>3.2.1 Implement HCV screening in clinical and public health settings to improve access to testing for high-risk populations and ensure linkage to care</a:t>
            </a:r>
          </a:p>
          <a:p>
            <a:pPr marL="0" indent="0">
              <a:buNone/>
            </a:pPr>
            <a:r>
              <a:rPr lang="en-US" dirty="0"/>
              <a:t>Objective 4.1: Promote universal access to HCV care and treatment in </a:t>
            </a:r>
            <a:r>
              <a:rPr lang="en-US" dirty="0" smtClean="0"/>
              <a:t>Georgia</a:t>
            </a:r>
          </a:p>
          <a:p>
            <a:pPr marL="0" indent="0">
              <a:buNone/>
            </a:pPr>
            <a:r>
              <a:rPr lang="en-US" dirty="0" smtClean="0"/>
              <a:t>Develop </a:t>
            </a:r>
            <a:r>
              <a:rPr lang="en-US" dirty="0"/>
              <a:t>and implement mechanisms for rapid and effective linkage of identified HCV patients to clinical care services dedicated to HCV care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63040" y="345336"/>
            <a:ext cx="9220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TAG Recommendations for Screening</a:t>
            </a:r>
          </a:p>
        </p:txBody>
      </p:sp>
    </p:spTree>
    <p:extLst>
      <p:ext uri="{BB962C8B-B14F-4D97-AF65-F5344CB8AC3E}">
        <p14:creationId xmlns:p14="http://schemas.microsoft.com/office/powerpoint/2010/main" val="2920078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Screening M&amp;E indicators for 2017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04486"/>
            <a:ext cx="12193057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422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</TotalTime>
  <Words>998</Words>
  <Application>Microsoft Office PowerPoint</Application>
  <PresentationFormat>Widescreen</PresentationFormat>
  <Paragraphs>140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Sylfaen</vt:lpstr>
      <vt:lpstr>Times New Roman</vt:lpstr>
      <vt:lpstr>Office Theme</vt:lpstr>
      <vt:lpstr>Hepatitis C Screening </vt:lpstr>
      <vt:lpstr>HCV screening Protocol</vt:lpstr>
      <vt:lpstr>Current activities: HCV screening programs and location</vt:lpstr>
      <vt:lpstr>Anti-HCV screening within different screening programs, 2015-2016</vt:lpstr>
      <vt:lpstr>PowerPoint Presentation</vt:lpstr>
      <vt:lpstr>PowerPoint Presentation</vt:lpstr>
      <vt:lpstr>Current Status</vt:lpstr>
      <vt:lpstr>PowerPoint Presentation</vt:lpstr>
      <vt:lpstr>Screening M&amp;E indicators for 2017</vt:lpstr>
      <vt:lpstr>Screening indicators</vt:lpstr>
      <vt:lpstr>Screening indicators</vt:lpstr>
      <vt:lpstr>Screening indicators</vt:lpstr>
      <vt:lpstr>Screening Implementation 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HCV Screening Information Systems</dc:title>
  <dc:creator>Ruth Link-Gelles</dc:creator>
  <cp:lastModifiedBy>Besik Pestvenidze</cp:lastModifiedBy>
  <cp:revision>62</cp:revision>
  <cp:lastPrinted>2017-03-07T12:03:24Z</cp:lastPrinted>
  <dcterms:created xsi:type="dcterms:W3CDTF">2017-02-28T17:36:34Z</dcterms:created>
  <dcterms:modified xsi:type="dcterms:W3CDTF">2017-03-08T22:39:59Z</dcterms:modified>
</cp:coreProperties>
</file>