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7" r:id="rId3"/>
    <p:sldId id="301" r:id="rId4"/>
    <p:sldId id="304" r:id="rId5"/>
    <p:sldId id="308" r:id="rId6"/>
    <p:sldId id="310" r:id="rId7"/>
    <p:sldId id="305" r:id="rId8"/>
    <p:sldId id="309" r:id="rId9"/>
    <p:sldId id="311" r:id="rId10"/>
    <p:sldId id="312" r:id="rId11"/>
    <p:sldId id="316" r:id="rId12"/>
    <p:sldId id="315" r:id="rId13"/>
    <p:sldId id="318" r:id="rId14"/>
    <p:sldId id="298" r:id="rId15"/>
    <p:sldId id="317" r:id="rId16"/>
    <p:sldId id="306" r:id="rId17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yriad Web Pro" panose="020B0604020202020204" charset="0"/>
      <p:regular r:id="rId24"/>
      <p:bold r:id="rId25"/>
      <p: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Link-Gelles" initials="RLG" lastIdx="13" clrIdx="0">
    <p:extLst>
      <p:ext uri="{19B8F6BF-5375-455C-9EA6-DF929625EA0E}">
        <p15:presenceInfo xmlns:p15="http://schemas.microsoft.com/office/powerpoint/2012/main" userId="Ruth Link-Gelles" providerId="None"/>
      </p:ext>
    </p:extLst>
  </p:cmAuthor>
  <p:cmAuthor id="2" name="Bryan Yeh" initials="BY" lastIdx="1" clrIdx="1">
    <p:extLst>
      <p:ext uri="{19B8F6BF-5375-455C-9EA6-DF929625EA0E}">
        <p15:presenceInfo xmlns:p15="http://schemas.microsoft.com/office/powerpoint/2012/main" userId="Bryan Ye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166"/>
    <a:srgbClr val="FFFFFF"/>
    <a:srgbClr val="4983F2"/>
    <a:srgbClr val="9A4E9E"/>
    <a:srgbClr val="618E7C"/>
    <a:srgbClr val="5A4099"/>
    <a:srgbClr val="B45340"/>
    <a:srgbClr val="E25423"/>
    <a:srgbClr val="006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68043" autoAdjust="0"/>
  </p:normalViewPr>
  <p:slideViewPr>
    <p:cSldViewPr snapToGrid="0">
      <p:cViewPr varScale="1">
        <p:scale>
          <a:sx n="67" d="100"/>
          <a:sy n="67" d="100"/>
        </p:scale>
        <p:origin x="157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318474546943E-2"/>
          <c:y val="3.0823813469531908E-2"/>
          <c:w val="0.83062155774736013"/>
          <c:h val="0.62523965488067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screened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5F56E82-5DBD-4F65-A139-1442787B8D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CFACBA7-BEE8-4EEE-AE0D-F61968F67D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6A72BF2-F9FB-4F38-B978-1D92565DC2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3FF4943-9144-4A3B-9E58-2272163544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771199B-8E8B-4E1B-810A-9057239DD0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096996A5-E695-4B48-A633-537E4C60F1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FDDDF71-D002-4C3E-8B8A-4FF11A9129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9BF9390D-3B4D-4D83-954B-91A396166B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xForSav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82BEE537-80FF-47C3-8C0B-810E24B049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FC6CBEE7-1C24-467E-B45D-33965CD928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DF5CAD15-F13D-4D37-B955-F883AF2330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BA28EC45-7D9F-4C79-816C-0838C8766E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2D60F4D6-E3CB-4EBA-9FBA-014368DF93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2B20F1E1-C213-482D-BEB5-A31CCC2A21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F001E22A-5D36-48B8-8BF8-EDC3F8970C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BB218891-8F26-4FF2-B892-0868B3B0C5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1-5*</c:v>
                </c:pt>
                <c:pt idx="1">
                  <c:v>6-11</c:v>
                </c:pt>
                <c:pt idx="2">
                  <c:v>12-17</c:v>
                </c:pt>
                <c:pt idx="3">
                  <c:v>18-29</c:v>
                </c:pt>
                <c:pt idx="4">
                  <c:v>30-39</c:v>
                </c:pt>
                <c:pt idx="5">
                  <c:v>40-49</c:v>
                </c:pt>
                <c:pt idx="6">
                  <c:v>50-59</c:v>
                </c:pt>
                <c:pt idx="7">
                  <c:v>60+</c:v>
                </c:pt>
                <c:pt idx="9">
                  <c:v>1-5*</c:v>
                </c:pt>
                <c:pt idx="10">
                  <c:v>6-11</c:v>
                </c:pt>
                <c:pt idx="11">
                  <c:v>12-17</c:v>
                </c:pt>
                <c:pt idx="12">
                  <c:v>18-29</c:v>
                </c:pt>
                <c:pt idx="13">
                  <c:v>30-39</c:v>
                </c:pt>
                <c:pt idx="14">
                  <c:v>40-49</c:v>
                </c:pt>
                <c:pt idx="15">
                  <c:v>50-59</c:v>
                </c:pt>
                <c:pt idx="16">
                  <c:v>60+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57.03</c:v>
                </c:pt>
                <c:pt idx="1">
                  <c:v>60.01</c:v>
                </c:pt>
                <c:pt idx="2">
                  <c:v>67.55</c:v>
                </c:pt>
                <c:pt idx="3">
                  <c:v>64.83</c:v>
                </c:pt>
                <c:pt idx="4">
                  <c:v>61.38</c:v>
                </c:pt>
                <c:pt idx="5">
                  <c:v>62.49</c:v>
                </c:pt>
                <c:pt idx="6">
                  <c:v>64.02</c:v>
                </c:pt>
                <c:pt idx="7">
                  <c:v>64.78</c:v>
                </c:pt>
                <c:pt idx="9">
                  <c:v>57.25</c:v>
                </c:pt>
                <c:pt idx="10">
                  <c:v>60.1</c:v>
                </c:pt>
                <c:pt idx="11">
                  <c:v>68.81</c:v>
                </c:pt>
                <c:pt idx="12">
                  <c:v>72</c:v>
                </c:pt>
                <c:pt idx="13">
                  <c:v>72.069999999999993</c:v>
                </c:pt>
                <c:pt idx="14">
                  <c:v>67.209999999999994</c:v>
                </c:pt>
                <c:pt idx="15">
                  <c:v>63.08</c:v>
                </c:pt>
                <c:pt idx="16">
                  <c:v>63.49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DEE-42EE-9F2D-9188623C23FD}"/>
            </c:ext>
            <c:ext xmlns:c15="http://schemas.microsoft.com/office/drawing/2012/chart" uri="{02D57815-91ED-43cb-92C2-25804820EDAC}">
              <c15:datalabelsRange>
                <c15:f>Sheet1!$E$2:$E$18</c15:f>
                <c15:dlblRangeCache>
                  <c:ptCount val="17"/>
                  <c:pt idx="0">
                    <c:v>2401</c:v>
                  </c:pt>
                  <c:pt idx="1">
                    <c:v>1181</c:v>
                  </c:pt>
                  <c:pt idx="2">
                    <c:v>845</c:v>
                  </c:pt>
                  <c:pt idx="3">
                    <c:v>2913</c:v>
                  </c:pt>
                  <c:pt idx="4">
                    <c:v>1721</c:v>
                  </c:pt>
                  <c:pt idx="5">
                    <c:v>2069</c:v>
                  </c:pt>
                  <c:pt idx="6">
                    <c:v>3185</c:v>
                  </c:pt>
                  <c:pt idx="7">
                    <c:v>8422</c:v>
                  </c:pt>
                  <c:pt idx="9">
                    <c:v>1910</c:v>
                  </c:pt>
                  <c:pt idx="10">
                    <c:v>916</c:v>
                  </c:pt>
                  <c:pt idx="11">
                    <c:v>865</c:v>
                  </c:pt>
                  <c:pt idx="12">
                    <c:v>6444</c:v>
                  </c:pt>
                  <c:pt idx="13">
                    <c:v>4077</c:v>
                  </c:pt>
                  <c:pt idx="14">
                    <c:v>2046</c:v>
                  </c:pt>
                  <c:pt idx="15">
                    <c:v>2440</c:v>
                  </c:pt>
                  <c:pt idx="16">
                    <c:v>8629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5"/>
        <c:axId val="131874192"/>
        <c:axId val="131876144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% positive (inpatient)</c:v>
                </c:pt>
              </c:strCache>
            </c:strRef>
          </c:tx>
          <c:spPr>
            <a:ln w="571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Sheet1!$A$2:$A$18</c:f>
              <c:strCache>
                <c:ptCount val="17"/>
                <c:pt idx="0">
                  <c:v>1-5*</c:v>
                </c:pt>
                <c:pt idx="1">
                  <c:v>6-11</c:v>
                </c:pt>
                <c:pt idx="2">
                  <c:v>12-17</c:v>
                </c:pt>
                <c:pt idx="3">
                  <c:v>18-29</c:v>
                </c:pt>
                <c:pt idx="4">
                  <c:v>30-39</c:v>
                </c:pt>
                <c:pt idx="5">
                  <c:v>40-49</c:v>
                </c:pt>
                <c:pt idx="6">
                  <c:v>50-59</c:v>
                </c:pt>
                <c:pt idx="7">
                  <c:v>60+</c:v>
                </c:pt>
                <c:pt idx="9">
                  <c:v>1-5*</c:v>
                </c:pt>
                <c:pt idx="10">
                  <c:v>6-11</c:v>
                </c:pt>
                <c:pt idx="11">
                  <c:v>12-17</c:v>
                </c:pt>
                <c:pt idx="12">
                  <c:v>18-29</c:v>
                </c:pt>
                <c:pt idx="13">
                  <c:v>30-39</c:v>
                </c:pt>
                <c:pt idx="14">
                  <c:v>40-49</c:v>
                </c:pt>
                <c:pt idx="15">
                  <c:v>50-59</c:v>
                </c:pt>
                <c:pt idx="16">
                  <c:v>60+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0.37</c:v>
                </c:pt>
                <c:pt idx="1">
                  <c:v>0.42</c:v>
                </c:pt>
                <c:pt idx="2">
                  <c:v>1.3</c:v>
                </c:pt>
                <c:pt idx="3">
                  <c:v>3.63</c:v>
                </c:pt>
                <c:pt idx="4">
                  <c:v>14.82</c:v>
                </c:pt>
                <c:pt idx="5">
                  <c:v>20.010000000000002</c:v>
                </c:pt>
                <c:pt idx="6">
                  <c:v>13.16</c:v>
                </c:pt>
                <c:pt idx="7">
                  <c:v>4.6500000000000004</c:v>
                </c:pt>
                <c:pt idx="9">
                  <c:v>0.31</c:v>
                </c:pt>
                <c:pt idx="10">
                  <c:v>0.22</c:v>
                </c:pt>
                <c:pt idx="11">
                  <c:v>1.04</c:v>
                </c:pt>
                <c:pt idx="12">
                  <c:v>0.98</c:v>
                </c:pt>
                <c:pt idx="13">
                  <c:v>2.04</c:v>
                </c:pt>
                <c:pt idx="14">
                  <c:v>4.1100000000000003</c:v>
                </c:pt>
                <c:pt idx="15">
                  <c:v>4.51</c:v>
                </c:pt>
                <c:pt idx="16">
                  <c:v>4.6500000000000004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1DEE-42EE-9F2D-9188623C23FD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% positive (2015 Serosurvey)</c:v>
                </c:pt>
              </c:strCache>
            </c:strRef>
          </c:tx>
          <c:spPr>
            <a:ln w="57150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Lit>
              <c:ptCount val="17"/>
              <c:pt idx="0">
                <c:v>1-5*</c:v>
              </c:pt>
              <c:pt idx="1">
                <c:v>6-11</c:v>
              </c:pt>
              <c:pt idx="2">
                <c:v>12-17</c:v>
              </c:pt>
              <c:pt idx="3">
                <c:v>18-29</c:v>
              </c:pt>
              <c:pt idx="4">
                <c:v>30-39</c:v>
              </c:pt>
              <c:pt idx="5">
                <c:v>40-49</c:v>
              </c:pt>
              <c:pt idx="6">
                <c:v>50-59</c:v>
              </c:pt>
              <c:pt idx="7">
                <c:v>60+</c:v>
              </c:pt>
              <c:pt idx="9">
                <c:v>1-5*</c:v>
              </c:pt>
              <c:pt idx="10">
                <c:v>6-11</c:v>
              </c:pt>
              <c:pt idx="11">
                <c:v>12-17</c:v>
              </c:pt>
              <c:pt idx="12">
                <c:v>18-29</c:v>
              </c:pt>
              <c:pt idx="13">
                <c:v>30-39</c:v>
              </c:pt>
              <c:pt idx="14">
                <c:v>40-49</c:v>
              </c:pt>
              <c:pt idx="15">
                <c:v>50-59</c:v>
              </c:pt>
              <c:pt idx="16">
                <c:v>60+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Sheet1!$C$2:$C$18</c:f>
              <c:numCache>
                <c:formatCode>General</c:formatCode>
                <c:ptCount val="17"/>
                <c:pt idx="3">
                  <c:v>3.6</c:v>
                </c:pt>
                <c:pt idx="4">
                  <c:v>15.6</c:v>
                </c:pt>
                <c:pt idx="5">
                  <c:v>22.7</c:v>
                </c:pt>
                <c:pt idx="6">
                  <c:v>10.1</c:v>
                </c:pt>
                <c:pt idx="7">
                  <c:v>8.6999999999999993</c:v>
                </c:pt>
                <c:pt idx="12">
                  <c:v>1.2</c:v>
                </c:pt>
                <c:pt idx="13">
                  <c:v>3</c:v>
                </c:pt>
                <c:pt idx="14">
                  <c:v>4.3</c:v>
                </c:pt>
                <c:pt idx="15">
                  <c:v>4.4000000000000004</c:v>
                </c:pt>
                <c:pt idx="16">
                  <c:v>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1DEE-42EE-9F2D-9188623C23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876552"/>
        <c:axId val="131801856"/>
      </c:lineChart>
      <c:catAx>
        <c:axId val="131874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Age group, years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1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6144"/>
        <c:crosses val="autoZero"/>
        <c:auto val="1"/>
        <c:lblAlgn val="ctr"/>
        <c:lblOffset val="100"/>
        <c:noMultiLvlLbl val="0"/>
      </c:catAx>
      <c:valAx>
        <c:axId val="131876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accent1"/>
                    </a:solidFill>
                  </a:rPr>
                  <a:t>% screened</a:t>
                </a:r>
              </a:p>
            </c:rich>
          </c:tx>
          <c:layout>
            <c:manualLayout>
              <c:xMode val="edge"/>
              <c:yMode val="edge"/>
              <c:x val="8.5806958606449695E-3"/>
              <c:y val="0.236738145995349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4192"/>
        <c:crosses val="autoZero"/>
        <c:crossBetween val="between"/>
      </c:valAx>
      <c:valAx>
        <c:axId val="131801856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% anti-HCV+ </a:t>
                </a:r>
              </a:p>
            </c:rich>
          </c:tx>
          <c:layout>
            <c:manualLayout>
              <c:xMode val="edge"/>
              <c:yMode val="edge"/>
              <c:x val="0.96229637868073914"/>
              <c:y val="0.24984566212104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6552"/>
        <c:crosses val="max"/>
        <c:crossBetween val="between"/>
      </c:valAx>
      <c:catAx>
        <c:axId val="131876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801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771336699041659"/>
          <c:y val="0.88187319605296999"/>
          <c:w val="0.68765258430633147"/>
          <c:h val="6.9170696478216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56844298957022E-2"/>
          <c:y val="4.4183233804520369E-2"/>
          <c:w val="0.79936521277536932"/>
          <c:h val="0.70166615852311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facilities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9C0F04E-9183-4892-9EF9-34F93C18FD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B989A72-CC03-4602-96D1-3C9C8B9885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F01040C-D160-41F6-8292-BAB55ACEAF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A2FA65C-B8EB-49F9-AF77-4A04B7A33F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9777004-80D5-4399-BFF8-75202F9EDA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19402AC-430F-4584-84C0-6B1200F48C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1-19%</c:v>
                </c:pt>
                <c:pt idx="1">
                  <c:v>20-39%</c:v>
                </c:pt>
                <c:pt idx="2">
                  <c:v>40-59%</c:v>
                </c:pt>
                <c:pt idx="3">
                  <c:v>60-79%</c:v>
                </c:pt>
                <c:pt idx="4">
                  <c:v>80-99%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19</c:v>
                </c:pt>
                <c:pt idx="2">
                  <c:v>31</c:v>
                </c:pt>
                <c:pt idx="3">
                  <c:v>34</c:v>
                </c:pt>
                <c:pt idx="4">
                  <c:v>15</c:v>
                </c:pt>
                <c:pt idx="5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DFF-4EA0-BB74-9538D2846002}"/>
            </c:ext>
            <c:ext xmlns:c15="http://schemas.microsoft.com/office/drawing/2012/chart" uri="{02D57815-91ED-43cb-92C2-25804820EDAC}">
              <c15:datalabelsRange>
                <c15:f>Sheet1!$E$2:$E$7</c15:f>
                <c15:dlblRangeCache>
                  <c:ptCount val="6"/>
                  <c:pt idx="0">
                    <c:v>n=16</c:v>
                  </c:pt>
                  <c:pt idx="1">
                    <c:v>n=19</c:v>
                  </c:pt>
                  <c:pt idx="2">
                    <c:v>n=31</c:v>
                  </c:pt>
                  <c:pt idx="3">
                    <c:v>n=34</c:v>
                  </c:pt>
                  <c:pt idx="4">
                    <c:v>n=15</c:v>
                  </c:pt>
                  <c:pt idx="5">
                    <c:v>n=49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2380136"/>
        <c:axId val="1423805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1-19%</c:v>
                      </c:pt>
                      <c:pt idx="1">
                        <c:v>20-39%</c:v>
                      </c:pt>
                      <c:pt idx="2">
                        <c:v>40-59%</c:v>
                      </c:pt>
                      <c:pt idx="3">
                        <c:v>60-79%</c:v>
                      </c:pt>
                      <c:pt idx="4">
                        <c:v>80-99%</c:v>
                      </c:pt>
                      <c:pt idx="5">
                        <c:v>100%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5DFF-4EA0-BB74-9538D284600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HCV Ab+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1-19%</c:v>
                </c:pt>
                <c:pt idx="1">
                  <c:v>20-39%</c:v>
                </c:pt>
                <c:pt idx="2">
                  <c:v>40-59%</c:v>
                </c:pt>
                <c:pt idx="3">
                  <c:v>60-79%</c:v>
                </c:pt>
                <c:pt idx="4">
                  <c:v>80-99%</c:v>
                </c:pt>
                <c:pt idx="5">
                  <c:v>100%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31.99</c:v>
                </c:pt>
                <c:pt idx="1">
                  <c:v>4.99</c:v>
                </c:pt>
                <c:pt idx="2">
                  <c:v>5.63</c:v>
                </c:pt>
                <c:pt idx="3">
                  <c:v>4.22</c:v>
                </c:pt>
                <c:pt idx="4">
                  <c:v>6.52</c:v>
                </c:pt>
                <c:pt idx="5">
                  <c:v>3.82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DFF-4EA0-BB74-9538D28460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1-19%</c:v>
                </c:pt>
                <c:pt idx="1">
                  <c:v>20-39%</c:v>
                </c:pt>
                <c:pt idx="2">
                  <c:v>40-59%</c:v>
                </c:pt>
                <c:pt idx="3">
                  <c:v>60-79%</c:v>
                </c:pt>
                <c:pt idx="4">
                  <c:v>80-99%</c:v>
                </c:pt>
                <c:pt idx="5">
                  <c:v>100%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DFF-4EA0-BB74-9538D2846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81312"/>
        <c:axId val="142380920"/>
      </c:lineChart>
      <c:catAx>
        <c:axId val="142380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% inpatients</a:t>
                </a:r>
                <a:r>
                  <a:rPr lang="en-US" sz="1400" b="1" baseline="0" dirty="0">
                    <a:solidFill>
                      <a:srgbClr val="000000"/>
                    </a:solidFill>
                  </a:rPr>
                  <a:t> screened</a:t>
                </a:r>
                <a:endParaRPr lang="en-US" sz="1400" b="1" dirty="0">
                  <a:solidFill>
                    <a:srgbClr val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80528"/>
        <c:crosses val="autoZero"/>
        <c:auto val="1"/>
        <c:lblAlgn val="ctr"/>
        <c:lblOffset val="100"/>
        <c:noMultiLvlLbl val="0"/>
      </c:catAx>
      <c:valAx>
        <c:axId val="142380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# of facilities</a:t>
                </a:r>
              </a:p>
            </c:rich>
          </c:tx>
          <c:layout>
            <c:manualLayout>
              <c:xMode val="edge"/>
              <c:yMode val="edge"/>
              <c:x val="1.8726591760299626E-2"/>
              <c:y val="0.23216472043345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80136"/>
        <c:crosses val="autoZero"/>
        <c:crossBetween val="between"/>
      </c:valAx>
      <c:valAx>
        <c:axId val="142380920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accent3"/>
                    </a:solidFill>
                  </a:rPr>
                  <a:t>Median HCV</a:t>
                </a:r>
                <a:r>
                  <a:rPr lang="en-US" sz="1400" b="1" baseline="0" dirty="0">
                    <a:solidFill>
                      <a:schemeClr val="accent3"/>
                    </a:solidFill>
                  </a:rPr>
                  <a:t> Ab prevalence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c:rich>
          </c:tx>
          <c:layout>
            <c:manualLayout>
              <c:xMode val="edge"/>
              <c:yMode val="edge"/>
              <c:x val="0.94979712858926335"/>
              <c:y val="0.15478729324682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81312"/>
        <c:crosses val="max"/>
        <c:crossBetween val="between"/>
      </c:valAx>
      <c:catAx>
        <c:axId val="142381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380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67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05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9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95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6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9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7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5456-A9D6-4D86-BA2A-29DBFC7E3E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18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A449C-C219-41F1-A8BC-5749F16A27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HST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>
          <a:xfrm>
            <a:off x="0" y="0"/>
            <a:ext cx="9144000" cy="90796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1039553"/>
            <a:ext cx="8408977" cy="885728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788A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HIV/AIDS, Viral Hepatitis, STD, and TB Prevention</a:t>
            </a:r>
          </a:p>
        </p:txBody>
      </p:sp>
    </p:spTree>
    <p:extLst>
      <p:ext uri="{BB962C8B-B14F-4D97-AF65-F5344CB8AC3E}">
        <p14:creationId xmlns:p14="http://schemas.microsoft.com/office/powerpoint/2010/main" val="6609020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NCHHSTP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5015564"/>
            <a:ext cx="9144000" cy="134374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9A4E9E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70B0-C32D-4A9F-88AC-88C7964F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62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16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5029200"/>
            <a:ext cx="9143196" cy="122049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70B0-C32D-4A9F-88AC-88C7964F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4259855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CFA6C54-B8F4-491D-A1D2-A75312E66E0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C3C9-F06A-481B-A2B5-38BF2C9B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1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70B0-C32D-4A9F-88AC-88C7964F9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2" r:id="rId3"/>
    <p:sldLayoutId id="2147483823" r:id="rId4"/>
    <p:sldLayoutId id="2147483849" r:id="rId5"/>
    <p:sldLayoutId id="2147483857" r:id="rId6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Hepatitis C screening among hospitalized patients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Ruth Link-Gelles, PhD, MPH</a:t>
            </a:r>
          </a:p>
          <a:p>
            <a:r>
              <a:rPr lang="en-US" dirty="0"/>
              <a:t>Bryan </a:t>
            </a:r>
            <a:r>
              <a:rPr lang="en-US" dirty="0" err="1"/>
              <a:t>Yeh</a:t>
            </a:r>
            <a:r>
              <a:rPr lang="en-US" dirty="0"/>
              <a:t>, MPH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Annual Hepatitis C Elimination Workshop</a:t>
            </a:r>
            <a:br>
              <a:rPr lang="en-US" dirty="0"/>
            </a:br>
            <a:endParaRPr lang="en-US" dirty="0"/>
          </a:p>
          <a:p>
            <a:r>
              <a:rPr lang="en-US" dirty="0"/>
              <a:t>9 March 2017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 results - programmatic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4"/>
            <a:ext cx="8229600" cy="37429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confusion about resolution’s requirements</a:t>
            </a:r>
          </a:p>
          <a:p>
            <a:pPr lvl="1"/>
            <a:r>
              <a:rPr lang="en-US" dirty="0"/>
              <a:t>Mandatory screening vs. mandatory reporting</a:t>
            </a:r>
          </a:p>
          <a:p>
            <a:pPr lvl="1"/>
            <a:r>
              <a:rPr lang="en-US" dirty="0"/>
              <a:t>Meaning of phrase “provided”</a:t>
            </a:r>
          </a:p>
          <a:p>
            <a:r>
              <a:rPr lang="en-US" dirty="0"/>
              <a:t>Screening cost is an issue for hospitals</a:t>
            </a:r>
          </a:p>
          <a:p>
            <a:pPr lvl="1"/>
            <a:r>
              <a:rPr lang="en-US" dirty="0"/>
              <a:t>Reimbursement rate has not increased since decree, so cost is coming from </a:t>
            </a:r>
            <a:r>
              <a:rPr lang="en-US" dirty="0" smtClean="0"/>
              <a:t>some hospitals’ budgets </a:t>
            </a:r>
            <a:r>
              <a:rPr lang="en-US" dirty="0"/>
              <a:t>(2 GEL to 30 GEL)</a:t>
            </a:r>
          </a:p>
          <a:p>
            <a:pPr lvl="1"/>
            <a:r>
              <a:rPr lang="en-US" dirty="0"/>
              <a:t>Hospitals which do not have STOP C programs have less incentive to test since they cannot charge for treatment</a:t>
            </a:r>
          </a:p>
          <a:p>
            <a:r>
              <a:rPr lang="en-US" dirty="0"/>
              <a:t>Screening/confirmatory testing cost is an issue for patients</a:t>
            </a:r>
          </a:p>
          <a:p>
            <a:pPr lvl="1"/>
            <a:r>
              <a:rPr lang="en-US" dirty="0" smtClean="0"/>
              <a:t>Some patients </a:t>
            </a:r>
            <a:r>
              <a:rPr lang="en-US" dirty="0"/>
              <a:t>cannot pay for antibody </a:t>
            </a:r>
            <a:r>
              <a:rPr lang="en-US" dirty="0" smtClean="0"/>
              <a:t>screening</a:t>
            </a:r>
            <a:endParaRPr lang="en-US" dirty="0"/>
          </a:p>
          <a:p>
            <a:pPr lvl="1"/>
            <a:r>
              <a:rPr lang="en-US" dirty="0" smtClean="0"/>
              <a:t>Some patients </a:t>
            </a:r>
            <a:r>
              <a:rPr lang="en-US" dirty="0"/>
              <a:t>know they are HCV Ab+, but cannot afford costs of transportation and follow up testing</a:t>
            </a:r>
          </a:p>
        </p:txBody>
      </p:sp>
    </p:spTree>
    <p:extLst>
      <p:ext uri="{BB962C8B-B14F-4D97-AF65-F5344CB8AC3E}">
        <p14:creationId xmlns:p14="http://schemas.microsoft.com/office/powerpoint/2010/main" val="3541840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 results -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Frustration that no system exists to check previous screening status</a:t>
            </a:r>
          </a:p>
          <a:p>
            <a:r>
              <a:rPr lang="en-US" dirty="0" smtClean="0"/>
              <a:t>Confusion over how to enter data into E-Health Form 066</a:t>
            </a:r>
          </a:p>
          <a:p>
            <a:pPr lvl="1"/>
            <a:r>
              <a:rPr lang="en-US" dirty="0" smtClean="0"/>
              <a:t>One hospital entered “not screened” for HBV Ab negative individuals</a:t>
            </a:r>
          </a:p>
          <a:p>
            <a:pPr lvl="1"/>
            <a:r>
              <a:rPr lang="en-US" dirty="0" smtClean="0"/>
              <a:t>Unclear </a:t>
            </a:r>
            <a:r>
              <a:rPr lang="en-US" dirty="0"/>
              <a:t>how to enter data for individuals with documented recent testing or ongoing/completed treatment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670B0-C32D-4A9F-88AC-88C7964F93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63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Confusion about resolution’s requirements and E-Health reporting</a:t>
            </a:r>
            <a:endParaRPr lang="en-US" dirty="0"/>
          </a:p>
          <a:p>
            <a:r>
              <a:rPr lang="en-US" dirty="0" smtClean="0"/>
              <a:t>Repetitive </a:t>
            </a:r>
            <a:r>
              <a:rPr lang="en-US" dirty="0"/>
              <a:t>testing </a:t>
            </a:r>
            <a:endParaRPr lang="en-US" dirty="0" smtClean="0"/>
          </a:p>
          <a:p>
            <a:r>
              <a:rPr lang="en-US" dirty="0" smtClean="0"/>
              <a:t>Variation in HCV Ab prevalence by percent tested</a:t>
            </a:r>
          </a:p>
          <a:p>
            <a:r>
              <a:rPr lang="en-US" dirty="0"/>
              <a:t>Limited data on HCV captured in E-Health Form 066</a:t>
            </a:r>
          </a:p>
          <a:p>
            <a:pPr lvl="1"/>
            <a:r>
              <a:rPr lang="en-US" dirty="0"/>
              <a:t>Test date not collected</a:t>
            </a:r>
          </a:p>
          <a:p>
            <a:pPr lvl="1"/>
            <a:r>
              <a:rPr lang="en-US" dirty="0"/>
              <a:t>No ability to indicate an individual’s refusal, previous screening, or previous antiviral </a:t>
            </a:r>
            <a:r>
              <a:rPr lang="en-US" dirty="0" smtClean="0"/>
              <a:t>treatment</a:t>
            </a:r>
          </a:p>
          <a:p>
            <a:r>
              <a:rPr lang="en-US" dirty="0"/>
              <a:t>Potential lab or data </a:t>
            </a:r>
            <a:r>
              <a:rPr lang="en-US" dirty="0" smtClean="0"/>
              <a:t>entry errors </a:t>
            </a:r>
            <a:r>
              <a:rPr lang="en-US" dirty="0"/>
              <a:t>identified</a:t>
            </a:r>
          </a:p>
          <a:p>
            <a:pPr lvl="1"/>
            <a:r>
              <a:rPr lang="en-US" dirty="0"/>
              <a:t>Some individuals had both positive and negative screening tests</a:t>
            </a:r>
          </a:p>
          <a:p>
            <a:pPr lvl="1"/>
            <a:r>
              <a:rPr lang="en-US" dirty="0"/>
              <a:t>Individuals indicated as not screened, but had </a:t>
            </a:r>
            <a:r>
              <a:rPr lang="en-US" dirty="0" smtClean="0"/>
              <a:t>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670B0-C32D-4A9F-88AC-88C7964F93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74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Additional communication to hospitals</a:t>
            </a:r>
          </a:p>
          <a:p>
            <a:pPr lvl="1"/>
            <a:r>
              <a:rPr lang="en-US" dirty="0" smtClean="0"/>
              <a:t>Who to test</a:t>
            </a:r>
          </a:p>
          <a:p>
            <a:pPr lvl="1"/>
            <a:r>
              <a:rPr lang="en-US" dirty="0" smtClean="0"/>
              <a:t>How to enter data (in particular previously tested/treated individuals)</a:t>
            </a:r>
          </a:p>
          <a:p>
            <a:r>
              <a:rPr lang="en-US" dirty="0" smtClean="0"/>
              <a:t>Additional variables in E-Health Form 066 for refusals, previously tested/treated individuals, test date</a:t>
            </a:r>
          </a:p>
          <a:p>
            <a:r>
              <a:rPr lang="en-US" dirty="0" smtClean="0"/>
              <a:t>Screening database would save resources and avoid repeat testing</a:t>
            </a:r>
          </a:p>
          <a:p>
            <a:r>
              <a:rPr lang="en-US" dirty="0"/>
              <a:t>Targeted testing </a:t>
            </a:r>
            <a:r>
              <a:rPr lang="en-US" dirty="0" smtClean="0"/>
              <a:t>in males ≥30 years old could </a:t>
            </a:r>
            <a:r>
              <a:rPr lang="en-US" dirty="0"/>
              <a:t>make better use of </a:t>
            </a:r>
            <a:r>
              <a:rPr lang="en-US" dirty="0" smtClean="0"/>
              <a:t>resources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670B0-C32D-4A9F-88AC-88C7964F93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20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741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166"/>
                </a:solidFill>
                <a:latin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56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Individuals screened multiple times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 2 months, 2,346 (3.4%) individuals </a:t>
            </a:r>
            <a:br>
              <a:rPr lang="en-US" dirty="0"/>
            </a:br>
            <a:r>
              <a:rPr lang="en-US" dirty="0"/>
              <a:t>were screened &gt;1 time</a:t>
            </a:r>
          </a:p>
          <a:p>
            <a:r>
              <a:rPr lang="en-US" dirty="0"/>
              <a:t>Median of 13 days between tests</a:t>
            </a:r>
          </a:p>
          <a:p>
            <a:r>
              <a:rPr lang="en-US" dirty="0"/>
              <a:t>5.0% of individuals screened &gt;1 time</a:t>
            </a:r>
            <a:br>
              <a:rPr lang="en-US" dirty="0"/>
            </a:br>
            <a:r>
              <a:rPr lang="en-US" dirty="0"/>
              <a:t>were anti-HCV+</a:t>
            </a:r>
          </a:p>
          <a:p>
            <a:r>
              <a:rPr lang="en-US" dirty="0"/>
              <a:t>105 individuals had at least 1 positive and </a:t>
            </a:r>
            <a:br>
              <a:rPr lang="en-US" dirty="0"/>
            </a:br>
            <a:r>
              <a:rPr lang="en-US" dirty="0"/>
              <a:t>1 negative screening test</a:t>
            </a:r>
          </a:p>
          <a:p>
            <a:r>
              <a:rPr lang="en-US" dirty="0"/>
              <a:t>Top discharge diagnoses for individuals screened &gt;1 time were similar to individuals tested once, including: unstable angina,</a:t>
            </a:r>
            <a:br>
              <a:rPr lang="en-US" dirty="0"/>
            </a:br>
            <a:r>
              <a:rPr lang="en-US" dirty="0"/>
              <a:t>pneumonia, acute respiratory failure, labor/delivery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670B0-C32D-4A9F-88AC-88C7964F93B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84338"/>
              </p:ext>
            </p:extLst>
          </p:nvPr>
        </p:nvGraphicFramePr>
        <p:xfrm>
          <a:off x="5823077" y="1158875"/>
          <a:ext cx="2863723" cy="238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65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7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  <a:p>
                      <a:r>
                        <a:rPr lang="en-US" dirty="0"/>
                        <a:t>3</a:t>
                      </a:r>
                    </a:p>
                    <a:p>
                      <a:r>
                        <a:rPr lang="en-US" dirty="0"/>
                        <a:t>4</a:t>
                      </a:r>
                    </a:p>
                    <a:p>
                      <a:r>
                        <a:rPr lang="en-US" dirty="0"/>
                        <a:t>5</a:t>
                      </a:r>
                    </a:p>
                    <a:p>
                      <a:r>
                        <a:rPr lang="en-US" dirty="0"/>
                        <a:t>6</a:t>
                      </a:r>
                    </a:p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46,634 (63.0%)</a:t>
                      </a:r>
                    </a:p>
                    <a:p>
                      <a:pPr algn="r"/>
                      <a:r>
                        <a:rPr lang="en-US" dirty="0"/>
                        <a:t>2,084 (2.8%)</a:t>
                      </a:r>
                    </a:p>
                    <a:p>
                      <a:pPr algn="r"/>
                      <a:r>
                        <a:rPr lang="en-US" dirty="0"/>
                        <a:t>170 (0.2%)</a:t>
                      </a:r>
                    </a:p>
                    <a:p>
                      <a:pPr algn="r"/>
                      <a:r>
                        <a:rPr lang="en-US" dirty="0"/>
                        <a:t>21 (0.03%)</a:t>
                      </a:r>
                    </a:p>
                    <a:p>
                      <a:pPr algn="r"/>
                      <a:r>
                        <a:rPr lang="en-US" dirty="0"/>
                        <a:t>7 (0.01%)</a:t>
                      </a:r>
                    </a:p>
                    <a:p>
                      <a:pPr algn="r"/>
                      <a:r>
                        <a:rPr lang="en-US" dirty="0"/>
                        <a:t>0</a:t>
                      </a:r>
                    </a:p>
                    <a:p>
                      <a:pPr algn="r"/>
                      <a:r>
                        <a:rPr lang="en-US" dirty="0"/>
                        <a:t>1 0.0%)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579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screening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Last year </a:t>
            </a:r>
            <a:r>
              <a:rPr lang="en-US" dirty="0">
                <a:sym typeface="Wingdings" panose="05000000000000000000" pitchFamily="2" charset="2"/>
              </a:rPr>
              <a:t> treatment of patients who already knew they were positive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This year  test and treat patients who did not previously know they were positive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670B0-C32D-4A9F-88AC-88C7964F93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66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Resolution 445 – September 16, 2016</a:t>
            </a:r>
          </a:p>
          <a:p>
            <a:pPr lvl="1"/>
            <a:r>
              <a:rPr lang="en-US" dirty="0"/>
              <a:t>“All hospitalized patients are provided hepatitis C antibody testing, via rapid and/or enzyme assay method, and reporting”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670B0-C32D-4A9F-88AC-88C7964F93B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063" t="19285" r="17728" b="29332"/>
          <a:stretch/>
        </p:blipFill>
        <p:spPr>
          <a:xfrm>
            <a:off x="457200" y="2272163"/>
            <a:ext cx="8193803" cy="357518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016125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E-Health Form 066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E-Health Form 066 collects information on all inpatients (since 2014)</a:t>
            </a:r>
          </a:p>
          <a:p>
            <a:pPr lvl="1"/>
            <a:r>
              <a:rPr lang="en-US" dirty="0"/>
              <a:t>National ID (11 digit numeric)</a:t>
            </a:r>
          </a:p>
          <a:p>
            <a:pPr lvl="1"/>
            <a:r>
              <a:rPr lang="en-US" dirty="0"/>
              <a:t>Basic demographics, including fields for education and violence victim</a:t>
            </a:r>
          </a:p>
          <a:p>
            <a:pPr lvl="1"/>
            <a:r>
              <a:rPr lang="en-US" dirty="0"/>
              <a:t>Discharge diagnosis, comorbidity</a:t>
            </a:r>
          </a:p>
          <a:p>
            <a:pPr lvl="1"/>
            <a:r>
              <a:rPr lang="en-US" dirty="0"/>
              <a:t>Discharge/death date</a:t>
            </a:r>
          </a:p>
          <a:p>
            <a:pPr lvl="1"/>
            <a:r>
              <a:rPr lang="en-US" dirty="0"/>
              <a:t>Length of hospitalization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Since Resolution 445, two HCV-related fields added (November 2016)</a:t>
            </a:r>
          </a:p>
          <a:p>
            <a:pPr lvl="1"/>
            <a:r>
              <a:rPr lang="en-US" dirty="0"/>
              <a:t>HCV screening done (yes/no)</a:t>
            </a:r>
          </a:p>
          <a:p>
            <a:pPr lvl="1"/>
            <a:r>
              <a:rPr lang="en-US" dirty="0"/>
              <a:t>HCV screening result (positive/negative)</a:t>
            </a:r>
          </a:p>
          <a:p>
            <a:endParaRPr lang="en-US" dirty="0"/>
          </a:p>
          <a:p>
            <a:r>
              <a:rPr lang="en-US" dirty="0"/>
              <a:t>Data analyzed for discharges from November 1 – December 31,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670B0-C32D-4A9F-88AC-88C7964F9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7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727450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/>
              <a:t>Selection </a:t>
            </a:r>
            <a:r>
              <a:rPr lang="en-US" sz="1400" dirty="0"/>
              <a:t>of hospitals</a:t>
            </a:r>
          </a:p>
          <a:p>
            <a:pPr lvl="1"/>
            <a:r>
              <a:rPr lang="en-US" sz="1400" dirty="0"/>
              <a:t>In Tbilisi, Gori, Kutaisi (n=10)</a:t>
            </a:r>
          </a:p>
          <a:p>
            <a:pPr lvl="1"/>
            <a:r>
              <a:rPr lang="en-US" sz="1400" dirty="0"/>
              <a:t>H</a:t>
            </a:r>
            <a:r>
              <a:rPr lang="en-US" sz="1400" dirty="0" smtClean="0"/>
              <a:t>ospital types: </a:t>
            </a:r>
            <a:r>
              <a:rPr lang="en-US" sz="1400" dirty="0"/>
              <a:t>Surgical only, maternity, pediatrics, </a:t>
            </a:r>
            <a:r>
              <a:rPr lang="en-US" sz="1400" dirty="0" smtClean="0"/>
              <a:t>multi-profile (2 with STOP C programs)</a:t>
            </a:r>
            <a:endParaRPr lang="en-US" sz="1400" dirty="0"/>
          </a:p>
          <a:p>
            <a:pPr lvl="1"/>
            <a:r>
              <a:rPr lang="en-US" sz="1400" dirty="0" smtClean="0"/>
              <a:t>Screening </a:t>
            </a:r>
            <a:r>
              <a:rPr lang="en-US" sz="1400" dirty="0"/>
              <a:t>rates: 0-100%  (per E-Health Form 066 data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/>
              <a:t>Interviewed multiple stakeholders at each hospital</a:t>
            </a:r>
          </a:p>
          <a:p>
            <a:pPr lvl="1"/>
            <a:r>
              <a:rPr lang="en-US" sz="1400" dirty="0"/>
              <a:t>Administration</a:t>
            </a:r>
          </a:p>
          <a:p>
            <a:pPr lvl="1"/>
            <a:r>
              <a:rPr lang="en-US" sz="1400" dirty="0"/>
              <a:t>Physicians, Nurses</a:t>
            </a:r>
          </a:p>
          <a:p>
            <a:pPr lvl="1"/>
            <a:r>
              <a:rPr lang="en-US" sz="1400" dirty="0"/>
              <a:t>Statistics/Quality department</a:t>
            </a:r>
          </a:p>
          <a:p>
            <a:pPr lvl="1"/>
            <a:r>
              <a:rPr lang="en-US" sz="1400" dirty="0"/>
              <a:t>Laboratory</a:t>
            </a:r>
          </a:p>
          <a:p>
            <a:r>
              <a:rPr lang="en-US" sz="1400" dirty="0"/>
              <a:t>Points of discussion during site visit</a:t>
            </a:r>
          </a:p>
          <a:p>
            <a:pPr lvl="1"/>
            <a:r>
              <a:rPr lang="en-US" sz="1400" dirty="0"/>
              <a:t>Awareness of </a:t>
            </a:r>
            <a:r>
              <a:rPr lang="en-US" sz="1400" dirty="0" smtClean="0"/>
              <a:t>Resolution 445</a:t>
            </a:r>
            <a:endParaRPr lang="en-US" sz="1400" dirty="0"/>
          </a:p>
          <a:p>
            <a:pPr lvl="1"/>
            <a:r>
              <a:rPr lang="en-US" sz="1400" dirty="0"/>
              <a:t>Method of dissemination of </a:t>
            </a:r>
            <a:r>
              <a:rPr lang="en-US" sz="1400" dirty="0" smtClean="0"/>
              <a:t>Resolution 445 </a:t>
            </a:r>
            <a:r>
              <a:rPr lang="en-US" sz="1400" dirty="0" smtClean="0"/>
              <a:t>to </a:t>
            </a:r>
            <a:r>
              <a:rPr lang="en-US" sz="1400" dirty="0"/>
              <a:t>hospital and within hospital </a:t>
            </a:r>
          </a:p>
          <a:p>
            <a:pPr lvl="1"/>
            <a:r>
              <a:rPr lang="en-US" sz="1400" dirty="0"/>
              <a:t>Hepatitis C screening protocol at hospital</a:t>
            </a:r>
          </a:p>
          <a:p>
            <a:pPr lvl="1"/>
            <a:r>
              <a:rPr lang="en-US" sz="1400" dirty="0" smtClean="0"/>
              <a:t>Cost/who pays for </a:t>
            </a:r>
            <a:r>
              <a:rPr lang="en-US" sz="1400" dirty="0"/>
              <a:t>Hepatitis C antibody screening</a:t>
            </a:r>
          </a:p>
          <a:p>
            <a:pPr lvl="1"/>
            <a:r>
              <a:rPr lang="en-US" sz="1400" dirty="0"/>
              <a:t>Process of reporting screening information from hospital to NCDC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670B0-C32D-4A9F-88AC-88C7964F9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43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7D3670B0-C32D-4A9F-88AC-88C7964F93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45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 of inpatients screened for HCV and</a:t>
            </a:r>
            <a:br>
              <a:rPr lang="en-US" dirty="0"/>
            </a:br>
            <a:r>
              <a:rPr lang="en-US" dirty="0"/>
              <a:t>anti-HCV+, by age group (Nov-Dec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670B0-C32D-4A9F-88AC-88C7964F93B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094147"/>
              </p:ext>
            </p:extLst>
          </p:nvPr>
        </p:nvGraphicFramePr>
        <p:xfrm>
          <a:off x="100484" y="1370917"/>
          <a:ext cx="8922936" cy="353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8355" y="1001585"/>
            <a:ext cx="8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Female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5752" y="100603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Male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395" y="634604"/>
            <a:ext cx="201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+mj-lt"/>
              </a:rPr>
              <a:t># of </a:t>
            </a:r>
            <a:r>
              <a:rPr lang="en-US" sz="1200" b="1" dirty="0" smtClean="0">
                <a:solidFill>
                  <a:schemeClr val="accent2"/>
                </a:solidFill>
                <a:latin typeface="+mj-lt"/>
              </a:rPr>
              <a:t>individuals:</a:t>
            </a:r>
            <a:br>
              <a:rPr lang="en-US" sz="12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200" b="1" dirty="0" smtClean="0">
                <a:solidFill>
                  <a:schemeClr val="accent2"/>
                </a:solidFill>
                <a:latin typeface="+mj-lt"/>
              </a:rPr>
              <a:t>51,438 / 80,547</a:t>
            </a:r>
            <a:r>
              <a:rPr lang="en-US" sz="1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  <a:latin typeface="+mj-lt"/>
              </a:rPr>
              <a:t>= 63.9%</a:t>
            </a:r>
            <a:endParaRPr lang="en-US" sz="1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954" y="3442116"/>
            <a:ext cx="528476" cy="2465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300" y="4720263"/>
            <a:ext cx="890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* It is not recommended to screen children &lt; 18 months; however, &gt;50% of children &lt;1 were screened.</a:t>
            </a:r>
          </a:p>
        </p:txBody>
      </p:sp>
    </p:spTree>
    <p:extLst>
      <p:ext uri="{BB962C8B-B14F-4D97-AF65-F5344CB8AC3E}">
        <p14:creationId xmlns:p14="http://schemas.microsoft.com/office/powerpoint/2010/main" val="3254248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 animBg="0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Ab prevalence by facility screening rate</a:t>
            </a:r>
            <a:br>
              <a:rPr lang="en-US" dirty="0"/>
            </a:br>
            <a:r>
              <a:rPr lang="en-US" dirty="0"/>
              <a:t>(Nov-Dec, n=240 hospitals*)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73049467"/>
              </p:ext>
            </p:extLst>
          </p:nvPr>
        </p:nvGraphicFramePr>
        <p:xfrm>
          <a:off x="548640" y="1243584"/>
          <a:ext cx="8138160" cy="362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/>
          <p:cNvSpPr/>
          <p:nvPr/>
        </p:nvSpPr>
        <p:spPr>
          <a:xfrm>
            <a:off x="1365504" y="1148572"/>
            <a:ext cx="1024128" cy="34478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0832" y="4779264"/>
            <a:ext cx="280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* 32 hospitals screened no patients.</a:t>
            </a:r>
          </a:p>
        </p:txBody>
      </p:sp>
    </p:spTree>
    <p:extLst>
      <p:ext uri="{BB962C8B-B14F-4D97-AF65-F5344CB8AC3E}">
        <p14:creationId xmlns:p14="http://schemas.microsoft.com/office/powerpoint/2010/main" val="2277012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24522"/>
              </p:ext>
            </p:extLst>
          </p:nvPr>
        </p:nvGraphicFramePr>
        <p:xfrm>
          <a:off x="457197" y="2340864"/>
          <a:ext cx="8389050" cy="26331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8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8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8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82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52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581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Scenario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  <a:r>
                        <a:rPr lang="en-US" baseline="0" dirty="0"/>
                        <a:t> screened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  <a:r>
                        <a:rPr lang="en-US" sz="1600" baseline="0" dirty="0"/>
                        <a:t> screened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Male</a:t>
                      </a:r>
                      <a:r>
                        <a:rPr lang="en-US" sz="1600" b="1" baseline="0" dirty="0"/>
                        <a:t> &lt;30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Female &lt;30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Male ≥30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Female ≥30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453">
                <a:tc>
                  <a:txBody>
                    <a:bodyPr/>
                    <a:lstStyle/>
                    <a:p>
                      <a:r>
                        <a:rPr lang="en-US" sz="1600" dirty="0"/>
                        <a:t>Real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66%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64%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51,438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2,350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8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Targeted</a:t>
                      </a:r>
                      <a:br>
                        <a:rPr lang="en-US" sz="1600" dirty="0"/>
                      </a:br>
                      <a:r>
                        <a:rPr lang="en-US" sz="1600" b="1" dirty="0"/>
                        <a:t>adults</a:t>
                      </a:r>
                      <a:r>
                        <a:rPr lang="en-US" sz="1600" b="0" dirty="0"/>
                        <a:t> ≥30</a:t>
                      </a: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100%</a:t>
                      </a: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100%</a:t>
                      </a: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50,252</a:t>
                      </a: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3,384</a:t>
                      </a: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8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Targeted</a:t>
                      </a:r>
                      <a:br>
                        <a:rPr lang="en-US" sz="1600" b="0" dirty="0"/>
                      </a:br>
                      <a:r>
                        <a:rPr lang="en-US" sz="1600" b="1" baseline="0" dirty="0"/>
                        <a:t>men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/>
                        <a:t>≥30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100%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24,091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2,337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all hospitals did targeted screening?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reality, screening rates were similar across age and gender.</a:t>
            </a:r>
          </a:p>
          <a:p>
            <a:r>
              <a:rPr lang="en-US" dirty="0"/>
              <a:t>Applied real HCV Ab prevalence to inpatient population, but changed screening percentage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3670B0-C32D-4A9F-88AC-88C7964F93BB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291584"/>
            <a:ext cx="8479536" cy="7259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670142"/>
            <a:ext cx="8479536" cy="7259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7520" y="3670142"/>
            <a:ext cx="1999488" cy="354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8965" y="4323192"/>
            <a:ext cx="1999488" cy="354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6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NCEH_ATSDR_combined">
  <a:themeElements>
    <a:clrScheme name="Custom 13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4100</TotalTime>
  <Words>774</Words>
  <Application>Microsoft Office PowerPoint</Application>
  <PresentationFormat>On-screen Show (16:9)</PresentationFormat>
  <Paragraphs>174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Wingdings</vt:lpstr>
      <vt:lpstr>Courier New</vt:lpstr>
      <vt:lpstr>Calibri</vt:lpstr>
      <vt:lpstr>Myriad Web Pro</vt:lpstr>
      <vt:lpstr>NCEH_ATSDR_combined</vt:lpstr>
      <vt:lpstr>Hepatitis C screening among hospitalized patients</vt:lpstr>
      <vt:lpstr>Importance of screening</vt:lpstr>
      <vt:lpstr>Background</vt:lpstr>
      <vt:lpstr>E-Health Form 066</vt:lpstr>
      <vt:lpstr>Site visit methods</vt:lpstr>
      <vt:lpstr>Results</vt:lpstr>
      <vt:lpstr>Percentage of inpatients screened for HCV and anti-HCV+, by age group (Nov-Dec 2016)</vt:lpstr>
      <vt:lpstr>HCV Ab prevalence by facility screening rate (Nov-Dec, n=240 hospitals*)</vt:lpstr>
      <vt:lpstr>What if all hospitals did targeted screening?</vt:lpstr>
      <vt:lpstr>Site visit results - programmatic </vt:lpstr>
      <vt:lpstr>Site visit results - data</vt:lpstr>
      <vt:lpstr>Conclusions</vt:lpstr>
      <vt:lpstr>Recommendations</vt:lpstr>
      <vt:lpstr>PowerPoint Presentation</vt:lpstr>
      <vt:lpstr>Back-up slides</vt:lpstr>
      <vt:lpstr>Individuals screened multiple times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Ruth Link-Gelles</cp:lastModifiedBy>
  <cp:revision>270</cp:revision>
  <dcterms:created xsi:type="dcterms:W3CDTF">2011-03-17T17:43:16Z</dcterms:created>
  <dcterms:modified xsi:type="dcterms:W3CDTF">2017-03-09T01:41:53Z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