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5" r:id="rId4"/>
    <p:sldId id="266" r:id="rId5"/>
    <p:sldId id="270" r:id="rId6"/>
    <p:sldId id="271" r:id="rId7"/>
    <p:sldId id="272" r:id="rId8"/>
    <p:sldId id="274" r:id="rId9"/>
    <p:sldId id="268" r:id="rId10"/>
    <p:sldId id="258" r:id="rId11"/>
    <p:sldId id="281" r:id="rId12"/>
    <p:sldId id="282" r:id="rId13"/>
    <p:sldId id="259" r:id="rId14"/>
    <p:sldId id="260" r:id="rId15"/>
    <p:sldId id="275" r:id="rId16"/>
    <p:sldId id="276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EB8F1D-9D28-49B3-BB40-1FF0EE4B91A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A1A9C-4D69-4998-97D2-CF9021397184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Step 1</a:t>
          </a:r>
          <a:endParaRPr lang="en-US" dirty="0">
            <a:solidFill>
              <a:schemeClr val="bg1"/>
            </a:solidFill>
          </a:endParaRPr>
        </a:p>
      </dgm:t>
    </dgm:pt>
    <dgm:pt modelId="{6826AA9B-3E5B-4E83-BEBD-702D9B4B7CF6}" type="parTrans" cxnId="{42D6CD40-79CA-472A-8AFC-E6E52E95E59D}">
      <dgm:prSet/>
      <dgm:spPr/>
      <dgm:t>
        <a:bodyPr/>
        <a:lstStyle/>
        <a:p>
          <a:endParaRPr lang="en-US"/>
        </a:p>
      </dgm:t>
    </dgm:pt>
    <dgm:pt modelId="{4F7305A3-38F2-4025-9BBB-DF3AF0C9F95F}" type="sibTrans" cxnId="{42D6CD40-79CA-472A-8AFC-E6E52E95E59D}">
      <dgm:prSet/>
      <dgm:spPr/>
      <dgm:t>
        <a:bodyPr/>
        <a:lstStyle/>
        <a:p>
          <a:endParaRPr lang="en-US"/>
        </a:p>
      </dgm:t>
    </dgm:pt>
    <dgm:pt modelId="{3CB7CA9C-CE18-4AFB-A2ED-F043E3949F42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+mn-lt"/>
            </a:rPr>
            <a:t>HCV seropositive patients are tested by HCV RNA Real-time PCR assay</a:t>
          </a:r>
          <a:endParaRPr lang="en-US" sz="2000" dirty="0">
            <a:solidFill>
              <a:schemeClr val="tx1"/>
            </a:solidFill>
            <a:latin typeface="+mn-lt"/>
          </a:endParaRPr>
        </a:p>
      </dgm:t>
    </dgm:pt>
    <dgm:pt modelId="{F3E4B65F-8B8B-468B-9C73-AE1E1E1C63E4}" type="parTrans" cxnId="{C5413F94-C510-4ED4-BA82-E4CB03449B46}">
      <dgm:prSet/>
      <dgm:spPr/>
      <dgm:t>
        <a:bodyPr/>
        <a:lstStyle/>
        <a:p>
          <a:endParaRPr lang="en-US"/>
        </a:p>
      </dgm:t>
    </dgm:pt>
    <dgm:pt modelId="{91790B26-E446-407D-86BB-51A7E333046D}" type="sibTrans" cxnId="{C5413F94-C510-4ED4-BA82-E4CB03449B46}">
      <dgm:prSet/>
      <dgm:spPr/>
      <dgm:t>
        <a:bodyPr/>
        <a:lstStyle/>
        <a:p>
          <a:endParaRPr lang="en-US"/>
        </a:p>
      </dgm:t>
    </dgm:pt>
    <dgm:pt modelId="{4EFB9DD0-652A-4CF0-AB20-96A6FCD4D43F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Step 2</a:t>
          </a:r>
          <a:endParaRPr lang="en-US" dirty="0">
            <a:solidFill>
              <a:schemeClr val="bg1"/>
            </a:solidFill>
          </a:endParaRPr>
        </a:p>
      </dgm:t>
    </dgm:pt>
    <dgm:pt modelId="{D12E0454-A3CE-4AF9-B352-CF06C6BC4490}" type="parTrans" cxnId="{69D9A2BC-4942-4117-B314-9BE83D515FAC}">
      <dgm:prSet/>
      <dgm:spPr/>
      <dgm:t>
        <a:bodyPr/>
        <a:lstStyle/>
        <a:p>
          <a:endParaRPr lang="en-US"/>
        </a:p>
      </dgm:t>
    </dgm:pt>
    <dgm:pt modelId="{568CE422-1085-4C68-B1AA-333D79E40E98}" type="sibTrans" cxnId="{69D9A2BC-4942-4117-B314-9BE83D515FAC}">
      <dgm:prSet/>
      <dgm:spPr/>
      <dgm:t>
        <a:bodyPr/>
        <a:lstStyle/>
        <a:p>
          <a:endParaRPr lang="en-US"/>
        </a:p>
      </dgm:t>
    </dgm:pt>
    <dgm:pt modelId="{BA6B1A04-3ECC-4C72-A36B-53EF1FE08204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Patients positive on HCV RNA are tested for CBC, ALT AST</a:t>
          </a:r>
          <a:endParaRPr lang="en-US" sz="2000" dirty="0">
            <a:solidFill>
              <a:schemeClr val="tx1"/>
            </a:solidFill>
          </a:endParaRPr>
        </a:p>
      </dgm:t>
    </dgm:pt>
    <dgm:pt modelId="{4DCCE065-D728-4DD9-8B12-8AA1FB1716B2}" type="parTrans" cxnId="{FCB483FC-8B8E-408F-988B-0F7AFF860DC9}">
      <dgm:prSet/>
      <dgm:spPr/>
      <dgm:t>
        <a:bodyPr/>
        <a:lstStyle/>
        <a:p>
          <a:endParaRPr lang="en-US"/>
        </a:p>
      </dgm:t>
    </dgm:pt>
    <dgm:pt modelId="{0E5FBEBE-CAF0-450A-A962-22768F26398C}" type="sibTrans" cxnId="{FCB483FC-8B8E-408F-988B-0F7AFF860DC9}">
      <dgm:prSet/>
      <dgm:spPr/>
      <dgm:t>
        <a:bodyPr/>
        <a:lstStyle/>
        <a:p>
          <a:endParaRPr lang="en-US"/>
        </a:p>
      </dgm:t>
    </dgm:pt>
    <dgm:pt modelId="{5275034E-03A2-439E-B1F5-DAE26D18ED8A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Step 3</a:t>
          </a:r>
          <a:endParaRPr lang="en-US" dirty="0">
            <a:solidFill>
              <a:schemeClr val="bg1"/>
            </a:solidFill>
          </a:endParaRPr>
        </a:p>
      </dgm:t>
    </dgm:pt>
    <dgm:pt modelId="{C6A1F58E-2B24-4189-8918-E4481B9C268F}" type="parTrans" cxnId="{08EF6E35-E2F4-416E-90D9-9106E0DF4E4A}">
      <dgm:prSet/>
      <dgm:spPr/>
      <dgm:t>
        <a:bodyPr/>
        <a:lstStyle/>
        <a:p>
          <a:endParaRPr lang="en-US"/>
        </a:p>
      </dgm:t>
    </dgm:pt>
    <dgm:pt modelId="{EDE86449-D2FD-4EA4-932B-D2F87EE8B672}" type="sibTrans" cxnId="{08EF6E35-E2F4-416E-90D9-9106E0DF4E4A}">
      <dgm:prSet/>
      <dgm:spPr/>
      <dgm:t>
        <a:bodyPr/>
        <a:lstStyle/>
        <a:p>
          <a:endParaRPr lang="en-US"/>
        </a:p>
      </dgm:t>
    </dgm:pt>
    <dgm:pt modelId="{304C126F-2247-4A91-93E9-E082DB60F426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HCV genotyping, </a:t>
          </a:r>
          <a:r>
            <a:rPr lang="en-US" sz="2000" dirty="0" err="1" smtClean="0">
              <a:solidFill>
                <a:srgbClr val="FF0000"/>
              </a:solidFill>
            </a:rPr>
            <a:t>HBsAg</a:t>
          </a:r>
          <a:r>
            <a:rPr lang="en-US" sz="2000" dirty="0" smtClean="0">
              <a:solidFill>
                <a:srgbClr val="FF0000"/>
              </a:solidFill>
            </a:rPr>
            <a:t>, Anti-</a:t>
          </a:r>
          <a:r>
            <a:rPr lang="en-US" sz="2000" dirty="0" err="1" smtClean="0">
              <a:solidFill>
                <a:srgbClr val="FF0000"/>
              </a:solidFill>
            </a:rPr>
            <a:t>HBc</a:t>
          </a:r>
          <a:r>
            <a:rPr lang="en-US" sz="2000" dirty="0" smtClean="0">
              <a:solidFill>
                <a:srgbClr val="FF0000"/>
              </a:solidFill>
            </a:rPr>
            <a:t> Total, </a:t>
          </a:r>
          <a:r>
            <a:rPr lang="en-US" sz="2000" dirty="0" err="1" smtClean="0">
              <a:solidFill>
                <a:schemeClr val="tx1"/>
              </a:solidFill>
            </a:rPr>
            <a:t>Bil</a:t>
          </a:r>
          <a:r>
            <a:rPr lang="en-US" sz="2000" dirty="0" smtClean="0">
              <a:solidFill>
                <a:schemeClr val="tx1"/>
              </a:solidFill>
            </a:rPr>
            <a:t> (Total, Direct), g-GT, ALP, Creatinine, Glucose, Albumin, INR.</a:t>
          </a:r>
          <a:endParaRPr lang="en-US" sz="2000" dirty="0">
            <a:solidFill>
              <a:schemeClr val="tx1"/>
            </a:solidFill>
          </a:endParaRPr>
        </a:p>
      </dgm:t>
    </dgm:pt>
    <dgm:pt modelId="{A75FD13F-51CD-4BFE-A0F8-93AB302ACFA5}" type="parTrans" cxnId="{367D6F5B-F16D-4508-906E-A06083286503}">
      <dgm:prSet/>
      <dgm:spPr/>
      <dgm:t>
        <a:bodyPr/>
        <a:lstStyle/>
        <a:p>
          <a:endParaRPr lang="en-US"/>
        </a:p>
      </dgm:t>
    </dgm:pt>
    <dgm:pt modelId="{D327C28B-9810-460B-9453-4E68976CCA10}" type="sibTrans" cxnId="{367D6F5B-F16D-4508-906E-A06083286503}">
      <dgm:prSet/>
      <dgm:spPr/>
      <dgm:t>
        <a:bodyPr/>
        <a:lstStyle/>
        <a:p>
          <a:endParaRPr lang="en-US"/>
        </a:p>
      </dgm:t>
    </dgm:pt>
    <dgm:pt modelId="{074F93E4-1E96-40B8-B28D-9CC32C2A6294}">
      <dgm:prSet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FIB4 is calculated by patient’s age, ALT, AST, &amp; platelet count</a:t>
          </a:r>
          <a:r>
            <a:rPr lang="ka-GE" sz="2000" dirty="0" smtClean="0">
              <a:solidFill>
                <a:schemeClr val="tx1"/>
              </a:solidFill>
            </a:rPr>
            <a:t> </a:t>
          </a:r>
          <a:endParaRPr lang="en-US" sz="2000" dirty="0" smtClean="0">
            <a:solidFill>
              <a:schemeClr val="tx1"/>
            </a:solidFill>
          </a:endParaRPr>
        </a:p>
      </dgm:t>
    </dgm:pt>
    <dgm:pt modelId="{40DD89C2-911D-495B-9AE7-F577ED53720C}" type="parTrans" cxnId="{9BC94DC6-DAC9-48D5-98A7-E64CFD97F506}">
      <dgm:prSet/>
      <dgm:spPr/>
      <dgm:t>
        <a:bodyPr/>
        <a:lstStyle/>
        <a:p>
          <a:endParaRPr lang="en-US"/>
        </a:p>
      </dgm:t>
    </dgm:pt>
    <dgm:pt modelId="{BF473EB0-C60A-4E89-B7AE-A68F66EBF2A0}" type="sibTrans" cxnId="{9BC94DC6-DAC9-48D5-98A7-E64CFD97F506}">
      <dgm:prSet/>
      <dgm:spPr/>
      <dgm:t>
        <a:bodyPr/>
        <a:lstStyle/>
        <a:p>
          <a:endParaRPr lang="en-US"/>
        </a:p>
      </dgm:t>
    </dgm:pt>
    <dgm:pt modelId="{C65A127E-9FBF-4A1D-AE14-44103E3B6A15}">
      <dgm:prSet custT="1"/>
      <dgm:spPr/>
      <dgm:t>
        <a:bodyPr/>
        <a:lstStyle/>
        <a:p>
          <a:r>
            <a:rPr lang="en-US" sz="2000" dirty="0" smtClean="0">
              <a:solidFill>
                <a:srgbClr val="FF0000"/>
              </a:solidFill>
            </a:rPr>
            <a:t>+ TSH for Interferon containing regimen</a:t>
          </a:r>
        </a:p>
      </dgm:t>
    </dgm:pt>
    <dgm:pt modelId="{F459FEBF-4807-4A57-9412-96A9F50C0728}" type="parTrans" cxnId="{DB581304-623C-4F1F-92CF-A281CB41DE28}">
      <dgm:prSet/>
      <dgm:spPr/>
      <dgm:t>
        <a:bodyPr/>
        <a:lstStyle/>
        <a:p>
          <a:endParaRPr lang="en-US"/>
        </a:p>
      </dgm:t>
    </dgm:pt>
    <dgm:pt modelId="{13F6218C-473F-4CC0-941A-373268E75BE7}" type="sibTrans" cxnId="{DB581304-623C-4F1F-92CF-A281CB41DE28}">
      <dgm:prSet/>
      <dgm:spPr/>
      <dgm:t>
        <a:bodyPr/>
        <a:lstStyle/>
        <a:p>
          <a:endParaRPr lang="en-US"/>
        </a:p>
      </dgm:t>
    </dgm:pt>
    <dgm:pt modelId="{95E24C06-CE38-4161-A4B1-47BCE1C17173}">
      <dgm:prSet phldrT="[Text]" custT="1"/>
      <dgm:spPr/>
      <dgm:t>
        <a:bodyPr/>
        <a:lstStyle/>
        <a:p>
          <a:endParaRPr lang="en-US" sz="2000" dirty="0">
            <a:solidFill>
              <a:schemeClr val="tx1"/>
            </a:solidFill>
          </a:endParaRPr>
        </a:p>
      </dgm:t>
    </dgm:pt>
    <dgm:pt modelId="{48F69709-8650-4C7F-822C-1AD923B350A1}" type="parTrans" cxnId="{10C7144F-A01F-4212-B424-C5929C800CE3}">
      <dgm:prSet/>
      <dgm:spPr/>
      <dgm:t>
        <a:bodyPr/>
        <a:lstStyle/>
        <a:p>
          <a:endParaRPr lang="en-US"/>
        </a:p>
      </dgm:t>
    </dgm:pt>
    <dgm:pt modelId="{8732D6A4-3AD2-4DEF-9501-1C1EF694ED06}" type="sibTrans" cxnId="{10C7144F-A01F-4212-B424-C5929C800CE3}">
      <dgm:prSet/>
      <dgm:spPr/>
      <dgm:t>
        <a:bodyPr/>
        <a:lstStyle/>
        <a:p>
          <a:endParaRPr lang="en-US"/>
        </a:p>
      </dgm:t>
    </dgm:pt>
    <dgm:pt modelId="{BB434F28-4464-4E34-A861-DF7F7690F959}" type="pres">
      <dgm:prSet presAssocID="{E2EB8F1D-9D28-49B3-BB40-1FF0EE4B91A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E32D51-9C68-41BC-9FB0-DB8DFA93E757}" type="pres">
      <dgm:prSet presAssocID="{9D3A1A9C-4D69-4998-97D2-CF9021397184}" presName="composite" presStyleCnt="0"/>
      <dgm:spPr/>
    </dgm:pt>
    <dgm:pt modelId="{E05C1883-9527-4C53-9E19-91E393FD3954}" type="pres">
      <dgm:prSet presAssocID="{9D3A1A9C-4D69-4998-97D2-CF902139718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584BF-306D-40EF-AB05-FE19ED676D11}" type="pres">
      <dgm:prSet presAssocID="{9D3A1A9C-4D69-4998-97D2-CF902139718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E28AB5-52F3-43FF-AAED-59EEE2568FEB}" type="pres">
      <dgm:prSet presAssocID="{4F7305A3-38F2-4025-9BBB-DF3AF0C9F95F}" presName="sp" presStyleCnt="0"/>
      <dgm:spPr/>
    </dgm:pt>
    <dgm:pt modelId="{A10ECE86-ACDB-4937-B392-33CF16BC50C9}" type="pres">
      <dgm:prSet presAssocID="{4EFB9DD0-652A-4CF0-AB20-96A6FCD4D43F}" presName="composite" presStyleCnt="0"/>
      <dgm:spPr/>
    </dgm:pt>
    <dgm:pt modelId="{107F4F61-B9E3-4342-B5E4-0DA0595145F7}" type="pres">
      <dgm:prSet presAssocID="{4EFB9DD0-652A-4CF0-AB20-96A6FCD4D43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C6BE2-8581-4EF8-B45C-9BB0D60F3624}" type="pres">
      <dgm:prSet presAssocID="{4EFB9DD0-652A-4CF0-AB20-96A6FCD4D43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73CF6-B8BA-4F1A-A85F-A6A9E20676BB}" type="pres">
      <dgm:prSet presAssocID="{568CE422-1085-4C68-B1AA-333D79E40E98}" presName="sp" presStyleCnt="0"/>
      <dgm:spPr/>
    </dgm:pt>
    <dgm:pt modelId="{C48BCC91-0CF2-4715-8FC1-27C1EFB32505}" type="pres">
      <dgm:prSet presAssocID="{5275034E-03A2-439E-B1F5-DAE26D18ED8A}" presName="composite" presStyleCnt="0"/>
      <dgm:spPr/>
    </dgm:pt>
    <dgm:pt modelId="{9AC09C1A-BE6A-418A-88D1-8A4800E361BB}" type="pres">
      <dgm:prSet presAssocID="{5275034E-03A2-439E-B1F5-DAE26D18ED8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F5FAC-CD2F-4195-A04D-991CD7C6CC90}" type="pres">
      <dgm:prSet presAssocID="{5275034E-03A2-439E-B1F5-DAE26D18ED8A}" presName="descendantText" presStyleLbl="alignAcc1" presStyleIdx="2" presStyleCnt="3" custScaleX="99863" custScaleY="247229" custLinFactNeighborY="14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3FDD4A-CEB8-4185-83F3-2686D6CFEFDB}" type="presOf" srcId="{074F93E4-1E96-40B8-B28D-9CC32C2A6294}" destId="{C4BC6BE2-8581-4EF8-B45C-9BB0D60F3624}" srcOrd="0" destOrd="1" presId="urn:microsoft.com/office/officeart/2005/8/layout/chevron2"/>
    <dgm:cxn modelId="{0EF6FE47-51A8-4B94-A40A-971873FE56F0}" type="presOf" srcId="{304C126F-2247-4A91-93E9-E082DB60F426}" destId="{94AF5FAC-CD2F-4195-A04D-991CD7C6CC90}" srcOrd="0" destOrd="0" presId="urn:microsoft.com/office/officeart/2005/8/layout/chevron2"/>
    <dgm:cxn modelId="{800F9872-6CAF-4469-A9D7-19E662DC7A92}" type="presOf" srcId="{4EFB9DD0-652A-4CF0-AB20-96A6FCD4D43F}" destId="{107F4F61-B9E3-4342-B5E4-0DA0595145F7}" srcOrd="0" destOrd="0" presId="urn:microsoft.com/office/officeart/2005/8/layout/chevron2"/>
    <dgm:cxn modelId="{10C7144F-A01F-4212-B424-C5929C800CE3}" srcId="{5275034E-03A2-439E-B1F5-DAE26D18ED8A}" destId="{95E24C06-CE38-4161-A4B1-47BCE1C17173}" srcOrd="1" destOrd="0" parTransId="{48F69709-8650-4C7F-822C-1AD923B350A1}" sibTransId="{8732D6A4-3AD2-4DEF-9501-1C1EF694ED06}"/>
    <dgm:cxn modelId="{7DDC4161-D476-47BF-9541-C102FCAA79F8}" type="presOf" srcId="{95E24C06-CE38-4161-A4B1-47BCE1C17173}" destId="{94AF5FAC-CD2F-4195-A04D-991CD7C6CC90}" srcOrd="0" destOrd="1" presId="urn:microsoft.com/office/officeart/2005/8/layout/chevron2"/>
    <dgm:cxn modelId="{0C250948-AC26-44DD-A966-447ED6980F12}" type="presOf" srcId="{3CB7CA9C-CE18-4AFB-A2ED-F043E3949F42}" destId="{E00584BF-306D-40EF-AB05-FE19ED676D11}" srcOrd="0" destOrd="0" presId="urn:microsoft.com/office/officeart/2005/8/layout/chevron2"/>
    <dgm:cxn modelId="{69D9A2BC-4942-4117-B314-9BE83D515FAC}" srcId="{E2EB8F1D-9D28-49B3-BB40-1FF0EE4B91AB}" destId="{4EFB9DD0-652A-4CF0-AB20-96A6FCD4D43F}" srcOrd="1" destOrd="0" parTransId="{D12E0454-A3CE-4AF9-B352-CF06C6BC4490}" sibTransId="{568CE422-1085-4C68-B1AA-333D79E40E98}"/>
    <dgm:cxn modelId="{367D6F5B-F16D-4508-906E-A06083286503}" srcId="{5275034E-03A2-439E-B1F5-DAE26D18ED8A}" destId="{304C126F-2247-4A91-93E9-E082DB60F426}" srcOrd="0" destOrd="0" parTransId="{A75FD13F-51CD-4BFE-A0F8-93AB302ACFA5}" sibTransId="{D327C28B-9810-460B-9453-4E68976CCA10}"/>
    <dgm:cxn modelId="{42D6CD40-79CA-472A-8AFC-E6E52E95E59D}" srcId="{E2EB8F1D-9D28-49B3-BB40-1FF0EE4B91AB}" destId="{9D3A1A9C-4D69-4998-97D2-CF9021397184}" srcOrd="0" destOrd="0" parTransId="{6826AA9B-3E5B-4E83-BEBD-702D9B4B7CF6}" sibTransId="{4F7305A3-38F2-4025-9BBB-DF3AF0C9F95F}"/>
    <dgm:cxn modelId="{FCB483FC-8B8E-408F-988B-0F7AFF860DC9}" srcId="{4EFB9DD0-652A-4CF0-AB20-96A6FCD4D43F}" destId="{BA6B1A04-3ECC-4C72-A36B-53EF1FE08204}" srcOrd="0" destOrd="0" parTransId="{4DCCE065-D728-4DD9-8B12-8AA1FB1716B2}" sibTransId="{0E5FBEBE-CAF0-450A-A962-22768F26398C}"/>
    <dgm:cxn modelId="{DB581304-623C-4F1F-92CF-A281CB41DE28}" srcId="{95E24C06-CE38-4161-A4B1-47BCE1C17173}" destId="{C65A127E-9FBF-4A1D-AE14-44103E3B6A15}" srcOrd="0" destOrd="0" parTransId="{F459FEBF-4807-4A57-9412-96A9F50C0728}" sibTransId="{13F6218C-473F-4CC0-941A-373268E75BE7}"/>
    <dgm:cxn modelId="{79F0D579-6EA8-4C75-9A88-E3BB7B74237B}" type="presOf" srcId="{9D3A1A9C-4D69-4998-97D2-CF9021397184}" destId="{E05C1883-9527-4C53-9E19-91E393FD3954}" srcOrd="0" destOrd="0" presId="urn:microsoft.com/office/officeart/2005/8/layout/chevron2"/>
    <dgm:cxn modelId="{276D0EC3-26DB-47A2-A4A6-314D760A695B}" type="presOf" srcId="{BA6B1A04-3ECC-4C72-A36B-53EF1FE08204}" destId="{C4BC6BE2-8581-4EF8-B45C-9BB0D60F3624}" srcOrd="0" destOrd="0" presId="urn:microsoft.com/office/officeart/2005/8/layout/chevron2"/>
    <dgm:cxn modelId="{6EE363A2-839C-47A7-85EA-766515458FB2}" type="presOf" srcId="{5275034E-03A2-439E-B1F5-DAE26D18ED8A}" destId="{9AC09C1A-BE6A-418A-88D1-8A4800E361BB}" srcOrd="0" destOrd="0" presId="urn:microsoft.com/office/officeart/2005/8/layout/chevron2"/>
    <dgm:cxn modelId="{869CE9DA-0DCE-43CB-999E-256D831A895C}" type="presOf" srcId="{E2EB8F1D-9D28-49B3-BB40-1FF0EE4B91AB}" destId="{BB434F28-4464-4E34-A861-DF7F7690F959}" srcOrd="0" destOrd="0" presId="urn:microsoft.com/office/officeart/2005/8/layout/chevron2"/>
    <dgm:cxn modelId="{08EF6E35-E2F4-416E-90D9-9106E0DF4E4A}" srcId="{E2EB8F1D-9D28-49B3-BB40-1FF0EE4B91AB}" destId="{5275034E-03A2-439E-B1F5-DAE26D18ED8A}" srcOrd="2" destOrd="0" parTransId="{C6A1F58E-2B24-4189-8918-E4481B9C268F}" sibTransId="{EDE86449-D2FD-4EA4-932B-D2F87EE8B672}"/>
    <dgm:cxn modelId="{9BC94DC6-DAC9-48D5-98A7-E64CFD97F506}" srcId="{4EFB9DD0-652A-4CF0-AB20-96A6FCD4D43F}" destId="{074F93E4-1E96-40B8-B28D-9CC32C2A6294}" srcOrd="1" destOrd="0" parTransId="{40DD89C2-911D-495B-9AE7-F577ED53720C}" sibTransId="{BF473EB0-C60A-4E89-B7AE-A68F66EBF2A0}"/>
    <dgm:cxn modelId="{C5413F94-C510-4ED4-BA82-E4CB03449B46}" srcId="{9D3A1A9C-4D69-4998-97D2-CF9021397184}" destId="{3CB7CA9C-CE18-4AFB-A2ED-F043E3949F42}" srcOrd="0" destOrd="0" parTransId="{F3E4B65F-8B8B-468B-9C73-AE1E1E1C63E4}" sibTransId="{91790B26-E446-407D-86BB-51A7E333046D}"/>
    <dgm:cxn modelId="{AE678CE0-899D-43A2-BF28-6BF8D8E4B254}" type="presOf" srcId="{C65A127E-9FBF-4A1D-AE14-44103E3B6A15}" destId="{94AF5FAC-CD2F-4195-A04D-991CD7C6CC90}" srcOrd="0" destOrd="2" presId="urn:microsoft.com/office/officeart/2005/8/layout/chevron2"/>
    <dgm:cxn modelId="{381AC3FC-61BC-4A97-BDDC-311926FE2AA7}" type="presParOf" srcId="{BB434F28-4464-4E34-A861-DF7F7690F959}" destId="{B3E32D51-9C68-41BC-9FB0-DB8DFA93E757}" srcOrd="0" destOrd="0" presId="urn:microsoft.com/office/officeart/2005/8/layout/chevron2"/>
    <dgm:cxn modelId="{5A3C2C9C-337F-4FD5-BB43-DCB4F8C88127}" type="presParOf" srcId="{B3E32D51-9C68-41BC-9FB0-DB8DFA93E757}" destId="{E05C1883-9527-4C53-9E19-91E393FD3954}" srcOrd="0" destOrd="0" presId="urn:microsoft.com/office/officeart/2005/8/layout/chevron2"/>
    <dgm:cxn modelId="{48D3E29C-CE3B-4795-AF88-5D2E3F60769B}" type="presParOf" srcId="{B3E32D51-9C68-41BC-9FB0-DB8DFA93E757}" destId="{E00584BF-306D-40EF-AB05-FE19ED676D11}" srcOrd="1" destOrd="0" presId="urn:microsoft.com/office/officeart/2005/8/layout/chevron2"/>
    <dgm:cxn modelId="{DDB60FE6-E608-4E68-941D-694A1CFD7532}" type="presParOf" srcId="{BB434F28-4464-4E34-A861-DF7F7690F959}" destId="{D6E28AB5-52F3-43FF-AAED-59EEE2568FEB}" srcOrd="1" destOrd="0" presId="urn:microsoft.com/office/officeart/2005/8/layout/chevron2"/>
    <dgm:cxn modelId="{298DE784-6062-47C6-A012-4FF388DE5CEA}" type="presParOf" srcId="{BB434F28-4464-4E34-A861-DF7F7690F959}" destId="{A10ECE86-ACDB-4937-B392-33CF16BC50C9}" srcOrd="2" destOrd="0" presId="urn:microsoft.com/office/officeart/2005/8/layout/chevron2"/>
    <dgm:cxn modelId="{36F5411A-3FB2-49BB-873D-B7912E78F7C4}" type="presParOf" srcId="{A10ECE86-ACDB-4937-B392-33CF16BC50C9}" destId="{107F4F61-B9E3-4342-B5E4-0DA0595145F7}" srcOrd="0" destOrd="0" presId="urn:microsoft.com/office/officeart/2005/8/layout/chevron2"/>
    <dgm:cxn modelId="{AF101AB2-9264-4F73-9B77-9EE2663A377B}" type="presParOf" srcId="{A10ECE86-ACDB-4937-B392-33CF16BC50C9}" destId="{C4BC6BE2-8581-4EF8-B45C-9BB0D60F3624}" srcOrd="1" destOrd="0" presId="urn:microsoft.com/office/officeart/2005/8/layout/chevron2"/>
    <dgm:cxn modelId="{1FE6D917-1E0F-4F0A-A48F-8524630E982A}" type="presParOf" srcId="{BB434F28-4464-4E34-A861-DF7F7690F959}" destId="{8CF73CF6-B8BA-4F1A-A85F-A6A9E20676BB}" srcOrd="3" destOrd="0" presId="urn:microsoft.com/office/officeart/2005/8/layout/chevron2"/>
    <dgm:cxn modelId="{A6ACD720-4D4B-463F-A6CD-7B90FBA950AA}" type="presParOf" srcId="{BB434F28-4464-4E34-A861-DF7F7690F959}" destId="{C48BCC91-0CF2-4715-8FC1-27C1EFB32505}" srcOrd="4" destOrd="0" presId="urn:microsoft.com/office/officeart/2005/8/layout/chevron2"/>
    <dgm:cxn modelId="{5E136412-F123-4DDF-A3CE-1F419640DE89}" type="presParOf" srcId="{C48BCC91-0CF2-4715-8FC1-27C1EFB32505}" destId="{9AC09C1A-BE6A-418A-88D1-8A4800E361BB}" srcOrd="0" destOrd="0" presId="urn:microsoft.com/office/officeart/2005/8/layout/chevron2"/>
    <dgm:cxn modelId="{4C6D8E1A-F586-44D1-8E1F-17E8CBF51941}" type="presParOf" srcId="{C48BCC91-0CF2-4715-8FC1-27C1EFB32505}" destId="{94AF5FAC-CD2F-4195-A04D-991CD7C6CC90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C1883-9527-4C53-9E19-91E393FD3954}">
      <dsp:nvSpPr>
        <dsp:cNvPr id="0" name=""/>
        <dsp:cNvSpPr/>
      </dsp:nvSpPr>
      <dsp:spPr>
        <a:xfrm rot="5400000">
          <a:off x="-187581" y="189778"/>
          <a:ext cx="1250540" cy="875378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Step 1</a:t>
          </a:r>
          <a:endParaRPr lang="en-US" sz="2400" kern="1200" dirty="0">
            <a:solidFill>
              <a:schemeClr val="bg1"/>
            </a:solidFill>
          </a:endParaRPr>
        </a:p>
      </dsp:txBody>
      <dsp:txXfrm rot="-5400000">
        <a:off x="0" y="439886"/>
        <a:ext cx="875378" cy="375162"/>
      </dsp:txXfrm>
    </dsp:sp>
    <dsp:sp modelId="{E00584BF-306D-40EF-AB05-FE19ED676D11}">
      <dsp:nvSpPr>
        <dsp:cNvPr id="0" name=""/>
        <dsp:cNvSpPr/>
      </dsp:nvSpPr>
      <dsp:spPr>
        <a:xfrm rot="5400000">
          <a:off x="4504838" y="-3627263"/>
          <a:ext cx="812851" cy="80717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  <a:latin typeface="+mn-lt"/>
            </a:rPr>
            <a:t>HCV seropositive patients are tested by HCV RNA Real-time PCR assay</a:t>
          </a:r>
          <a:endParaRPr lang="en-US" sz="2000" kern="1200" dirty="0">
            <a:solidFill>
              <a:schemeClr val="tx1"/>
            </a:solidFill>
            <a:latin typeface="+mn-lt"/>
          </a:endParaRPr>
        </a:p>
      </dsp:txBody>
      <dsp:txXfrm rot="-5400000">
        <a:off x="875378" y="41877"/>
        <a:ext cx="8032091" cy="733491"/>
      </dsp:txXfrm>
    </dsp:sp>
    <dsp:sp modelId="{107F4F61-B9E3-4342-B5E4-0DA0595145F7}">
      <dsp:nvSpPr>
        <dsp:cNvPr id="0" name=""/>
        <dsp:cNvSpPr/>
      </dsp:nvSpPr>
      <dsp:spPr>
        <a:xfrm rot="5400000">
          <a:off x="-187581" y="1280659"/>
          <a:ext cx="1250540" cy="875378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Step 2</a:t>
          </a:r>
          <a:endParaRPr lang="en-US" sz="2400" kern="1200" dirty="0">
            <a:solidFill>
              <a:schemeClr val="bg1"/>
            </a:solidFill>
          </a:endParaRPr>
        </a:p>
      </dsp:txBody>
      <dsp:txXfrm rot="-5400000">
        <a:off x="0" y="1530767"/>
        <a:ext cx="875378" cy="375162"/>
      </dsp:txXfrm>
    </dsp:sp>
    <dsp:sp modelId="{C4BC6BE2-8581-4EF8-B45C-9BB0D60F3624}">
      <dsp:nvSpPr>
        <dsp:cNvPr id="0" name=""/>
        <dsp:cNvSpPr/>
      </dsp:nvSpPr>
      <dsp:spPr>
        <a:xfrm rot="5400000">
          <a:off x="4504838" y="-2536381"/>
          <a:ext cx="812851" cy="80717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Patients positive on HCV RNA are tested for CBC, ALT AST</a:t>
          </a:r>
          <a:endParaRPr lang="en-US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FIB4 is calculated by patient’s age, ALT, AST, &amp; platelet count</a:t>
          </a:r>
          <a:r>
            <a:rPr lang="ka-GE" sz="2000" kern="1200" dirty="0" smtClean="0">
              <a:solidFill>
                <a:schemeClr val="tx1"/>
              </a:solidFill>
            </a:rPr>
            <a:t> </a:t>
          </a:r>
          <a:endParaRPr lang="en-US" sz="2000" kern="1200" dirty="0" smtClean="0">
            <a:solidFill>
              <a:schemeClr val="tx1"/>
            </a:solidFill>
          </a:endParaRPr>
        </a:p>
      </dsp:txBody>
      <dsp:txXfrm rot="-5400000">
        <a:off x="875378" y="1132759"/>
        <a:ext cx="8032091" cy="733491"/>
      </dsp:txXfrm>
    </dsp:sp>
    <dsp:sp modelId="{9AC09C1A-BE6A-418A-88D1-8A4800E361BB}">
      <dsp:nvSpPr>
        <dsp:cNvPr id="0" name=""/>
        <dsp:cNvSpPr/>
      </dsp:nvSpPr>
      <dsp:spPr>
        <a:xfrm rot="5400000">
          <a:off x="-187581" y="2969918"/>
          <a:ext cx="1250540" cy="875378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Step 3</a:t>
          </a:r>
          <a:endParaRPr lang="en-US" sz="2400" kern="1200" dirty="0">
            <a:solidFill>
              <a:schemeClr val="bg1"/>
            </a:solidFill>
          </a:endParaRPr>
        </a:p>
      </dsp:txBody>
      <dsp:txXfrm rot="-5400000">
        <a:off x="0" y="3220026"/>
        <a:ext cx="875378" cy="375162"/>
      </dsp:txXfrm>
    </dsp:sp>
    <dsp:sp modelId="{94AF5FAC-CD2F-4195-A04D-991CD7C6CC90}">
      <dsp:nvSpPr>
        <dsp:cNvPr id="0" name=""/>
        <dsp:cNvSpPr/>
      </dsp:nvSpPr>
      <dsp:spPr>
        <a:xfrm rot="5400000">
          <a:off x="3906462" y="-839396"/>
          <a:ext cx="2009604" cy="80607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</a:rPr>
            <a:t>HCV genotyping, </a:t>
          </a:r>
          <a:r>
            <a:rPr lang="en-US" sz="2000" kern="1200" dirty="0" err="1" smtClean="0">
              <a:solidFill>
                <a:srgbClr val="FF0000"/>
              </a:solidFill>
            </a:rPr>
            <a:t>HBsAg</a:t>
          </a:r>
          <a:r>
            <a:rPr lang="en-US" sz="2000" kern="1200" dirty="0" smtClean="0">
              <a:solidFill>
                <a:srgbClr val="FF0000"/>
              </a:solidFill>
            </a:rPr>
            <a:t>, Anti-</a:t>
          </a:r>
          <a:r>
            <a:rPr lang="en-US" sz="2000" kern="1200" dirty="0" err="1" smtClean="0">
              <a:solidFill>
                <a:srgbClr val="FF0000"/>
              </a:solidFill>
            </a:rPr>
            <a:t>HBc</a:t>
          </a:r>
          <a:r>
            <a:rPr lang="en-US" sz="2000" kern="1200" dirty="0" smtClean="0">
              <a:solidFill>
                <a:srgbClr val="FF0000"/>
              </a:solidFill>
            </a:rPr>
            <a:t> Total, </a:t>
          </a:r>
          <a:r>
            <a:rPr lang="en-US" sz="2000" kern="1200" dirty="0" err="1" smtClean="0">
              <a:solidFill>
                <a:schemeClr val="tx1"/>
              </a:solidFill>
            </a:rPr>
            <a:t>Bil</a:t>
          </a:r>
          <a:r>
            <a:rPr lang="en-US" sz="2000" kern="1200" dirty="0" smtClean="0">
              <a:solidFill>
                <a:schemeClr val="tx1"/>
              </a:solidFill>
            </a:rPr>
            <a:t> (Total, Direct), g-GT, ALP, Creatinine, Glucose, Albumin, INR.</a:t>
          </a:r>
          <a:endParaRPr lang="en-US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>
            <a:solidFill>
              <a:schemeClr val="tx1"/>
            </a:solidFill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FF0000"/>
              </a:solidFill>
            </a:rPr>
            <a:t>+ TSH for Interferon containing regimen</a:t>
          </a:r>
        </a:p>
      </dsp:txBody>
      <dsp:txXfrm rot="-5400000">
        <a:off x="880908" y="2284259"/>
        <a:ext cx="7962612" cy="1813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51F5-E910-4F3F-9FDC-A22CC521DB55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79DAE-E74C-4603-890D-AF38ED67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33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4CED20-6946-4210-9064-274E70BAE70C}" type="slidenum">
              <a:rPr lang="en-US" altLang="en-US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191000"/>
            <a:ext cx="6324600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900" b="1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7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4CED20-6946-4210-9064-274E70BAE70C}" type="slidenum">
              <a:rPr lang="en-US" altLang="en-US"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191000"/>
            <a:ext cx="6324600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900" b="1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865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2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8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7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8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0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2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3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8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5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7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1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482CD-BCBF-4236-B0D1-B6DB6A6C3384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5E05F-10B3-4072-91B0-3C86590F8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6568" y="2079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Laboratory Diagnostics in Hepatitis C Elimination Program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6568" y="3382582"/>
            <a:ext cx="9293352" cy="315537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George </a:t>
            </a:r>
            <a:r>
              <a:rPr lang="en-US" b="1" dirty="0" err="1" smtClean="0">
                <a:solidFill>
                  <a:srgbClr val="FFFF00"/>
                </a:solidFill>
              </a:rPr>
              <a:t>Kamkamidze</a:t>
            </a:r>
            <a:r>
              <a:rPr lang="en-US" b="1" dirty="0" smtClean="0">
                <a:solidFill>
                  <a:srgbClr val="FFFF00"/>
                </a:solidFill>
              </a:rPr>
              <a:t>, MD, PhD, MS</a:t>
            </a:r>
            <a:endParaRPr lang="en-US" b="1" dirty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Clinic </a:t>
            </a:r>
            <a:r>
              <a:rPr lang="en-US" b="1" dirty="0" err="1" smtClean="0">
                <a:solidFill>
                  <a:srgbClr val="FFFF00"/>
                </a:solidFill>
              </a:rPr>
              <a:t>NeoLab</a:t>
            </a:r>
            <a:r>
              <a:rPr lang="en-US" b="1" dirty="0" smtClean="0">
                <a:solidFill>
                  <a:srgbClr val="FFFF00"/>
                </a:solidFill>
              </a:rPr>
              <a:t> &amp; Health Research Union</a:t>
            </a:r>
          </a:p>
          <a:p>
            <a:endParaRPr lang="en-US" b="1" dirty="0" smtClean="0">
              <a:solidFill>
                <a:srgbClr val="FFFF00"/>
              </a:solidFill>
            </a:endParaRPr>
          </a:p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4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Annual Hepatitis C Elimination Workshop</a:t>
            </a:r>
          </a:p>
          <a:p>
            <a:r>
              <a:rPr lang="en-US" dirty="0">
                <a:solidFill>
                  <a:schemeClr val="bg1"/>
                </a:solidFill>
              </a:rPr>
              <a:t>Tbilisi, Georgia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9-10 </a:t>
            </a:r>
            <a:r>
              <a:rPr lang="en-US" dirty="0">
                <a:solidFill>
                  <a:schemeClr val="bg1"/>
                </a:solidFill>
              </a:rPr>
              <a:t>March 2017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  </a:t>
            </a:r>
            <a:endParaRPr lang="en-US" b="1" dirty="0" smtClean="0">
              <a:solidFill>
                <a:srgbClr val="FFFF00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819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5445"/>
            <a:ext cx="10515600" cy="70167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Current </a:t>
            </a:r>
            <a:r>
              <a:rPr lang="en-US" b="1" dirty="0" smtClean="0">
                <a:solidFill>
                  <a:schemeClr val="bg1"/>
                </a:solidFill>
              </a:rPr>
              <a:t>Activities (cont.)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1452880"/>
            <a:ext cx="10901680" cy="511047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>
                <a:solidFill>
                  <a:srgbClr val="FFFF00"/>
                </a:solidFill>
              </a:rPr>
              <a:t>Laboratory Working Group at the </a:t>
            </a:r>
            <a:r>
              <a:rPr lang="en-US" sz="4400" dirty="0" err="1">
                <a:solidFill>
                  <a:srgbClr val="FFFF00"/>
                </a:solidFill>
              </a:rPr>
              <a:t>MoLHSA</a:t>
            </a:r>
            <a:r>
              <a:rPr lang="en-US" sz="4400" dirty="0">
                <a:solidFill>
                  <a:srgbClr val="FFFF00"/>
                </a:solidFill>
              </a:rPr>
              <a:t> has </a:t>
            </a:r>
            <a:r>
              <a:rPr lang="en-US" sz="4400" dirty="0" smtClean="0">
                <a:solidFill>
                  <a:srgbClr val="FFFF00"/>
                </a:solidFill>
              </a:rPr>
              <a:t>developed the </a:t>
            </a:r>
            <a:r>
              <a:rPr lang="en-US" sz="4400" dirty="0">
                <a:solidFill>
                  <a:srgbClr val="FFFF00"/>
                </a:solidFill>
              </a:rPr>
              <a:t>regulatory document for licensing of laboratory service </a:t>
            </a:r>
            <a:r>
              <a:rPr lang="en-US" sz="4400" dirty="0" smtClean="0">
                <a:solidFill>
                  <a:srgbClr val="FFFF00"/>
                </a:solidFill>
              </a:rPr>
              <a:t>providers  </a:t>
            </a:r>
            <a:endParaRPr lang="en-US" sz="4400" dirty="0">
              <a:solidFill>
                <a:srgbClr val="FFFF00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 smtClean="0">
                <a:solidFill>
                  <a:srgbClr val="FFFF00"/>
                </a:solidFill>
              </a:rPr>
              <a:t>Decree # 320 of July 11, 2016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>
                <a:solidFill>
                  <a:srgbClr val="FFFF00"/>
                </a:solidFill>
              </a:rPr>
              <a:t>Posted at: </a:t>
            </a:r>
            <a:r>
              <a:rPr lang="en-US" sz="2600" dirty="0">
                <a:solidFill>
                  <a:srgbClr val="FFFF00"/>
                </a:solidFill>
              </a:rPr>
              <a:t>http://www.moh.gov.ge/index.php?lang_id=GEO&amp;sec_id=756</a:t>
            </a:r>
            <a:endParaRPr lang="en-US" sz="2600" dirty="0" smtClean="0">
              <a:solidFill>
                <a:srgbClr val="FFFF00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 smtClean="0">
                <a:solidFill>
                  <a:srgbClr val="FFFF00"/>
                </a:solidFill>
              </a:rPr>
              <a:t>New regulations on the laboratory certification system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 smtClean="0">
                <a:solidFill>
                  <a:srgbClr val="FFFF00"/>
                </a:solidFill>
              </a:rPr>
              <a:t>Implementation started since January 1, 2017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4400" dirty="0">
                <a:solidFill>
                  <a:srgbClr val="FFFF00"/>
                </a:solidFill>
              </a:rPr>
              <a:t>The EQA system is in the process of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939225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680" y="100965"/>
            <a:ext cx="10515600" cy="70167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Current </a:t>
            </a:r>
            <a:r>
              <a:rPr lang="en-US" b="1" dirty="0" smtClean="0">
                <a:solidFill>
                  <a:schemeClr val="bg1"/>
                </a:solidFill>
              </a:rPr>
              <a:t>Activities (cont.)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40" y="1087120"/>
            <a:ext cx="11694160" cy="577087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F0000"/>
                </a:solidFill>
              </a:rPr>
              <a:t>New regulations include:</a:t>
            </a:r>
          </a:p>
          <a:p>
            <a:pPr marL="0" indent="0">
              <a:buNone/>
            </a:pPr>
            <a:endParaRPr lang="en-US" sz="4400" dirty="0" smtClean="0">
              <a:solidFill>
                <a:srgbClr val="FFFF00"/>
              </a:solidFill>
            </a:endParaRPr>
          </a:p>
          <a:p>
            <a:r>
              <a:rPr lang="en-US" sz="4400" dirty="0" smtClean="0">
                <a:solidFill>
                  <a:srgbClr val="FFFF00"/>
                </a:solidFill>
              </a:rPr>
              <a:t>General technical requirements for labs at in-patient and out-patient settings</a:t>
            </a:r>
          </a:p>
          <a:p>
            <a:endParaRPr lang="en-US" sz="4400" dirty="0" smtClean="0">
              <a:solidFill>
                <a:srgbClr val="FFFF00"/>
              </a:solidFill>
            </a:endParaRPr>
          </a:p>
          <a:p>
            <a:r>
              <a:rPr lang="en-US" sz="4400" dirty="0" smtClean="0">
                <a:solidFill>
                  <a:srgbClr val="FFFF00"/>
                </a:solidFill>
              </a:rPr>
              <a:t>Specific requirements for the following directions:</a:t>
            </a:r>
          </a:p>
          <a:p>
            <a:pPr lvl="1"/>
            <a:r>
              <a:rPr lang="en-US" sz="4000" dirty="0" smtClean="0">
                <a:solidFill>
                  <a:srgbClr val="FFFF00"/>
                </a:solidFill>
              </a:rPr>
              <a:t>Clinical lab. / Hematology</a:t>
            </a:r>
          </a:p>
          <a:p>
            <a:pPr lvl="1"/>
            <a:r>
              <a:rPr lang="en-US" sz="4000" dirty="0" smtClean="0">
                <a:solidFill>
                  <a:srgbClr val="FFFF00"/>
                </a:solidFill>
              </a:rPr>
              <a:t> Biochemistry</a:t>
            </a:r>
          </a:p>
          <a:p>
            <a:pPr lvl="1"/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Immunology / Serology</a:t>
            </a:r>
          </a:p>
          <a:p>
            <a:pPr lvl="1"/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Microbiology / Bacteriology</a:t>
            </a:r>
          </a:p>
          <a:p>
            <a:pPr lvl="1"/>
            <a:r>
              <a:rPr lang="en-US" sz="4000" dirty="0" smtClean="0">
                <a:solidFill>
                  <a:srgbClr val="FFFF00"/>
                </a:solidFill>
              </a:rPr>
              <a:t> Molecular diagnostics  </a:t>
            </a:r>
          </a:p>
          <a:p>
            <a:endParaRPr lang="en-US" sz="4400" dirty="0" smtClean="0">
              <a:solidFill>
                <a:srgbClr val="FFFF00"/>
              </a:solidFill>
            </a:endParaRPr>
          </a:p>
          <a:p>
            <a:r>
              <a:rPr lang="en-US" sz="4400" dirty="0" smtClean="0">
                <a:solidFill>
                  <a:srgbClr val="FFFF00"/>
                </a:solidFill>
              </a:rPr>
              <a:t>Pre-analytical and analytical SOPs   </a:t>
            </a:r>
          </a:p>
          <a:p>
            <a:endParaRPr lang="en-US" sz="4400" dirty="0" smtClean="0">
              <a:solidFill>
                <a:srgbClr val="FFFF00"/>
              </a:solidFill>
            </a:endParaRPr>
          </a:p>
          <a:p>
            <a:r>
              <a:rPr lang="en-US" sz="4400" dirty="0" smtClean="0">
                <a:solidFill>
                  <a:srgbClr val="FFFF00"/>
                </a:solidFill>
              </a:rPr>
              <a:t>Biosafety procedures</a:t>
            </a:r>
          </a:p>
          <a:p>
            <a:endParaRPr lang="en-US" sz="4400" dirty="0" smtClean="0">
              <a:solidFill>
                <a:srgbClr val="FFFF00"/>
              </a:solidFill>
            </a:endParaRPr>
          </a:p>
          <a:p>
            <a:r>
              <a:rPr lang="en-US" sz="4400" dirty="0" smtClean="0">
                <a:solidFill>
                  <a:srgbClr val="FFFF00"/>
                </a:solidFill>
              </a:rPr>
              <a:t> QC/QA plan</a:t>
            </a:r>
          </a:p>
          <a:p>
            <a:pPr marL="0" indent="0">
              <a:buNone/>
            </a:pPr>
            <a:endParaRPr lang="en-US" sz="44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015" y="3945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Georgia HCV Elimination / Project ECHO</a:t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Established collaboration !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Including discussion of </a:t>
            </a:r>
            <a:r>
              <a:rPr lang="en-US" sz="3600" dirty="0">
                <a:solidFill>
                  <a:srgbClr val="FF0000"/>
                </a:solidFill>
              </a:rPr>
              <a:t>complicated cases 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in HCV laboratory diagnostics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online-communi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73863"/>
            <a:ext cx="5128615" cy="317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2831" y="1813543"/>
            <a:ext cx="2130795" cy="1166952"/>
          </a:xfrm>
          <a:prstGeom prst="rect">
            <a:avLst/>
          </a:prstGeom>
        </p:spPr>
      </p:pic>
      <p:pic>
        <p:nvPicPr>
          <p:cNvPr id="2051" name="Picture 3" descr="C:\Users\user\Downloads\image0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162" y="242270"/>
            <a:ext cx="2802134" cy="138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70320" y="3606800"/>
            <a:ext cx="55118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Hubs (since Feb 2016): Clinic “</a:t>
            </a:r>
            <a:r>
              <a:rPr lang="en-US" sz="2400" dirty="0" err="1" smtClean="0"/>
              <a:t>Mrcheveli</a:t>
            </a:r>
            <a:r>
              <a:rPr lang="en-US" sz="2400" dirty="0" smtClean="0"/>
              <a:t>”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        Clinic “</a:t>
            </a:r>
            <a:r>
              <a:rPr lang="en-US" sz="2400" dirty="0" err="1" smtClean="0"/>
              <a:t>NeoLab</a:t>
            </a:r>
            <a:r>
              <a:rPr lang="en-US" sz="2400" dirty="0" smtClean="0"/>
              <a:t>”</a:t>
            </a:r>
          </a:p>
          <a:p>
            <a:endParaRPr lang="en-US" sz="2400" dirty="0"/>
          </a:p>
          <a:p>
            <a:r>
              <a:rPr lang="en-US" sz="2400" dirty="0" smtClean="0"/>
              <a:t>Launched in September 2016:</a:t>
            </a:r>
          </a:p>
          <a:p>
            <a:r>
              <a:rPr lang="en-US" sz="2400" dirty="0" smtClean="0"/>
              <a:t>Expanding Network of Participating Clinics </a:t>
            </a:r>
          </a:p>
          <a:p>
            <a:r>
              <a:rPr lang="en-US" sz="2400" dirty="0" smtClean="0"/>
              <a:t>in Tbilisi, Kutaisi, Rustavi and </a:t>
            </a:r>
            <a:r>
              <a:rPr lang="en-US" sz="2400" dirty="0" err="1" smtClean="0"/>
              <a:t>Gori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13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Laboratory quality control is limited;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Test </a:t>
            </a:r>
            <a:r>
              <a:rPr lang="en-US" dirty="0">
                <a:solidFill>
                  <a:srgbClr val="FFFF00"/>
                </a:solidFill>
              </a:rPr>
              <a:t>kits vary by time and availability from the suppliers; most test kits have not been </a:t>
            </a:r>
            <a:r>
              <a:rPr lang="en-US" dirty="0" smtClean="0">
                <a:solidFill>
                  <a:srgbClr val="FFFF00"/>
                </a:solidFill>
              </a:rPr>
              <a:t>validated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 </a:t>
            </a:r>
            <a:r>
              <a:rPr lang="en-US" dirty="0">
                <a:solidFill>
                  <a:srgbClr val="FFFF00"/>
                </a:solidFill>
              </a:rPr>
              <a:t>unified standard procedures have been identified for participating </a:t>
            </a:r>
            <a:r>
              <a:rPr lang="en-US" dirty="0" smtClean="0">
                <a:solidFill>
                  <a:srgbClr val="FFFF00"/>
                </a:solidFill>
              </a:rPr>
              <a:t>laboratories;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External Quality Assessment (EQA) has not been implemented yet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Laboratory </a:t>
            </a:r>
            <a:r>
              <a:rPr lang="en-US" dirty="0">
                <a:solidFill>
                  <a:srgbClr val="FFFF00"/>
                </a:solidFill>
              </a:rPr>
              <a:t>personnel are not provided systematic training in biosafety procedures and standards.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52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Proposed Actions/Next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8360" cy="4808855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Establish </a:t>
            </a:r>
            <a:r>
              <a:rPr lang="en-US" sz="3600" dirty="0">
                <a:solidFill>
                  <a:srgbClr val="FFFF00"/>
                </a:solidFill>
              </a:rPr>
              <a:t>a unified system of laboratory quality </a:t>
            </a:r>
            <a:r>
              <a:rPr lang="en-US" sz="3600" dirty="0" smtClean="0">
                <a:solidFill>
                  <a:srgbClr val="FFFF00"/>
                </a:solidFill>
              </a:rPr>
              <a:t>assurance;</a:t>
            </a:r>
            <a:endParaRPr lang="en-US" sz="36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Implement External Quality Assessment (EQA) </a:t>
            </a:r>
            <a:r>
              <a:rPr lang="en-US" sz="3600" dirty="0" smtClean="0">
                <a:solidFill>
                  <a:srgbClr val="FFFF00"/>
                </a:solidFill>
              </a:rPr>
              <a:t>system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Implement National </a:t>
            </a:r>
            <a:r>
              <a:rPr lang="en-US" sz="3600" dirty="0">
                <a:solidFill>
                  <a:srgbClr val="FFFF00"/>
                </a:solidFill>
              </a:rPr>
              <a:t>Laboratory Certification </a:t>
            </a:r>
            <a:r>
              <a:rPr lang="en-US" sz="3600" dirty="0" smtClean="0">
                <a:solidFill>
                  <a:srgbClr val="FFFF00"/>
                </a:solidFill>
              </a:rPr>
              <a:t>System;</a:t>
            </a:r>
          </a:p>
          <a:p>
            <a:r>
              <a:rPr lang="en-US" sz="3600" dirty="0">
                <a:solidFill>
                  <a:srgbClr val="FFFF00"/>
                </a:solidFill>
              </a:rPr>
              <a:t>Implement the National Program of Competency Assessment in Laboratory Medicine;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Conduct </a:t>
            </a:r>
            <a:r>
              <a:rPr lang="en-US" sz="3600" dirty="0">
                <a:solidFill>
                  <a:srgbClr val="FFFF00"/>
                </a:solidFill>
              </a:rPr>
              <a:t>research </a:t>
            </a:r>
            <a:r>
              <a:rPr lang="en-US" sz="3600" dirty="0" smtClean="0">
                <a:solidFill>
                  <a:srgbClr val="FFFF00"/>
                </a:solidFill>
              </a:rPr>
              <a:t>activities (now regulated by Scientific Committee established on August 31, 2016).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51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414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510248"/>
              </p:ext>
            </p:extLst>
          </p:nvPr>
        </p:nvGraphicFramePr>
        <p:xfrm>
          <a:off x="0" y="-1"/>
          <a:ext cx="12191999" cy="6915579"/>
        </p:xfrm>
        <a:graphic>
          <a:graphicData uri="http://schemas.openxmlformats.org/drawingml/2006/table">
            <a:tbl>
              <a:tblPr/>
              <a:tblGrid>
                <a:gridCol w="160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907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2151">
                  <a:extLst>
                    <a:ext uri="{9D8B030D-6E8A-4147-A177-3AD203B41FA5}">
                      <a16:colId xmlns:a16="http://schemas.microsoft.com/office/drawing/2014/main" xmlns="" val="268516618"/>
                    </a:ext>
                  </a:extLst>
                </a:gridCol>
                <a:gridCol w="20482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83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6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Objective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Indicator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Measurement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Data Source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Frequency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7982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4.1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Improve laboratory detection of HCV infection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Proportion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of labs providing HCV lab services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for Hepatitis C Elimination Program that are registered in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National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Laboratory Registry</a:t>
                      </a:r>
                      <a:r>
                        <a:rPr lang="en-US" sz="16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Numerator: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Number of laboratories performing HCV laboratory services that are registered in the National Laboratory Registry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Denominator: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 total number of laboratories performing hepatitis C laboratory services 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MoLHSA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Data will be available for May 2017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Annually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charset="0"/>
                        </a:rPr>
                        <a:t>2.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Lugar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center is functioning as a EQA provider for hepatitis C laboratory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N/A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NCDC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One-off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6183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600" b="1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Proportion </a:t>
                      </a:r>
                      <a:r>
                        <a:rPr lang="en-US" sz="1600" b="1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of labs providing HCV lab services for Hepatitis C Elimination Program that are enrolled in the National Hepatitis C External Quality Assurance (EQA) program</a:t>
                      </a:r>
                      <a:endParaRPr lang="en-US" sz="16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Numerator: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Number of laboratories performing HCV laboratory services that are enrolled in national hepatitis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External Quality Assurance (EQA) program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Denominator: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 total number of laboratories performing hepatitis C laboratory services 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NCDC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Data will be available for December 2017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Annually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5135680"/>
                  </a:ext>
                </a:extLst>
              </a:tr>
            </a:tbl>
          </a:graphicData>
        </a:graphic>
      </p:graphicFrame>
      <p:sp>
        <p:nvSpPr>
          <p:cNvPr id="17443" name="Slide Number Placeholder 3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BE3052-4773-4235-B199-34CD0E3C7DA6}" type="slidenum">
              <a:rPr lang="en-US" altLang="en-US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1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414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803916"/>
              </p:ext>
            </p:extLst>
          </p:nvPr>
        </p:nvGraphicFramePr>
        <p:xfrm>
          <a:off x="0" y="0"/>
          <a:ext cx="12191999" cy="6857156"/>
        </p:xfrm>
        <a:graphic>
          <a:graphicData uri="http://schemas.openxmlformats.org/drawingml/2006/table">
            <a:tbl>
              <a:tblPr/>
              <a:tblGrid>
                <a:gridCol w="160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907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2151">
                  <a:extLst>
                    <a:ext uri="{9D8B030D-6E8A-4147-A177-3AD203B41FA5}">
                      <a16:colId xmlns:a16="http://schemas.microsoft.com/office/drawing/2014/main" xmlns="" val="268516618"/>
                    </a:ext>
                  </a:extLst>
                </a:gridCol>
                <a:gridCol w="20482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83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70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Objective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Indicator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Measurement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Data Source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Frequency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2216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4.1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Improve laboratory detection of HCV infection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Quality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Management System standards for certification are defined, approved and published </a:t>
                      </a:r>
                      <a:endParaRPr lang="en-US" sz="16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Published QMS standards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MoLHSA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One-off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1564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5. Proportion of labs providing HCV lab services for Hepatitis C Elimination Program that are certified according to national laboratory Quality Management System (QMS) standards</a:t>
                      </a:r>
                      <a:endParaRPr lang="en-US" sz="16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Numerator: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Number of laboratories performing HCV laboratory services that are certified according to QMS standards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Denominator: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 total number of laboratories performing HCV lab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services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MoLHSA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Data will be available for December 2017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Annually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1351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7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5135680"/>
                  </a:ext>
                </a:extLst>
              </a:tr>
            </a:tbl>
          </a:graphicData>
        </a:graphic>
      </p:graphicFrame>
      <p:sp>
        <p:nvSpPr>
          <p:cNvPr id="17443" name="Slide Number Placeholder 3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BE3052-4773-4235-B199-34CD0E3C7DA6}" type="slidenum">
              <a:rPr lang="en-US" altLang="en-US"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31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49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Thank you 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320" y="2235200"/>
            <a:ext cx="10675144" cy="39971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i="1" dirty="0" smtClean="0">
                <a:solidFill>
                  <a:srgbClr val="FFFF00"/>
                </a:solidFill>
              </a:rPr>
              <a:t>Acknowledgements: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FF00"/>
                </a:solidFill>
              </a:rPr>
              <a:t>Gilead Sciences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FF00"/>
                </a:solidFill>
              </a:rPr>
              <a:t>US CDC team   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FF00"/>
                </a:solidFill>
              </a:rPr>
              <a:t>ECHO and  L.I.F.E.R teams    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FFFF00"/>
                </a:solidFill>
              </a:rPr>
              <a:t>MoLHSA</a:t>
            </a:r>
            <a:r>
              <a:rPr lang="en-US" sz="2400" dirty="0" smtClean="0">
                <a:solidFill>
                  <a:srgbClr val="FFFF00"/>
                </a:solidFill>
              </a:rPr>
              <a:t> and NCDC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400" i="1" dirty="0" smtClean="0">
                <a:solidFill>
                  <a:srgbClr val="FFFF00"/>
                </a:solidFill>
              </a:rPr>
              <a:t>Special </a:t>
            </a:r>
            <a:r>
              <a:rPr lang="en-US" sz="2400" i="1" dirty="0">
                <a:solidFill>
                  <a:srgbClr val="FFFF00"/>
                </a:solidFill>
              </a:rPr>
              <a:t>thanks to 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Jan </a:t>
            </a:r>
            <a:r>
              <a:rPr lang="en-US" sz="2400" dirty="0" err="1" smtClean="0">
                <a:solidFill>
                  <a:srgbClr val="FFFF00"/>
                </a:solidFill>
              </a:rPr>
              <a:t>Drobeniuc</a:t>
            </a:r>
            <a:r>
              <a:rPr lang="en-US" sz="2400" dirty="0" smtClean="0">
                <a:solidFill>
                  <a:srgbClr val="FFFF00"/>
                </a:solidFill>
              </a:rPr>
              <a:t>, MD, PhD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Beth </a:t>
            </a:r>
            <a:r>
              <a:rPr lang="en-US" sz="2400" dirty="0">
                <a:solidFill>
                  <a:srgbClr val="FFFF00"/>
                </a:solidFill>
              </a:rPr>
              <a:t>Skaggs, </a:t>
            </a:r>
            <a:r>
              <a:rPr lang="en-US" sz="2400" dirty="0" smtClean="0">
                <a:solidFill>
                  <a:srgbClr val="FFFF00"/>
                </a:solidFill>
              </a:rPr>
              <a:t>PhD</a:t>
            </a:r>
          </a:p>
          <a:p>
            <a:pPr marL="0" indent="0">
              <a:buNone/>
            </a:pPr>
            <a:endParaRPr lang="en-US" sz="2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8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452718"/>
            <a:ext cx="11286699" cy="140053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Minimum Requirement For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 Laboratory in Quality Management, 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Hepatitis C Elimination Program </a:t>
            </a:r>
            <a:br>
              <a:rPr lang="en-US" sz="3600" dirty="0" smtClean="0">
                <a:solidFill>
                  <a:schemeClr val="bg1"/>
                </a:solidFill>
              </a:rPr>
            </a:b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3215" cy="4351338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solidFill>
                  <a:srgbClr val="FFFF00"/>
                </a:solidFill>
              </a:rPr>
              <a:t>Laboratory internal quality control system </a:t>
            </a:r>
          </a:p>
          <a:p>
            <a:pPr lvl="1"/>
            <a:r>
              <a:rPr lang="en-US" sz="2800" dirty="0" smtClean="0">
                <a:solidFill>
                  <a:srgbClr val="FFFF00"/>
                </a:solidFill>
              </a:rPr>
              <a:t>standard </a:t>
            </a:r>
            <a:r>
              <a:rPr lang="en-US" sz="2800" dirty="0">
                <a:solidFill>
                  <a:srgbClr val="FFFF00"/>
                </a:solidFill>
              </a:rPr>
              <a:t>operating procedures approved for each laboratory </a:t>
            </a:r>
            <a:r>
              <a:rPr lang="en-US" sz="2800" dirty="0" smtClean="0">
                <a:solidFill>
                  <a:srgbClr val="FFFF00"/>
                </a:solidFill>
              </a:rPr>
              <a:t>test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Technical resources for conducting necessary laboratory tests 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Personnel certified by rules under current legislation </a:t>
            </a:r>
            <a:endParaRPr lang="en-US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Ability to provide the tests results within 5 working </a:t>
            </a:r>
            <a:r>
              <a:rPr lang="en-US" dirty="0" smtClean="0">
                <a:solidFill>
                  <a:srgbClr val="FFFF00"/>
                </a:solidFill>
              </a:rPr>
              <a:t>days </a:t>
            </a:r>
            <a:endParaRPr lang="en-US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Ability to maintain patient records with test results for at least 2 </a:t>
            </a:r>
            <a:r>
              <a:rPr lang="en-US" dirty="0" smtClean="0">
                <a:solidFill>
                  <a:srgbClr val="FFFF00"/>
                </a:solidFill>
              </a:rPr>
              <a:t>years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Capacity and experience to conduct all tests in the Program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dirty="0" smtClean="0">
                <a:solidFill>
                  <a:schemeClr val="bg1"/>
                </a:solidFill>
              </a:rPr>
              <a:t>Public Health Laboratory Infrastructure 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112" y="1575398"/>
            <a:ext cx="9473703" cy="4195481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>
                <a:solidFill>
                  <a:srgbClr val="FFFF00"/>
                </a:solidFill>
              </a:rPr>
              <a:t>Laboratory </a:t>
            </a:r>
            <a:r>
              <a:rPr lang="en-US" sz="2400" dirty="0">
                <a:solidFill>
                  <a:srgbClr val="FFFF00"/>
                </a:solidFill>
              </a:rPr>
              <a:t>Network of the National Center for Disease Control and Public Health (</a:t>
            </a:r>
            <a:r>
              <a:rPr lang="en-US" sz="2400" dirty="0" smtClean="0">
                <a:solidFill>
                  <a:srgbClr val="FFFF00"/>
                </a:solidFill>
              </a:rPr>
              <a:t>NCDC) is core institution in </a:t>
            </a:r>
            <a:r>
              <a:rPr lang="en-US" sz="2400" dirty="0">
                <a:solidFill>
                  <a:srgbClr val="FFFF00"/>
                </a:solidFill>
              </a:rPr>
              <a:t>infectious </a:t>
            </a:r>
            <a:r>
              <a:rPr lang="en-US" sz="2400" dirty="0" smtClean="0">
                <a:solidFill>
                  <a:srgbClr val="FFFF00"/>
                </a:solidFill>
              </a:rPr>
              <a:t>disease pathogen </a:t>
            </a:r>
          </a:p>
          <a:p>
            <a:pPr lvl="0"/>
            <a:r>
              <a:rPr lang="en-US" sz="2400" dirty="0" smtClean="0">
                <a:solidFill>
                  <a:srgbClr val="FFFF00"/>
                </a:solidFill>
              </a:rPr>
              <a:t>NCDC </a:t>
            </a:r>
            <a:r>
              <a:rPr lang="en-US" sz="2400" dirty="0">
                <a:solidFill>
                  <a:srgbClr val="FFFF00"/>
                </a:solidFill>
              </a:rPr>
              <a:t>National </a:t>
            </a:r>
            <a:r>
              <a:rPr lang="en-US" sz="2400" dirty="0" smtClean="0">
                <a:solidFill>
                  <a:srgbClr val="FFFF00"/>
                </a:solidFill>
              </a:rPr>
              <a:t>Laboratory, Lugar Center, located </a:t>
            </a:r>
            <a:r>
              <a:rPr lang="en-US" sz="2400" dirty="0">
                <a:solidFill>
                  <a:srgbClr val="FFFF00"/>
                </a:solidFill>
              </a:rPr>
              <a:t>in </a:t>
            </a:r>
            <a:r>
              <a:rPr lang="en-US" sz="2400" dirty="0" smtClean="0">
                <a:solidFill>
                  <a:srgbClr val="FFFF00"/>
                </a:solidFill>
              </a:rPr>
              <a:t>Tbilisi </a:t>
            </a:r>
            <a:endParaRPr lang="en-US" sz="2400" dirty="0">
              <a:solidFill>
                <a:srgbClr val="FFFF00"/>
              </a:solidFill>
            </a:endParaRPr>
          </a:p>
          <a:p>
            <a:pPr lvl="0"/>
            <a:r>
              <a:rPr lang="en-US" sz="2400" dirty="0">
                <a:solidFill>
                  <a:srgbClr val="FFFF00"/>
                </a:solidFill>
              </a:rPr>
              <a:t>Network laboratories are spread throughout the country based on population density and disease prevalence.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2 Zonal Diagnostic Laboratories (</a:t>
            </a:r>
            <a:r>
              <a:rPr lang="en-US" dirty="0" smtClean="0">
                <a:solidFill>
                  <a:srgbClr val="FFFF00"/>
                </a:solidFill>
              </a:rPr>
              <a:t>ZDL): Adjara </a:t>
            </a:r>
            <a:r>
              <a:rPr lang="en-US" dirty="0">
                <a:solidFill>
                  <a:srgbClr val="FFFF00"/>
                </a:solidFill>
              </a:rPr>
              <a:t>(Batumi) and Imereti (Kutaisi). 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7 Laboratory Support Stations (</a:t>
            </a:r>
            <a:r>
              <a:rPr lang="en-US" dirty="0" smtClean="0">
                <a:solidFill>
                  <a:srgbClr val="FFFF00"/>
                </a:solidFill>
              </a:rPr>
              <a:t>LSS): Kakheti</a:t>
            </a:r>
            <a:r>
              <a:rPr lang="en-US" dirty="0">
                <a:solidFill>
                  <a:srgbClr val="FFFF00"/>
                </a:solidFill>
              </a:rPr>
              <a:t>, Shida Kartli, Samtskhe-Javakheti, Guria, Racha, Samegrelo – Zemo Svaneti regions and the port of Poti. </a:t>
            </a:r>
          </a:p>
          <a:p>
            <a:pPr lvl="0"/>
            <a:r>
              <a:rPr lang="en-US" sz="2400" dirty="0" smtClean="0">
                <a:solidFill>
                  <a:srgbClr val="FFFF00"/>
                </a:solidFill>
              </a:rPr>
              <a:t>Laboratory network activities include surveillance, </a:t>
            </a:r>
            <a:r>
              <a:rPr lang="en-US" sz="2400" dirty="0">
                <a:solidFill>
                  <a:srgbClr val="FFFF00"/>
                </a:solidFill>
              </a:rPr>
              <a:t>sentinel-site based active surveillance, outbreak </a:t>
            </a:r>
            <a:r>
              <a:rPr lang="en-US" sz="2400" dirty="0" smtClean="0">
                <a:solidFill>
                  <a:srgbClr val="FFFF00"/>
                </a:solidFill>
              </a:rPr>
              <a:t>response, </a:t>
            </a:r>
            <a:r>
              <a:rPr lang="en-US" sz="2400" dirty="0">
                <a:solidFill>
                  <a:srgbClr val="FFFF00"/>
                </a:solidFill>
              </a:rPr>
              <a:t>and public health campaigns.</a:t>
            </a:r>
          </a:p>
        </p:txBody>
      </p:sp>
    </p:spTree>
    <p:extLst>
      <p:ext uri="{BB962C8B-B14F-4D97-AF65-F5344CB8AC3E}">
        <p14:creationId xmlns:p14="http://schemas.microsoft.com/office/powerpoint/2010/main" val="41989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880" y="880626"/>
            <a:ext cx="10515600" cy="1325563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New</a:t>
            </a:r>
            <a:r>
              <a:rPr lang="en-US" sz="3200" dirty="0" smtClean="0">
                <a:solidFill>
                  <a:srgbClr val="FFFF00"/>
                </a:solidFill>
              </a:rPr>
              <a:t> Testing Algorithm, Hepatitis C Elimination Program 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(March 1, 2017)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167872"/>
              </p:ext>
            </p:extLst>
          </p:nvPr>
        </p:nvGraphicFramePr>
        <p:xfrm>
          <a:off x="1123633" y="22558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579011" y="267454"/>
            <a:ext cx="38769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Current Activities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61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New treatment monitoring algorithm</a:t>
            </a:r>
            <a:br>
              <a:rPr lang="en-US" sz="3200" dirty="0" smtClean="0"/>
            </a:br>
            <a:r>
              <a:rPr lang="en-US" sz="3200" dirty="0" smtClean="0"/>
              <a:t>for regimen without ribavirin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dirty="0">
                <a:solidFill>
                  <a:srgbClr val="FF0000"/>
                </a:solidFill>
              </a:rPr>
              <a:t>(March 1, 2017)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174146"/>
              </p:ext>
            </p:extLst>
          </p:nvPr>
        </p:nvGraphicFramePr>
        <p:xfrm>
          <a:off x="292607" y="1773936"/>
          <a:ext cx="11667744" cy="4882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4932"/>
                <a:gridCol w="1730386"/>
                <a:gridCol w="1730386"/>
                <a:gridCol w="1903423"/>
                <a:gridCol w="2768617"/>
              </a:tblGrid>
              <a:tr h="16598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4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8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12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 </a:t>
                      </a:r>
                      <a:r>
                        <a:rPr lang="ka-GE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EOT)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SVR </a:t>
                      </a:r>
                      <a:endParaRPr lang="en-US" sz="2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12 </a:t>
                      </a:r>
                      <a:r>
                        <a:rPr lang="en-US" sz="2400" u="none" strike="noStrike" dirty="0" smtClean="0">
                          <a:effectLst/>
                        </a:rPr>
                        <a:t>week after EOT)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81544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HCV </a:t>
                      </a:r>
                      <a:r>
                        <a:rPr lang="en-US" sz="2400" u="none" strike="noStrike" dirty="0" smtClean="0">
                          <a:effectLst/>
                        </a:rPr>
                        <a:t>RNA quantitative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68643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CBC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737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ALT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737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Creatinine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737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Bilirubin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464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New treatment monitoring algorithm</a:t>
            </a:r>
            <a:br>
              <a:rPr lang="en-US" sz="3200" dirty="0" smtClean="0"/>
            </a:br>
            <a:r>
              <a:rPr lang="en-US" sz="3200" dirty="0" smtClean="0"/>
              <a:t>for regimen with ribavirin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dirty="0">
                <a:solidFill>
                  <a:srgbClr val="FF0000"/>
                </a:solidFill>
              </a:rPr>
              <a:t>(March 1, 2017)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744303"/>
              </p:ext>
            </p:extLst>
          </p:nvPr>
        </p:nvGraphicFramePr>
        <p:xfrm>
          <a:off x="292608" y="1773936"/>
          <a:ext cx="11658599" cy="4965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2162"/>
                <a:gridCol w="1729029"/>
                <a:gridCol w="1729029"/>
                <a:gridCol w="1901932"/>
                <a:gridCol w="2766447"/>
              </a:tblGrid>
              <a:tr h="16878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4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8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12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 </a:t>
                      </a:r>
                      <a:r>
                        <a:rPr lang="ka-GE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EOT)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SVR </a:t>
                      </a:r>
                      <a:endParaRPr lang="en-US" sz="2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12 </a:t>
                      </a:r>
                      <a:r>
                        <a:rPr lang="en-US" sz="2400" u="none" strike="noStrike" dirty="0" smtClean="0">
                          <a:effectLst/>
                        </a:rPr>
                        <a:t>week after EOT)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8291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HCV </a:t>
                      </a:r>
                      <a:r>
                        <a:rPr lang="en-US" sz="2400" u="none" strike="noStrike" dirty="0" smtClean="0">
                          <a:effectLst/>
                        </a:rPr>
                        <a:t>RNA quantitative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6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CBC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833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ALT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833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Creatinine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833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Bilirubin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62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New treatment monitoring algorithm</a:t>
            </a:r>
            <a:br>
              <a:rPr lang="en-US" sz="3200" dirty="0" smtClean="0"/>
            </a:br>
            <a:r>
              <a:rPr lang="en-US" sz="3200" dirty="0" smtClean="0"/>
              <a:t>for regimen with interferon (12wks) 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dirty="0">
                <a:solidFill>
                  <a:srgbClr val="FF0000"/>
                </a:solidFill>
              </a:rPr>
              <a:t>(March 1, 2017)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903562"/>
              </p:ext>
            </p:extLst>
          </p:nvPr>
        </p:nvGraphicFramePr>
        <p:xfrm>
          <a:off x="219456" y="1554480"/>
          <a:ext cx="11795759" cy="5129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3717"/>
                <a:gridCol w="1749371"/>
                <a:gridCol w="1749371"/>
                <a:gridCol w="1924307"/>
                <a:gridCol w="2798993"/>
              </a:tblGrid>
              <a:tr h="13971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4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8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12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 </a:t>
                      </a:r>
                      <a:r>
                        <a:rPr lang="ka-GE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EOT)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SVR </a:t>
                      </a:r>
                      <a:endParaRPr lang="en-US" sz="2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12 </a:t>
                      </a:r>
                      <a:r>
                        <a:rPr lang="en-US" sz="2400" u="none" strike="noStrike" dirty="0" smtClean="0">
                          <a:effectLst/>
                        </a:rPr>
                        <a:t>week after EOT)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80166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HCV </a:t>
                      </a:r>
                      <a:r>
                        <a:rPr lang="en-US" sz="2400" u="none" strike="noStrike" dirty="0" smtClean="0">
                          <a:effectLst/>
                        </a:rPr>
                        <a:t>RNA quantitative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67483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CBC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ALT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Creatinine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Bilirubin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TSH</a:t>
                      </a:r>
                      <a:endParaRPr lang="ka-GE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5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New treatment monitoring algorithm</a:t>
            </a:r>
            <a:br>
              <a:rPr lang="en-US" sz="3200" dirty="0" smtClean="0"/>
            </a:br>
            <a:r>
              <a:rPr lang="en-US" sz="3200" dirty="0" smtClean="0"/>
              <a:t>for regimen with interferon (24 </a:t>
            </a:r>
            <a:r>
              <a:rPr lang="en-US" sz="3200" dirty="0" err="1" smtClean="0"/>
              <a:t>wks</a:t>
            </a:r>
            <a:r>
              <a:rPr lang="en-US" sz="3200" dirty="0" smtClean="0"/>
              <a:t>) 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dirty="0">
                <a:solidFill>
                  <a:srgbClr val="FF0000"/>
                </a:solidFill>
              </a:rPr>
              <a:t>(March 1, 2017)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570466"/>
              </p:ext>
            </p:extLst>
          </p:nvPr>
        </p:nvGraphicFramePr>
        <p:xfrm>
          <a:off x="219455" y="1554480"/>
          <a:ext cx="11859773" cy="5102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6727"/>
                <a:gridCol w="1217279"/>
                <a:gridCol w="1217279"/>
                <a:gridCol w="1217279"/>
                <a:gridCol w="1217279"/>
                <a:gridCol w="1217279"/>
                <a:gridCol w="1339006"/>
                <a:gridCol w="1947645"/>
              </a:tblGrid>
              <a:tr h="1384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week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4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wk.</a:t>
                      </a:r>
                      <a:endParaRPr lang="ka-G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8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wk.</a:t>
                      </a:r>
                      <a:endParaRPr lang="ka-G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12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wk.</a:t>
                      </a:r>
                      <a:endParaRPr lang="ka-G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16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wk.</a:t>
                      </a:r>
                      <a:endParaRPr lang="ka-G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20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wk.</a:t>
                      </a:r>
                      <a:endParaRPr lang="ka-G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24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th</a:t>
                      </a:r>
                      <a:r>
                        <a:rPr lang="en-US" sz="2400" u="none" strike="noStrike" dirty="0" smtClean="0">
                          <a:effectLst/>
                        </a:rPr>
                        <a:t> week </a:t>
                      </a:r>
                      <a:r>
                        <a:rPr lang="ka-GE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EOT)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SVR </a:t>
                      </a:r>
                      <a:endParaRPr lang="en-US" sz="2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(</a:t>
                      </a:r>
                      <a:r>
                        <a:rPr lang="en-US" sz="2400" u="none" strike="noStrike" dirty="0">
                          <a:effectLst/>
                        </a:rPr>
                        <a:t>12 </a:t>
                      </a:r>
                      <a:r>
                        <a:rPr lang="en-US" sz="2400" u="none" strike="noStrike" dirty="0" smtClean="0">
                          <a:effectLst/>
                        </a:rPr>
                        <a:t>week after EOT)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815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HCV </a:t>
                      </a:r>
                      <a:r>
                        <a:rPr lang="en-US" sz="2400" u="none" strike="noStrike" dirty="0" smtClean="0">
                          <a:effectLst/>
                        </a:rPr>
                        <a:t>RNA quantitative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66847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CBC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58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ALT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58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Creatinine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58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Bilirubin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  <a:tr h="558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TSH</a:t>
                      </a:r>
                      <a:endParaRPr lang="ka-GE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6" marR="6186" marT="61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17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5445"/>
            <a:ext cx="10515600" cy="70167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Current </a:t>
            </a:r>
            <a:r>
              <a:rPr lang="en-US" b="1" dirty="0" smtClean="0">
                <a:solidFill>
                  <a:schemeClr val="bg1"/>
                </a:solidFill>
              </a:rPr>
              <a:t>Activities (cont.)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3545"/>
            <a:ext cx="10515600" cy="4351338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Screening on HIV and HCV antibodies has been implemented at the provider clinics</a:t>
            </a:r>
          </a:p>
          <a:p>
            <a:pPr marL="0" indent="0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r>
              <a:rPr lang="en-US" sz="3600" dirty="0" smtClean="0">
                <a:solidFill>
                  <a:srgbClr val="FFFF00"/>
                </a:solidFill>
              </a:rPr>
              <a:t>Implementation of optimized laboratory diagnostics algorithm (with reduced number and overall cost of tests for monitoring antiviral treatment process and outcome)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FF00"/>
                </a:solidFill>
              </a:rPr>
              <a:t>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2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1011</Words>
  <Application>Microsoft Office PowerPoint</Application>
  <PresentationFormat>Widescreen</PresentationFormat>
  <Paragraphs>287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Trebuchet MS</vt:lpstr>
      <vt:lpstr>Office Theme</vt:lpstr>
      <vt:lpstr>Laboratory Diagnostics in Hepatitis C Elimination Program</vt:lpstr>
      <vt:lpstr>Minimum Requirement For  Laboratory in Quality Management,  Hepatitis C Elimination Program  </vt:lpstr>
      <vt:lpstr>Public Health Laboratory Infrastructure   </vt:lpstr>
      <vt:lpstr>New Testing Algorithm, Hepatitis C Elimination Program  (March 1, 2017)</vt:lpstr>
      <vt:lpstr>New treatment monitoring algorithm for regimen without ribavirin  (March 1, 2017)  </vt:lpstr>
      <vt:lpstr>New treatment monitoring algorithm for regimen with ribavirin  (March 1, 2017)  </vt:lpstr>
      <vt:lpstr>New treatment monitoring algorithm for regimen with interferon (12wks)   (March 1, 2017)  </vt:lpstr>
      <vt:lpstr>New treatment monitoring algorithm for regimen with interferon (24 wks)   (March 1, 2017)  </vt:lpstr>
      <vt:lpstr>Current Activities (cont.)</vt:lpstr>
      <vt:lpstr>Current Activities (cont.)</vt:lpstr>
      <vt:lpstr>Current Activities (cont.)</vt:lpstr>
      <vt:lpstr> Georgia HCV Elimination / Project ECHO Established collaboration !  Including discussion of complicated cases  in HCV laboratory diagnostics</vt:lpstr>
      <vt:lpstr>Gaps</vt:lpstr>
      <vt:lpstr>Proposed Actions/Next Steps</vt:lpstr>
      <vt:lpstr>PowerPoint Presentation</vt:lpstr>
      <vt:lpstr>PowerPoint Presentation</vt:lpstr>
      <vt:lpstr>Thank you !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Nasrullah, Muazzam (CDC/OID/NCHHSTP)</dc:creator>
  <cp:lastModifiedBy>User</cp:lastModifiedBy>
  <cp:revision>30</cp:revision>
  <dcterms:created xsi:type="dcterms:W3CDTF">2016-10-06T02:41:28Z</dcterms:created>
  <dcterms:modified xsi:type="dcterms:W3CDTF">2017-03-10T05:31:12Z</dcterms:modified>
</cp:coreProperties>
</file>