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6"/>
    <p:sldMasterId id="2147483655" r:id="rId7"/>
    <p:sldMasterId id="2147483657" r:id="rId8"/>
  </p:sldMasterIdLst>
  <p:notesMasterIdLst>
    <p:notesMasterId r:id="rId25"/>
  </p:notesMasterIdLst>
  <p:sldIdLst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2" r:id="rId21"/>
    <p:sldId id="279" r:id="rId22"/>
    <p:sldId id="280" r:id="rId23"/>
    <p:sldId id="265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2B"/>
    <a:srgbClr val="96C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40" d="100"/>
          <a:sy n="40" d="100"/>
        </p:scale>
        <p:origin x="-4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ea typeface="ＭＳ Ｐゴシック" charset="-128"/>
              </a:defRPr>
            </a:lvl1pPr>
          </a:lstStyle>
          <a:p>
            <a:pPr>
              <a:defRPr/>
            </a:pPr>
            <a:fld id="{1B67BFC6-E59D-4F2C-9323-BAB4A87ABFC9}" type="datetimeFigureOut">
              <a:rPr lang="en-US"/>
              <a:pPr>
                <a:defRPr/>
              </a:pPr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ea typeface="ＭＳ Ｐゴシック" charset="-128"/>
              </a:defRPr>
            </a:lvl1pPr>
          </a:lstStyle>
          <a:p>
            <a:pPr>
              <a:defRPr/>
            </a:pPr>
            <a:fld id="{FC86BBE5-85CE-4EBC-9E42-E6EBD0F04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9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44168" y="2484713"/>
            <a:ext cx="1196657" cy="1822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420814" y="1994679"/>
            <a:ext cx="906637" cy="906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420814" y="2990808"/>
            <a:ext cx="1723185" cy="13163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247000" y="1360099"/>
            <a:ext cx="8496300" cy="1810279"/>
          </a:xfrm>
          <a:prstGeom prst="rect">
            <a:avLst/>
          </a:prstGeom>
        </p:spPr>
        <p:txBody>
          <a:bodyPr vert="horz" anchor="b"/>
          <a:lstStyle>
            <a:lvl1pPr marL="0" indent="0">
              <a:spcBef>
                <a:spcPts val="0"/>
              </a:spcBef>
              <a:buFontTx/>
              <a:buNone/>
              <a:defRPr sz="2800" baseline="0">
                <a:solidFill>
                  <a:schemeClr val="bg1"/>
                </a:solidFill>
                <a:latin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247000" y="3264716"/>
            <a:ext cx="5693159" cy="2655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  <a:latin typeface="Helvetica"/>
              </a:defRPr>
            </a:lvl1pPr>
            <a:lvl2pPr marL="0" indent="0"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  <a:latin typeface="Helvetica"/>
              </a:defRPr>
            </a:lvl2pPr>
            <a:lvl3pPr marL="0" indent="0"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  <a:latin typeface="Helvetica"/>
              </a:defRPr>
            </a:lvl3pPr>
            <a:lvl4pPr marL="0" indent="0"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  <a:latin typeface="Helvetica"/>
              </a:defRPr>
            </a:lvl4pPr>
            <a:lvl5pPr marL="0" indent="0"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35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 txBox="1">
            <a:spLocks/>
          </p:cNvSpPr>
          <p:nvPr/>
        </p:nvSpPr>
        <p:spPr>
          <a:xfrm>
            <a:off x="261938" y="6415088"/>
            <a:ext cx="673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fld id="{2188AA54-FB91-4D03-A410-C01F8C8BDB39}" type="slidenum">
              <a:rPr lang="en-US" sz="1200" smtClean="0">
                <a:solidFill>
                  <a:srgbClr val="FFFFFF"/>
                </a:solidFill>
                <a:latin typeface="Helvetica" charset="0"/>
              </a:rPr>
              <a:pPr>
                <a:defRPr/>
              </a:pPr>
              <a:t>‹#›</a:t>
            </a:fld>
            <a:endParaRPr lang="en-US" sz="1200" smtClean="0">
              <a:solidFill>
                <a:srgbClr val="FFFFFF"/>
              </a:solidFill>
              <a:latin typeface="Helvetica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23968" y="6414452"/>
            <a:ext cx="5528156" cy="357630"/>
          </a:xfrm>
          <a:prstGeom prst="rect">
            <a:avLst/>
          </a:prstGeom>
        </p:spPr>
        <p:txBody>
          <a:bodyPr vert="horz" anchor="t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44950" y="200528"/>
            <a:ext cx="8578850" cy="799545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FontTx/>
              <a:buNone/>
              <a:defRPr sz="2400" b="1" i="0">
                <a:latin typeface="Helvetica"/>
              </a:defRPr>
            </a:lvl1pPr>
            <a:lvl2pPr marL="0" indent="0">
              <a:spcBef>
                <a:spcPts val="0"/>
              </a:spcBef>
              <a:buFontTx/>
              <a:buNone/>
              <a:defRPr sz="2400" b="1" i="0">
                <a:latin typeface="Helvetica"/>
              </a:defRPr>
            </a:lvl2pPr>
            <a:lvl3pPr marL="0" indent="0">
              <a:spcBef>
                <a:spcPts val="0"/>
              </a:spcBef>
              <a:buFontTx/>
              <a:buNone/>
              <a:defRPr sz="2400" b="1" i="0">
                <a:latin typeface="Helvetica"/>
              </a:defRPr>
            </a:lvl3pPr>
            <a:lvl4pPr marL="0" indent="0">
              <a:spcBef>
                <a:spcPts val="0"/>
              </a:spcBef>
              <a:buFontTx/>
              <a:buNone/>
              <a:defRPr sz="2400" b="1" i="0">
                <a:latin typeface="Helvetica"/>
              </a:defRPr>
            </a:lvl4pPr>
            <a:lvl5pPr marL="0" indent="0">
              <a:spcBef>
                <a:spcPts val="0"/>
              </a:spcBef>
              <a:buFontTx/>
              <a:buNone/>
              <a:defRPr sz="2400" b="1" i="0"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244475" y="1230313"/>
            <a:ext cx="8578850" cy="4489450"/>
          </a:xfrm>
          <a:prstGeom prst="rect">
            <a:avLst/>
          </a:prstGeom>
        </p:spPr>
        <p:txBody>
          <a:bodyPr vert="horz"/>
          <a:lstStyle>
            <a:lvl1pPr marL="182880" indent="-182880">
              <a:defRPr sz="1800" baseline="0">
                <a:latin typeface="Helvetica"/>
                <a:cs typeface="Helvetica"/>
              </a:defRPr>
            </a:lvl1pPr>
            <a:lvl2pPr marL="502920" indent="-182880">
              <a:defRPr sz="1600">
                <a:latin typeface="Helvetica"/>
                <a:cs typeface="Helvetica"/>
              </a:defRPr>
            </a:lvl2pPr>
            <a:lvl3pPr marL="731520" indent="-137160">
              <a:defRPr sz="1400">
                <a:latin typeface="Helvetica"/>
                <a:cs typeface="Helvetica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712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D7F714-725F-4EBB-A524-88A2FCF37A2D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F967D-5949-4BAD-A051-0EF629A3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244950" y="1129670"/>
            <a:ext cx="8578850" cy="44402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aseline="0">
                <a:solidFill>
                  <a:schemeClr val="bg1"/>
                </a:solidFill>
                <a:latin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06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244950" y="1129670"/>
            <a:ext cx="8578850" cy="44402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aseline="0">
                <a:solidFill>
                  <a:schemeClr val="bg1"/>
                </a:solidFill>
                <a:latin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43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BSI-004_PPT Title Slide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314825"/>
            <a:ext cx="9144000" cy="2543175"/>
          </a:xfrm>
          <a:prstGeom prst="rect">
            <a:avLst/>
          </a:prstGeom>
          <a:solidFill>
            <a:srgbClr val="2B2B2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Helvetica"/>
              <a:ea typeface="+mn-ea"/>
            </a:endParaRPr>
          </a:p>
        </p:txBody>
      </p:sp>
      <p:pic>
        <p:nvPicPr>
          <p:cNvPr id="1028" name="Picture 4" descr="bsri-2line-c.left_RGB_White Typ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41325"/>
            <a:ext cx="37782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BSI-004_PPT Content Slide Backgrou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bsri-2line-c.left_RGB_White Typ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6194425"/>
            <a:ext cx="25812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BSI-004_PPT Title Slide Backgrou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sri-2line-c.left_RGB_White Typ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6194425"/>
            <a:ext cx="25812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6" r="12566"/>
          <a:stretch>
            <a:fillRect/>
          </a:stretch>
        </p:blipFill>
        <p:spPr>
          <a:xfrm>
            <a:off x="5302397" y="825555"/>
            <a:ext cx="3875712" cy="2039167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47000" y="4462657"/>
            <a:ext cx="5338683" cy="1607035"/>
          </a:xfrm>
        </p:spPr>
        <p:txBody>
          <a:bodyPr numCol="2"/>
          <a:lstStyle/>
          <a:p>
            <a:r>
              <a:rPr lang="en-US" dirty="0"/>
              <a:t>Sheila Keating</a:t>
            </a:r>
          </a:p>
          <a:p>
            <a:r>
              <a:rPr lang="en-US" dirty="0" err="1"/>
              <a:t>Eteri</a:t>
            </a:r>
            <a:r>
              <a:rPr lang="en-US" dirty="0"/>
              <a:t> </a:t>
            </a:r>
            <a:r>
              <a:rPr lang="en-US" dirty="0" err="1"/>
              <a:t>Kipiani</a:t>
            </a:r>
            <a:r>
              <a:rPr lang="en-US" dirty="0"/>
              <a:t> </a:t>
            </a:r>
          </a:p>
          <a:p>
            <a:r>
              <a:rPr lang="en-US" dirty="0" err="1"/>
              <a:t>Babilina</a:t>
            </a:r>
            <a:r>
              <a:rPr lang="en-US" dirty="0"/>
              <a:t> </a:t>
            </a:r>
            <a:r>
              <a:rPr lang="en-US" dirty="0" err="1"/>
              <a:t>Turkia</a:t>
            </a:r>
            <a:endParaRPr lang="en-US" dirty="0"/>
          </a:p>
          <a:p>
            <a:r>
              <a:rPr lang="en-US" dirty="0" err="1"/>
              <a:t>Ketevan</a:t>
            </a:r>
            <a:r>
              <a:rPr lang="en-US" dirty="0"/>
              <a:t> </a:t>
            </a:r>
            <a:r>
              <a:rPr lang="en-US" dirty="0" err="1"/>
              <a:t>Shermadini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/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/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29 October 2016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5123" name="Text Placeholder 2"/>
          <p:cNvSpPr>
            <a:spLocks noGrp="1"/>
          </p:cNvSpPr>
          <p:nvPr>
            <p:ph type="body" sz="quarter" idx="16"/>
          </p:nvPr>
        </p:nvSpPr>
        <p:spPr bwMode="auto">
          <a:xfrm>
            <a:off x="247650" y="1579563"/>
            <a:ext cx="5435600" cy="180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800"/>
              </a:spcBef>
            </a:pPr>
            <a:endParaRPr lang="en-US" altLang="en-US" sz="1600" b="1" dirty="0" smtClean="0">
              <a:solidFill>
                <a:srgbClr val="FFFFFF"/>
              </a:solidFill>
              <a:latin typeface="Helvetica" charset="0"/>
              <a:ea typeface="ＭＳ Ｐゴシック" pitchFamily="34" charset="-128"/>
            </a:endParaRPr>
          </a:p>
          <a:p>
            <a:pPr>
              <a:spcBef>
                <a:spcPts val="1800"/>
              </a:spcBef>
            </a:pPr>
            <a:r>
              <a:rPr lang="en-US" sz="3200" dirty="0"/>
              <a:t>An Introduction to</a:t>
            </a:r>
            <a:br>
              <a:rPr lang="en-US" sz="3200" dirty="0"/>
            </a:br>
            <a:r>
              <a:rPr lang="en-US" sz="3200" dirty="0"/>
              <a:t>Blood Safety in Georgia</a:t>
            </a:r>
            <a:endParaRPr lang="en-US" altLang="en-US" sz="3200" dirty="0" smtClean="0">
              <a:latin typeface="Helvetica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22" y="2805989"/>
            <a:ext cx="2543503" cy="1907627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r="6214"/>
          <a:stretch>
            <a:fillRect/>
          </a:stretch>
        </p:blipFill>
        <p:spPr>
          <a:xfrm>
            <a:off x="5557122" y="2876730"/>
            <a:ext cx="1196657" cy="18224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HLA and CBC Testing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1"/>
            <a:ext cx="2032000" cy="1524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95600"/>
            <a:ext cx="2343150" cy="312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47800"/>
            <a:ext cx="2343150" cy="312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3650" y="3943350"/>
            <a:ext cx="2400300" cy="3200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148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34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Transfusion Transmitted Infection (TTI)</a:t>
            </a:r>
            <a:br>
              <a:rPr lang="en-US" dirty="0" smtClean="0"/>
            </a:br>
            <a:r>
              <a:rPr lang="en-US" dirty="0" smtClean="0"/>
              <a:t>Testing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1970617" cy="1477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2800"/>
            <a:ext cx="2667000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28800"/>
            <a:ext cx="257175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93"/>
          <a:stretch/>
        </p:blipFill>
        <p:spPr>
          <a:xfrm>
            <a:off x="6172200" y="2231413"/>
            <a:ext cx="2743200" cy="313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5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48137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donor database is an essential part of reducing the risk of TTI.  Are individuals identified as being infected linked to chronic testing and treatment programs?</a:t>
            </a:r>
          </a:p>
          <a:p>
            <a:r>
              <a:rPr lang="en-US" dirty="0" smtClean="0"/>
              <a:t>Registration and risk assessment needs to be </a:t>
            </a:r>
            <a:r>
              <a:rPr lang="en-US" dirty="0" smtClean="0"/>
              <a:t>rigorous and private </a:t>
            </a:r>
            <a:r>
              <a:rPr lang="en-US" dirty="0" smtClean="0"/>
              <a:t>to screen out high risk donors</a:t>
            </a:r>
          </a:p>
          <a:p>
            <a:r>
              <a:rPr lang="en-US" dirty="0" smtClean="0"/>
              <a:t>Currently all documentation for collection and testing is done by hand</a:t>
            </a:r>
          </a:p>
          <a:p>
            <a:r>
              <a:rPr lang="en-US" dirty="0" smtClean="0"/>
              <a:t>Different assays for TTI are done at each blood bank and these assays may not be validated; in Georgia, registration </a:t>
            </a:r>
            <a:r>
              <a:rPr lang="en-US" dirty="0"/>
              <a:t>of the lab test used only </a:t>
            </a:r>
            <a:r>
              <a:rPr lang="en-US" dirty="0" smtClean="0"/>
              <a:t>requires </a:t>
            </a:r>
            <a:r>
              <a:rPr lang="en-US" dirty="0"/>
              <a:t>certificate of origin and the information from the </a:t>
            </a:r>
            <a:r>
              <a:rPr lang="en-US" dirty="0" smtClean="0"/>
              <a:t>manufacturer on validation done in house</a:t>
            </a:r>
          </a:p>
        </p:txBody>
      </p:sp>
    </p:spTree>
    <p:extLst>
      <p:ext uri="{BB962C8B-B14F-4D97-AF65-F5344CB8AC3E}">
        <p14:creationId xmlns:p14="http://schemas.microsoft.com/office/powerpoint/2010/main" val="1433105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4971393"/>
          </a:xfrm>
        </p:spPr>
        <p:txBody>
          <a:bodyPr>
            <a:normAutofit fontScale="92500"/>
          </a:bodyPr>
          <a:lstStyle/>
          <a:p>
            <a:r>
              <a:rPr lang="en-US" dirty="0"/>
              <a:t>For profit blood banks have little incentive to use more expensive internationally validated assays</a:t>
            </a:r>
          </a:p>
          <a:p>
            <a:r>
              <a:rPr lang="en-US" dirty="0"/>
              <a:t>There is no hemovigilence program to monitor for adverse reactions in blood recipients and to link blood products to this outcome.  </a:t>
            </a:r>
            <a:r>
              <a:rPr lang="en-US" dirty="0" smtClean="0"/>
              <a:t>Without this link, there is no accountability </a:t>
            </a:r>
            <a:r>
              <a:rPr lang="en-US" dirty="0"/>
              <a:t>to the blood bank if there is a reaction or TTI resulting from transfusion.</a:t>
            </a:r>
          </a:p>
          <a:p>
            <a:r>
              <a:rPr lang="en-US" dirty="0"/>
              <a:t>It was not clear if TTI testing was being performed at all blood banks, a more rigorous review of records would be required</a:t>
            </a:r>
          </a:p>
        </p:txBody>
      </p:sp>
    </p:spTree>
    <p:extLst>
      <p:ext uri="{BB962C8B-B14F-4D97-AF65-F5344CB8AC3E}">
        <p14:creationId xmlns:p14="http://schemas.microsoft.com/office/powerpoint/2010/main" val="782566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all Blood 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115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are the QA/QC methods in place including standard operating procedures for all aspects of donor screening, blood production, processing, testing and storage (</a:t>
            </a:r>
            <a:r>
              <a:rPr lang="en-US" dirty="0" err="1" smtClean="0"/>
              <a:t>etc</a:t>
            </a:r>
            <a:r>
              <a:rPr lang="en-US" dirty="0" smtClean="0"/>
              <a:t>)?</a:t>
            </a:r>
          </a:p>
          <a:p>
            <a:r>
              <a:rPr lang="en-US" dirty="0" smtClean="0"/>
              <a:t>What are the testing algorithms that blood banks use for screening and confirming TTI?</a:t>
            </a:r>
          </a:p>
          <a:p>
            <a:r>
              <a:rPr lang="en-US" dirty="0" smtClean="0"/>
              <a:t>What are the statistics on the QAQC coming from the Lugar Center? How are the Blood Banks performing? </a:t>
            </a:r>
          </a:p>
          <a:p>
            <a:r>
              <a:rPr lang="en-US" dirty="0" smtClean="0"/>
              <a:t>A survey of all blood banks to answer these and other questions will be necessary.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43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Not to impose unachievable regulations but to identify methods to bring all blood banks to the same excellent standard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51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244475" y="1130300"/>
            <a:ext cx="8578850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Questions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 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observe blood banking in Georgia </a:t>
            </a:r>
          </a:p>
          <a:p>
            <a:r>
              <a:rPr lang="en-US" dirty="0" smtClean="0"/>
              <a:t>To determine overt strengths and weaknesses </a:t>
            </a:r>
          </a:p>
          <a:p>
            <a:r>
              <a:rPr lang="en-US" dirty="0" smtClean="0"/>
              <a:t>To define changes that should be made and can be achieved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Space, light and cleanliness</a:t>
            </a:r>
          </a:p>
          <a:p>
            <a:r>
              <a:rPr lang="en-US" dirty="0" smtClean="0"/>
              <a:t>Rooms for registering, interviewing and collections</a:t>
            </a:r>
          </a:p>
          <a:p>
            <a:r>
              <a:rPr lang="en-US" dirty="0" smtClean="0"/>
              <a:t>Laboratories for manufacturing/processing and testing</a:t>
            </a:r>
          </a:p>
          <a:p>
            <a:r>
              <a:rPr lang="en-US" dirty="0" smtClean="0"/>
              <a:t>Products used for collection and processing</a:t>
            </a:r>
          </a:p>
          <a:p>
            <a:r>
              <a:rPr lang="en-US" dirty="0" smtClean="0"/>
              <a:t>Validated diagnostics used for testing for HIV, HBV, HCV</a:t>
            </a:r>
          </a:p>
          <a:p>
            <a:r>
              <a:rPr lang="en-US" dirty="0" smtClean="0"/>
              <a:t>Source of donations – volunteer, paid and replacement donors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7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962401" cy="297180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62" y="1421514"/>
            <a:ext cx="2641600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9" t="9286" r="12411" b="5000"/>
          <a:stretch/>
        </p:blipFill>
        <p:spPr>
          <a:xfrm>
            <a:off x="1143000" y="4586022"/>
            <a:ext cx="1285875" cy="1324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76" y="3520952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9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questionnaires should not have examples on how to answer the answers correctly </a:t>
            </a:r>
          </a:p>
          <a:p>
            <a:r>
              <a:rPr lang="en-US" dirty="0" smtClean="0"/>
              <a:t>Interview rooms should be private spaces that will allow for unbiased answers to risk assessments</a:t>
            </a:r>
          </a:p>
        </p:txBody>
      </p:sp>
    </p:spTree>
    <p:extLst>
      <p:ext uri="{BB962C8B-B14F-4D97-AF65-F5344CB8AC3E}">
        <p14:creationId xmlns:p14="http://schemas.microsoft.com/office/powerpoint/2010/main" val="159938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Donation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1"/>
            <a:ext cx="2343150" cy="31242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4000"/>
            <a:ext cx="3596217" cy="2697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352800"/>
            <a:ext cx="257175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10000"/>
            <a:ext cx="284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8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Donation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Donors were paid, replacement and volunteer</a:t>
            </a:r>
          </a:p>
          <a:p>
            <a:r>
              <a:rPr lang="en-US" dirty="0" err="1" smtClean="0"/>
              <a:t>Haemonetics</a:t>
            </a:r>
            <a:r>
              <a:rPr lang="en-US" dirty="0" smtClean="0"/>
              <a:t> machines were used in all labs for apheresis</a:t>
            </a:r>
          </a:p>
          <a:p>
            <a:r>
              <a:rPr lang="en-US" dirty="0"/>
              <a:t>Varying products were used for collections</a:t>
            </a:r>
          </a:p>
          <a:p>
            <a:r>
              <a:rPr lang="en-US" dirty="0" err="1" smtClean="0"/>
              <a:t>Leukoreduction</a:t>
            </a:r>
            <a:r>
              <a:rPr lang="en-US" dirty="0" smtClean="0"/>
              <a:t> filters are used </a:t>
            </a:r>
          </a:p>
        </p:txBody>
      </p:sp>
    </p:spTree>
    <p:extLst>
      <p:ext uri="{BB962C8B-B14F-4D97-AF65-F5344CB8AC3E}">
        <p14:creationId xmlns:p14="http://schemas.microsoft.com/office/powerpoint/2010/main" val="399826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200"/>
            <a:ext cx="3901017" cy="29257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86200"/>
            <a:ext cx="39624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3454400" cy="259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57650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90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needs to be clean and clutter free</a:t>
            </a:r>
          </a:p>
          <a:p>
            <a:r>
              <a:rPr lang="en-US" dirty="0" smtClean="0"/>
              <a:t>Biohazard training and disposal </a:t>
            </a:r>
          </a:p>
          <a:p>
            <a:r>
              <a:rPr lang="en-US" dirty="0" smtClean="0"/>
              <a:t>Documentation and labeling is mostly done by hand – barcode labeling is novel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59203"/>
      </p:ext>
    </p:extLst>
  </p:cSld>
  <p:clrMapOvr>
    <a:masterClrMapping/>
  </p:clrMapOvr>
</p:sld>
</file>

<file path=ppt/theme/theme1.xml><?xml version="1.0" encoding="utf-8"?>
<a:theme xmlns:a="http://schemas.openxmlformats.org/drawingml/2006/main" name="BSRI Turquoise Corporate Identity_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54714C95B8674FB23A83C6B346F1E6" ma:contentTypeVersion="0" ma:contentTypeDescription="Create a new document." ma:contentTypeScope="" ma:versionID="010b4a183324f87508702875ce80add3">
  <xsd:schema xmlns:xsd="http://www.w3.org/2001/XMLSchema" xmlns:xs="http://www.w3.org/2001/XMLSchema" xmlns:p="http://schemas.microsoft.com/office/2006/metadata/properties" xmlns:ns2="827b93f0-5737-4dc7-a953-959164843b0a" targetNamespace="http://schemas.microsoft.com/office/2006/metadata/properties" ma:root="true" ma:fieldsID="ced077e8f7bd65a1434b64c95976bc88" ns2:_="">
    <xsd:import namespace="827b93f0-5737-4dc7-a953-959164843b0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b93f0-5737-4dc7-a953-959164843b0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21FE755-5033-4377-A2F2-9CEEEF42B6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CD7848-AA0D-4F7F-A7EE-5DDBBFC0D48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1B51568-00CB-4D2F-96B7-928A1724B6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7b93f0-5737-4dc7-a953-959164843b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7AAD7AC-3C2A-4E3A-821D-1DDE95966CF3}">
  <ds:schemaRefs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827b93f0-5737-4dc7-a953-959164843b0a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5.xml><?xml version="1.0" encoding="utf-8"?>
<ds:datastoreItem xmlns:ds="http://schemas.openxmlformats.org/officeDocument/2006/customXml" ds:itemID="{37B65897-F9A2-4E6E-A919-A9F8811DAD0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BSRI Turquoise Corporate Identity_2011</Template>
  <TotalTime>1083</TotalTime>
  <Words>469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BSRI Turquoise Corporate Identity_2011</vt:lpstr>
      <vt:lpstr>1_Custom Design</vt:lpstr>
      <vt:lpstr>2_Custom Design</vt:lpstr>
      <vt:lpstr>PowerPoint Presentation</vt:lpstr>
      <vt:lpstr>Introduction</vt:lpstr>
      <vt:lpstr>Observations</vt:lpstr>
      <vt:lpstr>Registration</vt:lpstr>
      <vt:lpstr>Registration</vt:lpstr>
      <vt:lpstr>Blood Donation</vt:lpstr>
      <vt:lpstr>Blood Donation</vt:lpstr>
      <vt:lpstr>Processing</vt:lpstr>
      <vt:lpstr>Processing</vt:lpstr>
      <vt:lpstr>HLA and CBC Testing</vt:lpstr>
      <vt:lpstr>Transfusion Transmitted Infection (TTI) Testing</vt:lpstr>
      <vt:lpstr>Observation</vt:lpstr>
      <vt:lpstr>Observation</vt:lpstr>
      <vt:lpstr>Questions for all Blood Banks</vt:lpstr>
      <vt:lpstr>Guidance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Keating, Sheila</dc:creator>
  <cp:lastModifiedBy>BUILDER</cp:lastModifiedBy>
  <cp:revision>12</cp:revision>
  <dcterms:created xsi:type="dcterms:W3CDTF">2017-03-09T08:47:49Z</dcterms:created>
  <dcterms:modified xsi:type="dcterms:W3CDTF">2017-03-10T05:34:42Z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3D6CY4ZKPU5T-6-5</vt:lpwstr>
  </property>
  <property fmtid="{D5CDD505-2E9C-101B-9397-08002B2CF9AE}" pid="3" name="_dlc_DocIdItemGuid">
    <vt:lpwstr>4b0355a2-c343-4289-a2d5-70ad30e05dc5</vt:lpwstr>
  </property>
  <property fmtid="{D5CDD505-2E9C-101B-9397-08002B2CF9AE}" pid="4" name="_dlc_DocIdUrl">
    <vt:lpwstr>http://bsisptest/sites/CompanyImages/_layouts/DocIdRedir.aspx?ID=3D6CY4ZKPU5T-6-5, 3D6CY4ZKPU5T-6-5</vt:lpwstr>
  </property>
</Properties>
</file>