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notesSlides/notesSlide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4" r:id="rId3"/>
    <p:sldId id="261" r:id="rId4"/>
    <p:sldId id="262" r:id="rId5"/>
    <p:sldId id="263" r:id="rId6"/>
    <p:sldId id="264" r:id="rId7"/>
    <p:sldId id="265" r:id="rId8"/>
    <p:sldId id="275" r:id="rId9"/>
    <p:sldId id="276" r:id="rId10"/>
    <p:sldId id="278" r:id="rId11"/>
    <p:sldId id="277" r:id="rId12"/>
    <p:sldId id="279" r:id="rId13"/>
    <p:sldId id="28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2000" autoAdjust="0"/>
  </p:normalViewPr>
  <p:slideViewPr>
    <p:cSldViewPr snapToGrid="0">
      <p:cViewPr varScale="1">
        <p:scale>
          <a:sx n="102" d="100"/>
          <a:sy n="102" d="100"/>
        </p:scale>
        <p:origin x="180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744810863340029E-2"/>
          <c:y val="2.6677961251417869E-2"/>
          <c:w val="0.94211175054970997"/>
          <c:h val="0.89297212781267299"/>
        </c:manualLayout>
      </c:layout>
      <c:barChart>
        <c:barDir val="col"/>
        <c:grouping val="clustered"/>
        <c:varyColors val="0"/>
        <c:ser>
          <c:idx val="0"/>
          <c:order val="0"/>
          <c:tx>
            <c:strRef>
              <c:f>Sheet1!$B$1</c:f>
              <c:strCache>
                <c:ptCount val="1"/>
                <c:pt idx="0">
                  <c:v>Column1</c:v>
                </c:pt>
              </c:strCache>
            </c:strRef>
          </c:tx>
          <c:spPr>
            <a:solidFill>
              <a:srgbClr val="66FF33"/>
            </a:solidFill>
            <a:ln>
              <a:noFill/>
            </a:ln>
            <a:effectLst/>
          </c:spPr>
          <c:invertIfNegative val="0"/>
          <c:cat>
            <c:strRef>
              <c:f>Sheet1!$A$2:$A$3</c:f>
              <c:strCache>
                <c:ptCount val="2"/>
                <c:pt idx="0">
                  <c:v>Ever using IV drug </c:v>
                </c:pt>
                <c:pt idx="1">
                  <c:v>Smoking</c:v>
                </c:pt>
              </c:strCache>
            </c:strRef>
          </c:cat>
          <c:val>
            <c:numRef>
              <c:f>Sheet1!$B$2:$B$3</c:f>
              <c:numCache>
                <c:formatCode>0.00%</c:formatCode>
                <c:ptCount val="2"/>
                <c:pt idx="0">
                  <c:v>0.55600000000000005</c:v>
                </c:pt>
                <c:pt idx="1">
                  <c:v>0.129</c:v>
                </c:pt>
              </c:numCache>
            </c:numRef>
          </c:val>
          <c:extLst>
            <c:ext xmlns:c16="http://schemas.microsoft.com/office/drawing/2014/chart" uri="{C3380CC4-5D6E-409C-BE32-E72D297353CC}">
              <c16:uniqueId val="{00000000-05DA-4B57-9D03-6A288B58A559}"/>
            </c:ext>
          </c:extLst>
        </c:ser>
        <c:ser>
          <c:idx val="1"/>
          <c:order val="1"/>
          <c:tx>
            <c:strRef>
              <c:f>Sheet1!$C$1</c:f>
              <c:strCache>
                <c:ptCount val="1"/>
                <c:pt idx="0">
                  <c:v>Series 2</c:v>
                </c:pt>
              </c:strCache>
            </c:strRef>
          </c:tx>
          <c:spPr>
            <a:solidFill>
              <a:srgbClr val="FF0000"/>
            </a:solidFill>
            <a:ln>
              <a:noFill/>
            </a:ln>
            <a:effectLst/>
          </c:spPr>
          <c:invertIfNegative val="0"/>
          <c:cat>
            <c:strRef>
              <c:f>Sheet1!$A$2:$A$3</c:f>
              <c:strCache>
                <c:ptCount val="2"/>
                <c:pt idx="0">
                  <c:v>Ever using IV drug </c:v>
                </c:pt>
                <c:pt idx="1">
                  <c:v>Smoking</c:v>
                </c:pt>
              </c:strCache>
            </c:strRef>
          </c:cat>
          <c:val>
            <c:numRef>
              <c:f>Sheet1!$C$2:$C$3</c:f>
              <c:numCache>
                <c:formatCode>0.00%</c:formatCode>
                <c:ptCount val="2"/>
                <c:pt idx="0">
                  <c:v>0.44400000000000001</c:v>
                </c:pt>
                <c:pt idx="1">
                  <c:v>9.7000000000000003E-2</c:v>
                </c:pt>
              </c:numCache>
            </c:numRef>
          </c:val>
          <c:extLst>
            <c:ext xmlns:c16="http://schemas.microsoft.com/office/drawing/2014/chart" uri="{C3380CC4-5D6E-409C-BE32-E72D297353CC}">
              <c16:uniqueId val="{00000001-05DA-4B57-9D03-6A288B58A559}"/>
            </c:ext>
          </c:extLst>
        </c:ser>
        <c:ser>
          <c:idx val="2"/>
          <c:order val="2"/>
          <c:tx>
            <c:strRef>
              <c:f>Sheet1!$D$1</c:f>
              <c:strCache>
                <c:ptCount val="1"/>
                <c:pt idx="0">
                  <c:v>Column2</c:v>
                </c:pt>
              </c:strCache>
            </c:strRef>
          </c:tx>
          <c:spPr>
            <a:solidFill>
              <a:schemeClr val="accent3"/>
            </a:solidFill>
            <a:ln>
              <a:noFill/>
            </a:ln>
            <a:effectLst/>
          </c:spPr>
          <c:invertIfNegative val="0"/>
          <c:cat>
            <c:strRef>
              <c:f>Sheet1!$A$2:$A$3</c:f>
              <c:strCache>
                <c:ptCount val="2"/>
                <c:pt idx="0">
                  <c:v>Ever using IV drug </c:v>
                </c:pt>
                <c:pt idx="1">
                  <c:v>Smoking</c:v>
                </c:pt>
              </c:strCache>
            </c:strRef>
          </c:cat>
          <c:val>
            <c:numRef>
              <c:f>Sheet1!$D$2:$D$3</c:f>
              <c:numCache>
                <c:formatCode>0.00%</c:formatCode>
                <c:ptCount val="2"/>
                <c:pt idx="1">
                  <c:v>0.77400000000000002</c:v>
                </c:pt>
              </c:numCache>
            </c:numRef>
          </c:val>
          <c:extLst>
            <c:ext xmlns:c16="http://schemas.microsoft.com/office/drawing/2014/chart" uri="{C3380CC4-5D6E-409C-BE32-E72D297353CC}">
              <c16:uniqueId val="{00000002-05DA-4B57-9D03-6A288B58A559}"/>
            </c:ext>
          </c:extLst>
        </c:ser>
        <c:dLbls>
          <c:showLegendKey val="0"/>
          <c:showVal val="0"/>
          <c:showCatName val="0"/>
          <c:showSerName val="0"/>
          <c:showPercent val="0"/>
          <c:showBubbleSize val="0"/>
        </c:dLbls>
        <c:gapWidth val="219"/>
        <c:overlap val="-27"/>
        <c:axId val="613656720"/>
        <c:axId val="613660528"/>
      </c:barChart>
      <c:catAx>
        <c:axId val="613656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crossAx val="613660528"/>
        <c:crosses val="autoZero"/>
        <c:auto val="1"/>
        <c:lblAlgn val="ctr"/>
        <c:lblOffset val="100"/>
        <c:noMultiLvlLbl val="0"/>
      </c:catAx>
      <c:valAx>
        <c:axId val="61366052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crossAx val="613656720"/>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ka-GE"/>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ofPieChart>
        <c:ofPieType val="pie"/>
        <c:varyColors val="1"/>
        <c:ser>
          <c:idx val="0"/>
          <c:order val="0"/>
          <c:tx>
            <c:strRef>
              <c:f>Sheet1!$B$1</c:f>
              <c:strCache>
                <c:ptCount val="1"/>
                <c:pt idx="0">
                  <c:v>Sales</c:v>
                </c:pt>
              </c:strCache>
            </c:strRef>
          </c:tx>
          <c:spPr>
            <a:ln>
              <a:solidFill>
                <a:srgbClr val="FFFF00"/>
              </a:solidFill>
            </a:ln>
          </c:spPr>
          <c:dPt>
            <c:idx val="0"/>
            <c:bubble3D val="0"/>
            <c:spPr>
              <a:solidFill>
                <a:schemeClr val="accent1"/>
              </a:solidFill>
              <a:ln w="19050">
                <a:solidFill>
                  <a:srgbClr val="FFFF00"/>
                </a:solidFill>
              </a:ln>
              <a:effectLst/>
            </c:spPr>
            <c:extLst>
              <c:ext xmlns:c16="http://schemas.microsoft.com/office/drawing/2014/chart" uri="{C3380CC4-5D6E-409C-BE32-E72D297353CC}">
                <c16:uniqueId val="{00000001-27C8-4AFB-914A-89AA0CB1BB16}"/>
              </c:ext>
            </c:extLst>
          </c:dPt>
          <c:dPt>
            <c:idx val="1"/>
            <c:bubble3D val="0"/>
            <c:spPr>
              <a:solidFill>
                <a:schemeClr val="accent2"/>
              </a:solidFill>
              <a:ln w="19050">
                <a:solidFill>
                  <a:srgbClr val="FFFF00"/>
                </a:solidFill>
              </a:ln>
              <a:effectLst/>
            </c:spPr>
            <c:extLst>
              <c:ext xmlns:c16="http://schemas.microsoft.com/office/drawing/2014/chart" uri="{C3380CC4-5D6E-409C-BE32-E72D297353CC}">
                <c16:uniqueId val="{00000003-27C8-4AFB-914A-89AA0CB1BB16}"/>
              </c:ext>
            </c:extLst>
          </c:dPt>
          <c:dPt>
            <c:idx val="2"/>
            <c:bubble3D val="0"/>
            <c:spPr>
              <a:solidFill>
                <a:schemeClr val="accent3"/>
              </a:solidFill>
              <a:ln w="19050">
                <a:solidFill>
                  <a:srgbClr val="FFFF00"/>
                </a:solidFill>
              </a:ln>
              <a:effectLst/>
            </c:spPr>
            <c:extLst>
              <c:ext xmlns:c16="http://schemas.microsoft.com/office/drawing/2014/chart" uri="{C3380CC4-5D6E-409C-BE32-E72D297353CC}">
                <c16:uniqueId val="{00000005-27C8-4AFB-914A-89AA0CB1BB16}"/>
              </c:ext>
            </c:extLst>
          </c:dPt>
          <c:dPt>
            <c:idx val="3"/>
            <c:bubble3D val="0"/>
            <c:spPr>
              <a:solidFill>
                <a:schemeClr val="accent4"/>
              </a:solidFill>
              <a:ln w="19050">
                <a:solidFill>
                  <a:srgbClr val="FFFF00"/>
                </a:solidFill>
              </a:ln>
              <a:effectLst/>
            </c:spPr>
            <c:extLst>
              <c:ext xmlns:c16="http://schemas.microsoft.com/office/drawing/2014/chart" uri="{C3380CC4-5D6E-409C-BE32-E72D297353CC}">
                <c16:uniqueId val="{00000007-27C8-4AFB-914A-89AA0CB1BB16}"/>
              </c:ext>
            </c:extLst>
          </c:dPt>
          <c:dPt>
            <c:idx val="4"/>
            <c:bubble3D val="0"/>
            <c:spPr>
              <a:solidFill>
                <a:schemeClr val="accent5"/>
              </a:solidFill>
              <a:ln w="19050">
                <a:solidFill>
                  <a:srgbClr val="FFFF00"/>
                </a:solidFill>
              </a:ln>
              <a:effectLst/>
            </c:spPr>
            <c:extLst>
              <c:ext xmlns:c16="http://schemas.microsoft.com/office/drawing/2014/chart" uri="{C3380CC4-5D6E-409C-BE32-E72D297353CC}">
                <c16:uniqueId val="{00000009-27C8-4AFB-914A-89AA0CB1BB16}"/>
              </c:ext>
            </c:extLst>
          </c:dPt>
          <c:dPt>
            <c:idx val="5"/>
            <c:bubble3D val="0"/>
            <c:spPr>
              <a:solidFill>
                <a:schemeClr val="accent6"/>
              </a:solidFill>
              <a:ln w="19050">
                <a:solidFill>
                  <a:srgbClr val="FFFF00"/>
                </a:solidFill>
              </a:ln>
              <a:effectLst/>
            </c:spPr>
            <c:extLst>
              <c:ext xmlns:c16="http://schemas.microsoft.com/office/drawing/2014/chart" uri="{C3380CC4-5D6E-409C-BE32-E72D297353CC}">
                <c16:uniqueId val="{0000000B-27C8-4AFB-914A-89AA0CB1BB16}"/>
              </c:ext>
            </c:extLst>
          </c:dPt>
          <c:dPt>
            <c:idx val="6"/>
            <c:bubble3D val="0"/>
            <c:spPr>
              <a:solidFill>
                <a:schemeClr val="accent1">
                  <a:lumMod val="60000"/>
                </a:schemeClr>
              </a:solidFill>
              <a:ln w="19050">
                <a:solidFill>
                  <a:srgbClr val="FFFF00"/>
                </a:solidFill>
              </a:ln>
              <a:effectLst/>
            </c:spPr>
            <c:extLst>
              <c:ext xmlns:c16="http://schemas.microsoft.com/office/drawing/2014/chart" uri="{C3380CC4-5D6E-409C-BE32-E72D297353CC}">
                <c16:uniqueId val="{0000000D-27C8-4AFB-914A-89AA0CB1BB16}"/>
              </c:ext>
            </c:extLst>
          </c:dPt>
          <c:dPt>
            <c:idx val="7"/>
            <c:bubble3D val="0"/>
            <c:spPr>
              <a:solidFill>
                <a:srgbClr val="FF0000"/>
              </a:solidFill>
              <a:ln w="19050">
                <a:solidFill>
                  <a:srgbClr val="FFFF00"/>
                </a:solidFill>
              </a:ln>
              <a:effectLst/>
            </c:spPr>
            <c:extLst>
              <c:ext xmlns:c16="http://schemas.microsoft.com/office/drawing/2014/chart" uri="{C3380CC4-5D6E-409C-BE32-E72D297353CC}">
                <c16:uniqueId val="{0000000F-27C8-4AFB-914A-89AA0CB1BB16}"/>
              </c:ext>
            </c:extLst>
          </c:dPt>
          <c:dLbls>
            <c:dLbl>
              <c:idx val="4"/>
              <c:layout>
                <c:manualLayout>
                  <c:x val="5.7370383441761021E-2"/>
                  <c:y val="0.1012505861248168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7C8-4AFB-914A-89AA0CB1BB16}"/>
                </c:ext>
              </c:extLst>
            </c:dLbl>
            <c:dLbl>
              <c:idx val="5"/>
              <c:layout>
                <c:manualLayout>
                  <c:x val="-8.0238781379195351E-2"/>
                  <c:y val="6.26714310174455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7C8-4AFB-914A-89AA0CB1BB16}"/>
                </c:ext>
              </c:extLst>
            </c:dLbl>
            <c:dLbl>
              <c:idx val="6"/>
              <c:layout>
                <c:manualLayout>
                  <c:x val="3.1157306004348281E-2"/>
                  <c:y val="-0.14452120177129998"/>
                </c:manualLayout>
              </c:layout>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ka-GE"/>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7C8-4AFB-914A-89AA0CB1BB16}"/>
                </c:ext>
              </c:extLst>
            </c:dLbl>
            <c:dLbl>
              <c:idx val="7"/>
              <c:layout>
                <c:manualLayout>
                  <c:x val="-0.12810012725148467"/>
                  <c:y val="-1.0113688630353548E-2"/>
                </c:manualLayout>
              </c:layout>
              <c:tx>
                <c:rich>
                  <a:bodyPr/>
                  <a:lstStyle/>
                  <a:p>
                    <a:r>
                      <a:rPr lang="en-US" sz="1800" dirty="0"/>
                      <a:t>87.5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7C8-4AFB-914A-89AA0CB1BB16}"/>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ka-GE"/>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3">
                  <c:v>No Alcohol</c:v>
                </c:pt>
                <c:pt idx="4">
                  <c:v>Safe</c:v>
                </c:pt>
                <c:pt idx="5">
                  <c:v>At risk</c:v>
                </c:pt>
                <c:pt idx="6">
                  <c:v>Heavy</c:v>
                </c:pt>
              </c:strCache>
            </c:strRef>
          </c:cat>
          <c:val>
            <c:numRef>
              <c:f>Sheet1!$B$2:$B$8</c:f>
              <c:numCache>
                <c:formatCode>General</c:formatCode>
                <c:ptCount val="7"/>
                <c:pt idx="3">
                  <c:v>12.5</c:v>
                </c:pt>
                <c:pt idx="4">
                  <c:v>29</c:v>
                </c:pt>
                <c:pt idx="5">
                  <c:v>38.299999999999997</c:v>
                </c:pt>
                <c:pt idx="6">
                  <c:v>31.7</c:v>
                </c:pt>
              </c:numCache>
            </c:numRef>
          </c:val>
          <c:extLst>
            <c:ext xmlns:c16="http://schemas.microsoft.com/office/drawing/2014/chart" uri="{C3380CC4-5D6E-409C-BE32-E72D297353CC}">
              <c16:uniqueId val="{00000010-27C8-4AFB-914A-89AA0CB1BB16}"/>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legendEntry>
        <c:idx val="0"/>
        <c:delete val="1"/>
      </c:legendEntry>
      <c:legendEntry>
        <c:idx val="1"/>
        <c:delete val="1"/>
      </c:legendEntry>
      <c:legendEntry>
        <c:idx val="2"/>
        <c:delete val="1"/>
      </c:legendEntry>
      <c:layout>
        <c:manualLayout>
          <c:xMode val="edge"/>
          <c:yMode val="edge"/>
          <c:x val="0.17881754634616526"/>
          <c:y val="0.82091025754624458"/>
          <c:w val="0.52888781782108196"/>
          <c:h val="0.17908974245375539"/>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ka-GE"/>
        </a:p>
      </c:txPr>
    </c:legend>
    <c:plotVisOnly val="1"/>
    <c:dispBlanksAs val="gap"/>
    <c:showDLblsOverMax val="0"/>
  </c:chart>
  <c:spPr>
    <a:noFill/>
    <a:ln>
      <a:noFill/>
    </a:ln>
    <a:effectLst/>
  </c:spPr>
  <c:txPr>
    <a:bodyPr/>
    <a:lstStyle/>
    <a:p>
      <a:pPr>
        <a:defRPr/>
      </a:pPr>
      <a:endParaRPr lang="ka-GE"/>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manualLayout>
          <c:layoutTarget val="inner"/>
          <c:xMode val="edge"/>
          <c:yMode val="edge"/>
          <c:x val="9.7102873019540847E-2"/>
          <c:y val="0.18280498165708386"/>
          <c:w val="0.90173906051242669"/>
          <c:h val="0.6382601711563356"/>
        </c:manualLayout>
      </c:layout>
      <c:bar3DChart>
        <c:barDir val="col"/>
        <c:grouping val="clustered"/>
        <c:varyColors val="0"/>
        <c:ser>
          <c:idx val="0"/>
          <c:order val="0"/>
          <c:tx>
            <c:strRef>
              <c:f>Sheet1!$A$3</c:f>
              <c:strCache>
                <c:ptCount val="1"/>
                <c:pt idx="0">
                  <c:v>F1</c:v>
                </c:pt>
              </c:strCache>
            </c:strRef>
          </c:tx>
          <c:spPr>
            <a:solidFill>
              <a:srgbClr val="FF0000"/>
            </a:solidFill>
            <a:ln>
              <a:solidFill>
                <a:srgbClr val="FF0000"/>
              </a:solidFill>
            </a:ln>
          </c:spPr>
          <c:invertIfNegative val="0"/>
          <c:dLbls>
            <c:dLbl>
              <c:idx val="0"/>
              <c:layout>
                <c:manualLayout>
                  <c:x val="-1.756459963989911E-2"/>
                  <c:y val="-2.58747451189433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730-439C-B9EC-E89A6C91E7AE}"/>
                </c:ext>
              </c:extLst>
            </c:dLbl>
            <c:dLbl>
              <c:idx val="1"/>
              <c:layout>
                <c:manualLayout>
                  <c:x val="1.3511230492230086E-3"/>
                  <c:y val="-2.82269946752108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30-439C-B9EC-E89A6C91E7AE}"/>
                </c:ext>
              </c:extLst>
            </c:dLbl>
            <c:dLbl>
              <c:idx val="2"/>
              <c:layout>
                <c:manualLayout>
                  <c:x val="0"/>
                  <c:y val="-2.82269946752108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730-439C-B9EC-E89A6C91E7AE}"/>
                </c:ext>
              </c:extLst>
            </c:dLbl>
            <c:dLbl>
              <c:idx val="3"/>
              <c:layout>
                <c:manualLayout>
                  <c:x val="-9.9081212348400647E-17"/>
                  <c:y val="-2.5874745118943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730-439C-B9EC-E89A6C91E7AE}"/>
                </c:ext>
              </c:extLst>
            </c:dLbl>
            <c:dLbl>
              <c:idx val="4"/>
              <c:layout>
                <c:manualLayout>
                  <c:x val="2.7022460984459178E-3"/>
                  <c:y val="-2.822699467521082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730-439C-B9EC-E89A6C91E7AE}"/>
                </c:ext>
              </c:extLst>
            </c:dLbl>
            <c:spPr>
              <a:noFill/>
              <a:ln>
                <a:noFill/>
              </a:ln>
              <a:effectLst/>
            </c:spPr>
            <c:txPr>
              <a:bodyPr wrap="square" lIns="38100" tIns="19050" rIns="38100" bIns="19050" anchor="ctr">
                <a:spAutoFit/>
              </a:bodyPr>
              <a:lstStyle/>
              <a:p>
                <a:pPr>
                  <a:defRPr b="1"/>
                </a:pPr>
                <a:endParaRPr lang="ka-G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F0</c:v>
                </c:pt>
                <c:pt idx="1">
                  <c:v>F1</c:v>
                </c:pt>
                <c:pt idx="2">
                  <c:v>F2</c:v>
                </c:pt>
                <c:pt idx="3">
                  <c:v>F3</c:v>
                </c:pt>
                <c:pt idx="4">
                  <c:v>F4</c:v>
                </c:pt>
              </c:strCache>
            </c:strRef>
          </c:cat>
          <c:val>
            <c:numRef>
              <c:f>Sheet1!$B$2:$B$6</c:f>
              <c:numCache>
                <c:formatCode>0.0%</c:formatCode>
                <c:ptCount val="5"/>
                <c:pt idx="0">
                  <c:v>0.14499999999999999</c:v>
                </c:pt>
                <c:pt idx="1">
                  <c:v>0.11799999999999999</c:v>
                </c:pt>
                <c:pt idx="2" formatCode="0%">
                  <c:v>0.105</c:v>
                </c:pt>
                <c:pt idx="3" formatCode="0%">
                  <c:v>0.27600000000000002</c:v>
                </c:pt>
                <c:pt idx="4" formatCode="0%">
                  <c:v>0.35599999999999998</c:v>
                </c:pt>
              </c:numCache>
            </c:numRef>
          </c:val>
          <c:extLst>
            <c:ext xmlns:c16="http://schemas.microsoft.com/office/drawing/2014/chart" uri="{C3380CC4-5D6E-409C-BE32-E72D297353CC}">
              <c16:uniqueId val="{00000005-B730-439C-B9EC-E89A6C91E7AE}"/>
            </c:ext>
          </c:extLst>
        </c:ser>
        <c:ser>
          <c:idx val="1"/>
          <c:order val="1"/>
          <c:tx>
            <c:strRef>
              <c:f>Sheet1!$A$2</c:f>
              <c:strCache>
                <c:ptCount val="1"/>
                <c:pt idx="0">
                  <c:v>F0</c:v>
                </c:pt>
              </c:strCache>
            </c:strRef>
          </c:tx>
          <c:spPr>
            <a:solidFill>
              <a:schemeClr val="accent1">
                <a:lumMod val="40000"/>
                <a:lumOff val="60000"/>
              </a:schemeClr>
            </a:solidFill>
          </c:spPr>
          <c:invertIfNegative val="0"/>
          <c:dLbls>
            <c:dLbl>
              <c:idx val="0"/>
              <c:layout>
                <c:manualLayout>
                  <c:x val="9.4578613445610599E-3"/>
                  <c:y val="-2.11702460064081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730-439C-B9EC-E89A6C91E7AE}"/>
                </c:ext>
              </c:extLst>
            </c:dLbl>
            <c:dLbl>
              <c:idx val="1"/>
              <c:layout>
                <c:manualLayout>
                  <c:x val="4.9540606174200323E-17"/>
                  <c:y val="-4.93972406816189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730-439C-B9EC-E89A6C91E7AE}"/>
                </c:ext>
              </c:extLst>
            </c:dLbl>
            <c:dLbl>
              <c:idx val="2"/>
              <c:layout>
                <c:manualLayout>
                  <c:x val="0"/>
                  <c:y val="-3.76359929002811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730-439C-B9EC-E89A6C91E7AE}"/>
                </c:ext>
              </c:extLst>
            </c:dLbl>
            <c:dLbl>
              <c:idx val="3"/>
              <c:layout>
                <c:manualLayout>
                  <c:x val="1.6213476590676103E-2"/>
                  <c:y val="-1.88179964501406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730-439C-B9EC-E89A6C91E7AE}"/>
                </c:ext>
              </c:extLst>
            </c:dLbl>
            <c:dLbl>
              <c:idx val="4"/>
              <c:layout>
                <c:manualLayout>
                  <c:x val="8.1067382953379525E-3"/>
                  <c:y val="-4.23404920128163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730-439C-B9EC-E89A6C91E7AE}"/>
                </c:ext>
              </c:extLst>
            </c:dLbl>
            <c:spPr>
              <a:noFill/>
              <a:ln>
                <a:noFill/>
              </a:ln>
              <a:effectLst/>
            </c:spPr>
            <c:txPr>
              <a:bodyPr wrap="square" lIns="38100" tIns="19050" rIns="38100" bIns="19050" anchor="ctr">
                <a:spAutoFit/>
              </a:bodyPr>
              <a:lstStyle/>
              <a:p>
                <a:pPr>
                  <a:defRPr b="1"/>
                </a:pPr>
                <a:endParaRPr lang="ka-GE"/>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F0</c:v>
                </c:pt>
                <c:pt idx="1">
                  <c:v>F1</c:v>
                </c:pt>
                <c:pt idx="2">
                  <c:v>F2</c:v>
                </c:pt>
                <c:pt idx="3">
                  <c:v>F3</c:v>
                </c:pt>
                <c:pt idx="4">
                  <c:v>F4</c:v>
                </c:pt>
              </c:strCache>
            </c:strRef>
          </c:cat>
          <c:val>
            <c:numRef>
              <c:f>Sheet1!$C$2:$C$6</c:f>
              <c:numCache>
                <c:formatCode>0.00%</c:formatCode>
                <c:ptCount val="5"/>
                <c:pt idx="0" formatCode="0.0%">
                  <c:v>0.39600000000000002</c:v>
                </c:pt>
                <c:pt idx="1">
                  <c:v>0.214</c:v>
                </c:pt>
                <c:pt idx="2">
                  <c:v>0.23499999999999999</c:v>
                </c:pt>
                <c:pt idx="3">
                  <c:v>8.1000000000000003E-2</c:v>
                </c:pt>
                <c:pt idx="4" formatCode="0%">
                  <c:v>8.5000000000000006E-2</c:v>
                </c:pt>
              </c:numCache>
            </c:numRef>
          </c:val>
          <c:extLst>
            <c:ext xmlns:c16="http://schemas.microsoft.com/office/drawing/2014/chart" uri="{C3380CC4-5D6E-409C-BE32-E72D297353CC}">
              <c16:uniqueId val="{0000000B-B730-439C-B9EC-E89A6C91E7AE}"/>
            </c:ext>
          </c:extLst>
        </c:ser>
        <c:dLbls>
          <c:showLegendKey val="0"/>
          <c:showVal val="0"/>
          <c:showCatName val="0"/>
          <c:showSerName val="0"/>
          <c:showPercent val="0"/>
          <c:showBubbleSize val="0"/>
        </c:dLbls>
        <c:gapWidth val="150"/>
        <c:shape val="box"/>
        <c:axId val="613662160"/>
        <c:axId val="613658352"/>
        <c:axId val="0"/>
      </c:bar3DChart>
      <c:catAx>
        <c:axId val="613662160"/>
        <c:scaling>
          <c:orientation val="minMax"/>
        </c:scaling>
        <c:delete val="0"/>
        <c:axPos val="b"/>
        <c:numFmt formatCode="General" sourceLinked="1"/>
        <c:majorTickMark val="out"/>
        <c:minorTickMark val="none"/>
        <c:tickLblPos val="nextTo"/>
        <c:txPr>
          <a:bodyPr/>
          <a:lstStyle/>
          <a:p>
            <a:pPr>
              <a:defRPr lang="en-US" sz="1999" b="1"/>
            </a:pPr>
            <a:endParaRPr lang="ka-GE"/>
          </a:p>
        </c:txPr>
        <c:crossAx val="613658352"/>
        <c:crosses val="autoZero"/>
        <c:auto val="1"/>
        <c:lblAlgn val="ctr"/>
        <c:lblOffset val="100"/>
        <c:noMultiLvlLbl val="0"/>
      </c:catAx>
      <c:valAx>
        <c:axId val="613658352"/>
        <c:scaling>
          <c:orientation val="minMax"/>
          <c:min val="0"/>
        </c:scaling>
        <c:delete val="0"/>
        <c:axPos val="l"/>
        <c:numFmt formatCode="0.0%" sourceLinked="1"/>
        <c:majorTickMark val="out"/>
        <c:minorTickMark val="none"/>
        <c:tickLblPos val="nextTo"/>
        <c:txPr>
          <a:bodyPr/>
          <a:lstStyle/>
          <a:p>
            <a:pPr>
              <a:defRPr lang="en-US"/>
            </a:pPr>
            <a:endParaRPr lang="ka-GE"/>
          </a:p>
        </c:txPr>
        <c:crossAx val="613662160"/>
        <c:crosses val="autoZero"/>
        <c:crossBetween val="between"/>
      </c:valAx>
      <c:spPr>
        <a:noFill/>
        <a:ln w="25391">
          <a:noFill/>
        </a:ln>
      </c:spPr>
    </c:plotArea>
    <c:plotVisOnly val="1"/>
    <c:dispBlanksAs val="gap"/>
    <c:showDLblsOverMax val="0"/>
  </c:chart>
  <c:txPr>
    <a:bodyPr/>
    <a:lstStyle/>
    <a:p>
      <a:pPr>
        <a:defRPr sz="1799"/>
      </a:pPr>
      <a:endParaRPr lang="ka-GE"/>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floor>
    <c:sideWall>
      <c:thickness val="0"/>
    </c:sideWall>
    <c:backWall>
      <c:thickness val="0"/>
    </c:backWall>
    <c:plotArea>
      <c:layout>
        <c:manualLayout>
          <c:layoutTarget val="inner"/>
          <c:xMode val="edge"/>
          <c:yMode val="edge"/>
          <c:x val="9.5141407033882366E-2"/>
          <c:y val="0.11430431304985481"/>
          <c:w val="0.90173906051242669"/>
          <c:h val="0.6382601711563356"/>
        </c:manualLayout>
      </c:layout>
      <c:bar3DChart>
        <c:barDir val="col"/>
        <c:grouping val="clustered"/>
        <c:varyColors val="0"/>
        <c:ser>
          <c:idx val="0"/>
          <c:order val="0"/>
          <c:tx>
            <c:strRef>
              <c:f>Sheet1!$A$2</c:f>
              <c:strCache>
                <c:ptCount val="1"/>
                <c:pt idx="0">
                  <c:v>&lt;1.45</c:v>
                </c:pt>
              </c:strCache>
            </c:strRef>
          </c:tx>
          <c:spPr>
            <a:solidFill>
              <a:srgbClr val="FF0000"/>
            </a:solidFill>
            <a:ln>
              <a:solidFill>
                <a:srgbClr val="FF0000"/>
              </a:solidFill>
            </a:ln>
          </c:spPr>
          <c:invertIfNegative val="0"/>
          <c:dPt>
            <c:idx val="0"/>
            <c:invertIfNegative val="0"/>
            <c:bubble3D val="0"/>
            <c:extLst>
              <c:ext xmlns:c16="http://schemas.microsoft.com/office/drawing/2014/chart" uri="{C3380CC4-5D6E-409C-BE32-E72D297353CC}">
                <c16:uniqueId val="{00000000-8684-4E24-AA08-7F6E6ED5F8A5}"/>
              </c:ext>
            </c:extLst>
          </c:dPt>
          <c:dPt>
            <c:idx val="1"/>
            <c:invertIfNegative val="0"/>
            <c:bubble3D val="0"/>
            <c:extLst>
              <c:ext xmlns:c16="http://schemas.microsoft.com/office/drawing/2014/chart" uri="{C3380CC4-5D6E-409C-BE32-E72D297353CC}">
                <c16:uniqueId val="{00000001-8684-4E24-AA08-7F6E6ED5F8A5}"/>
              </c:ext>
            </c:extLst>
          </c:dPt>
          <c:dLbls>
            <c:dLbl>
              <c:idx val="0"/>
              <c:layout>
                <c:manualLayout>
                  <c:x val="4.4782258609080477E-3"/>
                  <c:y val="-2.25385786817345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684-4E24-AA08-7F6E6ED5F8A5}"/>
                </c:ext>
              </c:extLst>
            </c:dLbl>
            <c:dLbl>
              <c:idx val="1"/>
              <c:layout>
                <c:manualLayout>
                  <c:x val="8.2617096350086419E-3"/>
                  <c:y val="-5.42001351249906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84-4E24-AA08-7F6E6ED5F8A5}"/>
                </c:ext>
              </c:extLst>
            </c:dLbl>
            <c:spPr>
              <a:noFill/>
              <a:ln>
                <a:noFill/>
              </a:ln>
              <a:effectLst/>
            </c:spPr>
            <c:txPr>
              <a:bodyPr wrap="square" lIns="38100" tIns="19050" rIns="38100" bIns="19050" anchor="ctr">
                <a:spAutoFit/>
              </a:bodyPr>
              <a:lstStyle/>
              <a:p>
                <a:pPr>
                  <a:defRPr b="1"/>
                </a:pPr>
                <a:endParaRPr lang="ka-G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&lt;1.45</c:v>
                </c:pt>
                <c:pt idx="1">
                  <c:v>&gt;3.25</c:v>
                </c:pt>
              </c:strCache>
            </c:strRef>
          </c:cat>
          <c:val>
            <c:numRef>
              <c:f>Sheet1!$B$2:$B$3</c:f>
              <c:numCache>
                <c:formatCode>0.0%</c:formatCode>
                <c:ptCount val="2"/>
                <c:pt idx="0">
                  <c:v>0.48099999999999998</c:v>
                </c:pt>
                <c:pt idx="1">
                  <c:v>0.51900000000000002</c:v>
                </c:pt>
              </c:numCache>
            </c:numRef>
          </c:val>
          <c:extLst>
            <c:ext xmlns:c16="http://schemas.microsoft.com/office/drawing/2014/chart" uri="{C3380CC4-5D6E-409C-BE32-E72D297353CC}">
              <c16:uniqueId val="{00000003-8684-4E24-AA08-7F6E6ED5F8A5}"/>
            </c:ext>
          </c:extLst>
        </c:ser>
        <c:ser>
          <c:idx val="1"/>
          <c:order val="1"/>
          <c:tx>
            <c:strRef>
              <c:f>Sheet1!$A$3</c:f>
              <c:strCache>
                <c:ptCount val="1"/>
                <c:pt idx="0">
                  <c:v>&gt;3.25</c:v>
                </c:pt>
              </c:strCache>
            </c:strRef>
          </c:tx>
          <c:spPr>
            <a:solidFill>
              <a:schemeClr val="accent1">
                <a:lumMod val="40000"/>
                <a:lumOff val="60000"/>
              </a:schemeClr>
            </a:solidFill>
          </c:spPr>
          <c:invertIfNegative val="0"/>
          <c:dLbls>
            <c:dLbl>
              <c:idx val="0"/>
              <c:layout>
                <c:manualLayout>
                  <c:x val="-3.3586693956810507E-3"/>
                  <c:y val="-3.1554010154428318E-2"/>
                </c:manualLayout>
              </c:layout>
              <c:spPr>
                <a:noFill/>
                <a:ln>
                  <a:noFill/>
                </a:ln>
                <a:effectLst/>
              </c:spPr>
              <c:txPr>
                <a:bodyPr wrap="square" lIns="38100" tIns="19050" rIns="38100" bIns="19050" anchor="ctr">
                  <a:spAutoFit/>
                </a:bodyPr>
                <a:lstStyle/>
                <a:p>
                  <a:pPr>
                    <a:defRPr b="1"/>
                  </a:pPr>
                  <a:endParaRPr lang="ka-GE"/>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684-4E24-AA08-7F6E6ED5F8A5}"/>
                </c:ext>
              </c:extLst>
            </c:dLbl>
            <c:dLbl>
              <c:idx val="1"/>
              <c:layout>
                <c:manualLayout>
                  <c:x val="4.4782258609080269E-3"/>
                  <c:y val="-2.4792436549907957E-2"/>
                </c:manualLayout>
              </c:layout>
              <c:spPr>
                <a:noFill/>
                <a:ln>
                  <a:noFill/>
                </a:ln>
                <a:effectLst/>
              </c:spPr>
              <c:txPr>
                <a:bodyPr wrap="square" lIns="38100" tIns="19050" rIns="38100" bIns="19050" anchor="ctr">
                  <a:spAutoFit/>
                </a:bodyPr>
                <a:lstStyle/>
                <a:p>
                  <a:pPr>
                    <a:defRPr b="1"/>
                  </a:pPr>
                  <a:endParaRPr lang="ka-GE"/>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684-4E24-AA08-7F6E6ED5F8A5}"/>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&lt;1.45</c:v>
                </c:pt>
                <c:pt idx="1">
                  <c:v>&gt;3.25</c:v>
                </c:pt>
              </c:strCache>
            </c:strRef>
          </c:cat>
          <c:val>
            <c:numRef>
              <c:f>Sheet1!$C$2:$C$3</c:f>
              <c:numCache>
                <c:formatCode>0.00%</c:formatCode>
                <c:ptCount val="2"/>
                <c:pt idx="0" formatCode="0.0%">
                  <c:v>0.68200000000000005</c:v>
                </c:pt>
                <c:pt idx="1">
                  <c:v>0.318</c:v>
                </c:pt>
              </c:numCache>
            </c:numRef>
          </c:val>
          <c:extLst>
            <c:ext xmlns:c16="http://schemas.microsoft.com/office/drawing/2014/chart" uri="{C3380CC4-5D6E-409C-BE32-E72D297353CC}">
              <c16:uniqueId val="{00000006-8684-4E24-AA08-7F6E6ED5F8A5}"/>
            </c:ext>
          </c:extLst>
        </c:ser>
        <c:dLbls>
          <c:showLegendKey val="0"/>
          <c:showVal val="0"/>
          <c:showCatName val="0"/>
          <c:showSerName val="0"/>
          <c:showPercent val="0"/>
          <c:showBubbleSize val="0"/>
        </c:dLbls>
        <c:gapWidth val="150"/>
        <c:shape val="box"/>
        <c:axId val="613653456"/>
        <c:axId val="613648560"/>
        <c:axId val="0"/>
      </c:bar3DChart>
      <c:catAx>
        <c:axId val="613653456"/>
        <c:scaling>
          <c:orientation val="minMax"/>
        </c:scaling>
        <c:delete val="0"/>
        <c:axPos val="b"/>
        <c:numFmt formatCode="General" sourceLinked="1"/>
        <c:majorTickMark val="out"/>
        <c:minorTickMark val="none"/>
        <c:tickLblPos val="nextTo"/>
        <c:txPr>
          <a:bodyPr/>
          <a:lstStyle/>
          <a:p>
            <a:pPr>
              <a:defRPr lang="en-US" sz="1999" b="1"/>
            </a:pPr>
            <a:endParaRPr lang="ka-GE"/>
          </a:p>
        </c:txPr>
        <c:crossAx val="613648560"/>
        <c:crosses val="autoZero"/>
        <c:auto val="1"/>
        <c:lblAlgn val="ctr"/>
        <c:lblOffset val="100"/>
        <c:noMultiLvlLbl val="0"/>
      </c:catAx>
      <c:valAx>
        <c:axId val="613648560"/>
        <c:scaling>
          <c:orientation val="minMax"/>
          <c:min val="0"/>
        </c:scaling>
        <c:delete val="0"/>
        <c:axPos val="l"/>
        <c:numFmt formatCode="0.0%" sourceLinked="1"/>
        <c:majorTickMark val="out"/>
        <c:minorTickMark val="none"/>
        <c:tickLblPos val="nextTo"/>
        <c:txPr>
          <a:bodyPr/>
          <a:lstStyle/>
          <a:p>
            <a:pPr>
              <a:defRPr lang="en-US"/>
            </a:pPr>
            <a:endParaRPr lang="ka-GE"/>
          </a:p>
        </c:txPr>
        <c:crossAx val="613653456"/>
        <c:crosses val="autoZero"/>
        <c:crossBetween val="between"/>
      </c:valAx>
      <c:spPr>
        <a:noFill/>
        <a:ln w="25391">
          <a:noFill/>
        </a:ln>
      </c:spPr>
    </c:plotArea>
    <c:plotVisOnly val="1"/>
    <c:dispBlanksAs val="gap"/>
    <c:showDLblsOverMax val="0"/>
  </c:chart>
  <c:txPr>
    <a:bodyPr/>
    <a:lstStyle/>
    <a:p>
      <a:pPr>
        <a:defRPr sz="1799"/>
      </a:pPr>
      <a:endParaRPr lang="ka-GE"/>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Knowledge about HCV Burden in the country</c:v>
                </c:pt>
              </c:strCache>
            </c:strRef>
          </c:tx>
          <c:spPr>
            <a:solidFill>
              <a:schemeClr val="accent1"/>
            </a:solidFill>
            <a:ln>
              <a:noFill/>
            </a:ln>
            <a:effectLst/>
          </c:spPr>
          <c:invertIfNegative val="0"/>
          <c:cat>
            <c:strRef>
              <c:f>Sheet1!$A$2:$A$3</c:f>
              <c:strCache>
                <c:ptCount val="2"/>
                <c:pt idx="0">
                  <c:v>Pretest</c:v>
                </c:pt>
                <c:pt idx="1">
                  <c:v>Post-test</c:v>
                </c:pt>
              </c:strCache>
            </c:strRef>
          </c:cat>
          <c:val>
            <c:numRef>
              <c:f>Sheet1!$B$2:$B$3</c:f>
              <c:numCache>
                <c:formatCode>0%</c:formatCode>
                <c:ptCount val="2"/>
                <c:pt idx="0">
                  <c:v>0.44</c:v>
                </c:pt>
                <c:pt idx="1">
                  <c:v>0.78</c:v>
                </c:pt>
              </c:numCache>
            </c:numRef>
          </c:val>
          <c:extLst>
            <c:ext xmlns:c16="http://schemas.microsoft.com/office/drawing/2014/chart" uri="{C3380CC4-5D6E-409C-BE32-E72D297353CC}">
              <c16:uniqueId val="{00000000-7C77-48C9-A7BA-E35C7D2BBE47}"/>
            </c:ext>
          </c:extLst>
        </c:ser>
        <c:dLbls>
          <c:showLegendKey val="0"/>
          <c:showVal val="0"/>
          <c:showCatName val="0"/>
          <c:showSerName val="0"/>
          <c:showPercent val="0"/>
          <c:showBubbleSize val="0"/>
        </c:dLbls>
        <c:gapWidth val="219"/>
        <c:overlap val="-27"/>
        <c:axId val="434206040"/>
        <c:axId val="434205056"/>
      </c:barChart>
      <c:catAx>
        <c:axId val="434206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crossAx val="434205056"/>
        <c:crosses val="autoZero"/>
        <c:auto val="1"/>
        <c:lblAlgn val="ctr"/>
        <c:lblOffset val="100"/>
        <c:noMultiLvlLbl val="0"/>
      </c:catAx>
      <c:valAx>
        <c:axId val="4342050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crossAx val="434206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ka-GE"/>
        </a:p>
      </c:txPr>
    </c:legend>
    <c:plotVisOnly val="1"/>
    <c:dispBlanksAs val="gap"/>
    <c:showDLblsOverMax val="0"/>
  </c:chart>
  <c:spPr>
    <a:noFill/>
    <a:ln>
      <a:noFill/>
    </a:ln>
    <a:effectLst/>
  </c:spPr>
  <c:txPr>
    <a:bodyPr/>
    <a:lstStyle/>
    <a:p>
      <a:pPr>
        <a:defRPr/>
      </a:pPr>
      <a:endParaRPr lang="ka-G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0.10521</cdr:x>
      <cdr:y>0.31151</cdr:y>
    </cdr:from>
    <cdr:to>
      <cdr:x>0.1913</cdr:x>
      <cdr:y>0.50113</cdr:y>
    </cdr:to>
    <cdr:sp macro="" textlink="">
      <cdr:nvSpPr>
        <cdr:cNvPr id="2" name="TextBox 1"/>
        <cdr:cNvSpPr txBox="1"/>
      </cdr:nvSpPr>
      <cdr:spPr>
        <a:xfrm xmlns:a="http://schemas.openxmlformats.org/drawingml/2006/main">
          <a:off x="1117374" y="1502228"/>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0.17608</cdr:x>
      <cdr:y>0.24327</cdr:y>
    </cdr:from>
    <cdr:to>
      <cdr:x>0.25049</cdr:x>
      <cdr:y>0.33389</cdr:y>
    </cdr:to>
    <cdr:sp macro="" textlink="">
      <cdr:nvSpPr>
        <cdr:cNvPr id="3" name="TextBox 2"/>
        <cdr:cNvSpPr txBox="1"/>
      </cdr:nvSpPr>
      <cdr:spPr>
        <a:xfrm xmlns:a="http://schemas.openxmlformats.org/drawingml/2006/main">
          <a:off x="1402518" y="879851"/>
          <a:ext cx="592712" cy="32775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solidFill>
                <a:schemeClr val="tx1"/>
              </a:solidFill>
            </a:rPr>
            <a:t>Yes</a:t>
          </a:r>
        </a:p>
      </cdr:txBody>
    </cdr:sp>
  </cdr:relSizeAnchor>
  <cdr:relSizeAnchor xmlns:cdr="http://schemas.openxmlformats.org/drawingml/2006/chartDrawing">
    <cdr:from>
      <cdr:x>0.27935</cdr:x>
      <cdr:y>0.3579</cdr:y>
    </cdr:from>
    <cdr:to>
      <cdr:x>0.33533</cdr:x>
      <cdr:y>0.46946</cdr:y>
    </cdr:to>
    <cdr:sp macro="" textlink="">
      <cdr:nvSpPr>
        <cdr:cNvPr id="4" name="TextBox 1"/>
        <cdr:cNvSpPr txBox="1"/>
      </cdr:nvSpPr>
      <cdr:spPr>
        <a:xfrm xmlns:a="http://schemas.openxmlformats.org/drawingml/2006/main">
          <a:off x="2225175" y="1294444"/>
          <a:ext cx="445916" cy="40349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tx1"/>
              </a:solidFill>
            </a:rPr>
            <a:t>No</a:t>
          </a:r>
        </a:p>
      </cdr:txBody>
    </cdr:sp>
  </cdr:relSizeAnchor>
  <cdr:relSizeAnchor xmlns:cdr="http://schemas.openxmlformats.org/drawingml/2006/chartDrawing">
    <cdr:from>
      <cdr:x>0.62124</cdr:x>
      <cdr:y>0.62698</cdr:y>
    </cdr:from>
    <cdr:to>
      <cdr:x>0.70634</cdr:x>
      <cdr:y>0.75159</cdr:y>
    </cdr:to>
    <cdr:sp macro="" textlink="">
      <cdr:nvSpPr>
        <cdr:cNvPr id="5" name="TextBox 1"/>
        <cdr:cNvSpPr txBox="1"/>
      </cdr:nvSpPr>
      <cdr:spPr>
        <a:xfrm xmlns:a="http://schemas.openxmlformats.org/drawingml/2006/main">
          <a:off x="4948428" y="2267639"/>
          <a:ext cx="677898" cy="45071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tx1"/>
              </a:solidFill>
            </a:rPr>
            <a:t>Never</a:t>
          </a:r>
        </a:p>
      </cdr:txBody>
    </cdr:sp>
  </cdr:relSizeAnchor>
  <cdr:relSizeAnchor xmlns:cdr="http://schemas.openxmlformats.org/drawingml/2006/chartDrawing">
    <cdr:from>
      <cdr:x>0.81666</cdr:x>
      <cdr:y>0.02977</cdr:y>
    </cdr:from>
    <cdr:to>
      <cdr:x>0.91098</cdr:x>
      <cdr:y>0.1287</cdr:y>
    </cdr:to>
    <cdr:sp macro="" textlink="">
      <cdr:nvSpPr>
        <cdr:cNvPr id="6" name="TextBox 1"/>
        <cdr:cNvSpPr txBox="1"/>
      </cdr:nvSpPr>
      <cdr:spPr>
        <a:xfrm xmlns:a="http://schemas.openxmlformats.org/drawingml/2006/main">
          <a:off x="6505081" y="107661"/>
          <a:ext cx="751261" cy="35782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tx1"/>
              </a:solidFill>
            </a:rPr>
            <a:t>Current</a:t>
          </a:r>
        </a:p>
      </cdr:txBody>
    </cdr:sp>
  </cdr:relSizeAnchor>
  <cdr:relSizeAnchor xmlns:cdr="http://schemas.openxmlformats.org/drawingml/2006/chartDrawing">
    <cdr:from>
      <cdr:x>0.73626</cdr:x>
      <cdr:y>0.66373</cdr:y>
    </cdr:from>
    <cdr:to>
      <cdr:x>0.79784</cdr:x>
      <cdr:y>0.75159</cdr:y>
    </cdr:to>
    <cdr:sp macro="" textlink="">
      <cdr:nvSpPr>
        <cdr:cNvPr id="11" name="TextBox 1"/>
        <cdr:cNvSpPr txBox="1"/>
      </cdr:nvSpPr>
      <cdr:spPr>
        <a:xfrm xmlns:a="http://schemas.openxmlformats.org/drawingml/2006/main">
          <a:off x="5864669" y="2400546"/>
          <a:ext cx="490526" cy="31780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solidFill>
                <a:schemeClr val="tx1"/>
              </a:solidFill>
            </a:rPr>
            <a:t>Past</a:t>
          </a:r>
        </a:p>
      </cdr:txBody>
    </cdr:sp>
  </cdr:relSizeAnchor>
</c:userShapes>
</file>

<file path=ppt/drawings/drawing2.xml><?xml version="1.0" encoding="utf-8"?>
<c:userShapes xmlns:c="http://schemas.openxmlformats.org/drawingml/2006/chart">
  <cdr:relSizeAnchor xmlns:cdr="http://schemas.openxmlformats.org/drawingml/2006/chartDrawing">
    <cdr:from>
      <cdr:x>0.19941</cdr:x>
      <cdr:y>0.82834</cdr:y>
    </cdr:from>
    <cdr:to>
      <cdr:x>0.3996</cdr:x>
      <cdr:y>1</cdr:y>
    </cdr:to>
    <cdr:sp macro="" textlink="">
      <cdr:nvSpPr>
        <cdr:cNvPr id="2" name="TextBox 1"/>
        <cdr:cNvSpPr txBox="1"/>
      </cdr:nvSpPr>
      <cdr:spPr>
        <a:xfrm xmlns:a="http://schemas.openxmlformats.org/drawingml/2006/main">
          <a:off x="2298638" y="4412488"/>
          <a:ext cx="2307772"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86096-823D-4699-9DF8-26D00EAEA7BA}" type="datetimeFigureOut">
              <a:rPr lang="ka-GE" smtClean="0"/>
              <a:t>10.03.2017</a:t>
            </a:fld>
            <a:endParaRPr lang="ka-G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ka-G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040ACB-3D6A-4C81-884E-7407748451C4}" type="slidenum">
              <a:rPr lang="ka-GE" smtClean="0"/>
              <a:t>‹#›</a:t>
            </a:fld>
            <a:endParaRPr lang="ka-GE"/>
          </a:p>
        </p:txBody>
      </p:sp>
    </p:spTree>
    <p:extLst>
      <p:ext uri="{BB962C8B-B14F-4D97-AF65-F5344CB8AC3E}">
        <p14:creationId xmlns:p14="http://schemas.microsoft.com/office/powerpoint/2010/main" val="4208372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was presented during the TAG 2016</a:t>
            </a:r>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t>3</a:t>
            </a:fld>
            <a:endParaRPr lang="ka-GE"/>
          </a:p>
        </p:txBody>
      </p:sp>
    </p:spTree>
    <p:extLst>
      <p:ext uri="{BB962C8B-B14F-4D97-AF65-F5344CB8AC3E}">
        <p14:creationId xmlns:p14="http://schemas.microsoft.com/office/powerpoint/2010/main" val="115627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26040ACB-3D6A-4C81-884E-7407748451C4}" type="slidenum">
              <a:rPr lang="ka-GE" smtClean="0"/>
              <a:t>4</a:t>
            </a:fld>
            <a:endParaRPr lang="ka-GE"/>
          </a:p>
        </p:txBody>
      </p:sp>
    </p:spTree>
    <p:extLst>
      <p:ext uri="{BB962C8B-B14F-4D97-AF65-F5344CB8AC3E}">
        <p14:creationId xmlns:p14="http://schemas.microsoft.com/office/powerpoint/2010/main" val="1462855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42E97C9-B8BB-45C9-90CE-720BB706B46B}" type="slidenum">
              <a:rPr lang="en-US" smtClean="0"/>
              <a:pPr/>
              <a:t>6</a:t>
            </a:fld>
            <a:endParaRPr lang="en-US"/>
          </a:p>
        </p:txBody>
      </p:sp>
    </p:spTree>
    <p:extLst>
      <p:ext uri="{BB962C8B-B14F-4D97-AF65-F5344CB8AC3E}">
        <p14:creationId xmlns:p14="http://schemas.microsoft.com/office/powerpoint/2010/main" val="2203545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10.03.2017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137013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10.03.2017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2421805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10.03.2017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273995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99259F-EFD8-46AC-9668-03936B3CC645}" type="datetimeFigureOut">
              <a:rPr lang="ka-GE" smtClean="0"/>
              <a:t>10.03.2017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1113377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B99259F-EFD8-46AC-9668-03936B3CC645}" type="datetimeFigureOut">
              <a:rPr lang="ka-GE" smtClean="0"/>
              <a:t>10.03.2017</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4116436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99259F-EFD8-46AC-9668-03936B3CC645}" type="datetimeFigureOut">
              <a:rPr lang="ka-GE" smtClean="0"/>
              <a:t>10.03.2017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949205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99259F-EFD8-46AC-9668-03936B3CC645}" type="datetimeFigureOut">
              <a:rPr lang="ka-GE" smtClean="0"/>
              <a:t>10.03.2017</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1206971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99259F-EFD8-46AC-9668-03936B3CC645}" type="datetimeFigureOut">
              <a:rPr lang="ka-GE" smtClean="0"/>
              <a:t>10.03.2017</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398875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99259F-EFD8-46AC-9668-03936B3CC645}" type="datetimeFigureOut">
              <a:rPr lang="ka-GE" smtClean="0"/>
              <a:t>10.03.2017</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400637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99259F-EFD8-46AC-9668-03936B3CC645}" type="datetimeFigureOut">
              <a:rPr lang="ka-GE" smtClean="0"/>
              <a:t>10.03.2017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355018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B99259F-EFD8-46AC-9668-03936B3CC645}" type="datetimeFigureOut">
              <a:rPr lang="ka-GE" smtClean="0"/>
              <a:t>10.03.2017</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A021A317-2C67-4111-B0D7-C9FB65AF789E}" type="slidenum">
              <a:rPr lang="ka-GE" smtClean="0"/>
              <a:t>‹#›</a:t>
            </a:fld>
            <a:endParaRPr lang="ka-GE"/>
          </a:p>
        </p:txBody>
      </p:sp>
    </p:spTree>
    <p:extLst>
      <p:ext uri="{BB962C8B-B14F-4D97-AF65-F5344CB8AC3E}">
        <p14:creationId xmlns:p14="http://schemas.microsoft.com/office/powerpoint/2010/main" val="40056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99259F-EFD8-46AC-9668-03936B3CC645}" type="datetimeFigureOut">
              <a:rPr lang="ka-GE" smtClean="0"/>
              <a:t>10.03.2017</a:t>
            </a:fld>
            <a:endParaRPr lang="ka-G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21A317-2C67-4111-B0D7-C9FB65AF789E}" type="slidenum">
              <a:rPr lang="ka-GE" smtClean="0"/>
              <a:t>‹#›</a:t>
            </a:fld>
            <a:endParaRPr lang="ka-GE"/>
          </a:p>
        </p:txBody>
      </p:sp>
    </p:spTree>
    <p:extLst>
      <p:ext uri="{BB962C8B-B14F-4D97-AF65-F5344CB8AC3E}">
        <p14:creationId xmlns:p14="http://schemas.microsoft.com/office/powerpoint/2010/main" val="3272872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1688" y="1119776"/>
            <a:ext cx="8172853" cy="1594395"/>
          </a:xfrm>
        </p:spPr>
        <p:txBody>
          <a:bodyPr>
            <a:normAutofit fontScale="90000"/>
          </a:bodyPr>
          <a:lstStyle/>
          <a:p>
            <a:pPr algn="ctr"/>
            <a:br>
              <a:rPr lang="en-US" dirty="0"/>
            </a:br>
            <a:br>
              <a:rPr lang="en-US" dirty="0"/>
            </a:br>
            <a:r>
              <a:rPr lang="en-US" b="1" dirty="0"/>
              <a:t>Surveillance for Hepatitis C in Georgia</a:t>
            </a:r>
          </a:p>
        </p:txBody>
      </p:sp>
      <p:sp>
        <p:nvSpPr>
          <p:cNvPr id="3" name="Subtitle 2"/>
          <p:cNvSpPr>
            <a:spLocks noGrp="1"/>
          </p:cNvSpPr>
          <p:nvPr>
            <p:ph type="subTitle" idx="1"/>
          </p:nvPr>
        </p:nvSpPr>
        <p:spPr>
          <a:xfrm>
            <a:off x="1129694" y="3922051"/>
            <a:ext cx="6976843" cy="1100523"/>
          </a:xfrm>
        </p:spPr>
        <p:txBody>
          <a:bodyPr>
            <a:normAutofit/>
          </a:bodyPr>
          <a:lstStyle/>
          <a:p>
            <a:r>
              <a:rPr lang="en-US" b="1" dirty="0"/>
              <a:t>Davit Baliashvili</a:t>
            </a:r>
          </a:p>
          <a:p>
            <a:r>
              <a:rPr lang="en-US" dirty="0"/>
              <a:t>National Center for Disease Control and Public Health</a:t>
            </a:r>
          </a:p>
        </p:txBody>
      </p:sp>
    </p:spTree>
    <p:extLst>
      <p:ext uri="{BB962C8B-B14F-4D97-AF65-F5344CB8AC3E}">
        <p14:creationId xmlns:p14="http://schemas.microsoft.com/office/powerpoint/2010/main" val="1463911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537252"/>
            <a:ext cx="7886700" cy="4639711"/>
          </a:xfrm>
        </p:spPr>
        <p:txBody>
          <a:bodyPr>
            <a:normAutofit/>
          </a:bodyPr>
          <a:lstStyle/>
          <a:p>
            <a:pPr marL="0" indent="0">
              <a:buNone/>
            </a:pPr>
            <a:r>
              <a:rPr lang="en-US" dirty="0"/>
              <a:t>8.4.	Evaluate the quality of HCV associated deaths in national registries to determine if the data can be used for baseline mortality assessment</a:t>
            </a:r>
          </a:p>
          <a:p>
            <a:pPr lvl="1"/>
            <a:r>
              <a:rPr lang="en-US" b="1" dirty="0">
                <a:solidFill>
                  <a:srgbClr val="00B050"/>
                </a:solidFill>
              </a:rPr>
              <a:t>Baseline assessment performed by CDC </a:t>
            </a:r>
          </a:p>
          <a:p>
            <a:pPr marL="0" indent="0">
              <a:buNone/>
            </a:pPr>
            <a:r>
              <a:rPr lang="en-US" dirty="0"/>
              <a:t>8.5.	Consider collecting data on hepatocellular carcinoma and cirrhosis and association with HCV infection</a:t>
            </a:r>
          </a:p>
          <a:p>
            <a:pPr lvl="1"/>
            <a:r>
              <a:rPr lang="en-US" b="1" dirty="0">
                <a:solidFill>
                  <a:schemeClr val="accent6">
                    <a:lumMod val="50000"/>
                  </a:schemeClr>
                </a:solidFill>
              </a:rPr>
              <a:t>Assessment of HCV-related morbidity and mortality by reviewing oncology centers, cancer registry and e-health data – Planned in the framework of GDD </a:t>
            </a:r>
            <a:r>
              <a:rPr lang="en-US" b="1" dirty="0" err="1">
                <a:solidFill>
                  <a:schemeClr val="accent6">
                    <a:lumMod val="50000"/>
                  </a:schemeClr>
                </a:solidFill>
              </a:rPr>
              <a:t>CoAg</a:t>
            </a:r>
            <a:r>
              <a:rPr lang="en-US" b="1" dirty="0">
                <a:solidFill>
                  <a:schemeClr val="accent6">
                    <a:lumMod val="50000"/>
                  </a:schemeClr>
                </a:solidFill>
              </a:rPr>
              <a:t> 2017</a:t>
            </a:r>
          </a:p>
        </p:txBody>
      </p:sp>
      <p:sp>
        <p:nvSpPr>
          <p:cNvPr id="4" name="Title 1"/>
          <p:cNvSpPr>
            <a:spLocks noGrp="1"/>
          </p:cNvSpPr>
          <p:nvPr>
            <p:ph type="title"/>
          </p:nvPr>
        </p:nvSpPr>
        <p:spPr>
          <a:xfrm>
            <a:off x="628650" y="365126"/>
            <a:ext cx="7886700" cy="814317"/>
          </a:xfrm>
        </p:spPr>
        <p:txBody>
          <a:bodyPr/>
          <a:lstStyle/>
          <a:p>
            <a:pPr algn="ctr"/>
            <a:r>
              <a:rPr lang="en-US" dirty="0"/>
              <a:t>TAG Recommendations (2)</a:t>
            </a:r>
          </a:p>
        </p:txBody>
      </p:sp>
    </p:spTree>
    <p:extLst>
      <p:ext uri="{BB962C8B-B14F-4D97-AF65-F5344CB8AC3E}">
        <p14:creationId xmlns:p14="http://schemas.microsoft.com/office/powerpoint/2010/main" val="1469665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977" y="132522"/>
            <a:ext cx="7886700" cy="1007165"/>
          </a:xfrm>
        </p:spPr>
        <p:txBody>
          <a:bodyPr/>
          <a:lstStyle/>
          <a:p>
            <a:pPr algn="ctr"/>
            <a:r>
              <a:rPr lang="en-US" dirty="0"/>
              <a:t>M&amp;E Indicators for 2017</a:t>
            </a:r>
          </a:p>
        </p:txBody>
      </p:sp>
      <p:graphicFrame>
        <p:nvGraphicFramePr>
          <p:cNvPr id="4" name="Content Placeholder 5"/>
          <p:cNvGraphicFramePr>
            <a:graphicFrameLocks noGrp="1"/>
          </p:cNvGraphicFramePr>
          <p:nvPr>
            <p:ph idx="1"/>
            <p:extLst>
              <p:ext uri="{D42A27DB-BD31-4B8C-83A1-F6EECF244321}">
                <p14:modId xmlns:p14="http://schemas.microsoft.com/office/powerpoint/2010/main" val="238847523"/>
              </p:ext>
            </p:extLst>
          </p:nvPr>
        </p:nvGraphicFramePr>
        <p:xfrm>
          <a:off x="365760" y="1041333"/>
          <a:ext cx="8473441" cy="5043794"/>
        </p:xfrm>
        <a:graphic>
          <a:graphicData uri="http://schemas.openxmlformats.org/drawingml/2006/table">
            <a:tbl>
              <a:tblPr firstRow="1" bandRow="1">
                <a:tableStyleId>{5C22544A-7EE6-4342-B048-85BDC9FD1C3A}</a:tableStyleId>
              </a:tblPr>
              <a:tblGrid>
                <a:gridCol w="3598142">
                  <a:extLst>
                    <a:ext uri="{9D8B030D-6E8A-4147-A177-3AD203B41FA5}">
                      <a16:colId xmlns:a16="http://schemas.microsoft.com/office/drawing/2014/main" val="20000"/>
                    </a:ext>
                  </a:extLst>
                </a:gridCol>
                <a:gridCol w="2222743">
                  <a:extLst>
                    <a:ext uri="{9D8B030D-6E8A-4147-A177-3AD203B41FA5}">
                      <a16:colId xmlns:a16="http://schemas.microsoft.com/office/drawing/2014/main" val="20001"/>
                    </a:ext>
                  </a:extLst>
                </a:gridCol>
                <a:gridCol w="2652556">
                  <a:extLst>
                    <a:ext uri="{9D8B030D-6E8A-4147-A177-3AD203B41FA5}">
                      <a16:colId xmlns:a16="http://schemas.microsoft.com/office/drawing/2014/main" val="20002"/>
                    </a:ext>
                  </a:extLst>
                </a:gridCol>
              </a:tblGrid>
              <a:tr h="586442">
                <a:tc>
                  <a:txBody>
                    <a:bodyPr/>
                    <a:lstStyle/>
                    <a:p>
                      <a:r>
                        <a:rPr lang="en-US" sz="2200" dirty="0"/>
                        <a:t>Indicator</a:t>
                      </a:r>
                    </a:p>
                  </a:txBody>
                  <a:tcPr/>
                </a:tc>
                <a:tc>
                  <a:txBody>
                    <a:bodyPr/>
                    <a:lstStyle/>
                    <a:p>
                      <a:r>
                        <a:rPr lang="en-US" sz="2200" dirty="0"/>
                        <a:t>Progress</a:t>
                      </a:r>
                    </a:p>
                  </a:txBody>
                  <a:tcPr/>
                </a:tc>
                <a:tc>
                  <a:txBody>
                    <a:bodyPr/>
                    <a:lstStyle/>
                    <a:p>
                      <a:r>
                        <a:rPr lang="en-US" sz="2200" dirty="0"/>
                        <a:t>What’s needed</a:t>
                      </a:r>
                    </a:p>
                  </a:txBody>
                  <a:tcPr/>
                </a:tc>
                <a:extLst>
                  <a:ext uri="{0D108BD9-81ED-4DB2-BD59-A6C34878D82A}">
                    <a16:rowId xmlns:a16="http://schemas.microsoft.com/office/drawing/2014/main" val="10000"/>
                  </a:ext>
                </a:extLst>
              </a:tr>
              <a:tr h="1420956">
                <a:tc>
                  <a:txBody>
                    <a:bodyPr/>
                    <a:lstStyle/>
                    <a:p>
                      <a:r>
                        <a:rPr lang="en-US" sz="2000" dirty="0"/>
                        <a:t>Number of HCWs  trained in acute HCV case identification and new HCV reporting requirements</a:t>
                      </a:r>
                    </a:p>
                  </a:txBody>
                  <a:tcPr/>
                </a:tc>
                <a:tc>
                  <a:txBody>
                    <a:bodyPr/>
                    <a:lstStyle/>
                    <a:p>
                      <a:r>
                        <a:rPr lang="en-US" sz="2000" dirty="0"/>
                        <a:t>No information</a:t>
                      </a:r>
                      <a:r>
                        <a:rPr lang="en-US" sz="2000" baseline="0" dirty="0"/>
                        <a:t> available</a:t>
                      </a:r>
                      <a:endParaRPr lang="en-US" sz="2000" dirty="0"/>
                    </a:p>
                  </a:txBody>
                  <a:tcPr/>
                </a:tc>
                <a:tc>
                  <a:txBody>
                    <a:bodyPr/>
                    <a:lstStyle/>
                    <a:p>
                      <a:r>
                        <a:rPr lang="en-US" sz="2000" dirty="0"/>
                        <a:t>Surveillance guideline (protocol) for identifying and reporting acute cases</a:t>
                      </a:r>
                    </a:p>
                  </a:txBody>
                  <a:tcPr/>
                </a:tc>
                <a:extLst>
                  <a:ext uri="{0D108BD9-81ED-4DB2-BD59-A6C34878D82A}">
                    <a16:rowId xmlns:a16="http://schemas.microsoft.com/office/drawing/2014/main" val="10001"/>
                  </a:ext>
                </a:extLst>
              </a:tr>
              <a:tr h="15958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The average rate of change in knowledge in acute HCV case identification and reporting requirements among trained HCWs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No information</a:t>
                      </a:r>
                      <a:r>
                        <a:rPr lang="en-US" sz="2000" baseline="0" dirty="0"/>
                        <a:t> available</a:t>
                      </a:r>
                      <a:endParaRPr lang="en-US" sz="2000" dirty="0"/>
                    </a:p>
                  </a:txBody>
                  <a:tcPr/>
                </a:tc>
                <a:tc>
                  <a:txBody>
                    <a:bodyPr/>
                    <a:lstStyle/>
                    <a:p>
                      <a:endParaRPr lang="en-US" sz="2000" dirty="0"/>
                    </a:p>
                  </a:txBody>
                  <a:tcPr/>
                </a:tc>
                <a:extLst>
                  <a:ext uri="{0D108BD9-81ED-4DB2-BD59-A6C34878D82A}">
                    <a16:rowId xmlns:a16="http://schemas.microsoft.com/office/drawing/2014/main" val="825020225"/>
                  </a:ext>
                </a:extLst>
              </a:tr>
              <a:tr h="1420956">
                <a:tc>
                  <a:txBody>
                    <a:bodyPr/>
                    <a:lstStyle/>
                    <a:p>
                      <a:r>
                        <a:rPr lang="en-US" sz="2000" dirty="0"/>
                        <a:t>Number of Public Health Centers specialists trained in HCV reporting updated requirements</a:t>
                      </a:r>
                    </a:p>
                  </a:txBody>
                  <a:tcPr/>
                </a:tc>
                <a:tc>
                  <a:txBody>
                    <a:bodyPr/>
                    <a:lstStyle/>
                    <a:p>
                      <a:r>
                        <a:rPr lang="en-US" sz="2000" dirty="0"/>
                        <a:t>109</a:t>
                      </a:r>
                    </a:p>
                  </a:txBody>
                  <a:tcPr/>
                </a:tc>
                <a:tc>
                  <a:txBody>
                    <a:bodyPr/>
                    <a:lstStyle/>
                    <a:p>
                      <a:endParaRPr lang="en-US" sz="20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6043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977" y="132522"/>
            <a:ext cx="7886700" cy="1007165"/>
          </a:xfrm>
        </p:spPr>
        <p:txBody>
          <a:bodyPr/>
          <a:lstStyle/>
          <a:p>
            <a:pPr algn="ctr"/>
            <a:r>
              <a:rPr lang="en-US" dirty="0"/>
              <a:t>M&amp;E Indicators for 2017</a:t>
            </a:r>
          </a:p>
        </p:txBody>
      </p:sp>
      <p:graphicFrame>
        <p:nvGraphicFramePr>
          <p:cNvPr id="4" name="Content Placeholder 5"/>
          <p:cNvGraphicFramePr>
            <a:graphicFrameLocks noGrp="1"/>
          </p:cNvGraphicFramePr>
          <p:nvPr>
            <p:ph idx="1"/>
            <p:extLst>
              <p:ext uri="{D42A27DB-BD31-4B8C-83A1-F6EECF244321}">
                <p14:modId xmlns:p14="http://schemas.microsoft.com/office/powerpoint/2010/main" val="3254876370"/>
              </p:ext>
            </p:extLst>
          </p:nvPr>
        </p:nvGraphicFramePr>
        <p:xfrm>
          <a:off x="453472" y="1041333"/>
          <a:ext cx="8385728" cy="4908892"/>
        </p:xfrm>
        <a:graphic>
          <a:graphicData uri="http://schemas.openxmlformats.org/drawingml/2006/table">
            <a:tbl>
              <a:tblPr firstRow="1" bandRow="1">
                <a:tableStyleId>{5C22544A-7EE6-4342-B048-85BDC9FD1C3A}</a:tableStyleId>
              </a:tblPr>
              <a:tblGrid>
                <a:gridCol w="3560896">
                  <a:extLst>
                    <a:ext uri="{9D8B030D-6E8A-4147-A177-3AD203B41FA5}">
                      <a16:colId xmlns:a16="http://schemas.microsoft.com/office/drawing/2014/main" val="20000"/>
                    </a:ext>
                  </a:extLst>
                </a:gridCol>
                <a:gridCol w="2199734">
                  <a:extLst>
                    <a:ext uri="{9D8B030D-6E8A-4147-A177-3AD203B41FA5}">
                      <a16:colId xmlns:a16="http://schemas.microsoft.com/office/drawing/2014/main" val="20001"/>
                    </a:ext>
                  </a:extLst>
                </a:gridCol>
                <a:gridCol w="2625098">
                  <a:extLst>
                    <a:ext uri="{9D8B030D-6E8A-4147-A177-3AD203B41FA5}">
                      <a16:colId xmlns:a16="http://schemas.microsoft.com/office/drawing/2014/main" val="20002"/>
                    </a:ext>
                  </a:extLst>
                </a:gridCol>
              </a:tblGrid>
              <a:tr h="593647">
                <a:tc>
                  <a:txBody>
                    <a:bodyPr/>
                    <a:lstStyle/>
                    <a:p>
                      <a:r>
                        <a:rPr lang="en-US" sz="2200" dirty="0"/>
                        <a:t>Indicator</a:t>
                      </a:r>
                    </a:p>
                  </a:txBody>
                  <a:tcPr/>
                </a:tc>
                <a:tc>
                  <a:txBody>
                    <a:bodyPr/>
                    <a:lstStyle/>
                    <a:p>
                      <a:r>
                        <a:rPr lang="en-US" sz="2200" dirty="0"/>
                        <a:t>Progress</a:t>
                      </a:r>
                    </a:p>
                  </a:txBody>
                  <a:tcPr/>
                </a:tc>
                <a:tc>
                  <a:txBody>
                    <a:bodyPr/>
                    <a:lstStyle/>
                    <a:p>
                      <a:r>
                        <a:rPr lang="en-US" sz="2200" dirty="0"/>
                        <a:t>What’s needed</a:t>
                      </a:r>
                    </a:p>
                  </a:txBody>
                  <a:tcPr/>
                </a:tc>
                <a:extLst>
                  <a:ext uri="{0D108BD9-81ED-4DB2-BD59-A6C34878D82A}">
                    <a16:rowId xmlns:a16="http://schemas.microsoft.com/office/drawing/2014/main" val="10000"/>
                  </a:ext>
                </a:extLst>
              </a:tr>
              <a:tr h="1438415">
                <a:tc>
                  <a:txBody>
                    <a:bodyPr/>
                    <a:lstStyle/>
                    <a:p>
                      <a:r>
                        <a:rPr lang="en-US" sz="2000" b="0" kern="1200" dirty="0">
                          <a:solidFill>
                            <a:schemeClr val="dk1"/>
                          </a:solidFill>
                          <a:effectLst/>
                          <a:latin typeface="+mn-lt"/>
                          <a:ea typeface="+mn-ea"/>
                          <a:cs typeface="+mn-cs"/>
                        </a:rPr>
                        <a:t>Rating of quality and completion of prescribed activities based on national HCV surveillance guideline/protocol</a:t>
                      </a:r>
                      <a:endParaRPr lang="en-US" sz="2000" b="0" dirty="0"/>
                    </a:p>
                  </a:txBody>
                  <a:tcPr/>
                </a:tc>
                <a:tc>
                  <a:txBody>
                    <a:bodyPr/>
                    <a:lstStyle/>
                    <a:p>
                      <a:r>
                        <a:rPr lang="en-US" sz="2000" dirty="0"/>
                        <a:t>Qualitative assessment not conducted</a:t>
                      </a:r>
                    </a:p>
                  </a:txBody>
                  <a:tcPr/>
                </a:tc>
                <a:tc>
                  <a:txBody>
                    <a:bodyPr/>
                    <a:lstStyle/>
                    <a:p>
                      <a:r>
                        <a:rPr lang="en-US" sz="2000" dirty="0"/>
                        <a:t>Assessment by external surveillance experts</a:t>
                      </a:r>
                    </a:p>
                  </a:txBody>
                  <a:tcPr/>
                </a:tc>
                <a:extLst>
                  <a:ext uri="{0D108BD9-81ED-4DB2-BD59-A6C34878D82A}">
                    <a16:rowId xmlns:a16="http://schemas.microsoft.com/office/drawing/2014/main" val="10001"/>
                  </a:ext>
                </a:extLst>
              </a:tr>
              <a:tr h="1438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Number and percentage of patients with HCC and cirrhosis screened for Hepatitis C </a:t>
                      </a:r>
                    </a:p>
                  </a:txBody>
                  <a:tcPr/>
                </a:tc>
                <a:tc>
                  <a:txBody>
                    <a:bodyPr/>
                    <a:lstStyle/>
                    <a:p>
                      <a:r>
                        <a:rPr lang="en-US" sz="2000" dirty="0"/>
                        <a:t>Surveillance activity planned within GDD </a:t>
                      </a:r>
                      <a:r>
                        <a:rPr lang="en-US" sz="2000" dirty="0" err="1"/>
                        <a:t>coAg</a:t>
                      </a:r>
                      <a:endParaRPr lang="en-US" sz="2000" dirty="0"/>
                    </a:p>
                  </a:txBody>
                  <a:tcPr/>
                </a:tc>
                <a:tc>
                  <a:txBody>
                    <a:bodyPr/>
                    <a:lstStyle/>
                    <a:p>
                      <a:r>
                        <a:rPr lang="en-US" sz="2000" dirty="0"/>
                        <a:t>Comprehensive analysis of HCC and cirrhosis cases in specialized clinics</a:t>
                      </a:r>
                      <a:endParaRPr lang="en-US" sz="2000" dirty="0"/>
                    </a:p>
                  </a:txBody>
                  <a:tcPr/>
                </a:tc>
                <a:extLst>
                  <a:ext uri="{0D108BD9-81ED-4DB2-BD59-A6C34878D82A}">
                    <a16:rowId xmlns:a16="http://schemas.microsoft.com/office/drawing/2014/main" val="825020225"/>
                  </a:ext>
                </a:extLst>
              </a:tr>
              <a:tr h="1438415">
                <a:tc>
                  <a:txBody>
                    <a:bodyPr/>
                    <a:lstStyle/>
                    <a:p>
                      <a:r>
                        <a:rPr lang="en-US" sz="2000" b="0" kern="1200" dirty="0">
                          <a:solidFill>
                            <a:schemeClr val="dk1"/>
                          </a:solidFill>
                          <a:effectLst/>
                          <a:latin typeface="+mn-lt"/>
                          <a:ea typeface="+mn-ea"/>
                          <a:cs typeface="+mn-cs"/>
                        </a:rPr>
                        <a:t>Situational assessment of current practices in diagnosis, referral and care of persons with HCC and cirrhosis </a:t>
                      </a:r>
                      <a:endParaRPr lang="en-US" sz="2000"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Surveillance activity planned within GDD </a:t>
                      </a:r>
                      <a:r>
                        <a:rPr lang="en-US" sz="2000" dirty="0" err="1"/>
                        <a:t>coAg</a:t>
                      </a:r>
                      <a:endParaRPr lang="en-US" sz="2000" dirty="0"/>
                    </a:p>
                  </a:txBody>
                  <a:tcPr/>
                </a:tc>
                <a:tc>
                  <a:txBody>
                    <a:bodyPr/>
                    <a:lstStyle/>
                    <a:p>
                      <a:r>
                        <a:rPr lang="en-US" sz="2000" dirty="0"/>
                        <a:t> </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898239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485474"/>
            <a:ext cx="7886700" cy="1325563"/>
          </a:xfrm>
        </p:spPr>
        <p:txBody>
          <a:bodyPr/>
          <a:lstStyle/>
          <a:p>
            <a:pPr algn="ctr"/>
            <a:r>
              <a:rPr lang="en-US" dirty="0"/>
              <a:t>Thank You</a:t>
            </a:r>
          </a:p>
        </p:txBody>
      </p:sp>
      <p:sp>
        <p:nvSpPr>
          <p:cNvPr id="3" name="Content Placeholder 2"/>
          <p:cNvSpPr>
            <a:spLocks noGrp="1"/>
          </p:cNvSpPr>
          <p:nvPr>
            <p:ph idx="1"/>
          </p:nvPr>
        </p:nvSpPr>
        <p:spPr>
          <a:xfrm>
            <a:off x="628650" y="1825625"/>
            <a:ext cx="7256393" cy="4351338"/>
          </a:xfrm>
        </p:spPr>
        <p:txBody>
          <a:bodyPr/>
          <a:lstStyle/>
          <a:p>
            <a:endParaRPr lang="en-US" dirty="0"/>
          </a:p>
        </p:txBody>
      </p:sp>
    </p:spTree>
    <p:extLst>
      <p:ext uri="{BB962C8B-B14F-4D97-AF65-F5344CB8AC3E}">
        <p14:creationId xmlns:p14="http://schemas.microsoft.com/office/powerpoint/2010/main" val="489777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5587" y="318052"/>
            <a:ext cx="7431509" cy="1166191"/>
          </a:xfrm>
        </p:spPr>
        <p:txBody>
          <a:bodyPr>
            <a:normAutofit/>
          </a:bodyPr>
          <a:lstStyle/>
          <a:p>
            <a:pPr algn="ctr"/>
            <a:r>
              <a:rPr lang="en-US" dirty="0"/>
              <a:t>Current Status (1)</a:t>
            </a:r>
          </a:p>
        </p:txBody>
      </p:sp>
      <p:sp>
        <p:nvSpPr>
          <p:cNvPr id="3" name="Content Placeholder 2"/>
          <p:cNvSpPr>
            <a:spLocks noGrp="1"/>
          </p:cNvSpPr>
          <p:nvPr>
            <p:ph idx="1"/>
          </p:nvPr>
        </p:nvSpPr>
        <p:spPr>
          <a:xfrm>
            <a:off x="595917" y="1484243"/>
            <a:ext cx="7910848" cy="4267200"/>
          </a:xfrm>
        </p:spPr>
        <p:txBody>
          <a:bodyPr>
            <a:noAutofit/>
          </a:bodyPr>
          <a:lstStyle/>
          <a:p>
            <a:pPr marL="0" indent="0">
              <a:buNone/>
            </a:pPr>
            <a:r>
              <a:rPr lang="en-US" sz="2400" dirty="0"/>
              <a:t>6.1.1. Revise and modify current case definitions for acute and chronic hepatitis C.</a:t>
            </a:r>
          </a:p>
          <a:p>
            <a:pPr lvl="1"/>
            <a:r>
              <a:rPr lang="en-US" sz="2000" b="1" dirty="0">
                <a:solidFill>
                  <a:srgbClr val="00B050"/>
                </a:solidFill>
              </a:rPr>
              <a:t>Case definitions were updated and distributed among Public Health Centers</a:t>
            </a:r>
          </a:p>
          <a:p>
            <a:pPr lvl="1"/>
            <a:r>
              <a:rPr lang="en-US" sz="2000" b="1" dirty="0">
                <a:solidFill>
                  <a:srgbClr val="00B050"/>
                </a:solidFill>
              </a:rPr>
              <a:t>In-person trainings were provided in selected municipalities</a:t>
            </a:r>
          </a:p>
          <a:p>
            <a:pPr marL="0" indent="0">
              <a:buNone/>
            </a:pPr>
            <a:r>
              <a:rPr lang="en-US" sz="2400" dirty="0"/>
              <a:t>6.1.2. Collect HCV risk-factor data by selecting medical facilities participating in the HCV treatment program as sentinel sites</a:t>
            </a:r>
          </a:p>
          <a:p>
            <a:pPr lvl="1"/>
            <a:r>
              <a:rPr lang="en-US" sz="2000" b="1" dirty="0">
                <a:solidFill>
                  <a:srgbClr val="00B050"/>
                </a:solidFill>
              </a:rPr>
              <a:t>One sentinel site (NEOLAB) is collecting HCV risk-factor data from the beginning of elimination program.</a:t>
            </a:r>
          </a:p>
          <a:p>
            <a:pPr lvl="1"/>
            <a:r>
              <a:rPr lang="en-US" sz="2000" b="1" dirty="0">
                <a:solidFill>
                  <a:srgbClr val="00B050"/>
                </a:solidFill>
              </a:rPr>
              <a:t>Other clinical sites started collecting risk factor data from June, 2016 (New database of elimination program requires entering this information)</a:t>
            </a:r>
            <a:endParaRPr lang="en-US" sz="2800" b="1" dirty="0">
              <a:solidFill>
                <a:srgbClr val="00B050"/>
              </a:solidFill>
            </a:endParaRPr>
          </a:p>
        </p:txBody>
      </p:sp>
    </p:spTree>
    <p:extLst>
      <p:ext uri="{BB962C8B-B14F-4D97-AF65-F5344CB8AC3E}">
        <p14:creationId xmlns:p14="http://schemas.microsoft.com/office/powerpoint/2010/main" val="234403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13" y="217533"/>
            <a:ext cx="8598781" cy="1050398"/>
          </a:xfrm>
        </p:spPr>
        <p:txBody>
          <a:bodyPr>
            <a:normAutofit/>
          </a:bodyPr>
          <a:lstStyle/>
          <a:p>
            <a:pPr algn="ctr"/>
            <a:r>
              <a:rPr lang="en-US" dirty="0"/>
              <a:t>Descriptive data from sentinel site</a:t>
            </a:r>
            <a:br>
              <a:rPr lang="en-US" dirty="0"/>
            </a:br>
            <a:r>
              <a:rPr lang="en-US" sz="2100" dirty="0"/>
              <a:t> (IV drug use and smoking - patients with advanced fibrosis level)</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3293626"/>
              </p:ext>
            </p:extLst>
          </p:nvPr>
        </p:nvGraphicFramePr>
        <p:xfrm>
          <a:off x="827484" y="1813483"/>
          <a:ext cx="7965451" cy="36167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410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119" y="326491"/>
            <a:ext cx="7465490" cy="1210077"/>
          </a:xfrm>
        </p:spPr>
        <p:txBody>
          <a:bodyPr>
            <a:normAutofit/>
          </a:bodyPr>
          <a:lstStyle/>
          <a:p>
            <a:pPr algn="ctr"/>
            <a:r>
              <a:rPr lang="en-US" dirty="0"/>
              <a:t>Alcohol consumption</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753327678"/>
              </p:ext>
            </p:extLst>
          </p:nvPr>
        </p:nvGraphicFramePr>
        <p:xfrm>
          <a:off x="167829" y="1939597"/>
          <a:ext cx="8902069" cy="3999290"/>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p:cNvSpPr/>
          <p:nvPr/>
        </p:nvSpPr>
        <p:spPr>
          <a:xfrm>
            <a:off x="6617617" y="5454766"/>
            <a:ext cx="2358013" cy="300082"/>
          </a:xfrm>
          <a:prstGeom prst="rect">
            <a:avLst/>
          </a:prstGeom>
        </p:spPr>
        <p:txBody>
          <a:bodyPr wrap="square">
            <a:spAutoFit/>
          </a:bodyPr>
          <a:lstStyle/>
          <a:p>
            <a:r>
              <a:rPr lang="en-US" sz="1350" b="1" dirty="0">
                <a:latin typeface="Helvetica Neue"/>
              </a:rPr>
              <a:t>By U.S. NIAAA definition</a:t>
            </a:r>
          </a:p>
        </p:txBody>
      </p:sp>
    </p:spTree>
    <p:extLst>
      <p:ext uri="{BB962C8B-B14F-4D97-AF65-F5344CB8AC3E}">
        <p14:creationId xmlns:p14="http://schemas.microsoft.com/office/powerpoint/2010/main" val="1698242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a:xfrm>
            <a:off x="1" y="263951"/>
            <a:ext cx="8747759" cy="1373739"/>
          </a:xfrm>
        </p:spPr>
        <p:txBody>
          <a:bodyPr>
            <a:normAutofit fontScale="90000"/>
          </a:bodyPr>
          <a:lstStyle/>
          <a:p>
            <a:pPr algn="ctr"/>
            <a:r>
              <a:rPr lang="en-US" altLang="en-US" dirty="0"/>
              <a:t>LIVER FIBROSIS STAGE BY ALCOHOL USE</a:t>
            </a:r>
            <a:br>
              <a:rPr lang="en-US" altLang="en-US" dirty="0"/>
            </a:br>
            <a:r>
              <a:rPr lang="en-US" altLang="en-US" dirty="0"/>
              <a:t>(</a:t>
            </a:r>
            <a:r>
              <a:rPr lang="en-US" altLang="en-US" dirty="0" err="1"/>
              <a:t>Elastography</a:t>
            </a:r>
            <a:r>
              <a:rPr lang="en-US" altLang="en-US" dirty="0"/>
              <a:t>)</a:t>
            </a:r>
          </a:p>
        </p:txBody>
      </p:sp>
      <p:graphicFrame>
        <p:nvGraphicFramePr>
          <p:cNvPr id="2" name="Content Placeholder 3"/>
          <p:cNvGraphicFramePr>
            <a:graphicFrameLocks noGrp="1"/>
          </p:cNvGraphicFramePr>
          <p:nvPr>
            <p:ph idx="1"/>
            <p:extLst/>
          </p:nvPr>
        </p:nvGraphicFramePr>
        <p:xfrm>
          <a:off x="407567" y="1897128"/>
          <a:ext cx="7049691" cy="4049315"/>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7457258" y="3265714"/>
            <a:ext cx="380457" cy="22043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Rectangle 6"/>
          <p:cNvSpPr/>
          <p:nvPr/>
        </p:nvSpPr>
        <p:spPr>
          <a:xfrm>
            <a:off x="7457258" y="3811567"/>
            <a:ext cx="380457" cy="22043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p:cNvSpPr txBox="1"/>
          <p:nvPr/>
        </p:nvSpPr>
        <p:spPr>
          <a:xfrm>
            <a:off x="8021359" y="3209151"/>
            <a:ext cx="783741" cy="300082"/>
          </a:xfrm>
          <a:prstGeom prst="rect">
            <a:avLst/>
          </a:prstGeom>
          <a:noFill/>
        </p:spPr>
        <p:txBody>
          <a:bodyPr wrap="none" rtlCol="0">
            <a:spAutoFit/>
          </a:bodyPr>
          <a:lstStyle/>
          <a:p>
            <a:r>
              <a:rPr lang="en-US" sz="1350" b="1" dirty="0"/>
              <a:t>Drinkers</a:t>
            </a:r>
          </a:p>
        </p:txBody>
      </p:sp>
      <p:sp>
        <p:nvSpPr>
          <p:cNvPr id="9" name="TextBox 8"/>
          <p:cNvSpPr txBox="1"/>
          <p:nvPr/>
        </p:nvSpPr>
        <p:spPr>
          <a:xfrm>
            <a:off x="8021358" y="3811567"/>
            <a:ext cx="1120371" cy="300082"/>
          </a:xfrm>
          <a:prstGeom prst="rect">
            <a:avLst/>
          </a:prstGeom>
          <a:noFill/>
        </p:spPr>
        <p:txBody>
          <a:bodyPr wrap="none" rtlCol="0">
            <a:spAutoFit/>
          </a:bodyPr>
          <a:lstStyle/>
          <a:p>
            <a:r>
              <a:rPr lang="en-US" sz="1350" b="1" dirty="0"/>
              <a:t>Non-drinkers</a:t>
            </a:r>
          </a:p>
        </p:txBody>
      </p:sp>
    </p:spTree>
    <p:extLst>
      <p:ext uri="{BB962C8B-B14F-4D97-AF65-F5344CB8AC3E}">
        <p14:creationId xmlns:p14="http://schemas.microsoft.com/office/powerpoint/2010/main" val="2087081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a:xfrm>
            <a:off x="1" y="358219"/>
            <a:ext cx="8747759" cy="1279471"/>
          </a:xfrm>
        </p:spPr>
        <p:txBody>
          <a:bodyPr>
            <a:normAutofit fontScale="90000"/>
          </a:bodyPr>
          <a:lstStyle/>
          <a:p>
            <a:pPr algn="ctr"/>
            <a:r>
              <a:rPr lang="en-US" altLang="en-US" dirty="0"/>
              <a:t>LIVER FIBROSIS STAGE BY ALCOHOL USE</a:t>
            </a:r>
            <a:br>
              <a:rPr lang="en-US" altLang="en-US" dirty="0"/>
            </a:br>
            <a:r>
              <a:rPr lang="en-US" altLang="en-US" dirty="0"/>
              <a:t>(FIB4)</a:t>
            </a:r>
          </a:p>
        </p:txBody>
      </p:sp>
      <p:graphicFrame>
        <p:nvGraphicFramePr>
          <p:cNvPr id="2" name="Content Placeholder 3"/>
          <p:cNvGraphicFramePr>
            <a:graphicFrameLocks noGrp="1"/>
          </p:cNvGraphicFramePr>
          <p:nvPr>
            <p:ph idx="1"/>
            <p:extLst>
              <p:ext uri="{D42A27DB-BD31-4B8C-83A1-F6EECF244321}">
                <p14:modId xmlns:p14="http://schemas.microsoft.com/office/powerpoint/2010/main" val="985615656"/>
              </p:ext>
            </p:extLst>
          </p:nvPr>
        </p:nvGraphicFramePr>
        <p:xfrm>
          <a:off x="0" y="1559379"/>
          <a:ext cx="9046028" cy="495572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7594079" y="2419659"/>
            <a:ext cx="783741" cy="300082"/>
          </a:xfrm>
          <a:prstGeom prst="rect">
            <a:avLst/>
          </a:prstGeom>
          <a:noFill/>
        </p:spPr>
        <p:txBody>
          <a:bodyPr wrap="none" rtlCol="0">
            <a:spAutoFit/>
          </a:bodyPr>
          <a:lstStyle/>
          <a:p>
            <a:r>
              <a:rPr lang="en-US" sz="1350" b="1" dirty="0"/>
              <a:t>Drinkers</a:t>
            </a:r>
          </a:p>
        </p:txBody>
      </p:sp>
      <p:sp>
        <p:nvSpPr>
          <p:cNvPr id="5" name="TextBox 4"/>
          <p:cNvSpPr txBox="1"/>
          <p:nvPr/>
        </p:nvSpPr>
        <p:spPr>
          <a:xfrm>
            <a:off x="7627389" y="2976680"/>
            <a:ext cx="1120371" cy="300082"/>
          </a:xfrm>
          <a:prstGeom prst="rect">
            <a:avLst/>
          </a:prstGeom>
          <a:noFill/>
        </p:spPr>
        <p:txBody>
          <a:bodyPr wrap="none" rtlCol="0">
            <a:spAutoFit/>
          </a:bodyPr>
          <a:lstStyle/>
          <a:p>
            <a:r>
              <a:rPr lang="en-US" sz="1350" b="1" dirty="0"/>
              <a:t>Non-drinkers</a:t>
            </a:r>
          </a:p>
        </p:txBody>
      </p:sp>
      <p:sp>
        <p:nvSpPr>
          <p:cNvPr id="6" name="Rectangle 5"/>
          <p:cNvSpPr/>
          <p:nvPr/>
        </p:nvSpPr>
        <p:spPr>
          <a:xfrm>
            <a:off x="7182122" y="2499305"/>
            <a:ext cx="380457" cy="22043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Rectangle 6"/>
          <p:cNvSpPr/>
          <p:nvPr/>
        </p:nvSpPr>
        <p:spPr>
          <a:xfrm>
            <a:off x="7173309" y="3016503"/>
            <a:ext cx="380457" cy="22043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accent1">
                  <a:lumMod val="60000"/>
                  <a:lumOff val="40000"/>
                </a:schemeClr>
              </a:solidFill>
            </a:endParaRPr>
          </a:p>
        </p:txBody>
      </p:sp>
    </p:spTree>
    <p:extLst>
      <p:ext uri="{BB962C8B-B14F-4D97-AF65-F5344CB8AC3E}">
        <p14:creationId xmlns:p14="http://schemas.microsoft.com/office/powerpoint/2010/main" val="499590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35587" y="318052"/>
            <a:ext cx="7431509" cy="1011343"/>
          </a:xfrm>
        </p:spPr>
        <p:txBody>
          <a:bodyPr>
            <a:normAutofit/>
          </a:bodyPr>
          <a:lstStyle/>
          <a:p>
            <a:pPr algn="ctr"/>
            <a:r>
              <a:rPr lang="en-US" dirty="0"/>
              <a:t>Current Status (2)</a:t>
            </a:r>
          </a:p>
        </p:txBody>
      </p:sp>
      <p:sp>
        <p:nvSpPr>
          <p:cNvPr id="9" name="Rectangle 1"/>
          <p:cNvSpPr>
            <a:spLocks noChangeArrowheads="1"/>
          </p:cNvSpPr>
          <p:nvPr/>
        </p:nvSpPr>
        <p:spPr bwMode="auto">
          <a:xfrm>
            <a:off x="491383" y="1027534"/>
            <a:ext cx="8188791" cy="3947234"/>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defTabSz="685800" fontAlgn="base">
              <a:spcBef>
                <a:spcPct val="0"/>
              </a:spcBef>
              <a:spcAft>
                <a:spcPct val="0"/>
              </a:spcAft>
            </a:pPr>
            <a:r>
              <a:rPr lang="en-US" sz="2100" dirty="0">
                <a:ea typeface="Calibri" pitchFamily="34" charset="0"/>
                <a:cs typeface="Times New Roman" pitchFamily="18" charset="0"/>
              </a:rPr>
              <a:t>6.1.3. Enhance public health centers’ capacity and infrastructure for participation in HCV surveillance.</a:t>
            </a:r>
          </a:p>
          <a:p>
            <a:pPr marL="450850" lvl="1" indent="357188" defTabSz="685800" fontAlgn="base">
              <a:spcBef>
                <a:spcPct val="0"/>
              </a:spcBef>
              <a:spcAft>
                <a:spcPct val="0"/>
              </a:spcAft>
              <a:buFont typeface="Arial" panose="020B0604020202020204" pitchFamily="34" charset="0"/>
              <a:buChar char="•"/>
            </a:pPr>
            <a:r>
              <a:rPr lang="en-US" sz="2100" b="1" dirty="0">
                <a:solidFill>
                  <a:schemeClr val="accent6">
                    <a:lumMod val="75000"/>
                  </a:schemeClr>
                </a:solidFill>
                <a:ea typeface="Calibri" pitchFamily="34" charset="0"/>
                <a:cs typeface="Times New Roman" pitchFamily="18" charset="0"/>
              </a:rPr>
              <a:t>Three rounds of training courses about Hepatitis C were conducted for a total of 109 PHC staff with following regional representation of attendees</a:t>
            </a:r>
          </a:p>
          <a:p>
            <a:pPr marL="908050" lvl="2" indent="357188" defTabSz="685800" fontAlgn="base">
              <a:spcBef>
                <a:spcPct val="0"/>
              </a:spcBef>
              <a:spcAft>
                <a:spcPct val="0"/>
              </a:spcAft>
              <a:buFont typeface="Arial" panose="020B0604020202020204" pitchFamily="34" charset="0"/>
              <a:buChar char="•"/>
            </a:pPr>
            <a:r>
              <a:rPr lang="en-US" sz="2100" b="1" dirty="0">
                <a:solidFill>
                  <a:schemeClr val="accent6">
                    <a:lumMod val="75000"/>
                  </a:schemeClr>
                </a:solidFill>
                <a:ea typeface="Calibri" pitchFamily="34" charset="0"/>
                <a:cs typeface="Times New Roman" pitchFamily="18" charset="0"/>
              </a:rPr>
              <a:t>East Georgia - 43 (39%) West Georgia-37 (34.3%) and Tbilisi -29 (26.7%).</a:t>
            </a:r>
          </a:p>
          <a:p>
            <a:pPr marL="450850" lvl="1" indent="357188" defTabSz="685800" fontAlgn="base">
              <a:spcBef>
                <a:spcPct val="0"/>
              </a:spcBef>
              <a:spcAft>
                <a:spcPct val="0"/>
              </a:spcAft>
              <a:buFont typeface="Arial" panose="020B0604020202020204" pitchFamily="34" charset="0"/>
              <a:buChar char="•"/>
            </a:pPr>
            <a:r>
              <a:rPr lang="en-US" sz="2100" b="1" dirty="0">
                <a:solidFill>
                  <a:schemeClr val="accent6">
                    <a:lumMod val="75000"/>
                  </a:schemeClr>
                </a:solidFill>
                <a:ea typeface="Calibri" pitchFamily="34" charset="0"/>
                <a:cs typeface="Times New Roman" pitchFamily="18" charset="0"/>
              </a:rPr>
              <a:t>Pre-test and post-test questionnaires  for public health centers were prepared and administered to evaluate  effectiveness of the education interventions</a:t>
            </a:r>
          </a:p>
          <a:p>
            <a:pPr marL="450850" lvl="1" indent="357188" defTabSz="685800" fontAlgn="base">
              <a:spcBef>
                <a:spcPct val="0"/>
              </a:spcBef>
              <a:spcAft>
                <a:spcPct val="0"/>
              </a:spcAft>
              <a:buFont typeface="Arial" panose="020B0604020202020204" pitchFamily="34" charset="0"/>
              <a:buChar char="•"/>
            </a:pPr>
            <a:endParaRPr lang="en-US" sz="2100" dirty="0">
              <a:ea typeface="Calibri" pitchFamily="34" charset="0"/>
              <a:cs typeface="Times New Roman" pitchFamily="18" charset="0"/>
            </a:endParaRPr>
          </a:p>
          <a:p>
            <a:pPr marL="908050" lvl="2" indent="357188" defTabSz="685800" fontAlgn="base">
              <a:spcBef>
                <a:spcPct val="0"/>
              </a:spcBef>
              <a:spcAft>
                <a:spcPct val="0"/>
              </a:spcAft>
              <a:buFont typeface="Arial" panose="020B0604020202020204" pitchFamily="34" charset="0"/>
              <a:buChar char="•"/>
            </a:pPr>
            <a:endParaRPr lang="en-US" sz="2100" dirty="0">
              <a:ea typeface="Calibri" pitchFamily="34" charset="0"/>
              <a:cs typeface="Times New Roman" pitchFamily="18" charset="0"/>
            </a:endParaRPr>
          </a:p>
        </p:txBody>
      </p:sp>
      <p:graphicFrame>
        <p:nvGraphicFramePr>
          <p:cNvPr id="12" name="Chart 11"/>
          <p:cNvGraphicFramePr/>
          <p:nvPr>
            <p:extLst>
              <p:ext uri="{D42A27DB-BD31-4B8C-83A1-F6EECF244321}">
                <p14:modId xmlns:p14="http://schemas.microsoft.com/office/powerpoint/2010/main" val="605759633"/>
              </p:ext>
            </p:extLst>
          </p:nvPr>
        </p:nvGraphicFramePr>
        <p:xfrm>
          <a:off x="3856383" y="3975653"/>
          <a:ext cx="4823791" cy="21866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460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35587" y="318052"/>
            <a:ext cx="7431509" cy="1011343"/>
          </a:xfrm>
        </p:spPr>
        <p:txBody>
          <a:bodyPr>
            <a:normAutofit/>
          </a:bodyPr>
          <a:lstStyle/>
          <a:p>
            <a:pPr algn="ctr"/>
            <a:r>
              <a:rPr lang="en-US" dirty="0"/>
              <a:t>Current Status (2)</a:t>
            </a:r>
          </a:p>
        </p:txBody>
      </p:sp>
      <p:sp>
        <p:nvSpPr>
          <p:cNvPr id="9" name="Rectangle 1"/>
          <p:cNvSpPr>
            <a:spLocks noChangeArrowheads="1"/>
          </p:cNvSpPr>
          <p:nvPr/>
        </p:nvSpPr>
        <p:spPr bwMode="auto">
          <a:xfrm>
            <a:off x="456945" y="1329395"/>
            <a:ext cx="8188791" cy="4624343"/>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pPr marL="450850" lvl="1" indent="357188" defTabSz="685800" fontAlgn="base">
              <a:spcBef>
                <a:spcPct val="0"/>
              </a:spcBef>
              <a:spcAft>
                <a:spcPct val="0"/>
              </a:spcAft>
              <a:buFont typeface="Arial" panose="020B0604020202020204" pitchFamily="34" charset="0"/>
              <a:buChar char="•"/>
            </a:pPr>
            <a:r>
              <a:rPr lang="en-US" sz="2800" dirty="0"/>
              <a:t>6.1.4. Implement sentinel acute viral hepatitis and HCV surveillance to monitor trends, detect new cases, identify outbreaks, and monitor risk factors for HCV infection</a:t>
            </a:r>
          </a:p>
          <a:p>
            <a:pPr marL="908050" lvl="2" indent="357188" defTabSz="685800" fontAlgn="base">
              <a:spcBef>
                <a:spcPct val="0"/>
              </a:spcBef>
              <a:spcAft>
                <a:spcPct val="0"/>
              </a:spcAft>
              <a:buFont typeface="Arial" panose="020B0604020202020204" pitchFamily="34" charset="0"/>
              <a:buChar char="•"/>
            </a:pPr>
            <a:r>
              <a:rPr lang="en-US" sz="2400" dirty="0">
                <a:solidFill>
                  <a:srgbClr val="C00000"/>
                </a:solidFill>
                <a:ea typeface="Calibri" pitchFamily="34" charset="0"/>
                <a:cs typeface="Times New Roman" pitchFamily="18" charset="0"/>
              </a:rPr>
              <a:t>Not yet established (2017)</a:t>
            </a:r>
          </a:p>
          <a:p>
            <a:pPr marL="450850" lvl="1" indent="357188" defTabSz="685800" fontAlgn="base">
              <a:spcBef>
                <a:spcPct val="0"/>
              </a:spcBef>
              <a:spcAft>
                <a:spcPct val="0"/>
              </a:spcAft>
              <a:buFont typeface="Arial" panose="020B0604020202020204" pitchFamily="34" charset="0"/>
              <a:buChar char="•"/>
            </a:pPr>
            <a:r>
              <a:rPr lang="en-US" sz="2800" dirty="0">
                <a:ea typeface="Calibri" pitchFamily="34" charset="0"/>
                <a:cs typeface="Times New Roman" pitchFamily="18" charset="0"/>
              </a:rPr>
              <a:t>6.1.5. Use data from epidemiologic studies to better define hepatitis C incidence in subpopulations.</a:t>
            </a:r>
          </a:p>
          <a:p>
            <a:pPr marL="908050" lvl="2" indent="357188" defTabSz="685800" fontAlgn="base">
              <a:spcBef>
                <a:spcPct val="0"/>
              </a:spcBef>
              <a:spcAft>
                <a:spcPct val="0"/>
              </a:spcAft>
              <a:buFont typeface="Arial" panose="020B0604020202020204" pitchFamily="34" charset="0"/>
              <a:buChar char="•"/>
            </a:pPr>
            <a:r>
              <a:rPr lang="en-US" sz="2400" dirty="0">
                <a:solidFill>
                  <a:schemeClr val="accent6">
                    <a:lumMod val="50000"/>
                  </a:schemeClr>
                </a:solidFill>
                <a:ea typeface="Calibri" pitchFamily="34" charset="0"/>
                <a:cs typeface="Times New Roman" pitchFamily="18" charset="0"/>
              </a:rPr>
              <a:t>Research projects to assess incidence among PWIDs planned for 2017</a:t>
            </a:r>
          </a:p>
          <a:p>
            <a:pPr marL="450850" lvl="1" indent="357188" defTabSz="685800" fontAlgn="base">
              <a:spcBef>
                <a:spcPct val="0"/>
              </a:spcBef>
              <a:spcAft>
                <a:spcPct val="0"/>
              </a:spcAft>
              <a:buFont typeface="Arial" panose="020B0604020202020204" pitchFamily="34" charset="0"/>
              <a:buChar char="•"/>
            </a:pPr>
            <a:endParaRPr lang="en-US" sz="2800" dirty="0">
              <a:solidFill>
                <a:schemeClr val="accent6">
                  <a:lumMod val="50000"/>
                </a:schemeClr>
              </a:solidFill>
              <a:ea typeface="Calibri" pitchFamily="34" charset="0"/>
              <a:cs typeface="Times New Roman" pitchFamily="18" charset="0"/>
            </a:endParaRPr>
          </a:p>
        </p:txBody>
      </p:sp>
    </p:spTree>
    <p:extLst>
      <p:ext uri="{BB962C8B-B14F-4D97-AF65-F5344CB8AC3E}">
        <p14:creationId xmlns:p14="http://schemas.microsoft.com/office/powerpoint/2010/main" val="161041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14317"/>
          </a:xfrm>
        </p:spPr>
        <p:txBody>
          <a:bodyPr/>
          <a:lstStyle/>
          <a:p>
            <a:pPr algn="ctr"/>
            <a:r>
              <a:rPr lang="en-US" dirty="0"/>
              <a:t>TAG Recommendations (1)</a:t>
            </a:r>
          </a:p>
        </p:txBody>
      </p:sp>
      <p:sp>
        <p:nvSpPr>
          <p:cNvPr id="3" name="Content Placeholder 2"/>
          <p:cNvSpPr>
            <a:spLocks noGrp="1"/>
          </p:cNvSpPr>
          <p:nvPr>
            <p:ph idx="1"/>
          </p:nvPr>
        </p:nvSpPr>
        <p:spPr>
          <a:xfrm>
            <a:off x="628650" y="1179443"/>
            <a:ext cx="8091280" cy="4622595"/>
          </a:xfrm>
        </p:spPr>
        <p:txBody>
          <a:bodyPr>
            <a:normAutofit fontScale="85000" lnSpcReduction="10000"/>
          </a:bodyPr>
          <a:lstStyle/>
          <a:p>
            <a:pPr marL="0" indent="0">
              <a:lnSpc>
                <a:spcPct val="134000"/>
              </a:lnSpc>
              <a:buNone/>
            </a:pPr>
            <a:r>
              <a:rPr lang="en-US" sz="2400" dirty="0"/>
              <a:t>8.1.	Target high-risk subjects including PWIDs, and dialysis patients for case surveillance and/or serologic surveys to identify trends in disease burden, new infections, and response to treatment.</a:t>
            </a:r>
          </a:p>
          <a:p>
            <a:pPr lvl="1">
              <a:lnSpc>
                <a:spcPct val="134000"/>
              </a:lnSpc>
            </a:pPr>
            <a:r>
              <a:rPr lang="en-US" sz="2000" b="1" dirty="0">
                <a:solidFill>
                  <a:schemeClr val="accent6">
                    <a:lumMod val="50000"/>
                  </a:schemeClr>
                </a:solidFill>
              </a:rPr>
              <a:t>Survey among PWIDs – Conducted regularly, next round – 2017</a:t>
            </a:r>
          </a:p>
          <a:p>
            <a:pPr lvl="1">
              <a:lnSpc>
                <a:spcPct val="134000"/>
              </a:lnSpc>
            </a:pPr>
            <a:r>
              <a:rPr lang="en-US" sz="2000" b="1" dirty="0">
                <a:solidFill>
                  <a:schemeClr val="accent6">
                    <a:lumMod val="50000"/>
                  </a:schemeClr>
                </a:solidFill>
              </a:rPr>
              <a:t>Surveillance of dialysis patients - 2017</a:t>
            </a:r>
          </a:p>
          <a:p>
            <a:pPr marL="0" indent="0">
              <a:lnSpc>
                <a:spcPct val="134000"/>
              </a:lnSpc>
              <a:buNone/>
            </a:pPr>
            <a:r>
              <a:rPr lang="en-US" sz="2400" dirty="0"/>
              <a:t>8.2.	Create uniform electronic database to include all HCV surveillance data.</a:t>
            </a:r>
          </a:p>
          <a:p>
            <a:pPr lvl="1">
              <a:lnSpc>
                <a:spcPct val="134000"/>
              </a:lnSpc>
            </a:pPr>
            <a:r>
              <a:rPr lang="en-US" sz="2000" b="1" dirty="0">
                <a:solidFill>
                  <a:srgbClr val="FF0000"/>
                </a:solidFill>
              </a:rPr>
              <a:t>Current surveillance tool EIDSS not feasible for HCV surveillance. After linking all screening and treatment electronic information systems, the unified database will be used for monitoring disease trends as well as linkage </a:t>
            </a:r>
            <a:r>
              <a:rPr lang="en-US" sz="2000" b="1" dirty="0" err="1">
                <a:solidFill>
                  <a:srgbClr val="FF0000"/>
                </a:solidFill>
              </a:rPr>
              <a:t>tocare</a:t>
            </a:r>
            <a:endParaRPr lang="en-US" sz="2000" b="1" dirty="0">
              <a:solidFill>
                <a:srgbClr val="FF0000"/>
              </a:solidFill>
            </a:endParaRPr>
          </a:p>
          <a:p>
            <a:pPr marL="0" indent="0">
              <a:lnSpc>
                <a:spcPct val="134000"/>
              </a:lnSpc>
              <a:buNone/>
            </a:pPr>
            <a:r>
              <a:rPr lang="en-US" sz="2400" dirty="0"/>
              <a:t>8.3.	Repeat national </a:t>
            </a:r>
            <a:r>
              <a:rPr lang="en-US" sz="2400" dirty="0" err="1"/>
              <a:t>seroprevalence</a:t>
            </a:r>
            <a:r>
              <a:rPr lang="en-US" sz="2400" dirty="0"/>
              <a:t> study in 2021.</a:t>
            </a:r>
          </a:p>
        </p:txBody>
      </p:sp>
    </p:spTree>
    <p:extLst>
      <p:ext uri="{BB962C8B-B14F-4D97-AF65-F5344CB8AC3E}">
        <p14:creationId xmlns:p14="http://schemas.microsoft.com/office/powerpoint/2010/main" val="24173721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1565</TotalTime>
  <Words>493</Words>
  <Application>Microsoft Office PowerPoint</Application>
  <PresentationFormat>On-screen Show (4:3)</PresentationFormat>
  <Paragraphs>93</Paragraphs>
  <Slides>13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Helvetica Neue</vt:lpstr>
      <vt:lpstr>Sylfaen</vt:lpstr>
      <vt:lpstr>Times New Roman</vt:lpstr>
      <vt:lpstr>Office Theme</vt:lpstr>
      <vt:lpstr>  Surveillance for Hepatitis C in Georgia</vt:lpstr>
      <vt:lpstr>Current Status (1)</vt:lpstr>
      <vt:lpstr>Descriptive data from sentinel site  (IV drug use and smoking - patients with advanced fibrosis level)</vt:lpstr>
      <vt:lpstr>Alcohol consumption</vt:lpstr>
      <vt:lpstr>LIVER FIBROSIS STAGE BY ALCOHOL USE (Elastography)</vt:lpstr>
      <vt:lpstr>LIVER FIBROSIS STAGE BY ALCOHOL USE (FIB4)</vt:lpstr>
      <vt:lpstr>Current Status (2)</vt:lpstr>
      <vt:lpstr>Current Status (2)</vt:lpstr>
      <vt:lpstr>TAG Recommendations (1)</vt:lpstr>
      <vt:lpstr>TAG Recommendations (2)</vt:lpstr>
      <vt:lpstr>M&amp;E Indicators for 2017</vt:lpstr>
      <vt:lpstr>M&amp;E Indicators for 2017</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Seroprevalence survey May-August, 2015</dc:title>
  <dc:creator>David</dc:creator>
  <cp:lastModifiedBy>David</cp:lastModifiedBy>
  <cp:revision>73</cp:revision>
  <dcterms:created xsi:type="dcterms:W3CDTF">2016-09-08T13:46:54Z</dcterms:created>
  <dcterms:modified xsi:type="dcterms:W3CDTF">2017-03-10T11:14:53Z</dcterms:modified>
</cp:coreProperties>
</file>