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27" r:id="rId3"/>
    <p:sldId id="351" r:id="rId4"/>
    <p:sldId id="350" r:id="rId5"/>
    <p:sldId id="349" r:id="rId6"/>
    <p:sldId id="353" r:id="rId7"/>
    <p:sldId id="347" r:id="rId8"/>
    <p:sldId id="343" r:id="rId9"/>
    <p:sldId id="344" r:id="rId10"/>
    <p:sldId id="293" r:id="rId11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84818" autoAdjust="0"/>
  </p:normalViewPr>
  <p:slideViewPr>
    <p:cSldViewPr snapToGrid="0"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F86096-823D-4699-9DF8-26D00EAEA7BA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a-G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40ACB-3D6A-4C81-884E-7407748451C4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420837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040ACB-3D6A-4C81-884E-7407748451C4}" type="slidenum">
              <a:rPr lang="ka-GE" smtClean="0"/>
              <a:pPr/>
              <a:t>1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487586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1370139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2421805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27399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1113377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411643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94920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1206971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398875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4006370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355018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40056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9259F-EFD8-46AC-9668-03936B3CC645}" type="datetimeFigureOut">
              <a:rPr lang="ka-GE" smtClean="0"/>
              <a:pPr/>
              <a:t>09.03.2017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1A317-2C67-4111-B0D7-C9FB65AF789E}" type="slidenum">
              <a:rPr lang="ka-GE" smtClean="0"/>
              <a:pPr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327287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97378"/>
            <a:ext cx="9144000" cy="2143289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Advocacy, Awareness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  <a:b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Education and Partnerships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 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/>
            </a:r>
            <a:b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</a:br>
            <a:endParaRPr lang="ka-GE" sz="32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5022375"/>
            <a:ext cx="9144000" cy="9712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Sylfaen" pitchFamily="18" charset="0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2400" y="1649778"/>
            <a:ext cx="9144000" cy="26105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3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Sylfaen" pitchFamily="18" charset="0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4596391"/>
            <a:ext cx="9144000" cy="5777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  <a:t>Maia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  <a:t>Shishniashvili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  <a:t>, MD, MS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Sylfaen" pitchFamily="18" charset="0"/>
              <a:ea typeface="+mj-ea"/>
              <a:cs typeface="+mj-cs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0" y="5174144"/>
            <a:ext cx="9144000" cy="889000"/>
          </a:xfrm>
        </p:spPr>
        <p:txBody>
          <a:bodyPr>
            <a:noAutofit/>
          </a:bodyPr>
          <a:lstStyle/>
          <a:p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ea typeface="+mj-ea"/>
                <a:cs typeface="+mj-cs"/>
              </a:rPr>
              <a:t>4th Annual Hepatitis C Elimination Workshop</a:t>
            </a:r>
          </a:p>
          <a:p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ea typeface="+mj-ea"/>
                <a:cs typeface="+mj-cs"/>
              </a:rPr>
              <a:t>Tbilisi, Georgia</a:t>
            </a:r>
          </a:p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ea typeface="+mj-ea"/>
                <a:cs typeface="+mj-cs"/>
              </a:rPr>
              <a:t>10</a:t>
            </a: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ea typeface="+mj-ea"/>
                <a:cs typeface="+mj-cs"/>
              </a:rPr>
              <a:t> 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Sylfaen" pitchFamily="18" charset="0"/>
                <a:ea typeface="+mj-ea"/>
                <a:cs typeface="+mj-cs"/>
              </a:rPr>
              <a:t>March 2017</a:t>
            </a:r>
          </a:p>
        </p:txBody>
      </p:sp>
    </p:spTree>
    <p:extLst>
      <p:ext uri="{BB962C8B-B14F-4D97-AF65-F5344CB8AC3E}">
        <p14:creationId xmlns:p14="http://schemas.microsoft.com/office/powerpoint/2010/main" xmlns="" val="248838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3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Sylfaen" pitchFamily="18" charset="0"/>
              </a:rPr>
              <a:t>Thank you!</a:t>
            </a:r>
            <a:endParaRPr lang="ka-GE" sz="4000" dirty="0">
              <a:solidFill>
                <a:schemeClr val="accent5">
                  <a:lumMod val="75000"/>
                </a:schemeClr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866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241" y="27334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Goals of Educational, awareness raising activities, </a:t>
            </a:r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2016 </a:t>
            </a:r>
            <a:endParaRPr lang="ka-GE" sz="28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355" y="1897039"/>
            <a:ext cx="7886700" cy="3720366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To increase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awareness and mobilize community on rational and benefits of HCV diagnosis, treatment and prevention. </a:t>
            </a:r>
            <a:endParaRPr lang="en-US" sz="24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To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encourage persons who are at high risk for exposure to Hepatitis C to seek counseling about high-risk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behaviors</a:t>
            </a:r>
          </a:p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To study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hepatitis C related awareness, stereotypes, stigma and discrimination.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105967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241" y="27334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Educational, awareness raising activities, </a:t>
            </a:r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2016 </a:t>
            </a:r>
            <a:endParaRPr lang="ka-GE" sz="28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355" y="1897039"/>
            <a:ext cx="7886700" cy="3720366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Social media educational campaign </a:t>
            </a:r>
          </a:p>
          <a:p>
            <a:pPr lvl="1" algn="just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Posts, blogs, visual materials, surveys, video ads</a:t>
            </a:r>
          </a:p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Dissemination printed educational materials</a:t>
            </a:r>
          </a:p>
          <a:p>
            <a:pPr lvl="1" algn="just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Development, testing, printing, translating, dissemination materials to target groups </a:t>
            </a:r>
          </a:p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TV Public Service Announcements </a:t>
            </a:r>
          </a:p>
          <a:p>
            <a:pPr lvl="1" algn="just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central and regional TV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channels,</a:t>
            </a:r>
          </a:p>
          <a:p>
            <a:pPr lvl="1" algn="just"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covering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7 regions of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Georgia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pic>
        <p:nvPicPr>
          <p:cNvPr id="6" name="Picture 3" descr="C:\Users\Probook\Desktop\TAG2\p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94908" y="4531829"/>
            <a:ext cx="4849091" cy="16123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5967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241" y="27334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Educational, awareness raising activities, </a:t>
            </a:r>
            <a:r>
              <a:rPr lang="ka-GE" sz="28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2016 </a:t>
            </a:r>
            <a:endParaRPr lang="ka-GE" sz="28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355" y="1897039"/>
            <a:ext cx="7886700" cy="3720366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Web Banners </a:t>
            </a:r>
          </a:p>
          <a:p>
            <a:pPr lvl="1" algn="just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4 million views, encouraging screening </a:t>
            </a:r>
            <a:endParaRPr lang="ka-GE" sz="20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Media Seminars </a:t>
            </a:r>
          </a:p>
          <a:p>
            <a:pPr lvl="1" algn="just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TV, Radio, Print media representatives, regional media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TV media </a:t>
            </a:r>
          </a:p>
          <a:p>
            <a:pPr lvl="1" algn="just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TV shows with invited program </a:t>
            </a:r>
            <a:endParaRPr lang="ka-GE" sz="20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 lvl="1" algn="just">
              <a:buNone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beneficiaries. 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pic>
        <p:nvPicPr>
          <p:cNvPr id="4" name="image10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496964" y="3550997"/>
            <a:ext cx="3082290" cy="230524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xmlns="" val="105967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241" y="273341"/>
            <a:ext cx="7886700" cy="13255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Sylfaen" pitchFamily="18" charset="0"/>
              </a:rPr>
              <a:t>Current Status</a:t>
            </a:r>
            <a:endParaRPr lang="ka-GE" sz="2800" b="1" dirty="0" smtClean="0">
              <a:solidFill>
                <a:schemeClr val="accent5">
                  <a:lumMod val="75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355" y="1897039"/>
            <a:ext cx="7886700" cy="3720366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Revised State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programme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, 2017</a:t>
            </a:r>
          </a:p>
          <a:p>
            <a:pPr lvl="1" algn="just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Objectives and activities, communication strategy</a:t>
            </a:r>
          </a:p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To increase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awareness and mobilize community on rational and benefits of HCV diagnosis, treatment and prevention. </a:t>
            </a:r>
            <a:endParaRPr lang="en-US" sz="24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 algn="just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To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encourage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people to participate in testing, treatment</a:t>
            </a:r>
            <a:endParaRPr lang="ka-GE" sz="2400" b="1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To study hepatitis C related awareness, stereotypes, stigma and discrimination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.</a:t>
            </a:r>
          </a:p>
          <a:p>
            <a:pPr lvl="2" algn="just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7 focus group discussions and 8 in-depth interviews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 algn="just"/>
            <a:endParaRPr lang="en-US" sz="2400" b="1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 algn="just"/>
            <a:endParaRPr lang="en-US" sz="24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967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241" y="273341"/>
            <a:ext cx="7886700" cy="132556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Sylfaen" pitchFamily="18" charset="0"/>
              </a:rPr>
              <a:t>Current Status</a:t>
            </a:r>
            <a:endParaRPr lang="ka-GE" sz="2800" b="1" dirty="0" smtClean="0">
              <a:solidFill>
                <a:schemeClr val="accent5">
                  <a:lumMod val="75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355" y="1897039"/>
            <a:ext cx="7886700" cy="3720366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Activities:</a:t>
            </a:r>
          </a:p>
          <a:p>
            <a:pPr lvl="1" algn="just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Trainings for Public Health Practitioners</a:t>
            </a:r>
          </a:p>
          <a:p>
            <a:pPr lvl="1" algn="just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Education risk groups </a:t>
            </a:r>
          </a:p>
          <a:p>
            <a:pPr lvl="1" algn="just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Mobilization public for screening</a:t>
            </a:r>
          </a:p>
          <a:p>
            <a:pPr lvl="1" algn="just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Video (real, storytelling)</a:t>
            </a:r>
          </a:p>
          <a:p>
            <a:pPr lvl="1" algn="just"/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ToR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 revision – professionalism, experience, deep understanding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Hep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 C</a:t>
            </a:r>
          </a:p>
          <a:p>
            <a:pPr lvl="1" algn="just"/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967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833" y="1634557"/>
            <a:ext cx="7886700" cy="43513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Decreased financing for communication</a:t>
            </a: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Intensity of the campaign</a:t>
            </a: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Effectiveness of the campaign </a:t>
            </a:r>
            <a:endParaRPr lang="ka-GE" sz="24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Need of additional resources </a:t>
            </a:r>
          </a:p>
          <a:p>
            <a:endParaRPr lang="en-US" sz="24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US" sz="22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>
              <a:buNone/>
            </a:pPr>
            <a:endParaRPr lang="en-US" sz="22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US" sz="2200" dirty="0" smtClean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US" sz="22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74362" y="387245"/>
            <a:ext cx="8582890" cy="78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Sylfaen" pitchFamily="18" charset="0"/>
              </a:rPr>
              <a:t>Main Gaps</a:t>
            </a:r>
            <a:endParaRPr lang="ka-GE" sz="2400" b="1" dirty="0">
              <a:solidFill>
                <a:schemeClr val="accent5">
                  <a:lumMod val="75000"/>
                </a:schemeClr>
              </a:solidFill>
              <a:latin typeface="Sylfae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904" y="1098324"/>
            <a:ext cx="8189407" cy="437149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ka-GE" sz="1600" dirty="0" smtClean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just">
              <a:lnSpc>
                <a:spcPct val="100000"/>
              </a:lnSpc>
            </a:pPr>
            <a:endParaRPr lang="ka-GE" sz="1050" dirty="0" smtClean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ka-GE" sz="1050" dirty="0" smtClean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05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ka-GE" sz="105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ka-GE" sz="1050" dirty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ka-GE" sz="105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28953" y="218364"/>
            <a:ext cx="8582890" cy="78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Sylfaen" pitchFamily="18" charset="0"/>
              </a:rPr>
              <a:t>TAG Recommendations (cont.)</a:t>
            </a:r>
            <a:endParaRPr lang="ka-GE" sz="2800" b="1" dirty="0">
              <a:solidFill>
                <a:schemeClr val="accent5">
                  <a:lumMod val="75000"/>
                </a:schemeClr>
              </a:solidFill>
              <a:latin typeface="Sylfae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67710" y="1565563"/>
          <a:ext cx="6414446" cy="3649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1498"/>
                <a:gridCol w="1201003"/>
                <a:gridCol w="1241945"/>
              </a:tblGrid>
              <a:tr h="620739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TAG Recommendations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Implementation Status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Strategy  Timeline</a:t>
                      </a:r>
                      <a:endParaRPr lang="en-US" sz="1500" dirty="0"/>
                    </a:p>
                  </a:txBody>
                  <a:tcPr/>
                </a:tc>
              </a:tr>
              <a:tr h="1471298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Revise the public-awareness campaigns to  reflect changes in screening recommendations and locations of treatment facilities</a:t>
                      </a:r>
                      <a:endParaRPr lang="en-US" sz="18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500" dirty="0" smtClean="0"/>
                    </a:p>
                    <a:p>
                      <a:pPr algn="l"/>
                      <a:endParaRPr lang="en-US" sz="1500" dirty="0" smtClean="0"/>
                    </a:p>
                    <a:p>
                      <a:pPr algn="ctr"/>
                      <a:r>
                        <a:rPr lang="en-US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In progress</a:t>
                      </a:r>
                      <a:endParaRPr lang="en-US" sz="15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2017</a:t>
                      </a:r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557004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Campaign should incorporate messages recognizing the synergistic effect of alcohol and hepatitis C infection to cause liver damage</a:t>
                      </a:r>
                      <a:endParaRPr lang="en-US" sz="18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In progress</a:t>
                      </a:r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2017</a:t>
                      </a:r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3407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904" y="1098324"/>
            <a:ext cx="8189407" cy="437149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ka-GE" sz="1600" dirty="0" smtClean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just">
              <a:lnSpc>
                <a:spcPct val="100000"/>
              </a:lnSpc>
            </a:pPr>
            <a:endParaRPr lang="ka-GE" sz="1050" dirty="0" smtClean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ka-GE" sz="1050" dirty="0" smtClean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105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ka-GE" sz="105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ka-GE" sz="1050" dirty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ka-GE" sz="105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88009" y="0"/>
            <a:ext cx="8582890" cy="78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Sylfaen" pitchFamily="18" charset="0"/>
              </a:rPr>
              <a:t>TAG Recommendations (cont.)</a:t>
            </a:r>
            <a:endParaRPr lang="ka-GE" sz="2800" b="1" dirty="0">
              <a:solidFill>
                <a:schemeClr val="accent5">
                  <a:lumMod val="75000"/>
                </a:schemeClr>
              </a:solidFill>
              <a:latin typeface="Sylfae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22753" y="1031813"/>
          <a:ext cx="6929756" cy="4713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9319"/>
                <a:gridCol w="1814738"/>
                <a:gridCol w="985699"/>
              </a:tblGrid>
              <a:tr h="58661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TAG Recommendations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Implementation Status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Strategy  Timeline</a:t>
                      </a:r>
                      <a:endParaRPr lang="en-US" sz="1500" dirty="0"/>
                    </a:p>
                  </a:txBody>
                  <a:tcPr/>
                </a:tc>
              </a:tr>
              <a:tr h="2998094">
                <a:tc>
                  <a:txBody>
                    <a:bodyPr/>
                    <a:lstStyle/>
                    <a:p>
                      <a:pPr lvl="1">
                        <a:buFontTx/>
                        <a:buChar char="-"/>
                      </a:pPr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To incorporate messages that help PWID recognize their risk or HCV and come forward to accept harm reduction, testing and treatment services. </a:t>
                      </a:r>
                      <a:endParaRPr lang="ka-GE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  <a:p>
                      <a:pPr lvl="1">
                        <a:buFontTx/>
                        <a:buChar char="-"/>
                      </a:pPr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  <a:p>
                      <a:pPr lvl="1">
                        <a:buFontTx/>
                        <a:buChar char="-"/>
                      </a:pPr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The social stigma and threat of incarceration associated with injection drug must be eliminated. </a:t>
                      </a:r>
                    </a:p>
                    <a:p>
                      <a:pPr lvl="1">
                        <a:buFontTx/>
                        <a:buChar char="-"/>
                      </a:pPr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Mass media campaign should incorporate messages to improve public understanding of injection drug use and addiction. Drug addiction should be addressed as a health issue and not as a crime. </a:t>
                      </a:r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In  progress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_ _ _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_ _ _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2017</a:t>
                      </a:r>
                    </a:p>
                    <a:p>
                      <a:pPr algn="ctr"/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2018</a:t>
                      </a:r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63840">
                <a:tc>
                  <a:txBody>
                    <a:bodyPr/>
                    <a:lstStyle/>
                    <a:p>
                      <a:pPr lvl="1"/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TAG strongly encourages government agencies to collaborate and find a path toward the removal of  legislation that penalizes drug use.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_ _ _</a:t>
                      </a:r>
                    </a:p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5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Sylfaen" pitchFamily="18" charset="0"/>
                          <a:ea typeface="+mn-ea"/>
                          <a:cs typeface="+mn-cs"/>
                        </a:rPr>
                        <a:t>2017</a:t>
                      </a:r>
                      <a:endParaRPr lang="en-US" sz="15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Sylfaen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3407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3591</TotalTime>
  <Words>456</Words>
  <Application>Microsoft Office PowerPoint</Application>
  <PresentationFormat>On-screen Show (4:3)</PresentationFormat>
  <Paragraphs>101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Advocacy, Awareness,  Education and Partnerships  </vt:lpstr>
      <vt:lpstr>Goals of Educational, awareness raising activities, 2016 </vt:lpstr>
      <vt:lpstr>Educational, awareness raising activities, 2016 </vt:lpstr>
      <vt:lpstr>Educational, awareness raising activities, 2016 </vt:lpstr>
      <vt:lpstr>Current Status</vt:lpstr>
      <vt:lpstr>Current Status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Seroprevalence survey May-August, 2015</dc:title>
  <dc:creator>David</dc:creator>
  <cp:lastModifiedBy>Probook</cp:lastModifiedBy>
  <cp:revision>466</cp:revision>
  <cp:lastPrinted>2017-02-24T11:32:48Z</cp:lastPrinted>
  <dcterms:created xsi:type="dcterms:W3CDTF">2016-09-08T13:46:54Z</dcterms:created>
  <dcterms:modified xsi:type="dcterms:W3CDTF">2017-03-10T06:21:36Z</dcterms:modified>
</cp:coreProperties>
</file>