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7" r:id="rId2"/>
    <p:sldId id="339" r:id="rId3"/>
    <p:sldId id="358" r:id="rId4"/>
    <p:sldId id="359" r:id="rId5"/>
    <p:sldId id="387" r:id="rId6"/>
    <p:sldId id="388" r:id="rId7"/>
    <p:sldId id="360" r:id="rId8"/>
    <p:sldId id="362" r:id="rId9"/>
    <p:sldId id="363" r:id="rId10"/>
    <p:sldId id="369" r:id="rId11"/>
    <p:sldId id="370" r:id="rId12"/>
    <p:sldId id="375" r:id="rId13"/>
    <p:sldId id="376" r:id="rId14"/>
    <p:sldId id="380" r:id="rId15"/>
    <p:sldId id="381" r:id="rId16"/>
    <p:sldId id="384" r:id="rId17"/>
    <p:sldId id="385" r:id="rId18"/>
    <p:sldId id="386" r:id="rId19"/>
    <p:sldId id="377" r:id="rId20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CC3300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64604" autoAdjust="0"/>
  </p:normalViewPr>
  <p:slideViewPr>
    <p:cSldViewPr>
      <p:cViewPr>
        <p:scale>
          <a:sx n="70" d="100"/>
          <a:sy n="70" d="100"/>
        </p:scale>
        <p:origin x="-1158" y="-9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92" y="-108"/>
      </p:cViewPr>
      <p:guideLst>
        <p:guide orient="horz" pos="3110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2000" b="1">
                <a:solidFill>
                  <a:schemeClr val="accent2"/>
                </a:solidFill>
              </a:defRPr>
            </a:pPr>
            <a:r>
              <a:rPr lang="ka-GE" sz="2000" b="1" dirty="0">
                <a:solidFill>
                  <a:schemeClr val="accent2"/>
                </a:solidFill>
              </a:rPr>
              <a:t>სამედიცინო დაწესებულების გარემოს </a:t>
            </a:r>
            <a:r>
              <a:rPr lang="ka-GE" sz="2000" b="1" dirty="0" smtClean="0">
                <a:solidFill>
                  <a:schemeClr val="accent2"/>
                </a:solidFill>
              </a:rPr>
              <a:t>მდგომარეობა</a:t>
            </a:r>
            <a:endParaRPr lang="en-US" sz="2000" b="1" dirty="0" smtClean="0">
              <a:solidFill>
                <a:schemeClr val="accent2"/>
              </a:solidFill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სამედიცინო დაწესებულების გარემოს მდგომარეობა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დაწესებულების შენობის მდგომარეობა</c:v>
                </c:pt>
                <c:pt idx="1">
                  <c:v>დაწესებულების ეზო და სამედიცინო ნარჩენების მენეჯმენტი</c:v>
                </c:pt>
                <c:pt idx="2">
                  <c:v>წყალმომარაგება</c:v>
                </c:pt>
                <c:pt idx="3">
                  <c:v>დაწესებულების სათავსების  სისუფთავე</c:v>
                </c:pt>
                <c:pt idx="4">
                  <c:v>თეთრეულისა და საწოლის აღჭურვილობის რეცხვა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</c:numCache>
            </c:numRef>
          </c: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I ეტაპი</c:v>
                </c:pt>
              </c:strCache>
            </c:strRef>
          </c:tx>
          <c:spPr>
            <a:solidFill>
              <a:srgbClr val="33CCCC"/>
            </a:solidFill>
            <a:ln>
              <a:solidFill>
                <a:schemeClr val="accent4"/>
              </a:solidFill>
            </a:ln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დაწესებულების შენობის მდგომარეობა</c:v>
                </c:pt>
                <c:pt idx="1">
                  <c:v>დაწესებულების ეზო და სამედიცინო ნარჩენების მენეჯმენტი</c:v>
                </c:pt>
                <c:pt idx="2">
                  <c:v>წყალმომარაგება</c:v>
                </c:pt>
                <c:pt idx="3">
                  <c:v>დაწესებულების სათავსების  სისუფთავე</c:v>
                </c:pt>
                <c:pt idx="4">
                  <c:v>თეთრეულისა და საწოლის აღჭურვილობის რეცხვა</c:v>
                </c:pt>
              </c:strCache>
            </c:strRef>
          </c:cat>
          <c:val>
            <c:numRef>
              <c:f>Sheet1!$K$2:$K$6</c:f>
              <c:numCache>
                <c:formatCode>General</c:formatCode>
                <c:ptCount val="5"/>
                <c:pt idx="0">
                  <c:v>80</c:v>
                </c:pt>
                <c:pt idx="1">
                  <c:v>40</c:v>
                </c:pt>
                <c:pt idx="2">
                  <c:v>90</c:v>
                </c:pt>
                <c:pt idx="3">
                  <c:v>80</c:v>
                </c:pt>
                <c:pt idx="4">
                  <c:v>30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Column8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დაწესებულების შენობის მდგომარეობა</c:v>
                </c:pt>
                <c:pt idx="1">
                  <c:v>დაწესებულების ეზო და სამედიცინო ნარჩენების მენეჯმენტი</c:v>
                </c:pt>
                <c:pt idx="2">
                  <c:v>წყალმომარაგება</c:v>
                </c:pt>
                <c:pt idx="3">
                  <c:v>დაწესებულების სათავსების  სისუფთავე</c:v>
                </c:pt>
                <c:pt idx="4">
                  <c:v>თეთრეულისა და საწოლის აღჭურვილობის რეცხვა</c:v>
                </c:pt>
              </c:strCache>
            </c:strRef>
          </c:cat>
          <c:val>
            <c:numRef>
              <c:f>Sheet1!$J$2:$J$6</c:f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Column7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დაწესებულების შენობის მდგომარეობა</c:v>
                </c:pt>
                <c:pt idx="1">
                  <c:v>დაწესებულების ეზო და სამედიცინო ნარჩენების მენეჯმენტი</c:v>
                </c:pt>
                <c:pt idx="2">
                  <c:v>წყალმომარაგება</c:v>
                </c:pt>
                <c:pt idx="3">
                  <c:v>დაწესებულების სათავსების  სისუფთავე</c:v>
                </c:pt>
                <c:pt idx="4">
                  <c:v>თეთრეულისა და საწოლის აღჭურვილობის რეცხვა</c:v>
                </c:pt>
              </c:strCache>
            </c:strRef>
          </c:cat>
          <c:val>
            <c:numRef>
              <c:f>Sheet1!$I$2:$I$6</c:f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Column6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დაწესებულების შენობის მდგომარეობა</c:v>
                </c:pt>
                <c:pt idx="1">
                  <c:v>დაწესებულების ეზო და სამედიცინო ნარჩენების მენეჯმენტი</c:v>
                </c:pt>
                <c:pt idx="2">
                  <c:v>წყალმომარაგება</c:v>
                </c:pt>
                <c:pt idx="3">
                  <c:v>დაწესებულების სათავსების  სისუფთავე</c:v>
                </c:pt>
                <c:pt idx="4">
                  <c:v>თეთრეულისა და საწოლის აღჭურვილობის რეცხვა</c:v>
                </c:pt>
              </c:strCache>
            </c:strRef>
          </c:cat>
          <c:val>
            <c:numRef>
              <c:f>Sheet1!$H$2:$H$6</c:f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Column5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დაწესებულების შენობის მდგომარეობა</c:v>
                </c:pt>
                <c:pt idx="1">
                  <c:v>დაწესებულების ეზო და სამედიცინო ნარჩენების მენეჯმენტი</c:v>
                </c:pt>
                <c:pt idx="2">
                  <c:v>წყალმომარაგება</c:v>
                </c:pt>
                <c:pt idx="3">
                  <c:v>დაწესებულების სათავსების  სისუფთავე</c:v>
                </c:pt>
                <c:pt idx="4">
                  <c:v>თეთრეულისა და საწოლის აღჭურვილობის რეცხვა</c:v>
                </c:pt>
              </c:strCache>
            </c:strRef>
          </c:cat>
          <c:val>
            <c:numRef>
              <c:f>Sheet1!$G$2:$G$6</c:f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Column4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დაწესებულების შენობის მდგომარეობა</c:v>
                </c:pt>
                <c:pt idx="1">
                  <c:v>დაწესებულების ეზო და სამედიცინო ნარჩენების მენეჯმენტი</c:v>
                </c:pt>
                <c:pt idx="2">
                  <c:v>წყალმომარაგება</c:v>
                </c:pt>
                <c:pt idx="3">
                  <c:v>დაწესებულების სათავსების  სისუფთავე</c:v>
                </c:pt>
                <c:pt idx="4">
                  <c:v>თეთრეულისა და საწოლის აღჭურვილობის რეცხვა</c:v>
                </c:pt>
              </c:strCache>
            </c:strRef>
          </c:cat>
          <c:val>
            <c:numRef>
              <c:f>Sheet1!$F$2:$F$6</c:f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Column3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დაწესებულების შენობის მდგომარეობა</c:v>
                </c:pt>
                <c:pt idx="1">
                  <c:v>დაწესებულების ეზო და სამედიცინო ნარჩენების მენეჯმენტი</c:v>
                </c:pt>
                <c:pt idx="2">
                  <c:v>წყალმომარაგება</c:v>
                </c:pt>
                <c:pt idx="3">
                  <c:v>დაწესებულების სათავსების  სისუფთავე</c:v>
                </c:pt>
                <c:pt idx="4">
                  <c:v>თეთრეულისა და საწოლის აღჭურვილობის რეცხვა</c:v>
                </c:pt>
              </c:strCache>
            </c:strRef>
          </c:cat>
          <c:val>
            <c:numRef>
              <c:f>Sheet1!$E$2:$E$6</c:f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დაწესებულების შენობის მდგომარეობა</c:v>
                </c:pt>
                <c:pt idx="1">
                  <c:v>დაწესებულების ეზო და სამედიცინო ნარჩენების მენეჯმენტი</c:v>
                </c:pt>
                <c:pt idx="2">
                  <c:v>წყალმომარაგება</c:v>
                </c:pt>
                <c:pt idx="3">
                  <c:v>დაწესებულების სათავსების  სისუფთავე</c:v>
                </c:pt>
                <c:pt idx="4">
                  <c:v>თეთრეულისა და საწოლის აღჭურვილობის რეცხვა</c:v>
                </c:pt>
              </c:strCache>
            </c:strRef>
          </c:cat>
          <c:val>
            <c:numRef>
              <c:f>Sheet1!$D$2:$D$6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დაწესებულების შენობის მდგომარეობა</c:v>
                </c:pt>
                <c:pt idx="1">
                  <c:v>დაწესებულების ეზო და სამედიცინო ნარჩენების მენეჯმენტი</c:v>
                </c:pt>
                <c:pt idx="2">
                  <c:v>წყალმომარაგება</c:v>
                </c:pt>
                <c:pt idx="3">
                  <c:v>დაწესებულების სათავსების  სისუფთავე</c:v>
                </c:pt>
                <c:pt idx="4">
                  <c:v>თეთრეულისა და საწოლის აღჭურვილობის რეცხვა</c:v>
                </c:pt>
              </c:strCache>
            </c:strRef>
          </c:cat>
          <c:val>
            <c:numRef>
              <c:f>Sheet1!$C$2:$C$6</c:f>
            </c:numRef>
          </c:val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II ეტაპი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solidFill>
                <a:schemeClr val="accent4"/>
              </a:solidFill>
            </a:ln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დაწესებულების შენობის მდგომარეობა</c:v>
                </c:pt>
                <c:pt idx="1">
                  <c:v>დაწესებულების ეზო და სამედიცინო ნარჩენების მენეჯმენტი</c:v>
                </c:pt>
                <c:pt idx="2">
                  <c:v>წყალმომარაგება</c:v>
                </c:pt>
                <c:pt idx="3">
                  <c:v>დაწესებულების სათავსების  სისუფთავე</c:v>
                </c:pt>
                <c:pt idx="4">
                  <c:v>თეთრეულისა და საწოლის აღჭურვილობის რეცხვა</c:v>
                </c:pt>
              </c:strCache>
            </c:strRef>
          </c:cat>
          <c:val>
            <c:numRef>
              <c:f>Sheet1!$L$2:$L$6</c:f>
              <c:numCache>
                <c:formatCode>General</c:formatCode>
                <c:ptCount val="5"/>
                <c:pt idx="0">
                  <c:v>90</c:v>
                </c:pt>
                <c:pt idx="1">
                  <c:v>70</c:v>
                </c:pt>
                <c:pt idx="2">
                  <c:v>90</c:v>
                </c:pt>
                <c:pt idx="3">
                  <c:v>100</c:v>
                </c:pt>
                <c:pt idx="4">
                  <c:v>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9674880"/>
        <c:axId val="160925376"/>
      </c:barChart>
      <c:catAx>
        <c:axId val="15967488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60925376"/>
        <c:crosses val="autoZero"/>
        <c:auto val="1"/>
        <c:lblAlgn val="ctr"/>
        <c:lblOffset val="100"/>
        <c:noMultiLvlLbl val="0"/>
      </c:catAx>
      <c:valAx>
        <c:axId val="16092537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59674880"/>
        <c:crosses val="autoZero"/>
        <c:crossBetween val="between"/>
      </c:valAx>
      <c:spPr>
        <a:effectLst>
          <a:glow rad="1663700">
            <a:schemeClr val="accent1">
              <a:alpha val="0"/>
            </a:schemeClr>
          </a:glow>
          <a:softEdge rad="850900"/>
        </a:effectLst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89100616038697655"/>
          <c:y val="0.42368510693256223"/>
          <c:w val="0.10072937680310623"/>
          <c:h val="0.2656331943932661"/>
        </c:manualLayout>
      </c:layout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593572129989516"/>
          <c:y val="3.8434786997779122E-2"/>
          <c:w val="0.78406427870010487"/>
          <c:h val="0.516011171680463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 ეტაპი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5"/>
            <c:invertIfNegative val="0"/>
            <c:bubble3D val="0"/>
          </c:dPt>
          <c:dPt>
            <c:idx val="6"/>
            <c:invertIfNegative val="0"/>
            <c:bubble3D val="0"/>
          </c:dPt>
          <c:dLbls>
            <c:dLbl>
              <c:idx val="0"/>
              <c:layout>
                <c:manualLayout>
                  <c:x val="-1.1121492406411807E-7"/>
                  <c:y val="3.4188034188034191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 smtClean="0"/>
                      <a:t>10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4124295356142994E-3"/>
                  <c:y val="3.418803418803419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4124295356142994E-3"/>
                  <c:y val="4.914529914529910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8248590712285989E-3"/>
                  <c:y val="4.914529914529914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2372886068428985E-3"/>
                  <c:y val="3.418803418803419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4.2372886068428985E-3"/>
                  <c:y val="4.914529914529918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4124295356142994E-3"/>
                  <c:y val="3.418803418803419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ინფ.კონტროლის ორგანიზაციული სისტემა</c:v>
                </c:pt>
                <c:pt idx="1">
                  <c:v>სტერილიზაცია/დეზინფექცია</c:v>
                </c:pt>
                <c:pt idx="2">
                  <c:v>ხელების ჰიგიენა</c:v>
                </c:pt>
                <c:pt idx="3">
                  <c:v>პერსონალის ჯანმრთელობა </c:v>
                </c:pt>
                <c:pt idx="4">
                  <c:v>უსაფრთხო ინექციები</c:v>
                </c:pt>
                <c:pt idx="5">
                  <c:v>ინფექციების საინჟირო კონტროლი</c:v>
                </c:pt>
                <c:pt idx="6">
                  <c:v>ანტიბიოტიკების გამოყენების პოლიტიკა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0.1</c:v>
                </c:pt>
                <c:pt idx="1">
                  <c:v>0.3</c:v>
                </c:pt>
                <c:pt idx="2">
                  <c:v>0.7</c:v>
                </c:pt>
                <c:pt idx="3">
                  <c:v>0.8</c:v>
                </c:pt>
                <c:pt idx="4">
                  <c:v>0.1</c:v>
                </c:pt>
                <c:pt idx="5">
                  <c:v>0.4</c:v>
                </c:pt>
                <c:pt idx="6">
                  <c:v>0.2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Sheet1!$A$2:$A$8</c:f>
              <c:strCache>
                <c:ptCount val="7"/>
                <c:pt idx="0">
                  <c:v>ინფ.კონტროლის ორგანიზაციული სისტემა</c:v>
                </c:pt>
                <c:pt idx="1">
                  <c:v>სტერილიზაცია/დეზინფექცია</c:v>
                </c:pt>
                <c:pt idx="2">
                  <c:v>ხელების ჰიგიენა</c:v>
                </c:pt>
                <c:pt idx="3">
                  <c:v>პერსონალის ჯანმრთელობა </c:v>
                </c:pt>
                <c:pt idx="4">
                  <c:v>უსაფრთხო ინექციები</c:v>
                </c:pt>
                <c:pt idx="5">
                  <c:v>ინფექციების საინჟირო კონტროლი</c:v>
                </c:pt>
                <c:pt idx="6">
                  <c:v>ანტიბიოტიკების გამოყენების პოლიტიკა</c:v>
                </c:pt>
              </c:strCache>
            </c:strRef>
          </c:cat>
          <c:val>
            <c:numRef>
              <c:f>Sheet1!$C$2:$C$8</c:f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Sheet1!$A$2:$A$8</c:f>
              <c:strCache>
                <c:ptCount val="7"/>
                <c:pt idx="0">
                  <c:v>ინფ.კონტროლის ორგანიზაციული სისტემა</c:v>
                </c:pt>
                <c:pt idx="1">
                  <c:v>სტერილიზაცია/დეზინფექცია</c:v>
                </c:pt>
                <c:pt idx="2">
                  <c:v>ხელების ჰიგიენა</c:v>
                </c:pt>
                <c:pt idx="3">
                  <c:v>პერსონალის ჯანმრთელობა </c:v>
                </c:pt>
                <c:pt idx="4">
                  <c:v>უსაფრთხო ინექციები</c:v>
                </c:pt>
                <c:pt idx="5">
                  <c:v>ინფექციების საინჟირო კონტროლი</c:v>
                </c:pt>
                <c:pt idx="6">
                  <c:v>ანტიბიოტიკების გამოყენების პოლიტიკა</c:v>
                </c:pt>
              </c:strCache>
            </c:strRef>
          </c:cat>
          <c:val>
            <c:numRef>
              <c:f>Sheet1!$D$2:$D$8</c:f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II ეტაპი</c:v>
                </c:pt>
              </c:strCache>
            </c:strRef>
          </c:tx>
          <c:spPr>
            <a:solidFill>
              <a:srgbClr val="006666"/>
            </a:solidFill>
          </c:spPr>
          <c:invertIfNegative val="0"/>
          <c:dLbls>
            <c:dLbl>
              <c:idx val="0"/>
              <c:layout>
                <c:manualLayout>
                  <c:x val="2.8248590712285989E-3"/>
                  <c:y val="-2.136752136752137E-3"/>
                </c:manualLayout>
              </c:layout>
              <c:tx>
                <c:rich>
                  <a:bodyPr/>
                  <a:lstStyle/>
                  <a:p>
                    <a:r>
                      <a:rPr lang="en-US" b="1" dirty="0" smtClean="0"/>
                      <a:t>10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70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90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ინფ.კონტროლის ორგანიზაციული სისტემა</c:v>
                </c:pt>
                <c:pt idx="1">
                  <c:v>სტერილიზაცია/დეზინფექცია</c:v>
                </c:pt>
                <c:pt idx="2">
                  <c:v>ხელების ჰიგიენა</c:v>
                </c:pt>
                <c:pt idx="3">
                  <c:v>პერსონალის ჯანმრთელობა </c:v>
                </c:pt>
                <c:pt idx="4">
                  <c:v>უსაფრთხო ინექციები</c:v>
                </c:pt>
                <c:pt idx="5">
                  <c:v>ინფექციების საინჟირო კონტროლი</c:v>
                </c:pt>
                <c:pt idx="6">
                  <c:v>ანტიბიოტიკების გამოყენების პოლიტიკა</c:v>
                </c:pt>
              </c:strCache>
            </c:strRef>
          </c:cat>
          <c:val>
            <c:numRef>
              <c:f>Sheet1!$E$2:$E$8</c:f>
              <c:numCache>
                <c:formatCode>0%</c:formatCode>
                <c:ptCount val="7"/>
                <c:pt idx="0">
                  <c:v>0.1</c:v>
                </c:pt>
                <c:pt idx="1">
                  <c:v>0.6</c:v>
                </c:pt>
                <c:pt idx="2">
                  <c:v>0.7</c:v>
                </c:pt>
                <c:pt idx="3">
                  <c:v>0.9</c:v>
                </c:pt>
                <c:pt idx="4">
                  <c:v>0.5</c:v>
                </c:pt>
                <c:pt idx="5">
                  <c:v>0.4</c:v>
                </c:pt>
                <c:pt idx="6">
                  <c:v>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2397824"/>
        <c:axId val="181479104"/>
      </c:barChart>
      <c:catAx>
        <c:axId val="152397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anchor="t" anchorCtr="0"/>
          <a:lstStyle/>
          <a:p>
            <a:pPr>
              <a:defRPr sz="1300" b="1" i="0" baseline="0"/>
            </a:pPr>
            <a:endParaRPr lang="en-US"/>
          </a:p>
        </c:txPr>
        <c:crossAx val="181479104"/>
        <c:crosses val="autoZero"/>
        <c:auto val="1"/>
        <c:lblAlgn val="ctr"/>
        <c:lblOffset val="100"/>
        <c:noMultiLvlLbl val="0"/>
      </c:catAx>
      <c:valAx>
        <c:axId val="181479104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1523978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759774429442416"/>
          <c:y val="5.2308365300491059E-4"/>
          <c:w val="0.11930870137780833"/>
          <c:h val="0.22972306346322094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ka-GE" sz="1800" dirty="0"/>
              <a:t>პერსონალის ჯანმრთელობისა და უსაფრთხოების კრიტერიუმების </a:t>
            </a:r>
            <a:r>
              <a:rPr lang="ka-GE" sz="1800" dirty="0" smtClean="0"/>
              <a:t>შესრულება დაწესებულებების მიერ </a:t>
            </a:r>
            <a:endParaRPr lang="ka-GE" sz="1800" dirty="0"/>
          </a:p>
        </c:rich>
      </c:tx>
      <c:layout>
        <c:manualLayout>
          <c:xMode val="edge"/>
          <c:yMode val="edge"/>
          <c:x val="0.11326738845144357"/>
          <c:y val="5.194805194805195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5.4355314960629918E-2"/>
          <c:y val="0.13097947983774755"/>
          <c:w val="0.8085307305336833"/>
          <c:h val="0.740543000306779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 ეტაპი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cat>
            <c:strRef>
              <c:f>Sheet1!$A$2:$A$4</c:f>
              <c:strCache>
                <c:ptCount val="3"/>
                <c:pt idx="0">
                  <c:v>დაწესებულებაში არსებობს გაიდლაინი / ინსტრუქცია პერსონალის პოსტექსპოზიციური მართვის შესახებ</c:v>
                </c:pt>
                <c:pt idx="1">
                  <c:v> ძალიან მაღალი და მაღალი რისკის სათავსებში დასაქმებული პერსონალი აცრილია B ჰეპატიტზე</c:v>
                </c:pt>
                <c:pt idx="2">
                  <c:v>დაწესებულებაში ხორციელდება პერსონალის მხარდაჭერა მაღალი რისკის კონტაქტის შემდეგ 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</c:v>
                </c:pt>
                <c:pt idx="1">
                  <c:v>0.1</c:v>
                </c:pt>
                <c:pt idx="2">
                  <c:v>0.4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II ეტაპი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Sheet1!$A$2:$A$4</c:f>
              <c:strCache>
                <c:ptCount val="3"/>
                <c:pt idx="0">
                  <c:v>დაწესებულებაში არსებობს გაიდლაინი / ინსტრუქცია პერსონალის პოსტექსპოზიციური მართვის შესახებ</c:v>
                </c:pt>
                <c:pt idx="1">
                  <c:v> ძალიან მაღალი და მაღალი რისკის სათავსებში დასაქმებული პერსონალი აცრილია B ჰეპატიტზე</c:v>
                </c:pt>
                <c:pt idx="2">
                  <c:v>დაწესებულებაში ხორციელდება პერსონალის მხარდაჭერა მაღალი რისკის კონტაქტის შემდეგ 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1</c:v>
                </c:pt>
                <c:pt idx="1">
                  <c:v>0.3</c:v>
                </c:pt>
                <c:pt idx="2">
                  <c:v>0.8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3104384"/>
        <c:axId val="181481408"/>
      </c:barChart>
      <c:catAx>
        <c:axId val="15310438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81481408"/>
        <c:crosses val="autoZero"/>
        <c:auto val="1"/>
        <c:lblAlgn val="ctr"/>
        <c:lblOffset val="100"/>
        <c:noMultiLvlLbl val="0"/>
      </c:catAx>
      <c:valAx>
        <c:axId val="181481408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153104384"/>
        <c:crosses val="autoZero"/>
        <c:crossBetween val="between"/>
      </c:valAx>
      <c:spPr>
        <a:noFill/>
        <a:effectLst>
          <a:glow rad="762000">
            <a:schemeClr val="accent1">
              <a:alpha val="40000"/>
            </a:schemeClr>
          </a:glow>
        </a:effectLst>
      </c:spPr>
    </c:plotArea>
    <c:legend>
      <c:legendPos val="r"/>
      <c:layout>
        <c:manualLayout>
          <c:xMode val="edge"/>
          <c:yMode val="edge"/>
          <c:x val="0.85316382327209095"/>
          <c:y val="0.27244656917885263"/>
          <c:w val="0.13850284339457566"/>
          <c:h val="0.40188158298394527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A779E-E54F-42EA-B5DE-14EA8D36A73A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F6FCD7-B0EC-4E56-AE8F-1442967367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0142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09E9D-3629-426F-B31A-9AD1DB92E1E3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F70B6-A133-4CC5-BDE7-DC752E971F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147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F70B6-A133-4CC5-BDE7-DC752E971FB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F70B6-A133-4CC5-BDE7-DC752E971FB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589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251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31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49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8229600" cy="1143000"/>
          </a:xfrm>
        </p:spPr>
        <p:txBody>
          <a:bodyPr>
            <a:normAutofit/>
          </a:bodyPr>
          <a:lstStyle>
            <a:lvl1pPr>
              <a:defRPr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>
            <a:lvl1pPr>
              <a:defRPr sz="2400" b="1"/>
            </a:lvl1pPr>
            <a:lvl2pPr>
              <a:defRPr sz="2400" b="1"/>
            </a:lvl2pPr>
            <a:lvl3pPr>
              <a:defRPr sz="2400" b="1"/>
            </a:lvl3pPr>
            <a:lvl4pPr>
              <a:defRPr sz="2400" b="1"/>
            </a:lvl4pPr>
            <a:lvl5pPr>
              <a:defRPr sz="2400" b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156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170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9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8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498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32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760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35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1D9A4-1701-4946-A9E8-73669FB14868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DCD50-BA87-442C-B203-FFA12290A64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MOH ppt-02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pic>
        <p:nvPicPr>
          <p:cNvPr id="8" name="Picture 7" descr="MOH ppt-02.jpg"/>
          <p:cNvPicPr>
            <a:picLocks noChangeAspect="1"/>
          </p:cNvPicPr>
          <p:nvPr userDrawn="1"/>
        </p:nvPicPr>
        <p:blipFill>
          <a:blip r:embed="rId13" cstate="print"/>
          <a:srcRect t="24446" r="72500" b="62220"/>
          <a:stretch>
            <a:fillRect/>
          </a:stretch>
        </p:blipFill>
        <p:spPr>
          <a:xfrm>
            <a:off x="152400" y="533400"/>
            <a:ext cx="2514600" cy="914400"/>
          </a:xfrm>
          <a:prstGeom prst="rect">
            <a:avLst/>
          </a:prstGeom>
        </p:spPr>
      </p:pic>
      <p:pic>
        <p:nvPicPr>
          <p:cNvPr id="10" name="Picture 9" descr="MOH ppt-02.jpg"/>
          <p:cNvPicPr>
            <a:picLocks noChangeAspect="1"/>
          </p:cNvPicPr>
          <p:nvPr userDrawn="1"/>
        </p:nvPicPr>
        <p:blipFill>
          <a:blip r:embed="rId14" cstate="print"/>
          <a:srcRect l="2500" t="8890" r="72500" b="78411"/>
          <a:stretch>
            <a:fillRect/>
          </a:stretch>
        </p:blipFill>
        <p:spPr>
          <a:xfrm>
            <a:off x="0" y="0"/>
            <a:ext cx="16002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07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14400" y="2171968"/>
            <a:ext cx="7620000" cy="2514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00" y="838200"/>
            <a:ext cx="8991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სამედიცინო დაწესებულებებში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a-GE" sz="3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ინფექციების </a:t>
            </a:r>
            <a:r>
              <a:rPr lang="ka-GE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კონტროლის </a:t>
            </a:r>
            <a:r>
              <a:rPr lang="ka-GE" sz="3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სისტემის ფუნქციონირებისა და ანტიბიოტიკების გამოყენების პრაქტიკის მარეგულირებელი მექანიზმები</a:t>
            </a:r>
            <a:endParaRPr lang="en-US" sz="36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 rot="10800000" flipV="1">
            <a:off x="3657600" y="4215274"/>
            <a:ext cx="541019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b="1" i="1" dirty="0" smtClean="0"/>
              <a:t>მარინე ბაიდაური</a:t>
            </a:r>
            <a:endParaRPr lang="en-US" sz="2000" b="1" i="1" dirty="0" smtClean="0"/>
          </a:p>
          <a:p>
            <a:pPr algn="ctr"/>
            <a:endParaRPr lang="ka-GE" sz="2000" i="1" dirty="0" smtClean="0"/>
          </a:p>
          <a:p>
            <a:pPr algn="ctr"/>
            <a:r>
              <a:rPr lang="ka-GE" sz="2000" i="1" dirty="0" smtClean="0"/>
              <a:t>მთავარი სპეციალისტი</a:t>
            </a:r>
            <a:endParaRPr lang="en-US" sz="2000" i="1" dirty="0"/>
          </a:p>
          <a:p>
            <a:pPr algn="ctr"/>
            <a:r>
              <a:rPr lang="ka-GE" sz="2000" i="1" dirty="0" smtClean="0"/>
              <a:t>სშჯსდს, ჯანმრთელობის დაცვის დეპარტამენტი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324800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5668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ka-GE" sz="2600" dirty="0" smtClean="0"/>
              <a:t> </a:t>
            </a:r>
            <a:r>
              <a:rPr lang="ka-GE" sz="26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ანტიმიკრობული პრეპარატების გამოყენების პოლიტიკა</a:t>
            </a:r>
          </a:p>
          <a:p>
            <a:pPr marL="0" lvl="0" indent="0">
              <a:buNone/>
            </a:pPr>
            <a:r>
              <a:rPr lang="ka-GE" sz="2200" dirty="0" smtClean="0"/>
              <a:t>„</a:t>
            </a:r>
            <a:r>
              <a:rPr lang="ka-GE" sz="2200" dirty="0"/>
              <a:t>ნოზოკომიური ინფექციების ეპიდზედამხედველობის, პრევენციისა და კონტროლის წესების დამტკიცების შესახებ“ 2015 წლის 7 სექტემბრის </a:t>
            </a:r>
            <a:r>
              <a:rPr lang="ru-RU" sz="2200" dirty="0"/>
              <a:t>№</a:t>
            </a:r>
            <a:r>
              <a:rPr lang="ka-GE" sz="2200" dirty="0"/>
              <a:t>01-38/ნ </a:t>
            </a:r>
            <a:r>
              <a:rPr lang="ka-GE" sz="2200" dirty="0" smtClean="0"/>
              <a:t>ბრძანების მე-8 მუხლი:</a:t>
            </a:r>
          </a:p>
          <a:p>
            <a:pPr marL="0" lvl="0" indent="0">
              <a:buNone/>
            </a:pPr>
            <a:endParaRPr lang="en-US" sz="1600" dirty="0"/>
          </a:p>
          <a:p>
            <a:pPr marL="0" indent="0" algn="just">
              <a:buNone/>
            </a:pPr>
            <a:r>
              <a:rPr lang="x-none" sz="1600" smtClean="0"/>
              <a:t>1.  </a:t>
            </a:r>
            <a:r>
              <a:rPr lang="x-none" sz="1600" b="0" smtClean="0"/>
              <a:t>„</a:t>
            </a:r>
            <a:r>
              <a:rPr lang="ka-GE" sz="1600" b="0" dirty="0" smtClean="0"/>
              <a:t>სტაციონარულ </a:t>
            </a:r>
            <a:r>
              <a:rPr lang="x-none" sz="1600" b="0"/>
              <a:t>სამედიცინო დაწესებულებას უნდა გააჩნდეს დაავადება-სპეციფიური, </a:t>
            </a:r>
            <a:r>
              <a:rPr lang="x-none" sz="1600" b="0" smtClean="0"/>
              <a:t> მარტივი</a:t>
            </a:r>
            <a:r>
              <a:rPr lang="x-none" sz="1600" b="0"/>
              <a:t>, </a:t>
            </a:r>
            <a:r>
              <a:rPr lang="x-none" sz="1600" b="0" smtClean="0"/>
              <a:t> მოქნილი  და  რეგულარულად </a:t>
            </a:r>
            <a:r>
              <a:rPr lang="x-none" sz="1600" b="0"/>
              <a:t>განახლებადი </a:t>
            </a:r>
            <a:r>
              <a:rPr lang="ka-GE" sz="1600" b="0" dirty="0"/>
              <a:t>ანტიმიკრობული პრეპარატების </a:t>
            </a:r>
            <a:r>
              <a:rPr lang="x-none" sz="1600" b="0"/>
              <a:t>გამოყენების პროგრამა, რომელიც ეყრდნობა </a:t>
            </a:r>
            <a:r>
              <a:rPr lang="ka-GE" sz="1600" b="0" dirty="0"/>
              <a:t>მტკიცებულებებზე </a:t>
            </a:r>
            <a:r>
              <a:rPr lang="ka-GE" sz="1600" b="0" dirty="0" smtClean="0"/>
              <a:t> დაფუძნებულ </a:t>
            </a:r>
            <a:r>
              <a:rPr lang="ka-GE" sz="1600" b="0" dirty="0"/>
              <a:t>პრაქტიკას, </a:t>
            </a:r>
            <a:r>
              <a:rPr lang="ka-GE" sz="1600" b="0" dirty="0" smtClean="0"/>
              <a:t> </a:t>
            </a:r>
            <a:r>
              <a:rPr lang="x-none" sz="1600" b="0" smtClean="0"/>
              <a:t>დაწესებულების </a:t>
            </a:r>
            <a:r>
              <a:rPr lang="x-none" sz="1600" b="0"/>
              <a:t>მონაცემებს ანტიმიკრობული პრეპარატებისადმი მგრძნობელობის პრევალირებადი მოდელისა (ასეთი შესაძლებლობის შემთხვევაში) და სარეზერვო </a:t>
            </a:r>
            <a:r>
              <a:rPr lang="ka-GE" sz="1600" b="0" dirty="0"/>
              <a:t>ანტიმიკრობული პრეპარატების </a:t>
            </a:r>
            <a:r>
              <a:rPr lang="x-none" sz="1600" b="0"/>
              <a:t>კონტროლირებადი გამოყენების </a:t>
            </a:r>
            <a:r>
              <a:rPr lang="x-none" sz="1600" b="0" smtClean="0"/>
              <a:t>შესახებ”;</a:t>
            </a:r>
          </a:p>
          <a:p>
            <a:pPr marL="0" indent="0">
              <a:buNone/>
            </a:pPr>
            <a:endParaRPr lang="x-none" sz="1600" b="0" smtClean="0"/>
          </a:p>
          <a:p>
            <a:pPr marL="0" indent="0">
              <a:buNone/>
            </a:pPr>
            <a:r>
              <a:rPr lang="ka-GE" sz="1600" dirty="0" smtClean="0"/>
              <a:t>2</a:t>
            </a:r>
            <a:r>
              <a:rPr lang="ka-GE" sz="1600" dirty="0"/>
              <a:t>. </a:t>
            </a:r>
            <a:r>
              <a:rPr lang="ka-GE" sz="1600" b="0" dirty="0"/>
              <a:t>სტაციონარულ დაწესებულებაში </a:t>
            </a:r>
            <a:r>
              <a:rPr lang="x-none" sz="1600" b="0"/>
              <a:t>ანტიმიკრობული პრეპარატების გამოყენება </a:t>
            </a:r>
            <a:r>
              <a:rPr lang="ka-GE" sz="1600" b="0" dirty="0"/>
              <a:t>უნდა მოხდეს </a:t>
            </a:r>
            <a:r>
              <a:rPr lang="x-none" sz="1600" b="0"/>
              <a:t>შემდეგ</a:t>
            </a:r>
            <a:r>
              <a:rPr lang="ka-GE" sz="1600" b="0" dirty="0"/>
              <a:t>ი </a:t>
            </a:r>
            <a:r>
              <a:rPr lang="x-none" sz="1600" b="0"/>
              <a:t>პრინციპებ</a:t>
            </a:r>
            <a:r>
              <a:rPr lang="ka-GE" sz="1600" b="0" dirty="0"/>
              <a:t>ი</a:t>
            </a:r>
            <a:r>
              <a:rPr lang="x-none" sz="1600" b="0"/>
              <a:t>ს</a:t>
            </a:r>
            <a:r>
              <a:rPr lang="ka-GE" sz="1600" b="0" dirty="0"/>
              <a:t> დაცვით</a:t>
            </a:r>
            <a:r>
              <a:rPr lang="x-none" sz="1600" b="0"/>
              <a:t>:   </a:t>
            </a:r>
            <a:endParaRPr lang="x-none" sz="1600" b="0" smtClean="0"/>
          </a:p>
          <a:p>
            <a:pPr marL="0" indent="0">
              <a:buNone/>
            </a:pPr>
            <a:endParaRPr lang="en-US" sz="1600" b="0" dirty="0"/>
          </a:p>
          <a:p>
            <a:pPr marL="0" indent="0" algn="just">
              <a:buNone/>
            </a:pPr>
            <a:r>
              <a:rPr lang="x-none" sz="1600" b="0" smtClean="0"/>
              <a:t>    ა</a:t>
            </a:r>
            <a:r>
              <a:rPr lang="x-none" sz="1600" b="0"/>
              <a:t>) </a:t>
            </a:r>
            <a:r>
              <a:rPr lang="ka-GE" sz="1600" b="0" dirty="0"/>
              <a:t>ანტიმიკრობული პრეპარატების </a:t>
            </a:r>
            <a:r>
              <a:rPr lang="x-none" sz="1600" b="0"/>
              <a:t>გამოყენებ</a:t>
            </a:r>
            <a:r>
              <a:rPr lang="ka-GE" sz="1600" b="0" dirty="0"/>
              <a:t>ა განხორციელდეს </a:t>
            </a:r>
            <a:r>
              <a:rPr lang="x-none" sz="1600" b="0"/>
              <a:t>კლინიკურ</a:t>
            </a:r>
            <a:r>
              <a:rPr lang="ka-GE" sz="1600" b="0" dirty="0"/>
              <a:t>ი </a:t>
            </a:r>
            <a:r>
              <a:rPr lang="x-none" sz="1600" b="0"/>
              <a:t>დიაგნოზ</a:t>
            </a:r>
            <a:r>
              <a:rPr lang="ka-GE" sz="1600" b="0" dirty="0"/>
              <a:t>ი</a:t>
            </a:r>
            <a:r>
              <a:rPr lang="x-none" sz="1600" b="0"/>
              <a:t>სა და </a:t>
            </a:r>
            <a:r>
              <a:rPr lang="ka-GE" sz="1600" b="0" dirty="0"/>
              <a:t>იდენტიფიცირებული </a:t>
            </a:r>
            <a:r>
              <a:rPr lang="x-none" sz="1600" b="0"/>
              <a:t>ან სავარაუდო პათოგენ</a:t>
            </a:r>
            <a:r>
              <a:rPr lang="ka-GE" sz="1600" b="0" dirty="0"/>
              <a:t>ი</a:t>
            </a:r>
            <a:r>
              <a:rPr lang="x-none" sz="1600" b="0"/>
              <a:t>ს</a:t>
            </a:r>
            <a:r>
              <a:rPr lang="ka-GE" sz="1600" b="0" dirty="0"/>
              <a:t> მიხედვით</a:t>
            </a:r>
            <a:r>
              <a:rPr lang="x-none" sz="1600" b="0"/>
              <a:t>;</a:t>
            </a:r>
            <a:endParaRPr lang="en-US" sz="1600" b="0" dirty="0"/>
          </a:p>
          <a:p>
            <a:pPr marL="0" indent="0" algn="just">
              <a:buNone/>
            </a:pPr>
            <a:r>
              <a:rPr lang="ka-GE" sz="1600" b="0" dirty="0" smtClean="0"/>
              <a:t>   ბ</a:t>
            </a:r>
            <a:r>
              <a:rPr lang="ka-GE" sz="1600" b="0" dirty="0"/>
              <a:t>) რაციონალური ანტიმიკრობული თერაპიის წარმართვისათვის, ანტიბიოტიკებით მკურნალობის დაწყებამდე (ან უკიდურეს შემთხვევაში ანტიბიოტიკით მკურნალობის დაწყებამდე 24 საათის განმავლობაში), ბაქტერიოლოგიური კვლევისათვის აღებულ უნდა იქნეს კლინიკური მასალა; </a:t>
            </a:r>
            <a:endParaRPr lang="en-US" sz="1600" b="0" dirty="0"/>
          </a:p>
          <a:p>
            <a:pPr marL="0" indent="0">
              <a:buNone/>
            </a:pPr>
            <a:endParaRPr lang="en-US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204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574516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ka-GE" sz="2800" dirty="0"/>
              <a:t> </a:t>
            </a:r>
            <a:r>
              <a:rPr lang="ka-GE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ანტიმიკრობული პრეპარატების გამოყენების პოლიტიკა</a:t>
            </a:r>
          </a:p>
          <a:p>
            <a:pPr marL="0" lvl="0" indent="0">
              <a:buNone/>
            </a:pPr>
            <a:r>
              <a:rPr lang="ka-GE" dirty="0"/>
              <a:t>„ნოზოკომიური ინფექციების ეპიდზედამხედველობის, პრევენციისა და კონტროლის წესების დამტკიცების შესახებ“ 2015 წლის 7 სექტემბრის </a:t>
            </a:r>
            <a:r>
              <a:rPr lang="ru-RU" dirty="0"/>
              <a:t>№</a:t>
            </a:r>
            <a:r>
              <a:rPr lang="ka-GE" dirty="0"/>
              <a:t>01-38/ნ ბრძანების მე-8 მუხლი:</a:t>
            </a:r>
          </a:p>
          <a:p>
            <a:pPr marL="0" indent="0">
              <a:buNone/>
            </a:pPr>
            <a:endParaRPr lang="ka-GE" sz="1900" b="0" dirty="0" smtClean="0"/>
          </a:p>
          <a:p>
            <a:pPr marL="0" indent="0">
              <a:buNone/>
            </a:pPr>
            <a:r>
              <a:rPr lang="ka-GE" sz="2600" b="0" dirty="0" smtClean="0"/>
              <a:t>ანტიმიკრობული </a:t>
            </a:r>
            <a:r>
              <a:rPr lang="ka-GE" sz="2600" b="0" dirty="0"/>
              <a:t>პრეპარატების გამოყენების პროგრამა  უნდა ასახავდეს სამედიცინო დაწესებულების თავისებურებებს (პროფილისა და სამედიცინო საქმიანობის მოცულობის მიხედვით) და, ჩვეულებრივ, მოიცავდეს ანტიმიკრობული პრეპარატების კლასიფიკაციას შემდეგი კატეგორიების შესაბამისად</a:t>
            </a:r>
            <a:r>
              <a:rPr lang="ka-GE" sz="2600" b="0" dirty="0" smtClean="0"/>
              <a:t>:</a:t>
            </a:r>
          </a:p>
          <a:p>
            <a:pPr marL="0" indent="0">
              <a:buNone/>
            </a:pPr>
            <a:endParaRPr lang="en-US" sz="2100" b="0" dirty="0"/>
          </a:p>
          <a:p>
            <a:pPr marL="0" indent="0">
              <a:buNone/>
            </a:pPr>
            <a:r>
              <a:rPr lang="ka-GE" sz="2300" b="0" dirty="0" smtClean="0"/>
              <a:t>     </a:t>
            </a:r>
            <a:r>
              <a:rPr lang="ka-GE" sz="2300" dirty="0" smtClean="0"/>
              <a:t>ა</a:t>
            </a:r>
            <a:r>
              <a:rPr lang="ka-GE" sz="2300" dirty="0"/>
              <a:t>) </a:t>
            </a:r>
            <a:r>
              <a:rPr lang="ka-GE" sz="2300" b="0" dirty="0"/>
              <a:t>შეუზღუდავი გამოყენების (ეფექტიანი, უსაფრთხო და იაფი</a:t>
            </a:r>
            <a:r>
              <a:rPr lang="ka-GE" sz="2300" b="0" dirty="0" smtClean="0"/>
              <a:t>)</a:t>
            </a:r>
            <a:endParaRPr lang="en-US" sz="2300" b="0" dirty="0" smtClean="0"/>
          </a:p>
          <a:p>
            <a:pPr marL="0" indent="0">
              <a:buNone/>
            </a:pPr>
            <a:endParaRPr lang="en-US" sz="2300" b="0" dirty="0"/>
          </a:p>
          <a:p>
            <a:pPr marL="0" indent="0">
              <a:buNone/>
            </a:pPr>
            <a:r>
              <a:rPr lang="ka-GE" sz="2300" b="0" dirty="0" smtClean="0"/>
              <a:t>     </a:t>
            </a:r>
            <a:r>
              <a:rPr lang="ka-GE" sz="2300" dirty="0" smtClean="0"/>
              <a:t>ბ</a:t>
            </a:r>
            <a:r>
              <a:rPr lang="ka-GE" sz="2300" dirty="0"/>
              <a:t>) </a:t>
            </a:r>
            <a:r>
              <a:rPr lang="ka-GE" sz="2300" b="0" dirty="0"/>
              <a:t>შეზღუდული გამოყენების ანუ სარეზერვო (მხოლოდ განსაკუთრებულ შემთხვევებში (მძიმე ინფექციები, რეზისტენტობის კონკრეტული ტიპი და ა.შ.) პრეპარატები, ინიშნება მხოლოდ შესაბამისი სპეციალობის ექიმების მიერ (მაგალითად, ექიმი-ინფექციონისტი, ექიმი ანესთეზიოლოგი და რეანიმატოლოგი</a:t>
            </a:r>
            <a:r>
              <a:rPr lang="ka-GE" sz="2300" b="0" dirty="0" smtClean="0"/>
              <a:t>))</a:t>
            </a:r>
            <a:endParaRPr lang="en-US" sz="2300" b="0" dirty="0" smtClean="0"/>
          </a:p>
          <a:p>
            <a:pPr marL="0" indent="0">
              <a:buNone/>
            </a:pPr>
            <a:endParaRPr lang="en-US" sz="2300" b="0" dirty="0"/>
          </a:p>
          <a:p>
            <a:pPr marL="0" indent="0">
              <a:buNone/>
            </a:pPr>
            <a:r>
              <a:rPr lang="ka-GE" sz="2300" b="0" dirty="0" smtClean="0"/>
              <a:t>    </a:t>
            </a:r>
            <a:r>
              <a:rPr lang="ka-GE" sz="2300" dirty="0" smtClean="0"/>
              <a:t>გ</a:t>
            </a:r>
            <a:r>
              <a:rPr lang="ka-GE" sz="2300" dirty="0"/>
              <a:t>) </a:t>
            </a:r>
            <a:r>
              <a:rPr lang="ka-GE" sz="2300" b="0" dirty="0"/>
              <a:t>ამოღებული მოხმარებიდან (პრეპარატები, რომელთაც არ გააჩნიათ რაიმე დამატებითი სარგებელი სხვა უფრო ნაკლები ფასის მქონე ალტერნატივებთან შედარებით).</a:t>
            </a:r>
            <a:endParaRPr lang="en-US" sz="2300" b="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08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381000"/>
            <a:ext cx="8991600" cy="574516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ka-GE" sz="3200" dirty="0">
                <a:solidFill>
                  <a:schemeClr val="accent2">
                    <a:lumMod val="75000"/>
                  </a:schemeClr>
                </a:solidFill>
              </a:rPr>
              <a:t>სტაციონარული  სამედიცინო  დაწესებულებებში ინფექციების  კონტროლის სისტემის  </a:t>
            </a:r>
            <a:r>
              <a:rPr lang="ka-GE" sz="3200" dirty="0" smtClean="0">
                <a:solidFill>
                  <a:schemeClr val="accent2">
                    <a:lumMod val="75000"/>
                  </a:schemeClr>
                </a:solidFill>
              </a:rPr>
              <a:t>2016 წლის მონიტორინგის  შედეგები</a:t>
            </a:r>
          </a:p>
          <a:p>
            <a:pPr lvl="0"/>
            <a:endParaRPr lang="ka-GE" dirty="0" smtClean="0"/>
          </a:p>
          <a:p>
            <a:pPr lvl="0"/>
            <a:r>
              <a:rPr lang="ka-GE" dirty="0"/>
              <a:t>დაწესებულებათა 30 %  </a:t>
            </a:r>
            <a:r>
              <a:rPr lang="ka-GE" dirty="0">
                <a:solidFill>
                  <a:srgbClr val="C00000"/>
                </a:solidFill>
              </a:rPr>
              <a:t>(ნაცვლად </a:t>
            </a:r>
            <a:r>
              <a:rPr lang="ka-GE" dirty="0" smtClean="0">
                <a:solidFill>
                  <a:srgbClr val="C00000"/>
                </a:solidFill>
              </a:rPr>
              <a:t> 60 </a:t>
            </a:r>
            <a:r>
              <a:rPr lang="ka-GE" dirty="0">
                <a:solidFill>
                  <a:srgbClr val="C00000"/>
                </a:solidFill>
              </a:rPr>
              <a:t>%) </a:t>
            </a:r>
            <a:r>
              <a:rPr lang="ka-GE" dirty="0"/>
              <a:t>ვერ უზრუნველყოფს სრულად სამედიცინო ნარჩენების მენეჯმენტის კრიტერიუმების დაკმაყოფილებას;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ka-GE" dirty="0"/>
              <a:t>სამედიცინო დაწესებულებების 3</a:t>
            </a:r>
            <a:r>
              <a:rPr lang="ka-GE" dirty="0" smtClean="0"/>
              <a:t>0 </a:t>
            </a:r>
            <a:r>
              <a:rPr lang="ka-GE" dirty="0"/>
              <a:t>%  </a:t>
            </a:r>
            <a:r>
              <a:rPr lang="ka-GE" dirty="0">
                <a:solidFill>
                  <a:srgbClr val="C00000"/>
                </a:solidFill>
              </a:rPr>
              <a:t>(ნაცვლად 2</a:t>
            </a:r>
            <a:r>
              <a:rPr lang="ka-GE" dirty="0" smtClean="0">
                <a:solidFill>
                  <a:srgbClr val="C00000"/>
                </a:solidFill>
              </a:rPr>
              <a:t>0 </a:t>
            </a:r>
            <a:r>
              <a:rPr lang="ka-GE" dirty="0">
                <a:solidFill>
                  <a:srgbClr val="C00000"/>
                </a:solidFill>
              </a:rPr>
              <a:t>%-ისა)</a:t>
            </a:r>
            <a:r>
              <a:rPr lang="ka-GE" dirty="0"/>
              <a:t> ვერ უზრუნველყოფს ხელის დასაბანი წერტილების გამართულობასა და აღჭურვას თხევადი საპნითა და ერთჯერადი ხელსახოცებით;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ka-GE" dirty="0"/>
              <a:t>დაწესებულებების </a:t>
            </a:r>
            <a:r>
              <a:rPr lang="ka-GE" dirty="0" smtClean="0"/>
              <a:t>40 </a:t>
            </a:r>
            <a:r>
              <a:rPr lang="ka-GE" dirty="0"/>
              <a:t>%-ში </a:t>
            </a:r>
            <a:r>
              <a:rPr lang="ka-GE" dirty="0" smtClean="0"/>
              <a:t> </a:t>
            </a:r>
            <a:r>
              <a:rPr lang="ka-GE" dirty="0" smtClean="0">
                <a:solidFill>
                  <a:srgbClr val="C00000"/>
                </a:solidFill>
              </a:rPr>
              <a:t>(ნაცვლად 50 %-ისა) </a:t>
            </a:r>
            <a:r>
              <a:rPr lang="ka-GE" dirty="0" smtClean="0"/>
              <a:t>არ </a:t>
            </a:r>
            <a:r>
              <a:rPr lang="ka-GE" dirty="0"/>
              <a:t>არის უზრუნველყოფილი თეთრეულისა და პაციენტის მოვლის საგნების ჰიგიენური რეჟიმი;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ka-GE" dirty="0"/>
              <a:t>სამედიცინო დაწესებულებების </a:t>
            </a:r>
            <a:r>
              <a:rPr lang="ka-GE" dirty="0" smtClean="0"/>
              <a:t>20 %-ს (</a:t>
            </a:r>
            <a:r>
              <a:rPr lang="ka-GE" dirty="0" smtClean="0">
                <a:solidFill>
                  <a:srgbClr val="C00000"/>
                </a:solidFill>
              </a:rPr>
              <a:t>ნაცვლად </a:t>
            </a:r>
            <a:r>
              <a:rPr lang="en-US" dirty="0" smtClean="0">
                <a:solidFill>
                  <a:srgbClr val="C00000"/>
                </a:solidFill>
              </a:rPr>
              <a:t>60</a:t>
            </a:r>
            <a:r>
              <a:rPr lang="ka-GE" dirty="0" smtClean="0">
                <a:solidFill>
                  <a:srgbClr val="C00000"/>
                </a:solidFill>
              </a:rPr>
              <a:t> %-ისა) </a:t>
            </a:r>
            <a:r>
              <a:rPr lang="ka-GE" dirty="0" smtClean="0"/>
              <a:t>არ </a:t>
            </a:r>
            <a:r>
              <a:rPr lang="ka-GE" dirty="0"/>
              <a:t>აქვს ინფექციების კონტროლის სამოქმედო გეგმა - ინფექციების კონტროლის პროგრამა;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31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58213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ka-GE" dirty="0">
                <a:solidFill>
                  <a:schemeClr val="accent2">
                    <a:lumMod val="75000"/>
                  </a:schemeClr>
                </a:solidFill>
              </a:rPr>
              <a:t>სტაციონარული  სამედიცინო  დაწესებულებებში ინფექციების  კონტროლის სისტემის  მონიტორინგის </a:t>
            </a:r>
            <a:r>
              <a:rPr lang="ka-GE" u="sng" dirty="0">
                <a:solidFill>
                  <a:schemeClr val="accent2">
                    <a:lumMod val="75000"/>
                  </a:schemeClr>
                </a:solidFill>
              </a:rPr>
              <a:t>პირველი  ეტაპის </a:t>
            </a:r>
            <a:r>
              <a:rPr lang="ka-GE" dirty="0" smtClean="0">
                <a:solidFill>
                  <a:schemeClr val="accent2">
                    <a:lumMod val="75000"/>
                  </a:schemeClr>
                </a:solidFill>
              </a:rPr>
              <a:t>შედეგები</a:t>
            </a:r>
          </a:p>
          <a:p>
            <a:pPr marL="0" indent="0" algn="ctr">
              <a:buNone/>
            </a:pPr>
            <a:endParaRPr lang="ka-GE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ka-GE" dirty="0" smtClean="0"/>
              <a:t>დაწესებულებების </a:t>
            </a:r>
            <a:r>
              <a:rPr lang="ka-GE" dirty="0"/>
              <a:t>10 %-ს </a:t>
            </a:r>
            <a:r>
              <a:rPr lang="ka-GE" dirty="0">
                <a:solidFill>
                  <a:srgbClr val="C00000"/>
                </a:solidFill>
              </a:rPr>
              <a:t>(ნაცვლად 50 %-ისა)  </a:t>
            </a:r>
            <a:r>
              <a:rPr lang="ka-GE" dirty="0"/>
              <a:t>ბოლო ერთი წლის განმავლობაში არ განუხორციელებია ნოზოკომიური ინფექციების შემთხვევების დაფიქსირებისა </a:t>
            </a:r>
            <a:r>
              <a:rPr lang="ka-GE" dirty="0" smtClean="0"/>
              <a:t>და შეტყობინების </a:t>
            </a:r>
            <a:r>
              <a:rPr lang="ka-GE" dirty="0"/>
              <a:t>პროცედურა, </a:t>
            </a:r>
            <a:r>
              <a:rPr lang="ka-GE" i="1" u="sng" dirty="0"/>
              <a:t>ხოლო მხოლოდ 20 %-ს აქვს დაფიქსირებული ინფექციების გავრეცლების რეალურ სურათთან  მიახლოებული ინფორმაცია;</a:t>
            </a:r>
            <a:endParaRPr lang="ka-GE" i="1" u="sng" dirty="0" smtClean="0"/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ka-GE" dirty="0"/>
              <a:t>დაწესებულებების </a:t>
            </a:r>
            <a:r>
              <a:rPr lang="ka-GE" dirty="0" smtClean="0"/>
              <a:t>10 %-ს </a:t>
            </a:r>
            <a:r>
              <a:rPr lang="ka-GE" dirty="0" smtClean="0">
                <a:solidFill>
                  <a:srgbClr val="C00000"/>
                </a:solidFill>
              </a:rPr>
              <a:t>(ნაცვლად </a:t>
            </a:r>
            <a:r>
              <a:rPr lang="en-US" dirty="0" smtClean="0">
                <a:solidFill>
                  <a:srgbClr val="C00000"/>
                </a:solidFill>
              </a:rPr>
              <a:t>5</a:t>
            </a:r>
            <a:r>
              <a:rPr lang="ka-GE" dirty="0">
                <a:solidFill>
                  <a:srgbClr val="C00000"/>
                </a:solidFill>
              </a:rPr>
              <a:t>0 </a:t>
            </a:r>
            <a:r>
              <a:rPr lang="ka-GE" dirty="0" smtClean="0">
                <a:solidFill>
                  <a:srgbClr val="C00000"/>
                </a:solidFill>
              </a:rPr>
              <a:t>%-ისა)</a:t>
            </a:r>
            <a:r>
              <a:rPr lang="ka-GE" dirty="0" smtClean="0"/>
              <a:t> </a:t>
            </a:r>
            <a:r>
              <a:rPr lang="ka-GE" dirty="0"/>
              <a:t>არ აქვს ტრენინგების პროგრამა ინფექციების კონტროლის საკითხებზე;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ka-GE" dirty="0"/>
              <a:t>დაწესებულებების  </a:t>
            </a:r>
            <a:r>
              <a:rPr lang="ka-GE" dirty="0" smtClean="0"/>
              <a:t>50 %-ს </a:t>
            </a:r>
            <a:r>
              <a:rPr lang="ka-GE" dirty="0" smtClean="0">
                <a:solidFill>
                  <a:srgbClr val="C00000"/>
                </a:solidFill>
              </a:rPr>
              <a:t>(ნაცვლად 70 %-ისა) </a:t>
            </a:r>
            <a:r>
              <a:rPr lang="ka-GE" dirty="0"/>
              <a:t>არ აქვს ანტიბიოტიკების გამოყენების საკუთარი პოლიტიკა;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ka-GE" dirty="0"/>
              <a:t>დაწესებულებების  90 %-ს </a:t>
            </a:r>
            <a:r>
              <a:rPr lang="ka-GE" dirty="0" smtClean="0"/>
              <a:t> (</a:t>
            </a:r>
            <a:r>
              <a:rPr lang="ka-GE" dirty="0" smtClean="0">
                <a:solidFill>
                  <a:srgbClr val="FF0000"/>
                </a:solidFill>
              </a:rPr>
              <a:t>ნაცვლად 100 %-ისა) </a:t>
            </a:r>
            <a:r>
              <a:rPr lang="ka-GE" dirty="0" smtClean="0"/>
              <a:t>არ </a:t>
            </a:r>
            <a:r>
              <a:rPr lang="ka-GE" dirty="0"/>
              <a:t>აქვს  მაღალი რისკის სათავსებში დასაქმებული პერსონალის </a:t>
            </a:r>
            <a:r>
              <a:rPr lang="en-US" dirty="0"/>
              <a:t>B </a:t>
            </a:r>
            <a:r>
              <a:rPr lang="ka-GE" dirty="0"/>
              <a:t>ჰეპატიტზე ვაქცინაციის ორგანიზაციული პოლიტიკა;</a:t>
            </a:r>
            <a:endParaRPr lang="en-US" dirty="0"/>
          </a:p>
          <a:p>
            <a:pPr marL="0" indent="0">
              <a:buNone/>
            </a:pPr>
            <a:endParaRPr lang="ka-GE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04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4154613"/>
              </p:ext>
            </p:extLst>
          </p:nvPr>
        </p:nvGraphicFramePr>
        <p:xfrm>
          <a:off x="-76200" y="381000"/>
          <a:ext cx="9220200" cy="5745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823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4991116"/>
              </p:ext>
            </p:extLst>
          </p:nvPr>
        </p:nvGraphicFramePr>
        <p:xfrm>
          <a:off x="0" y="1066800"/>
          <a:ext cx="8991599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 rot="10800000" flipV="1">
            <a:off x="914397" y="31844"/>
            <a:ext cx="8260307" cy="882556"/>
          </a:xfrm>
        </p:spPr>
        <p:txBody>
          <a:bodyPr>
            <a:normAutofit/>
          </a:bodyPr>
          <a:lstStyle/>
          <a:p>
            <a:r>
              <a:rPr lang="en-US" sz="2400" dirty="0" smtClean="0">
                <a:effectLst/>
              </a:rPr>
              <a:t>ინფექციების </a:t>
            </a:r>
            <a:r>
              <a:rPr lang="en-US" sz="2400" dirty="0">
                <a:effectLst/>
              </a:rPr>
              <a:t>კონტროლის </a:t>
            </a:r>
            <a:r>
              <a:rPr lang="en-US" sz="2400" dirty="0" smtClean="0">
                <a:effectLst/>
              </a:rPr>
              <a:t>სისტემის </a:t>
            </a:r>
            <a:r>
              <a:rPr lang="ka-GE" sz="2400" dirty="0" smtClean="0">
                <a:effectLst/>
              </a:rPr>
              <a:t>შეფასება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8393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1460356"/>
              </p:ext>
            </p:extLst>
          </p:nvPr>
        </p:nvGraphicFramePr>
        <p:xfrm>
          <a:off x="0" y="76200"/>
          <a:ext cx="91440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537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381000"/>
            <a:ext cx="88392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6303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29600" cy="685800"/>
          </a:xfrm>
        </p:spPr>
        <p:txBody>
          <a:bodyPr/>
          <a:lstStyle/>
          <a:p>
            <a:r>
              <a:rPr lang="ka-GE" dirty="0" smtClean="0"/>
              <a:t>მომავლის გეგმები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135563"/>
          </a:xfrm>
        </p:spPr>
        <p:txBody>
          <a:bodyPr/>
          <a:lstStyle/>
          <a:p>
            <a:pPr marL="0" indent="0">
              <a:buNone/>
            </a:pPr>
            <a:r>
              <a:rPr lang="ka-GE" i="1" u="sng" dirty="0" smtClean="0"/>
              <a:t>დაწყებულია 2017 წლის მონიტორინგის  </a:t>
            </a:r>
            <a:r>
              <a:rPr lang="en-US" i="1" u="sng" dirty="0" smtClean="0"/>
              <a:t>I</a:t>
            </a:r>
            <a:r>
              <a:rPr lang="ka-GE" i="1" u="sng" dirty="0" smtClean="0"/>
              <a:t> რაუნდი, რომელიც მოიცავს:</a:t>
            </a:r>
          </a:p>
          <a:p>
            <a:pPr marL="0" indent="0">
              <a:buNone/>
            </a:pPr>
            <a:endParaRPr lang="ka-GE" dirty="0" smtClean="0"/>
          </a:p>
          <a:p>
            <a:r>
              <a:rPr lang="ka-GE" b="0" dirty="0" smtClean="0"/>
              <a:t>რეანიმაციაში </a:t>
            </a:r>
            <a:r>
              <a:rPr lang="ka-GE" b="0" dirty="0"/>
              <a:t>სანებართვო დანართის მქონე ქ. თბილისის (საწოლფონდით ≤ 40), ქ. ბათუმისა და ქ. ქუთაისის  სამედიცინო </a:t>
            </a:r>
            <a:r>
              <a:rPr lang="en-US" b="0" dirty="0" smtClean="0"/>
              <a:t>დაწესებულებებ</a:t>
            </a:r>
            <a:r>
              <a:rPr lang="ka-GE" b="0" dirty="0" smtClean="0"/>
              <a:t>ს - </a:t>
            </a:r>
            <a:r>
              <a:rPr lang="ka-GE" dirty="0" smtClean="0">
                <a:solidFill>
                  <a:srgbClr val="C00000"/>
                </a:solidFill>
              </a:rPr>
              <a:t>სულ 45 დაწესებულება</a:t>
            </a:r>
          </a:p>
          <a:p>
            <a:endParaRPr lang="ka-GE" b="0" dirty="0"/>
          </a:p>
          <a:p>
            <a:r>
              <a:rPr lang="ka-GE" b="0" dirty="0" smtClean="0"/>
              <a:t>2016 წლის მონიტორინგის </a:t>
            </a:r>
            <a:r>
              <a:rPr lang="en-US" b="0" dirty="0" smtClean="0"/>
              <a:t>II </a:t>
            </a:r>
            <a:r>
              <a:rPr lang="ka-GE" b="0" dirty="0" smtClean="0"/>
              <a:t>რაუნდის დროს შემოწმებული კლინიკების განმეორებით მონიტორინგს - ქ. თბილისის კარდიოქირურგიული სერვისისა და პერინატალური რეგიონალიზაციის </a:t>
            </a:r>
            <a:r>
              <a:rPr lang="en-US" b="0" dirty="0" smtClean="0"/>
              <a:t>III</a:t>
            </a:r>
            <a:r>
              <a:rPr lang="ru-RU" b="0" dirty="0" smtClean="0"/>
              <a:t> </a:t>
            </a:r>
            <a:r>
              <a:rPr lang="ka-GE" b="0" dirty="0" smtClean="0"/>
              <a:t>დონის დაწესებულებები - </a:t>
            </a:r>
            <a:r>
              <a:rPr lang="ka-GE" dirty="0" smtClean="0">
                <a:solidFill>
                  <a:srgbClr val="C00000"/>
                </a:solidFill>
              </a:rPr>
              <a:t>სულ  9 დაწესებულება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518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9144000" cy="6049963"/>
          </a:xfrm>
        </p:spPr>
        <p:txBody>
          <a:bodyPr/>
          <a:lstStyle/>
          <a:p>
            <a:pPr marL="0" indent="0" algn="ctr">
              <a:buNone/>
            </a:pPr>
            <a:endParaRPr lang="ka-GE" sz="4000" dirty="0" smtClean="0"/>
          </a:p>
          <a:p>
            <a:pPr marL="0" indent="0" algn="ctr">
              <a:buNone/>
            </a:pPr>
            <a:r>
              <a:rPr lang="ka-GE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დიდი მადლობა!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7" name="Picture 3" descr="D:\Users\mbaidauri\Desktop\hospital-acquired-infections-42-6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1200"/>
            <a:ext cx="9144000" cy="411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805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609600" indent="-609600" algn="r">
              <a:spcBef>
                <a:spcPct val="0"/>
              </a:spcBef>
              <a:buNone/>
            </a:pPr>
            <a:endParaRPr lang="ka-GE" sz="2800" dirty="0" smtClean="0"/>
          </a:p>
          <a:p>
            <a:pPr marL="609600" indent="-609600" algn="ctr">
              <a:spcBef>
                <a:spcPct val="0"/>
              </a:spcBef>
              <a:buNone/>
            </a:pPr>
            <a:r>
              <a:rPr lang="ka-GE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საქართველოს კანონი „საზოგადოებრივი ჯანმრთელობის შესახებ“</a:t>
            </a:r>
          </a:p>
          <a:p>
            <a:pPr marL="609600" indent="-609600" algn="ctr">
              <a:spcBef>
                <a:spcPct val="0"/>
              </a:spcBef>
              <a:buNone/>
            </a:pPr>
            <a:endParaRPr lang="ka-GE" sz="2800" dirty="0">
              <a:solidFill>
                <a:schemeClr val="accent2">
                  <a:lumMod val="75000"/>
                </a:schemeClr>
              </a:solidFill>
            </a:endParaRPr>
          </a:p>
          <a:p>
            <a:pPr marL="609600" indent="-609600" algn="ctr">
              <a:spcBef>
                <a:spcPct val="0"/>
              </a:spcBef>
              <a:buNone/>
            </a:pPr>
            <a:endParaRPr lang="ka-GE" sz="2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609600" indent="-609600" algn="ctr">
              <a:spcBef>
                <a:spcPct val="0"/>
              </a:spcBef>
              <a:buNone/>
            </a:pPr>
            <a:r>
              <a:rPr lang="ka-GE" sz="2800" dirty="0" smtClean="0"/>
              <a:t>„</a:t>
            </a:r>
            <a:r>
              <a:rPr lang="ka-GE" sz="3200" dirty="0" smtClean="0"/>
              <a:t>სამედიცინო </a:t>
            </a:r>
            <a:r>
              <a:rPr lang="ka-GE" sz="3200" dirty="0"/>
              <a:t>მომსახურების მიმწოდებელი ვალდებულია უზრუნველყოს ნოზოკომიური ინფექციების პრევენცია და კონტროლი</a:t>
            </a:r>
            <a:r>
              <a:rPr lang="ka-GE" sz="3200" dirty="0" smtClean="0"/>
              <a:t>“</a:t>
            </a:r>
          </a:p>
          <a:p>
            <a:pPr marL="609600" indent="-609600" algn="ctr">
              <a:spcBef>
                <a:spcPct val="0"/>
              </a:spcBef>
              <a:buNone/>
            </a:pPr>
            <a:endParaRPr lang="ka-GE" sz="2800" dirty="0">
              <a:solidFill>
                <a:schemeClr val="accent2">
                  <a:lumMod val="75000"/>
                </a:schemeClr>
              </a:solidFill>
            </a:endParaRPr>
          </a:p>
          <a:p>
            <a:pPr marL="609600" indent="-609600" algn="ctr">
              <a:spcBef>
                <a:spcPct val="0"/>
              </a:spcBef>
              <a:buNone/>
            </a:pPr>
            <a:r>
              <a:rPr lang="ka-GE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(მუხლი 8, პუნქტი 5)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09600" indent="-609600" algn="just" eaLnBrk="1" hangingPunct="1">
              <a:spcBef>
                <a:spcPct val="0"/>
              </a:spcBef>
              <a:buFontTx/>
              <a:buNone/>
            </a:pPr>
            <a:endParaRPr lang="ka-GE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58674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ka-GE" sz="28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ka-GE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სამედიცინო </a:t>
            </a:r>
            <a:r>
              <a:rPr lang="ka-GE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დაწესებულებაში ინფექციების კონტროლის მარეგულირებელი ძირითადი სახელმძღვანელო </a:t>
            </a:r>
            <a:r>
              <a:rPr lang="ka-GE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დოკუმენტები  </a:t>
            </a:r>
          </a:p>
          <a:p>
            <a:pPr marL="0" indent="0" algn="ctr">
              <a:buNone/>
            </a:pP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ka-GE" dirty="0"/>
              <a:t>„ნოზოკომიური ინფექციების ეპიდზედამხედველობის, პრევენციისა და კონტროლის წესების დამტკიცების შესახებ“ </a:t>
            </a:r>
            <a:r>
              <a:rPr lang="ka-GE" b="0" dirty="0"/>
              <a:t>2015 წლის 7 სექტემბრის </a:t>
            </a:r>
            <a:r>
              <a:rPr lang="ru-RU" b="0" dirty="0"/>
              <a:t>№</a:t>
            </a:r>
            <a:r>
              <a:rPr lang="ka-GE" b="0" dirty="0"/>
              <a:t>01-38/ნ </a:t>
            </a:r>
            <a:r>
              <a:rPr lang="ka-GE" b="0" dirty="0" smtClean="0"/>
              <a:t>ბრძანება</a:t>
            </a:r>
            <a:endParaRPr lang="en-US" b="0" dirty="0"/>
          </a:p>
          <a:p>
            <a:pPr marL="0" indent="0">
              <a:buNone/>
            </a:pPr>
            <a:r>
              <a:rPr lang="ka-GE" b="0" dirty="0"/>
              <a:t> </a:t>
            </a:r>
            <a:endParaRPr lang="en-US" b="0" dirty="0"/>
          </a:p>
          <a:p>
            <a:pPr lvl="0"/>
            <a:r>
              <a:rPr lang="ka-GE" dirty="0"/>
              <a:t>„სამედიცინო, საზოგადოებრივი ჯანმრთელობისა და საზოგადოებრივი მნიშვნელობის დაწესებულებებში დეზინფექციისა და სტერილიზაციის ტექნიკური რეგლამენტის დამტკიცების შესახებ“ </a:t>
            </a:r>
            <a:r>
              <a:rPr lang="ka-GE" b="0" dirty="0"/>
              <a:t>საქართველოს მთავრობის 2015 წლის 24 აპრილის </a:t>
            </a:r>
            <a:r>
              <a:rPr lang="ru-RU" b="0" dirty="0"/>
              <a:t>№185 </a:t>
            </a:r>
            <a:r>
              <a:rPr lang="ka-GE" b="0" dirty="0" smtClean="0"/>
              <a:t>დადგენილება</a:t>
            </a:r>
            <a:endParaRPr lang="en-US" b="0" dirty="0"/>
          </a:p>
          <a:p>
            <a:endParaRPr lang="en-US" b="0" dirty="0"/>
          </a:p>
          <a:p>
            <a:pPr lvl="0"/>
            <a:r>
              <a:rPr lang="ka-GE" dirty="0"/>
              <a:t>„ტექნიკური რეგლამენტი - სამკურნალო-პროფილაქტიკური დაწესებულებების ნარჩენების შეგროვების, შენახვისა და გაუვნებლების სანიტარული წესების დამტკიცების შესახებ" </a:t>
            </a:r>
            <a:r>
              <a:rPr lang="ka-GE" b="0" dirty="0"/>
              <a:t>საქართველოს მთავრობის 2014 წლის 15 იანვრის №64 </a:t>
            </a:r>
            <a:r>
              <a:rPr lang="ka-GE" b="0" dirty="0" smtClean="0"/>
              <a:t>დადგენილება</a:t>
            </a:r>
            <a:endParaRPr lang="en-US" b="0" dirty="0"/>
          </a:p>
          <a:p>
            <a:pPr marL="0" indent="0">
              <a:buNone/>
            </a:pPr>
            <a:endParaRPr lang="en-US" b="0" dirty="0"/>
          </a:p>
          <a:p>
            <a:pPr lvl="0"/>
            <a:r>
              <a:rPr lang="ka-GE" b="0" dirty="0"/>
              <a:t>კლინიკური პრაქტიკის ეროვნული რეკომენდაცია (გაიდლაინი) - </a:t>
            </a:r>
            <a:r>
              <a:rPr lang="ka-GE" dirty="0"/>
              <a:t>„ინფექციური კონტროლი სამედიცინო დაწესებულებებში" </a:t>
            </a:r>
            <a:r>
              <a:rPr lang="ka-GE" b="0" dirty="0"/>
              <a:t>(საქართველოს შრომის, ჯანმრთელობისა და სოციალური დაცვის მინისტრის 2009 წლის 14 აპრილის №148/ო ბრძანება</a:t>
            </a:r>
            <a:r>
              <a:rPr lang="ka-GE" b="0" dirty="0" smtClean="0"/>
              <a:t>)</a:t>
            </a:r>
            <a:endParaRPr lang="en-US" b="0" dirty="0"/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86154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0" y="457200"/>
            <a:ext cx="4724400" cy="5668963"/>
          </a:xfrm>
        </p:spPr>
        <p:txBody>
          <a:bodyPr/>
          <a:lstStyle/>
          <a:p>
            <a:pPr marL="0" indent="0">
              <a:buNone/>
            </a:pPr>
            <a:endParaRPr lang="ka-GE" sz="2000" b="0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9" name="Picture 5" descr="C:\Users\mbaidauri\AppData\Local\Microsoft\Windows\Temporary Internet Files\Content.Outlook\XG3M7STO\IMG_077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1"/>
            <a:ext cx="9144000" cy="5547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755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9067800" cy="8382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ka-GE" sz="2800" dirty="0" smtClean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ka-GE" sz="2800" dirty="0" smtClean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ka-GE" sz="2800" dirty="0" smtClean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ადმინისტრირება </a:t>
            </a:r>
            <a:r>
              <a:rPr lang="ka-GE" sz="28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და აღსრულების მექანიზმი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287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ka-GE" sz="2600" dirty="0"/>
              <a:t>„</a:t>
            </a:r>
            <a:r>
              <a:rPr lang="ka-GE" sz="2600" dirty="0" smtClean="0"/>
              <a:t>სამედიცინო </a:t>
            </a:r>
            <a:r>
              <a:rPr lang="ka-GE" sz="2600" dirty="0"/>
              <a:t>საქმიანობის ლიცენზიისა და სტაციონარული დაწესებულების ნებართვის გაცემის წესისა და პირობების შესახებ დებულებების დამტკიცების </a:t>
            </a:r>
            <a:r>
              <a:rPr lang="ka-GE" sz="2600" dirty="0" smtClean="0"/>
              <a:t>თაობაზე“ საქართველოს მთავრობის 2010 წლის 17 დეკემბრის </a:t>
            </a:r>
            <a:r>
              <a:rPr lang="ru-RU" sz="2600" dirty="0" smtClean="0"/>
              <a:t>№385 </a:t>
            </a:r>
            <a:r>
              <a:rPr lang="ka-GE" sz="2600" dirty="0" smtClean="0"/>
              <a:t>დადგენილებით განსაზღვრული სანებართვო პირობები:</a:t>
            </a:r>
          </a:p>
          <a:p>
            <a:pPr marL="0" indent="0">
              <a:buNone/>
            </a:pPr>
            <a:endParaRPr lang="ka-GE" sz="2600" dirty="0" smtClean="0"/>
          </a:p>
          <a:p>
            <a:r>
              <a:rPr lang="ka-GE" b="0" dirty="0" smtClean="0"/>
              <a:t>ნოზოკომიური</a:t>
            </a:r>
            <a:r>
              <a:rPr lang="ka-GE" b="0" dirty="0"/>
              <a:t> ინფექციების </a:t>
            </a:r>
            <a:r>
              <a:rPr lang="ka-GE" b="0" dirty="0" smtClean="0"/>
              <a:t>აღრიცხვის,</a:t>
            </a:r>
            <a:r>
              <a:rPr lang="ka-GE" b="0" dirty="0"/>
              <a:t> </a:t>
            </a:r>
            <a:r>
              <a:rPr lang="ka-GE" b="0" dirty="0" smtClean="0"/>
              <a:t>მართვის,</a:t>
            </a:r>
            <a:r>
              <a:rPr lang="ka-GE" b="0" dirty="0"/>
              <a:t> ზედამხედველობისა </a:t>
            </a:r>
            <a:r>
              <a:rPr lang="ka-GE" b="0" dirty="0" smtClean="0"/>
              <a:t> და</a:t>
            </a:r>
            <a:r>
              <a:rPr lang="ka-GE" b="0" dirty="0"/>
              <a:t> </a:t>
            </a:r>
            <a:endParaRPr lang="ka-GE" b="0" dirty="0" smtClean="0"/>
          </a:p>
          <a:p>
            <a:pPr marL="0" indent="0">
              <a:buNone/>
            </a:pPr>
            <a:r>
              <a:rPr lang="ka-GE" b="0" dirty="0" smtClean="0"/>
              <a:t>     კონტროლის  უზრუნველყოფა </a:t>
            </a:r>
            <a:r>
              <a:rPr lang="ka-GE" b="0" dirty="0"/>
              <a:t>კანონმდებლობით</a:t>
            </a:r>
            <a:r>
              <a:rPr lang="ka-GE" b="0" dirty="0" smtClean="0"/>
              <a:t> </a:t>
            </a:r>
            <a:r>
              <a:rPr lang="ka-GE" b="0" dirty="0"/>
              <a:t>დადგენილი  მოთხოვნების </a:t>
            </a:r>
            <a:endParaRPr lang="ka-GE" b="0" dirty="0" smtClean="0"/>
          </a:p>
          <a:p>
            <a:pPr marL="0" indent="0">
              <a:buNone/>
            </a:pPr>
            <a:r>
              <a:rPr lang="ka-GE" b="0" dirty="0" smtClean="0"/>
              <a:t>      შესაბამისად</a:t>
            </a:r>
          </a:p>
          <a:p>
            <a:pPr marL="0" indent="0">
              <a:buNone/>
            </a:pPr>
            <a:endParaRPr lang="ka-GE" b="0" dirty="0" smtClean="0"/>
          </a:p>
          <a:p>
            <a:r>
              <a:rPr lang="ka-GE" b="0" dirty="0"/>
              <a:t>სამედიცინო ნარჩენების უსაფრთხო </a:t>
            </a:r>
            <a:r>
              <a:rPr lang="ka-GE" b="0" dirty="0" smtClean="0"/>
              <a:t>სეგრეგაციის,</a:t>
            </a:r>
            <a:r>
              <a:rPr lang="ka-GE" b="0" dirty="0"/>
              <a:t> </a:t>
            </a:r>
            <a:r>
              <a:rPr lang="ka-GE" b="0" dirty="0" smtClean="0"/>
              <a:t>შეგროვების,</a:t>
            </a:r>
            <a:r>
              <a:rPr lang="ka-GE" b="0" dirty="0"/>
              <a:t> </a:t>
            </a:r>
            <a:r>
              <a:rPr lang="ka-GE" b="0" dirty="0" smtClean="0"/>
              <a:t>შენახვის, </a:t>
            </a:r>
            <a:r>
              <a:rPr lang="ka-GE" b="0" dirty="0"/>
              <a:t>გატანის, </a:t>
            </a:r>
            <a:endParaRPr lang="ka-GE" b="0" dirty="0" smtClean="0"/>
          </a:p>
          <a:p>
            <a:pPr marL="0" indent="0">
              <a:buNone/>
            </a:pPr>
            <a:r>
              <a:rPr lang="ka-GE" b="0" dirty="0"/>
              <a:t> </a:t>
            </a:r>
            <a:r>
              <a:rPr lang="ka-GE" b="0" dirty="0" smtClean="0"/>
              <a:t>     უტილიზაციის</a:t>
            </a:r>
            <a:r>
              <a:rPr lang="ka-GE" b="0" dirty="0"/>
              <a:t> </a:t>
            </a:r>
            <a:r>
              <a:rPr lang="ka-GE" b="0" dirty="0" smtClean="0"/>
              <a:t> ან</a:t>
            </a:r>
            <a:r>
              <a:rPr lang="ka-GE" b="0" dirty="0"/>
              <a:t> </a:t>
            </a:r>
            <a:r>
              <a:rPr lang="ka-GE" b="0" dirty="0" smtClean="0"/>
              <a:t>/და </a:t>
            </a:r>
            <a:r>
              <a:rPr lang="ka-GE" b="0" dirty="0"/>
              <a:t>განადგურების კანონმდებლობით  დადგენილი  წესით</a:t>
            </a:r>
            <a:r>
              <a:rPr lang="ka-GE" b="0" dirty="0" smtClean="0"/>
              <a:t> </a:t>
            </a:r>
          </a:p>
          <a:p>
            <a:pPr marL="0" indent="0">
              <a:buNone/>
            </a:pPr>
            <a:r>
              <a:rPr lang="ka-GE" b="0" dirty="0"/>
              <a:t> </a:t>
            </a:r>
            <a:r>
              <a:rPr lang="ka-GE" b="0" dirty="0" smtClean="0"/>
              <a:t>     უზრუნველყოფა</a:t>
            </a:r>
          </a:p>
          <a:p>
            <a:pPr marL="0" indent="0">
              <a:buNone/>
            </a:pPr>
            <a:endParaRPr lang="ka-GE" b="0" dirty="0" smtClean="0"/>
          </a:p>
          <a:p>
            <a:r>
              <a:rPr lang="ka-GE" b="0" dirty="0"/>
              <a:t>სავენტილაციო </a:t>
            </a:r>
            <a:r>
              <a:rPr lang="ka-GE" b="0" dirty="0" smtClean="0"/>
              <a:t>სისტემა,</a:t>
            </a:r>
            <a:r>
              <a:rPr lang="ka-GE" b="0" dirty="0"/>
              <a:t> რომელიც </a:t>
            </a:r>
            <a:r>
              <a:rPr lang="ka-GE" b="0" dirty="0" smtClean="0"/>
              <a:t>უზრუნველყოფსსაოპერაციო</a:t>
            </a:r>
            <a:r>
              <a:rPr lang="ka-GE" b="0" dirty="0"/>
              <a:t> </a:t>
            </a:r>
            <a:r>
              <a:rPr lang="ka-GE" b="0" dirty="0" smtClean="0"/>
              <a:t> ბლოკში,</a:t>
            </a:r>
            <a:r>
              <a:rPr lang="ka-GE" b="0" dirty="0"/>
              <a:t> </a:t>
            </a:r>
            <a:endParaRPr lang="ka-GE" b="0" dirty="0" smtClean="0"/>
          </a:p>
          <a:p>
            <a:pPr marL="0" indent="0">
              <a:buNone/>
            </a:pPr>
            <a:r>
              <a:rPr lang="ka-GE" b="0" dirty="0" smtClean="0"/>
              <a:t>      სარეანიმაციო</a:t>
            </a:r>
            <a:r>
              <a:rPr lang="ka-GE" b="0" dirty="0"/>
              <a:t> </a:t>
            </a:r>
            <a:r>
              <a:rPr lang="ka-GE" b="0" dirty="0" smtClean="0"/>
              <a:t> განყოფილებაში,</a:t>
            </a:r>
            <a:r>
              <a:rPr lang="ka-GE" b="0" dirty="0"/>
              <a:t> </a:t>
            </a:r>
            <a:r>
              <a:rPr lang="ka-GE" b="0" dirty="0" smtClean="0"/>
              <a:t>ბოქსირებულ</a:t>
            </a:r>
            <a:r>
              <a:rPr lang="ka-GE" b="0" dirty="0"/>
              <a:t> </a:t>
            </a:r>
            <a:r>
              <a:rPr lang="ka-GE" b="0" dirty="0" smtClean="0"/>
              <a:t>პალატაში,</a:t>
            </a:r>
            <a:r>
              <a:rPr lang="ka-GE" b="0" dirty="0"/>
              <a:t> </a:t>
            </a:r>
            <a:r>
              <a:rPr lang="ka-GE" b="0" dirty="0" smtClean="0"/>
              <a:t>ფთიზიატრიულ</a:t>
            </a:r>
            <a:r>
              <a:rPr lang="ka-GE" b="0" dirty="0"/>
              <a:t> </a:t>
            </a:r>
            <a:r>
              <a:rPr lang="ka-GE" b="0" dirty="0" smtClean="0"/>
              <a:t> და</a:t>
            </a:r>
            <a:r>
              <a:rPr lang="ka-GE" b="0" dirty="0"/>
              <a:t> </a:t>
            </a:r>
            <a:endParaRPr lang="ka-GE" b="0" dirty="0" smtClean="0"/>
          </a:p>
          <a:p>
            <a:pPr marL="0" indent="0">
              <a:buNone/>
            </a:pPr>
            <a:r>
              <a:rPr lang="ka-GE" b="0" dirty="0" smtClean="0"/>
              <a:t>      ინფექციურ განყოფილებაში</a:t>
            </a:r>
            <a:r>
              <a:rPr lang="ka-GE" b="0" dirty="0"/>
              <a:t> </a:t>
            </a:r>
            <a:r>
              <a:rPr lang="ka-GE" b="0" dirty="0" smtClean="0"/>
              <a:t> წნევათა</a:t>
            </a:r>
            <a:r>
              <a:rPr lang="ka-GE" b="0" dirty="0"/>
              <a:t> სხვაობის ისეთ </a:t>
            </a:r>
            <a:r>
              <a:rPr lang="ka-GE" b="0" dirty="0" smtClean="0"/>
              <a:t>რეჟიმს,</a:t>
            </a:r>
            <a:r>
              <a:rPr lang="ka-GE" b="0" dirty="0"/>
              <a:t> რომ არ მოხდეს</a:t>
            </a:r>
            <a:endParaRPr lang="ka-GE" b="0" dirty="0" smtClean="0"/>
          </a:p>
          <a:p>
            <a:pPr marL="0" indent="0">
              <a:buNone/>
            </a:pPr>
            <a:r>
              <a:rPr lang="ka-GE" b="0" dirty="0"/>
              <a:t>  </a:t>
            </a:r>
            <a:r>
              <a:rPr lang="ka-GE" b="0" dirty="0" smtClean="0"/>
              <a:t>    ჰაერის</a:t>
            </a:r>
            <a:r>
              <a:rPr lang="ka-GE" b="0" dirty="0"/>
              <a:t> გადადინება ნაკლებად </a:t>
            </a:r>
            <a:r>
              <a:rPr lang="ka-GE" b="0" dirty="0" smtClean="0"/>
              <a:t>სუფთა  სათავსებიდან</a:t>
            </a:r>
          </a:p>
          <a:p>
            <a:pPr marL="0" indent="0">
              <a:buNone/>
            </a:pPr>
            <a:endParaRPr lang="ka-GE" b="0" dirty="0" smtClean="0"/>
          </a:p>
          <a:p>
            <a:r>
              <a:rPr lang="ka-GE" b="0" dirty="0"/>
              <a:t>სათავსთა განლაგება , რომელიც </a:t>
            </a:r>
            <a:r>
              <a:rPr lang="ka-GE" b="0" dirty="0" smtClean="0"/>
              <a:t>უზრუნველყოფს </a:t>
            </a:r>
            <a:r>
              <a:rPr lang="ka-GE" b="0" dirty="0"/>
              <a:t>პაციენტისა  და  პერსონალის  </a:t>
            </a:r>
            <a:endParaRPr lang="ka-GE" b="0" dirty="0" smtClean="0"/>
          </a:p>
          <a:p>
            <a:pPr marL="0" indent="0">
              <a:buNone/>
            </a:pPr>
            <a:r>
              <a:rPr lang="ka-GE" b="0" dirty="0" smtClean="0"/>
              <a:t>      ნაკადურობას</a:t>
            </a:r>
            <a:r>
              <a:rPr lang="ka-GE" b="0" dirty="0"/>
              <a:t> , რათა არ მოხდეს „ სუფთა “ და „ ჭუჭყიანი “ </a:t>
            </a:r>
            <a:r>
              <a:rPr lang="ka-GE" b="0" dirty="0" smtClean="0"/>
              <a:t>ზონების  გადაკვეთა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13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991600" cy="457200"/>
          </a:xfrm>
        </p:spPr>
        <p:txBody>
          <a:bodyPr>
            <a:normAutofit fontScale="90000"/>
          </a:bodyPr>
          <a:lstStyle/>
          <a:p>
            <a:r>
              <a:rPr lang="ka-GE" dirty="0">
                <a:solidFill>
                  <a:schemeClr val="accent2">
                    <a:lumMod val="75000"/>
                  </a:schemeClr>
                </a:solidFill>
              </a:rPr>
              <a:t>ადმინისტრირება და აღსრულების მექანიზმი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21176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/>
              <a:t>საქართველოს მთავრობის 2013 წლის 21 თებერვლი</a:t>
            </a:r>
            <a:r>
              <a:rPr lang="ka-GE" dirty="0"/>
              <a:t>ს </a:t>
            </a:r>
            <a:r>
              <a:rPr lang="en-US" dirty="0"/>
              <a:t>№36 </a:t>
            </a:r>
            <a:r>
              <a:rPr lang="en-US" dirty="0" smtClean="0"/>
              <a:t>დადგენილება</a:t>
            </a:r>
            <a:r>
              <a:rPr lang="ka-GE" dirty="0" smtClean="0"/>
              <a:t> „</a:t>
            </a:r>
            <a:r>
              <a:rPr lang="en-US" dirty="0"/>
              <a:t>საყოველთაო ჯანდაცვაზე გადასვლის მიზნით გასატარებელ </a:t>
            </a:r>
            <a:r>
              <a:rPr lang="en-US" dirty="0" smtClean="0"/>
              <a:t>ზოგიერთ</a:t>
            </a:r>
            <a:r>
              <a:rPr lang="ka-GE" dirty="0" smtClean="0"/>
              <a:t> </a:t>
            </a:r>
            <a:r>
              <a:rPr lang="en-US" dirty="0" smtClean="0"/>
              <a:t>ღონისძიებათა </a:t>
            </a:r>
            <a:r>
              <a:rPr lang="en-US" dirty="0"/>
              <a:t>შესახებ</a:t>
            </a:r>
            <a:r>
              <a:rPr lang="ka-GE" dirty="0" smtClean="0"/>
              <a:t>“</a:t>
            </a:r>
          </a:p>
          <a:p>
            <a:pPr marL="0" indent="0">
              <a:buNone/>
            </a:pPr>
            <a:endParaRPr lang="ka-GE" dirty="0" smtClean="0"/>
          </a:p>
          <a:p>
            <a:r>
              <a:rPr lang="ka-GE" dirty="0"/>
              <a:t>მუხლი 20. პროგრამებში მონაწილე სუბიექტების უფლება-მოვალეობები</a:t>
            </a:r>
            <a:endParaRPr lang="en-US" dirty="0"/>
          </a:p>
          <a:p>
            <a:pPr marL="0" indent="0">
              <a:buNone/>
            </a:pPr>
            <a:r>
              <a:rPr lang="ka-GE" i="1" dirty="0" smtClean="0"/>
              <a:t>     პ</a:t>
            </a:r>
            <a:r>
              <a:rPr lang="ka-GE" i="1" u="sng" dirty="0" smtClean="0"/>
              <a:t>უნქტი </a:t>
            </a:r>
            <a:r>
              <a:rPr lang="ka-GE" i="1" u="sng" dirty="0"/>
              <a:t>5. მიმწოდებელი ვალდებულია</a:t>
            </a:r>
            <a:r>
              <a:rPr lang="ka-GE" i="1" u="sng" dirty="0" smtClean="0"/>
              <a:t>:</a:t>
            </a:r>
          </a:p>
          <a:p>
            <a:pPr marL="0" indent="0">
              <a:buNone/>
            </a:pPr>
            <a:r>
              <a:rPr lang="en-US" b="0" dirty="0" smtClean="0"/>
              <a:t>„</a:t>
            </a:r>
            <a:r>
              <a:rPr lang="en-US" b="0" dirty="0"/>
              <a:t>ო) გაითვალისწინოს, სტაციონარულ სამედიცინო დაწესებულებებში ინფექციების კონტროლის სისტემის მონიტორინგის ფარგლებში, შესაბამისი უფლებამოსილი ორგანოს მიერ გაცემული </a:t>
            </a:r>
            <a:r>
              <a:rPr lang="ka-GE" b="0" dirty="0"/>
              <a:t>რეკომენდაციები“</a:t>
            </a:r>
            <a:endParaRPr lang="en-US" b="0" dirty="0"/>
          </a:p>
          <a:p>
            <a:pPr marL="0" indent="0">
              <a:buNone/>
            </a:pPr>
            <a:r>
              <a:rPr lang="ka-GE" dirty="0"/>
              <a:t> </a:t>
            </a:r>
            <a:endParaRPr lang="en-US" dirty="0"/>
          </a:p>
          <a:p>
            <a:r>
              <a:rPr lang="ka-GE" dirty="0"/>
              <a:t>მუხლი 23. დამატებითი პირობები</a:t>
            </a:r>
            <a:endParaRPr lang="en-US" dirty="0"/>
          </a:p>
          <a:p>
            <a:pPr marL="0" indent="0">
              <a:buNone/>
            </a:pPr>
            <a:r>
              <a:rPr lang="ka-GE" b="0" dirty="0"/>
              <a:t>„41. </a:t>
            </a:r>
            <a:r>
              <a:rPr lang="en-US" b="0" dirty="0"/>
              <a:t>განმახორციელებელი ვალდებულია, შესაბამისი უფლებამოსილი ორგანოს მიერ სტაციონარულ სამედიცინო დაწესებულებებში ინფექციების კონტროლის სისტემის ორეტაპიანი მონიტორინგის შემდგომ, კომპეტენტური ორგანოს მიერ ადგილზე ფაქტობრივი გარემოებების გადამოწმებისას გამოვლენილი მე-20 მუხლის მე-5 პუნქტის „ო“ ქვეპუნქტით განსაზღვრული მოთხოვნის  დარღვევის შესახებ დასკვნის გათვალისწინებით, შესაბამის სტაციონარულ სამედიცინო დაწესებულებებს დაუყოვნებლივ შეუჩეროს მიმწოდებლის </a:t>
            </a:r>
            <a:r>
              <a:rPr lang="ka-GE" b="0" dirty="0"/>
              <a:t>სტატუსი.“</a:t>
            </a:r>
            <a:endParaRPr lang="en-US" b="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840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5714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3200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ka-GE" sz="2800" dirty="0" smtClean="0">
                <a:solidFill>
                  <a:schemeClr val="accent2">
                    <a:lumMod val="75000"/>
                  </a:schemeClr>
                </a:solidFill>
              </a:rPr>
              <a:t>სტაციონარული  სამედიცინო  დაწესებულებებში </a:t>
            </a:r>
            <a:r>
              <a:rPr lang="ka-GE" sz="2800" dirty="0">
                <a:solidFill>
                  <a:schemeClr val="accent2">
                    <a:lumMod val="75000"/>
                  </a:schemeClr>
                </a:solidFill>
              </a:rPr>
              <a:t>ინფექციების  კონტროლის სისტემის </a:t>
            </a:r>
            <a:r>
              <a:rPr lang="ka-GE" sz="2800" dirty="0" smtClean="0">
                <a:solidFill>
                  <a:schemeClr val="accent2">
                    <a:lumMod val="75000"/>
                  </a:schemeClr>
                </a:solidFill>
              </a:rPr>
              <a:t> ფუნქციონირების  შეფასების ტაპიანი  მონიტორინგის</a:t>
            </a:r>
            <a:r>
              <a:rPr lang="ka-GE" sz="2800" dirty="0" smtClean="0"/>
              <a:t> </a:t>
            </a:r>
            <a:r>
              <a:rPr lang="ka-GE" sz="2800" dirty="0" smtClean="0">
                <a:solidFill>
                  <a:schemeClr val="accent2">
                    <a:lumMod val="75000"/>
                  </a:schemeClr>
                </a:solidFill>
              </a:rPr>
              <a:t>ინსტრუმენტი</a:t>
            </a:r>
          </a:p>
          <a:p>
            <a:pPr marL="0" indent="0" algn="ctr">
              <a:buNone/>
            </a:pPr>
            <a:endParaRPr lang="ka-GE" sz="28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2800" dirty="0" err="1"/>
              <a:t>სტაციონარულ</a:t>
            </a:r>
            <a:r>
              <a:rPr lang="en-US" sz="2800" dirty="0"/>
              <a:t> </a:t>
            </a:r>
            <a:r>
              <a:rPr lang="ka-GE" sz="2800" dirty="0"/>
              <a:t> </a:t>
            </a:r>
            <a:r>
              <a:rPr lang="en-US" sz="2800" dirty="0" err="1"/>
              <a:t>სამედიცინო</a:t>
            </a:r>
            <a:r>
              <a:rPr lang="en-US" sz="2800" dirty="0"/>
              <a:t> </a:t>
            </a:r>
            <a:r>
              <a:rPr lang="ka-GE" sz="2800" dirty="0"/>
              <a:t> </a:t>
            </a:r>
            <a:r>
              <a:rPr lang="en-US" sz="2800" dirty="0" err="1"/>
              <a:t>დაწესებულებებში</a:t>
            </a:r>
            <a:r>
              <a:rPr lang="en-US" sz="2800" dirty="0"/>
              <a:t> </a:t>
            </a:r>
            <a:r>
              <a:rPr lang="ka-GE" sz="2800" dirty="0"/>
              <a:t> </a:t>
            </a:r>
            <a:r>
              <a:rPr lang="en-US" sz="2800" dirty="0" err="1"/>
              <a:t>ინფექციების</a:t>
            </a:r>
            <a:r>
              <a:rPr lang="en-US" sz="2800" dirty="0"/>
              <a:t> </a:t>
            </a:r>
            <a:r>
              <a:rPr lang="en-US" sz="2800" dirty="0" err="1"/>
              <a:t>კონტროლის</a:t>
            </a:r>
            <a:r>
              <a:rPr lang="en-US" sz="2800" dirty="0"/>
              <a:t> </a:t>
            </a:r>
            <a:r>
              <a:rPr lang="ka-GE" sz="2800" dirty="0"/>
              <a:t> </a:t>
            </a:r>
            <a:r>
              <a:rPr lang="en-US" sz="2800" dirty="0" err="1"/>
              <a:t>სისტემის</a:t>
            </a:r>
            <a:r>
              <a:rPr lang="en-US" sz="2800" dirty="0"/>
              <a:t> </a:t>
            </a:r>
            <a:r>
              <a:rPr lang="ka-GE" sz="2800" dirty="0"/>
              <a:t> </a:t>
            </a:r>
            <a:r>
              <a:rPr lang="en-US" sz="2800" dirty="0" err="1"/>
              <a:t>მონიტორინგის</a:t>
            </a:r>
            <a:r>
              <a:rPr lang="en-US" sz="2800" dirty="0"/>
              <a:t> </a:t>
            </a:r>
            <a:r>
              <a:rPr lang="ka-GE" sz="2800" dirty="0"/>
              <a:t> </a:t>
            </a:r>
            <a:r>
              <a:rPr lang="en-US" sz="2800" dirty="0" err="1"/>
              <a:t>ინსტრუმენტი</a:t>
            </a:r>
            <a:r>
              <a:rPr lang="ka-GE" sz="2800" dirty="0"/>
              <a:t>ს </a:t>
            </a:r>
            <a:r>
              <a:rPr lang="en-US" sz="2800" dirty="0" err="1"/>
              <a:t>კითხვარი</a:t>
            </a:r>
            <a:endParaRPr lang="ka-GE" sz="2800" dirty="0"/>
          </a:p>
          <a:p>
            <a:pPr marL="0" indent="0">
              <a:buNone/>
            </a:pPr>
            <a:endParaRPr lang="ka-GE" sz="2800" dirty="0"/>
          </a:p>
          <a:p>
            <a:r>
              <a:rPr lang="en-US" sz="2800" dirty="0" err="1"/>
              <a:t>სტაციონარულ</a:t>
            </a:r>
            <a:r>
              <a:rPr lang="en-US" sz="2800" dirty="0"/>
              <a:t> </a:t>
            </a:r>
            <a:r>
              <a:rPr lang="ka-GE" sz="2800" dirty="0"/>
              <a:t> </a:t>
            </a:r>
            <a:r>
              <a:rPr lang="en-US" sz="2800" dirty="0" err="1"/>
              <a:t>სამედიცინო</a:t>
            </a:r>
            <a:r>
              <a:rPr lang="en-US" sz="2800" dirty="0"/>
              <a:t> </a:t>
            </a:r>
            <a:r>
              <a:rPr lang="ka-GE" sz="2800" dirty="0"/>
              <a:t> </a:t>
            </a:r>
            <a:r>
              <a:rPr lang="en-US" sz="2800" dirty="0" err="1"/>
              <a:t>დაწესებულებებში</a:t>
            </a:r>
            <a:r>
              <a:rPr lang="en-US" sz="2800" dirty="0"/>
              <a:t> </a:t>
            </a:r>
            <a:r>
              <a:rPr lang="ka-GE" sz="2800" dirty="0"/>
              <a:t> </a:t>
            </a:r>
            <a:r>
              <a:rPr lang="en-US" sz="2800" dirty="0" err="1"/>
              <a:t>ინფექციების</a:t>
            </a:r>
            <a:r>
              <a:rPr lang="en-US" sz="2800" dirty="0"/>
              <a:t> </a:t>
            </a:r>
            <a:r>
              <a:rPr lang="en-US" sz="2800" dirty="0" err="1"/>
              <a:t>კონტროლის</a:t>
            </a:r>
            <a:r>
              <a:rPr lang="en-US" sz="2800" dirty="0"/>
              <a:t> </a:t>
            </a:r>
            <a:r>
              <a:rPr lang="ka-GE" sz="2800" dirty="0"/>
              <a:t> </a:t>
            </a:r>
            <a:r>
              <a:rPr lang="en-US" sz="2800" dirty="0" err="1"/>
              <a:t>სისტემის</a:t>
            </a:r>
            <a:r>
              <a:rPr lang="en-US" sz="2800" dirty="0"/>
              <a:t> </a:t>
            </a:r>
            <a:r>
              <a:rPr lang="ka-GE" sz="2800" dirty="0"/>
              <a:t> </a:t>
            </a:r>
            <a:r>
              <a:rPr lang="en-US" sz="2800" dirty="0" err="1"/>
              <a:t>მონიტორინგის</a:t>
            </a:r>
            <a:r>
              <a:rPr lang="en-US" sz="2800" dirty="0"/>
              <a:t> </a:t>
            </a:r>
            <a:r>
              <a:rPr lang="ka-GE" sz="2800" dirty="0"/>
              <a:t> ინსტრუმენტის </a:t>
            </a:r>
            <a:r>
              <a:rPr lang="en-US" sz="2800" dirty="0" err="1"/>
              <a:t>სახელმძღვანელო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1231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57451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ka-GE" dirty="0">
                <a:solidFill>
                  <a:schemeClr val="accent2">
                    <a:lumMod val="75000"/>
                  </a:schemeClr>
                </a:solidFill>
              </a:rPr>
              <a:t>მონიტორინგის </a:t>
            </a:r>
            <a:r>
              <a:rPr lang="ka-GE" dirty="0" smtClean="0">
                <a:solidFill>
                  <a:schemeClr val="accent2">
                    <a:lumMod val="75000"/>
                  </a:schemeClr>
                </a:solidFill>
              </a:rPr>
              <a:t>ინსტრუმენტი</a:t>
            </a:r>
          </a:p>
          <a:p>
            <a:pPr marL="0" indent="0" algn="ctr">
              <a:buNone/>
            </a:pPr>
            <a:endParaRPr lang="ka-GE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u="sng" dirty="0" smtClean="0"/>
              <a:t>I.</a:t>
            </a:r>
            <a:r>
              <a:rPr lang="ka-GE" u="sng" dirty="0" smtClean="0"/>
              <a:t> სტაციონარული </a:t>
            </a:r>
            <a:r>
              <a:rPr lang="ka-GE" u="sng" dirty="0"/>
              <a:t>სამედიცინო დაწესებულების გარემოს  </a:t>
            </a:r>
            <a:r>
              <a:rPr lang="ka-GE" u="sng" dirty="0" smtClean="0"/>
              <a:t>შეფასება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ka-GE" b="0" dirty="0" smtClean="0"/>
              <a:t>დაწესებულების </a:t>
            </a:r>
            <a:r>
              <a:rPr lang="ka-GE" b="0" dirty="0"/>
              <a:t>შენობის </a:t>
            </a:r>
            <a:r>
              <a:rPr lang="ka-GE" b="0" dirty="0" smtClean="0"/>
              <a:t>მდგომარეობა</a:t>
            </a:r>
          </a:p>
          <a:p>
            <a:pPr marL="0" lvl="0" indent="0">
              <a:buNone/>
            </a:pPr>
            <a:endParaRPr lang="en-US" b="0" dirty="0"/>
          </a:p>
          <a:p>
            <a:pPr lvl="0"/>
            <a:r>
              <a:rPr lang="ka-GE" b="0" dirty="0"/>
              <a:t>დაწესებულების ეზო და სამედიცინო ნარჩენების </a:t>
            </a:r>
            <a:r>
              <a:rPr lang="ka-GE" b="0" dirty="0" smtClean="0"/>
              <a:t>მენეჯმენტი</a:t>
            </a:r>
          </a:p>
          <a:p>
            <a:pPr marL="0" lvl="0" indent="0">
              <a:buNone/>
            </a:pPr>
            <a:endParaRPr lang="en-US" b="0" dirty="0"/>
          </a:p>
          <a:p>
            <a:pPr lvl="0"/>
            <a:r>
              <a:rPr lang="ka-GE" b="0" dirty="0" smtClean="0"/>
              <a:t>წყალმომარაგება</a:t>
            </a:r>
          </a:p>
          <a:p>
            <a:pPr marL="0" lvl="0" indent="0">
              <a:buNone/>
            </a:pPr>
            <a:endParaRPr lang="en-US" b="0" dirty="0"/>
          </a:p>
          <a:p>
            <a:pPr lvl="0"/>
            <a:r>
              <a:rPr lang="ka-GE" b="0" dirty="0"/>
              <a:t>დაწესებულების სათავსების  </a:t>
            </a:r>
            <a:r>
              <a:rPr lang="ka-GE" b="0" dirty="0" smtClean="0"/>
              <a:t>სისუფთავე</a:t>
            </a:r>
          </a:p>
          <a:p>
            <a:pPr marL="0" lvl="0" indent="0">
              <a:buNone/>
            </a:pPr>
            <a:endParaRPr lang="en-US" b="0" dirty="0"/>
          </a:p>
          <a:p>
            <a:pPr lvl="0"/>
            <a:r>
              <a:rPr lang="ka-GE" b="0" dirty="0"/>
              <a:t>თეთრეულისა და საწოლის აღჭურვილობის რეცხვა</a:t>
            </a:r>
            <a:endParaRPr lang="en-US" b="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12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574516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ka-GE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მონიტორინგის </a:t>
            </a:r>
            <a:r>
              <a:rPr lang="ka-GE" sz="31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ინსტრუმენტი</a:t>
            </a:r>
          </a:p>
          <a:p>
            <a:pPr marL="0" indent="0" algn="ctr">
              <a:buNone/>
            </a:pPr>
            <a:r>
              <a:rPr lang="en-US" sz="3100" u="sng" dirty="0" smtClean="0"/>
              <a:t>II</a:t>
            </a:r>
            <a:r>
              <a:rPr lang="en-US" sz="3100" u="sng" dirty="0"/>
              <a:t>. </a:t>
            </a:r>
            <a:r>
              <a:rPr lang="ka-GE" sz="3100" u="sng" dirty="0"/>
              <a:t>სტაციონარულ სამედიცინო დაწესებულებებში ინფექციების კონტროლის ღონისძიებების </a:t>
            </a:r>
            <a:r>
              <a:rPr lang="ka-GE" sz="3100" u="sng" dirty="0" smtClean="0"/>
              <a:t>შეფასება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ka-GE" b="0" dirty="0" smtClean="0"/>
              <a:t>ინფექციების </a:t>
            </a:r>
            <a:r>
              <a:rPr lang="ka-GE" b="0" dirty="0"/>
              <a:t>კონტროლის სისტემის ორგანიზაციული უზრუნველყოფის </a:t>
            </a:r>
            <a:r>
              <a:rPr lang="ka-GE" b="0" dirty="0" smtClean="0"/>
              <a:t>შეფასება</a:t>
            </a:r>
          </a:p>
          <a:p>
            <a:pPr marL="0" lvl="0" indent="0">
              <a:buNone/>
            </a:pPr>
            <a:endParaRPr lang="en-US" b="0" dirty="0"/>
          </a:p>
          <a:p>
            <a:pPr lvl="0"/>
            <a:r>
              <a:rPr lang="ka-GE" b="0" dirty="0" smtClean="0"/>
              <a:t>სტერილიზაცია/დეზინფექცია</a:t>
            </a:r>
          </a:p>
          <a:p>
            <a:pPr marL="0" lvl="0" indent="0">
              <a:buNone/>
            </a:pPr>
            <a:endParaRPr lang="en-US" b="0" dirty="0"/>
          </a:p>
          <a:p>
            <a:pPr lvl="0"/>
            <a:r>
              <a:rPr lang="ka-GE" b="0" dirty="0"/>
              <a:t>ხელების </a:t>
            </a:r>
            <a:r>
              <a:rPr lang="ka-GE" b="0" dirty="0" smtClean="0"/>
              <a:t>ჰიგიენა</a:t>
            </a:r>
          </a:p>
          <a:p>
            <a:pPr marL="0" lvl="0" indent="0">
              <a:buNone/>
            </a:pPr>
            <a:endParaRPr lang="en-US" b="0" dirty="0"/>
          </a:p>
          <a:p>
            <a:pPr lvl="0"/>
            <a:r>
              <a:rPr lang="ka-GE" b="0" dirty="0"/>
              <a:t>პერსონალის ჯანმრთელობა და </a:t>
            </a:r>
            <a:r>
              <a:rPr lang="ka-GE" b="0" dirty="0" smtClean="0"/>
              <a:t>უსაფრთხოება</a:t>
            </a:r>
          </a:p>
          <a:p>
            <a:pPr marL="0" lvl="0" indent="0">
              <a:buNone/>
            </a:pPr>
            <a:endParaRPr lang="en-US" b="0" dirty="0"/>
          </a:p>
          <a:p>
            <a:pPr lvl="0"/>
            <a:r>
              <a:rPr lang="ka-GE" b="0" dirty="0"/>
              <a:t>უსაფრთხო  ინექციების </a:t>
            </a:r>
            <a:r>
              <a:rPr lang="ka-GE" b="0" dirty="0" smtClean="0"/>
              <a:t>პრაქტიკა</a:t>
            </a:r>
          </a:p>
          <a:p>
            <a:pPr marL="0" lvl="0" indent="0">
              <a:buNone/>
            </a:pPr>
            <a:endParaRPr lang="en-US" b="0" dirty="0"/>
          </a:p>
          <a:p>
            <a:pPr lvl="0"/>
            <a:r>
              <a:rPr lang="ka-GE" b="0" dirty="0"/>
              <a:t>ნოზოკომიური ინფექციების საინჟირო </a:t>
            </a:r>
            <a:r>
              <a:rPr lang="ka-GE" b="0" dirty="0" smtClean="0"/>
              <a:t>კონტროლი</a:t>
            </a:r>
          </a:p>
          <a:p>
            <a:pPr marL="0" lvl="0" indent="0">
              <a:buNone/>
            </a:pPr>
            <a:endParaRPr lang="en-US" b="0" dirty="0"/>
          </a:p>
          <a:p>
            <a:pPr lvl="0"/>
            <a:r>
              <a:rPr lang="ka-GE" b="0" dirty="0"/>
              <a:t>ანტიბიოტიკების გამოყენების პოლიტიკა</a:t>
            </a:r>
            <a:endParaRPr lang="en-US" b="0" dirty="0"/>
          </a:p>
          <a:p>
            <a:pPr marL="0" indent="0" algn="ctr">
              <a:buNone/>
            </a:pPr>
            <a:endParaRPr lang="ka-GE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1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2060</TotalTime>
  <Words>827</Words>
  <Application>Microsoft Office PowerPoint</Application>
  <PresentationFormat>On-screen Show (4:3)</PresentationFormat>
  <Paragraphs>148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 ადმინისტრირება და აღსრულების მექანიზმი</vt:lpstr>
      <vt:lpstr>ადმინისტრირება და აღსრულების მექანიზმი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ინფექციების კონტროლის სისტემის შეფასება</vt:lpstr>
      <vt:lpstr>PowerPoint Presentation</vt:lpstr>
      <vt:lpstr>PowerPoint Presentation</vt:lpstr>
      <vt:lpstr>მომავლის გეგმები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Nana Shatberashvili</dc:creator>
  <cp:lastModifiedBy>Windows User</cp:lastModifiedBy>
  <cp:revision>290</cp:revision>
  <dcterms:created xsi:type="dcterms:W3CDTF">2012-09-19T12:44:08Z</dcterms:created>
  <dcterms:modified xsi:type="dcterms:W3CDTF">2017-03-05T19:05:00Z</dcterms:modified>
</cp:coreProperties>
</file>