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7" r:id="rId2"/>
    <p:sldId id="320" r:id="rId3"/>
    <p:sldId id="321" r:id="rId4"/>
    <p:sldId id="322" r:id="rId5"/>
    <p:sldId id="304" r:id="rId6"/>
    <p:sldId id="323" r:id="rId7"/>
    <p:sldId id="302" r:id="rId8"/>
    <p:sldId id="311" r:id="rId9"/>
    <p:sldId id="312" r:id="rId10"/>
    <p:sldId id="299" r:id="rId11"/>
    <p:sldId id="325" r:id="rId12"/>
    <p:sldId id="319" r:id="rId13"/>
    <p:sldId id="291" r:id="rId14"/>
    <p:sldId id="324" r:id="rId15"/>
    <p:sldId id="292" r:id="rId16"/>
    <p:sldId id="288" r:id="rId17"/>
    <p:sldId id="286" r:id="rId18"/>
    <p:sldId id="260" r:id="rId19"/>
    <p:sldId id="317" r:id="rId20"/>
    <p:sldId id="318" r:id="rId21"/>
    <p:sldId id="306" r:id="rId22"/>
    <p:sldId id="267" r:id="rId2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263"/>
    <a:srgbClr val="634221"/>
    <a:srgbClr val="C00000"/>
    <a:srgbClr val="4583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3" autoAdjust="0"/>
    <p:restoredTop sz="85417" autoAdjust="0"/>
  </p:normalViewPr>
  <p:slideViewPr>
    <p:cSldViewPr>
      <p:cViewPr varScale="1">
        <p:scale>
          <a:sx n="57" d="100"/>
          <a:sy n="57" d="100"/>
        </p:scale>
        <p:origin x="874" y="58"/>
      </p:cViewPr>
      <p:guideLst>
        <p:guide orient="horz" pos="2160"/>
        <p:guide pos="384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B44A0-ECF2-4740-B4EB-A44643D3C17B}"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ka-GE"/>
        </a:p>
      </dgm:t>
    </dgm:pt>
    <dgm:pt modelId="{7FF218C4-E954-49CA-B2DD-BEBE721FCE7A}">
      <dgm:prSet phldrT="[Text]" custT="1"/>
      <dgm:spPr/>
      <dgm:t>
        <a:bodyPr/>
        <a:lstStyle/>
        <a:p>
          <a:r>
            <a:rPr lang="en-US" sz="2400" b="1" dirty="0">
              <a:solidFill>
                <a:schemeClr val="accent6">
                  <a:lumMod val="40000"/>
                  <a:lumOff val="60000"/>
                </a:schemeClr>
              </a:solidFill>
            </a:rPr>
            <a:t>Why is elimination of hepatitis C in Georgia feasible and achievable?</a:t>
          </a:r>
          <a:endParaRPr lang="ka-GE" sz="2400" b="1" dirty="0">
            <a:solidFill>
              <a:schemeClr val="accent6">
                <a:lumMod val="40000"/>
                <a:lumOff val="60000"/>
              </a:schemeClr>
            </a:solidFill>
          </a:endParaRPr>
        </a:p>
      </dgm:t>
    </dgm:pt>
    <dgm:pt modelId="{9265AA4E-188A-429A-AAC8-7990BFAC61D1}" type="parTrans" cxnId="{7290B9CB-3372-4477-A54F-B52E73584471}">
      <dgm:prSet/>
      <dgm:spPr/>
      <dgm:t>
        <a:bodyPr/>
        <a:lstStyle/>
        <a:p>
          <a:endParaRPr lang="ka-GE" sz="2000"/>
        </a:p>
      </dgm:t>
    </dgm:pt>
    <dgm:pt modelId="{F9D94D6E-3524-4192-A03A-F9BF774EE692}" type="sibTrans" cxnId="{7290B9CB-3372-4477-A54F-B52E73584471}">
      <dgm:prSet/>
      <dgm:spPr/>
      <dgm:t>
        <a:bodyPr/>
        <a:lstStyle/>
        <a:p>
          <a:endParaRPr lang="ka-GE" sz="2000"/>
        </a:p>
      </dgm:t>
    </dgm:pt>
    <dgm:pt modelId="{4182897A-3816-4715-8B73-6EE1613BBE11}">
      <dgm:prSet phldrT="[Text]" custT="1"/>
      <dgm:spPr/>
      <dgm:t>
        <a:bodyPr/>
        <a:lstStyle/>
        <a:p>
          <a:r>
            <a:rPr lang="en-US" sz="1600" b="1" dirty="0"/>
            <a:t>High prevalence of HCV infection in general population</a:t>
          </a:r>
          <a:endParaRPr lang="ka-GE" sz="1600" b="1" dirty="0"/>
        </a:p>
      </dgm:t>
    </dgm:pt>
    <dgm:pt modelId="{C0FE3AD6-389B-496B-B1A1-40E35A60B590}" type="parTrans" cxnId="{B73B6AF7-A30D-413B-A4BB-C07CBB2FAC4C}">
      <dgm:prSet/>
      <dgm:spPr/>
      <dgm:t>
        <a:bodyPr/>
        <a:lstStyle/>
        <a:p>
          <a:endParaRPr lang="ka-GE" sz="2400"/>
        </a:p>
      </dgm:t>
    </dgm:pt>
    <dgm:pt modelId="{A639AF1A-2758-4DB9-8BBE-5853D955B302}" type="sibTrans" cxnId="{B73B6AF7-A30D-413B-A4BB-C07CBB2FAC4C}">
      <dgm:prSet/>
      <dgm:spPr/>
      <dgm:t>
        <a:bodyPr/>
        <a:lstStyle/>
        <a:p>
          <a:endParaRPr lang="ka-GE" sz="2000"/>
        </a:p>
      </dgm:t>
    </dgm:pt>
    <dgm:pt modelId="{CA6BA36B-0980-4C12-9718-0015AAA1432A}">
      <dgm:prSet phldrT="[Text]" custT="1"/>
      <dgm:spPr/>
      <dgm:t>
        <a:bodyPr/>
        <a:lstStyle/>
        <a:p>
          <a:r>
            <a:rPr lang="en-US" sz="1600" b="1" dirty="0"/>
            <a:t>Small size of the country (69,700 km2) with population of 3.7 million people</a:t>
          </a:r>
          <a:endParaRPr lang="ka-GE" sz="1600" b="1" dirty="0"/>
        </a:p>
      </dgm:t>
    </dgm:pt>
    <dgm:pt modelId="{DC0AD075-EC97-4336-9299-3877EA86ABF6}" type="parTrans" cxnId="{4BF92A12-3511-4BCE-B1EE-D4F064EDECC3}">
      <dgm:prSet/>
      <dgm:spPr/>
      <dgm:t>
        <a:bodyPr/>
        <a:lstStyle/>
        <a:p>
          <a:endParaRPr lang="ka-GE" sz="2400"/>
        </a:p>
      </dgm:t>
    </dgm:pt>
    <dgm:pt modelId="{4DB41770-2514-428B-AC10-97D4322E1275}" type="sibTrans" cxnId="{4BF92A12-3511-4BCE-B1EE-D4F064EDECC3}">
      <dgm:prSet/>
      <dgm:spPr/>
      <dgm:t>
        <a:bodyPr/>
        <a:lstStyle/>
        <a:p>
          <a:endParaRPr lang="ka-GE" sz="2000"/>
        </a:p>
      </dgm:t>
    </dgm:pt>
    <dgm:pt modelId="{7FE4BCAE-93EC-4B6E-8DCE-20A8BF0A71A2}">
      <dgm:prSet phldrT="[Text]" custT="1"/>
      <dgm:spPr/>
      <dgm:t>
        <a:bodyPr/>
        <a:lstStyle/>
        <a:p>
          <a:r>
            <a:rPr lang="en-US" sz="1600" b="1" dirty="0"/>
            <a:t>Strong Governmental commitment towards elimination of HCV</a:t>
          </a:r>
          <a:endParaRPr lang="ka-GE" sz="1600" b="1" dirty="0"/>
        </a:p>
      </dgm:t>
    </dgm:pt>
    <dgm:pt modelId="{2F49165E-D39E-41BD-BD87-D501B6D0BA43}" type="parTrans" cxnId="{D4ED0E65-5183-4FCC-AC2A-E295675BBB79}">
      <dgm:prSet/>
      <dgm:spPr/>
      <dgm:t>
        <a:bodyPr/>
        <a:lstStyle/>
        <a:p>
          <a:endParaRPr lang="ka-GE" sz="2400"/>
        </a:p>
      </dgm:t>
    </dgm:pt>
    <dgm:pt modelId="{889A9CE9-E46A-4B93-96C3-772E36306168}" type="sibTrans" cxnId="{D4ED0E65-5183-4FCC-AC2A-E295675BBB79}">
      <dgm:prSet/>
      <dgm:spPr/>
      <dgm:t>
        <a:bodyPr/>
        <a:lstStyle/>
        <a:p>
          <a:endParaRPr lang="ka-GE" sz="2000"/>
        </a:p>
      </dgm:t>
    </dgm:pt>
    <dgm:pt modelId="{074A58E0-8DA9-4B4D-9E0D-F88106566422}">
      <dgm:prSet custT="1"/>
      <dgm:spPr/>
      <dgm:t>
        <a:bodyPr/>
        <a:lstStyle/>
        <a:p>
          <a:r>
            <a:rPr lang="en-US" sz="1600" b="1" dirty="0"/>
            <a:t>Availability of all modern HCV diagnostic and treatment methods and strong human resource capacity</a:t>
          </a:r>
          <a:endParaRPr lang="ka-GE" sz="1600" b="1" dirty="0"/>
        </a:p>
      </dgm:t>
    </dgm:pt>
    <dgm:pt modelId="{40F116AF-1467-469D-8706-B778436666D1}" type="parTrans" cxnId="{263E6E4D-BD5C-4AD6-99E8-A7B8A498B9C9}">
      <dgm:prSet/>
      <dgm:spPr/>
      <dgm:t>
        <a:bodyPr/>
        <a:lstStyle/>
        <a:p>
          <a:endParaRPr lang="ka-GE" sz="2400"/>
        </a:p>
      </dgm:t>
    </dgm:pt>
    <dgm:pt modelId="{BDA91705-D912-4DDD-96A9-6AB1EDD1B939}" type="sibTrans" cxnId="{263E6E4D-BD5C-4AD6-99E8-A7B8A498B9C9}">
      <dgm:prSet/>
      <dgm:spPr/>
      <dgm:t>
        <a:bodyPr/>
        <a:lstStyle/>
        <a:p>
          <a:endParaRPr lang="ka-GE" sz="2000"/>
        </a:p>
      </dgm:t>
    </dgm:pt>
    <dgm:pt modelId="{C6D2117C-A78D-4B4F-8C56-B72ED0C0FB3A}">
      <dgm:prSet custT="1"/>
      <dgm:spPr/>
      <dgm:t>
        <a:bodyPr/>
        <a:lstStyle/>
        <a:p>
          <a:r>
            <a:rPr lang="en-US" sz="1600" b="1" dirty="0"/>
            <a:t>Existence of effective systems for implementing large-scale national and international health programs </a:t>
          </a:r>
          <a:endParaRPr lang="ka-GE" sz="1600" b="1" dirty="0"/>
        </a:p>
      </dgm:t>
    </dgm:pt>
    <dgm:pt modelId="{C2F4B9A3-8595-403B-85E7-51BEBB48AE44}" type="parTrans" cxnId="{8846441E-7825-4F9B-8E2A-AADF9FC9B94B}">
      <dgm:prSet/>
      <dgm:spPr/>
      <dgm:t>
        <a:bodyPr/>
        <a:lstStyle/>
        <a:p>
          <a:endParaRPr lang="ka-GE" sz="2400"/>
        </a:p>
      </dgm:t>
    </dgm:pt>
    <dgm:pt modelId="{86B64DA8-B7B1-4090-A73C-CF9D521A122F}" type="sibTrans" cxnId="{8846441E-7825-4F9B-8E2A-AADF9FC9B94B}">
      <dgm:prSet/>
      <dgm:spPr/>
      <dgm:t>
        <a:bodyPr/>
        <a:lstStyle/>
        <a:p>
          <a:endParaRPr lang="ka-GE" sz="2000"/>
        </a:p>
      </dgm:t>
    </dgm:pt>
    <dgm:pt modelId="{3D9C9969-7133-417A-9DA3-DAB173737E4F}">
      <dgm:prSet custT="1"/>
      <dgm:spPr/>
      <dgm:t>
        <a:bodyPr/>
        <a:lstStyle/>
        <a:p>
          <a:r>
            <a:rPr lang="en-US" sz="1600" b="1" dirty="0"/>
            <a:t>Availability of logistic and control mechanisms within existing national HIV/AIDS, Tuberculosis and hepatitis C treatment programs</a:t>
          </a:r>
          <a:endParaRPr lang="ka-GE" sz="1600" b="1" dirty="0"/>
        </a:p>
      </dgm:t>
    </dgm:pt>
    <dgm:pt modelId="{4DE06FF5-947D-419A-A4CD-AFCBC3104E49}" type="parTrans" cxnId="{2FD8E3F8-8C29-4C68-83F2-E0CAC6153F59}">
      <dgm:prSet/>
      <dgm:spPr/>
      <dgm:t>
        <a:bodyPr/>
        <a:lstStyle/>
        <a:p>
          <a:endParaRPr lang="ka-GE" sz="2400"/>
        </a:p>
      </dgm:t>
    </dgm:pt>
    <dgm:pt modelId="{D0FEF599-0A51-4816-9B9F-AA27A0649200}" type="sibTrans" cxnId="{2FD8E3F8-8C29-4C68-83F2-E0CAC6153F59}">
      <dgm:prSet/>
      <dgm:spPr/>
      <dgm:t>
        <a:bodyPr/>
        <a:lstStyle/>
        <a:p>
          <a:endParaRPr lang="ka-GE" sz="2000"/>
        </a:p>
      </dgm:t>
    </dgm:pt>
    <dgm:pt modelId="{3589F2CB-EC5B-46DF-AFA7-57B9E2D4AD78}">
      <dgm:prSet custT="1"/>
      <dgm:spPr/>
      <dgm:t>
        <a:bodyPr/>
        <a:lstStyle/>
        <a:p>
          <a:r>
            <a:rPr lang="en-US" sz="1600" b="1" dirty="0"/>
            <a:t>Adherence to principles of evidence-based medicine for hepatitis C</a:t>
          </a:r>
          <a:endParaRPr lang="ka-GE" sz="1600" b="1" dirty="0"/>
        </a:p>
      </dgm:t>
    </dgm:pt>
    <dgm:pt modelId="{855ABFC9-39B5-4A44-AD12-A8C09FBE9451}" type="parTrans" cxnId="{18AE268A-26A7-4D13-B8E4-15A8E222B882}">
      <dgm:prSet/>
      <dgm:spPr/>
      <dgm:t>
        <a:bodyPr/>
        <a:lstStyle/>
        <a:p>
          <a:endParaRPr lang="ka-GE" sz="2400"/>
        </a:p>
      </dgm:t>
    </dgm:pt>
    <dgm:pt modelId="{A4C3E1EC-6548-498D-8221-35F37A4141A3}" type="sibTrans" cxnId="{18AE268A-26A7-4D13-B8E4-15A8E222B882}">
      <dgm:prSet/>
      <dgm:spPr/>
      <dgm:t>
        <a:bodyPr/>
        <a:lstStyle/>
        <a:p>
          <a:endParaRPr lang="ka-GE" sz="2000"/>
        </a:p>
      </dgm:t>
    </dgm:pt>
    <dgm:pt modelId="{75CE37FE-3E3B-43C4-A516-B03D16F0E2DF}" type="pres">
      <dgm:prSet presAssocID="{00CB44A0-ECF2-4740-B4EB-A44643D3C17B}" presName="Name0" presStyleCnt="0">
        <dgm:presLayoutVars>
          <dgm:chMax val="1"/>
          <dgm:chPref val="1"/>
          <dgm:dir/>
          <dgm:animOne val="branch"/>
          <dgm:animLvl val="lvl"/>
        </dgm:presLayoutVars>
      </dgm:prSet>
      <dgm:spPr/>
    </dgm:pt>
    <dgm:pt modelId="{24523923-134C-4AFB-8A14-C1694F1C16E1}" type="pres">
      <dgm:prSet presAssocID="{7FF218C4-E954-49CA-B2DD-BEBE721FCE7A}" presName="singleCycle" presStyleCnt="0"/>
      <dgm:spPr/>
    </dgm:pt>
    <dgm:pt modelId="{4FE03A74-9356-4545-AC8D-BBD18E87F61A}" type="pres">
      <dgm:prSet presAssocID="{7FF218C4-E954-49CA-B2DD-BEBE721FCE7A}" presName="singleCenter" presStyleLbl="node1" presStyleIdx="0" presStyleCnt="8" custScaleX="121693" custScaleY="152735" custLinFactNeighborY="-667">
        <dgm:presLayoutVars>
          <dgm:chMax val="7"/>
          <dgm:chPref val="7"/>
        </dgm:presLayoutVars>
      </dgm:prSet>
      <dgm:spPr/>
    </dgm:pt>
    <dgm:pt modelId="{6AFC039E-504D-40D6-A762-6CA34B184578}" type="pres">
      <dgm:prSet presAssocID="{C0FE3AD6-389B-496B-B1A1-40E35A60B590}" presName="Name56" presStyleLbl="parChTrans1D2" presStyleIdx="0" presStyleCnt="7" custSzX="1331254"/>
      <dgm:spPr/>
    </dgm:pt>
    <dgm:pt modelId="{03B296BD-7478-4F33-AB26-04EFCF481FBA}" type="pres">
      <dgm:prSet presAssocID="{4182897A-3816-4715-8B73-6EE1613BBE11}" presName="text0" presStyleLbl="node1" presStyleIdx="1" presStyleCnt="8" custScaleX="241138" custScaleY="82708" custRadScaleRad="98471" custRadScaleInc="-7963">
        <dgm:presLayoutVars>
          <dgm:bulletEnabled val="1"/>
        </dgm:presLayoutVars>
      </dgm:prSet>
      <dgm:spPr/>
    </dgm:pt>
    <dgm:pt modelId="{D13E7E1F-15FE-4169-8E75-8EDDE12BB9FC}" type="pres">
      <dgm:prSet presAssocID="{DC0AD075-EC97-4336-9299-3877EA86ABF6}" presName="Name56" presStyleLbl="parChTrans1D2" presStyleIdx="1" presStyleCnt="7" custSzX="746609"/>
      <dgm:spPr/>
    </dgm:pt>
    <dgm:pt modelId="{A3A1BE57-2D54-4EBC-8A6B-5512B22BCE6A}" type="pres">
      <dgm:prSet presAssocID="{CA6BA36B-0980-4C12-9718-0015AAA1432A}" presName="text0" presStyleLbl="node1" presStyleIdx="2" presStyleCnt="8" custScaleX="267201" custScaleY="96620" custRadScaleRad="152603" custRadScaleInc="67545">
        <dgm:presLayoutVars>
          <dgm:bulletEnabled val="1"/>
        </dgm:presLayoutVars>
      </dgm:prSet>
      <dgm:spPr/>
    </dgm:pt>
    <dgm:pt modelId="{B9AF1F2B-4EF5-4067-A224-5C5B762EDAD0}" type="pres">
      <dgm:prSet presAssocID="{2F49165E-D39E-41BD-BD87-D501B6D0BA43}" presName="Name56" presStyleLbl="parChTrans1D2" presStyleIdx="2" presStyleCnt="7" custSzX="1277374"/>
      <dgm:spPr/>
    </dgm:pt>
    <dgm:pt modelId="{0071084B-5C11-489B-8AAD-F36452775145}" type="pres">
      <dgm:prSet presAssocID="{7FE4BCAE-93EC-4B6E-8DCE-20A8BF0A71A2}" presName="text0" presStyleLbl="node1" presStyleIdx="3" presStyleCnt="8" custScaleX="279566" custScaleY="96620" custRadScaleRad="124495" custRadScaleInc="-19514">
        <dgm:presLayoutVars>
          <dgm:bulletEnabled val="1"/>
        </dgm:presLayoutVars>
      </dgm:prSet>
      <dgm:spPr/>
    </dgm:pt>
    <dgm:pt modelId="{9B342566-80A6-4341-9D8C-F09C2C48D8F4}" type="pres">
      <dgm:prSet presAssocID="{40F116AF-1467-469D-8706-B778436666D1}" presName="Name56" presStyleLbl="parChTrans1D2" presStyleIdx="3" presStyleCnt="7" custSzX="1100964"/>
      <dgm:spPr/>
    </dgm:pt>
    <dgm:pt modelId="{BA781481-73D7-454E-9CC1-0B94EC8F50A0}" type="pres">
      <dgm:prSet presAssocID="{074A58E0-8DA9-4B4D-9E0D-F88106566422}" presName="text0" presStyleLbl="node1" presStyleIdx="4" presStyleCnt="8" custScaleX="256989" custScaleY="96620" custRadScaleRad="131359" custRadScaleInc="-72868">
        <dgm:presLayoutVars>
          <dgm:bulletEnabled val="1"/>
        </dgm:presLayoutVars>
      </dgm:prSet>
      <dgm:spPr/>
    </dgm:pt>
    <dgm:pt modelId="{B81A336C-3FC4-44A3-8A0B-1D363FC493EE}" type="pres">
      <dgm:prSet presAssocID="{C2F4B9A3-8595-403B-85E7-51BEBB48AE44}" presName="Name56" presStyleLbl="parChTrans1D2" presStyleIdx="4" presStyleCnt="7" custSzX="1100964"/>
      <dgm:spPr/>
    </dgm:pt>
    <dgm:pt modelId="{DA66D5EB-B679-4E16-A745-9E7201D22075}" type="pres">
      <dgm:prSet presAssocID="{C6D2117C-A78D-4B4F-8C56-B72ED0C0FB3A}" presName="text0" presStyleLbl="node1" presStyleIdx="5" presStyleCnt="8" custScaleX="256989" custScaleY="96620" custRadScaleRad="130979" custRadScaleInc="72209">
        <dgm:presLayoutVars>
          <dgm:bulletEnabled val="1"/>
        </dgm:presLayoutVars>
      </dgm:prSet>
      <dgm:spPr/>
    </dgm:pt>
    <dgm:pt modelId="{C345434E-3A7C-4E28-A253-2F0EFB40E03A}" type="pres">
      <dgm:prSet presAssocID="{4DE06FF5-947D-419A-A4CD-AFCBC3104E49}" presName="Name56" presStyleLbl="parChTrans1D2" presStyleIdx="5" presStyleCnt="7" custSzX="1277374"/>
      <dgm:spPr/>
    </dgm:pt>
    <dgm:pt modelId="{2D302882-7AB7-43D2-803D-A19587F563DD}" type="pres">
      <dgm:prSet presAssocID="{3D9C9969-7133-417A-9DA3-DAB173737E4F}" presName="text0" presStyleLbl="node1" presStyleIdx="6" presStyleCnt="8" custScaleX="279566" custScaleY="96620" custRadScaleRad="125256" custRadScaleInc="19701">
        <dgm:presLayoutVars>
          <dgm:bulletEnabled val="1"/>
        </dgm:presLayoutVars>
      </dgm:prSet>
      <dgm:spPr/>
    </dgm:pt>
    <dgm:pt modelId="{1354488B-561D-4E31-9D14-F00F4947C36F}" type="pres">
      <dgm:prSet presAssocID="{855ABFC9-39B5-4A44-AD12-A8C09FBE9451}" presName="Name56" presStyleLbl="parChTrans1D2" presStyleIdx="6" presStyleCnt="7" custSzX="746609"/>
      <dgm:spPr/>
    </dgm:pt>
    <dgm:pt modelId="{FA1DE052-18F7-4394-8ABF-CB7A27E639CA}" type="pres">
      <dgm:prSet presAssocID="{3589F2CB-EC5B-46DF-AFA7-57B9E2D4AD78}" presName="text0" presStyleLbl="node1" presStyleIdx="7" presStyleCnt="8" custScaleX="249419" custScaleY="96620" custRadScaleRad="162140" custRadScaleInc="-65821">
        <dgm:presLayoutVars>
          <dgm:bulletEnabled val="1"/>
        </dgm:presLayoutVars>
      </dgm:prSet>
      <dgm:spPr/>
    </dgm:pt>
  </dgm:ptLst>
  <dgm:cxnLst>
    <dgm:cxn modelId="{263E6E4D-BD5C-4AD6-99E8-A7B8A498B9C9}" srcId="{7FF218C4-E954-49CA-B2DD-BEBE721FCE7A}" destId="{074A58E0-8DA9-4B4D-9E0D-F88106566422}" srcOrd="3" destOrd="0" parTransId="{40F116AF-1467-469D-8706-B778436666D1}" sibTransId="{BDA91705-D912-4DDD-96A9-6AB1EDD1B939}"/>
    <dgm:cxn modelId="{FB3EFD1B-904C-423A-9831-6178839173BE}" type="presOf" srcId="{00CB44A0-ECF2-4740-B4EB-A44643D3C17B}" destId="{75CE37FE-3E3B-43C4-A516-B03D16F0E2DF}" srcOrd="0" destOrd="0" presId="urn:microsoft.com/office/officeart/2008/layout/RadialCluster"/>
    <dgm:cxn modelId="{D4ED0E65-5183-4FCC-AC2A-E295675BBB79}" srcId="{7FF218C4-E954-49CA-B2DD-BEBE721FCE7A}" destId="{7FE4BCAE-93EC-4B6E-8DCE-20A8BF0A71A2}" srcOrd="2" destOrd="0" parTransId="{2F49165E-D39E-41BD-BD87-D501B6D0BA43}" sibTransId="{889A9CE9-E46A-4B93-96C3-772E36306168}"/>
    <dgm:cxn modelId="{F96E8E76-8524-4008-8B34-A44604CBD7A8}" type="presOf" srcId="{4182897A-3816-4715-8B73-6EE1613BBE11}" destId="{03B296BD-7478-4F33-AB26-04EFCF481FBA}" srcOrd="0" destOrd="0" presId="urn:microsoft.com/office/officeart/2008/layout/RadialCluster"/>
    <dgm:cxn modelId="{4528472E-CA36-4B9C-B773-940E855B8D9E}" type="presOf" srcId="{3D9C9969-7133-417A-9DA3-DAB173737E4F}" destId="{2D302882-7AB7-43D2-803D-A19587F563DD}" srcOrd="0" destOrd="0" presId="urn:microsoft.com/office/officeart/2008/layout/RadialCluster"/>
    <dgm:cxn modelId="{269C15F9-B041-4916-8E58-8B0CAC852F78}" type="presOf" srcId="{7FE4BCAE-93EC-4B6E-8DCE-20A8BF0A71A2}" destId="{0071084B-5C11-489B-8AAD-F36452775145}" srcOrd="0" destOrd="0" presId="urn:microsoft.com/office/officeart/2008/layout/RadialCluster"/>
    <dgm:cxn modelId="{AB27D385-A419-447B-B3CA-1713152BBFEB}" type="presOf" srcId="{C6D2117C-A78D-4B4F-8C56-B72ED0C0FB3A}" destId="{DA66D5EB-B679-4E16-A745-9E7201D22075}" srcOrd="0" destOrd="0" presId="urn:microsoft.com/office/officeart/2008/layout/RadialCluster"/>
    <dgm:cxn modelId="{1CC92811-BE73-49CA-A868-4E943AED154C}" type="presOf" srcId="{3589F2CB-EC5B-46DF-AFA7-57B9E2D4AD78}" destId="{FA1DE052-18F7-4394-8ABF-CB7A27E639CA}" srcOrd="0" destOrd="0" presId="urn:microsoft.com/office/officeart/2008/layout/RadialCluster"/>
    <dgm:cxn modelId="{2F113A57-6BE4-43BC-A909-19BDD3FFF783}" type="presOf" srcId="{2F49165E-D39E-41BD-BD87-D501B6D0BA43}" destId="{B9AF1F2B-4EF5-4067-A224-5C5B762EDAD0}" srcOrd="0" destOrd="0" presId="urn:microsoft.com/office/officeart/2008/layout/RadialCluster"/>
    <dgm:cxn modelId="{2FD8E3F8-8C29-4C68-83F2-E0CAC6153F59}" srcId="{7FF218C4-E954-49CA-B2DD-BEBE721FCE7A}" destId="{3D9C9969-7133-417A-9DA3-DAB173737E4F}" srcOrd="5" destOrd="0" parTransId="{4DE06FF5-947D-419A-A4CD-AFCBC3104E49}" sibTransId="{D0FEF599-0A51-4816-9B9F-AA27A0649200}"/>
    <dgm:cxn modelId="{4B8DC7CE-6B7A-4C47-A7CE-44275F767EC0}" type="presOf" srcId="{CA6BA36B-0980-4C12-9718-0015AAA1432A}" destId="{A3A1BE57-2D54-4EBC-8A6B-5512B22BCE6A}" srcOrd="0" destOrd="0" presId="urn:microsoft.com/office/officeart/2008/layout/RadialCluster"/>
    <dgm:cxn modelId="{8846441E-7825-4F9B-8E2A-AADF9FC9B94B}" srcId="{7FF218C4-E954-49CA-B2DD-BEBE721FCE7A}" destId="{C6D2117C-A78D-4B4F-8C56-B72ED0C0FB3A}" srcOrd="4" destOrd="0" parTransId="{C2F4B9A3-8595-403B-85E7-51BEBB48AE44}" sibTransId="{86B64DA8-B7B1-4090-A73C-CF9D521A122F}"/>
    <dgm:cxn modelId="{9BA10A44-776E-47DC-A95B-AC02611A1CCC}" type="presOf" srcId="{4DE06FF5-947D-419A-A4CD-AFCBC3104E49}" destId="{C345434E-3A7C-4E28-A253-2F0EFB40E03A}" srcOrd="0" destOrd="0" presId="urn:microsoft.com/office/officeart/2008/layout/RadialCluster"/>
    <dgm:cxn modelId="{0F6BE55D-1BCA-4BC9-9986-7AE27B7043C9}" type="presOf" srcId="{40F116AF-1467-469D-8706-B778436666D1}" destId="{9B342566-80A6-4341-9D8C-F09C2C48D8F4}" srcOrd="0" destOrd="0" presId="urn:microsoft.com/office/officeart/2008/layout/RadialCluster"/>
    <dgm:cxn modelId="{727855EB-174C-44F7-823E-47721B864FF0}" type="presOf" srcId="{C2F4B9A3-8595-403B-85E7-51BEBB48AE44}" destId="{B81A336C-3FC4-44A3-8A0B-1D363FC493EE}" srcOrd="0" destOrd="0" presId="urn:microsoft.com/office/officeart/2008/layout/RadialCluster"/>
    <dgm:cxn modelId="{2DEF23F3-6743-489A-AB0F-FE09BE73114A}" type="presOf" srcId="{074A58E0-8DA9-4B4D-9E0D-F88106566422}" destId="{BA781481-73D7-454E-9CC1-0B94EC8F50A0}" srcOrd="0" destOrd="0" presId="urn:microsoft.com/office/officeart/2008/layout/RadialCluster"/>
    <dgm:cxn modelId="{18AE268A-26A7-4D13-B8E4-15A8E222B882}" srcId="{7FF218C4-E954-49CA-B2DD-BEBE721FCE7A}" destId="{3589F2CB-EC5B-46DF-AFA7-57B9E2D4AD78}" srcOrd="6" destOrd="0" parTransId="{855ABFC9-39B5-4A44-AD12-A8C09FBE9451}" sibTransId="{A4C3E1EC-6548-498D-8221-35F37A4141A3}"/>
    <dgm:cxn modelId="{7DBE931B-45C0-45EF-B8EC-8DFA9A43DC7B}" type="presOf" srcId="{DC0AD075-EC97-4336-9299-3877EA86ABF6}" destId="{D13E7E1F-15FE-4169-8E75-8EDDE12BB9FC}" srcOrd="0" destOrd="0" presId="urn:microsoft.com/office/officeart/2008/layout/RadialCluster"/>
    <dgm:cxn modelId="{E71D75F3-DBD7-47C8-B976-0FCAF18BA77F}" type="presOf" srcId="{855ABFC9-39B5-4A44-AD12-A8C09FBE9451}" destId="{1354488B-561D-4E31-9D14-F00F4947C36F}" srcOrd="0" destOrd="0" presId="urn:microsoft.com/office/officeart/2008/layout/RadialCluster"/>
    <dgm:cxn modelId="{B73B6AF7-A30D-413B-A4BB-C07CBB2FAC4C}" srcId="{7FF218C4-E954-49CA-B2DD-BEBE721FCE7A}" destId="{4182897A-3816-4715-8B73-6EE1613BBE11}" srcOrd="0" destOrd="0" parTransId="{C0FE3AD6-389B-496B-B1A1-40E35A60B590}" sibTransId="{A639AF1A-2758-4DB9-8BBE-5853D955B302}"/>
    <dgm:cxn modelId="{4BF92A12-3511-4BCE-B1EE-D4F064EDECC3}" srcId="{7FF218C4-E954-49CA-B2DD-BEBE721FCE7A}" destId="{CA6BA36B-0980-4C12-9718-0015AAA1432A}" srcOrd="1" destOrd="0" parTransId="{DC0AD075-EC97-4336-9299-3877EA86ABF6}" sibTransId="{4DB41770-2514-428B-AC10-97D4322E1275}"/>
    <dgm:cxn modelId="{F45FB88B-212B-4ADA-8F67-C95B7D24AA4D}" type="presOf" srcId="{C0FE3AD6-389B-496B-B1A1-40E35A60B590}" destId="{6AFC039E-504D-40D6-A762-6CA34B184578}" srcOrd="0" destOrd="0" presId="urn:microsoft.com/office/officeart/2008/layout/RadialCluster"/>
    <dgm:cxn modelId="{DBFA02DE-F80B-42AD-8E94-59DD2254D165}" type="presOf" srcId="{7FF218C4-E954-49CA-B2DD-BEBE721FCE7A}" destId="{4FE03A74-9356-4545-AC8D-BBD18E87F61A}" srcOrd="0" destOrd="0" presId="urn:microsoft.com/office/officeart/2008/layout/RadialCluster"/>
    <dgm:cxn modelId="{7290B9CB-3372-4477-A54F-B52E73584471}" srcId="{00CB44A0-ECF2-4740-B4EB-A44643D3C17B}" destId="{7FF218C4-E954-49CA-B2DD-BEBE721FCE7A}" srcOrd="0" destOrd="0" parTransId="{9265AA4E-188A-429A-AAC8-7990BFAC61D1}" sibTransId="{F9D94D6E-3524-4192-A03A-F9BF774EE692}"/>
    <dgm:cxn modelId="{AE12DEC1-21B7-458C-A25A-D367469CA2D4}" type="presParOf" srcId="{75CE37FE-3E3B-43C4-A516-B03D16F0E2DF}" destId="{24523923-134C-4AFB-8A14-C1694F1C16E1}" srcOrd="0" destOrd="0" presId="urn:microsoft.com/office/officeart/2008/layout/RadialCluster"/>
    <dgm:cxn modelId="{E03D0A79-B277-42D5-A2E9-055E667968C8}" type="presParOf" srcId="{24523923-134C-4AFB-8A14-C1694F1C16E1}" destId="{4FE03A74-9356-4545-AC8D-BBD18E87F61A}" srcOrd="0" destOrd="0" presId="urn:microsoft.com/office/officeart/2008/layout/RadialCluster"/>
    <dgm:cxn modelId="{1BBEB016-F2FE-4F9A-95D9-5698086D8FD8}" type="presParOf" srcId="{24523923-134C-4AFB-8A14-C1694F1C16E1}" destId="{6AFC039E-504D-40D6-A762-6CA34B184578}" srcOrd="1" destOrd="0" presId="urn:microsoft.com/office/officeart/2008/layout/RadialCluster"/>
    <dgm:cxn modelId="{ABFCEA83-42AA-476A-BDCB-C03B1B5B6077}" type="presParOf" srcId="{24523923-134C-4AFB-8A14-C1694F1C16E1}" destId="{03B296BD-7478-4F33-AB26-04EFCF481FBA}" srcOrd="2" destOrd="0" presId="urn:microsoft.com/office/officeart/2008/layout/RadialCluster"/>
    <dgm:cxn modelId="{9ECA315B-8A48-4A7A-AE23-6499B7F65599}" type="presParOf" srcId="{24523923-134C-4AFB-8A14-C1694F1C16E1}" destId="{D13E7E1F-15FE-4169-8E75-8EDDE12BB9FC}" srcOrd="3" destOrd="0" presId="urn:microsoft.com/office/officeart/2008/layout/RadialCluster"/>
    <dgm:cxn modelId="{6F29ED7B-6052-41A3-829C-C52FC3319180}" type="presParOf" srcId="{24523923-134C-4AFB-8A14-C1694F1C16E1}" destId="{A3A1BE57-2D54-4EBC-8A6B-5512B22BCE6A}" srcOrd="4" destOrd="0" presId="urn:microsoft.com/office/officeart/2008/layout/RadialCluster"/>
    <dgm:cxn modelId="{FD7402E7-319C-4EEF-8042-7C25DC2EDBD2}" type="presParOf" srcId="{24523923-134C-4AFB-8A14-C1694F1C16E1}" destId="{B9AF1F2B-4EF5-4067-A224-5C5B762EDAD0}" srcOrd="5" destOrd="0" presId="urn:microsoft.com/office/officeart/2008/layout/RadialCluster"/>
    <dgm:cxn modelId="{EF1F3FF9-B7BF-4C59-82CC-BA2CC2B5B78E}" type="presParOf" srcId="{24523923-134C-4AFB-8A14-C1694F1C16E1}" destId="{0071084B-5C11-489B-8AAD-F36452775145}" srcOrd="6" destOrd="0" presId="urn:microsoft.com/office/officeart/2008/layout/RadialCluster"/>
    <dgm:cxn modelId="{88674188-4F5A-486D-AE9A-6C070A9076B1}" type="presParOf" srcId="{24523923-134C-4AFB-8A14-C1694F1C16E1}" destId="{9B342566-80A6-4341-9D8C-F09C2C48D8F4}" srcOrd="7" destOrd="0" presId="urn:microsoft.com/office/officeart/2008/layout/RadialCluster"/>
    <dgm:cxn modelId="{F38222BF-92A9-4EFD-AAE5-91B3CCF3207D}" type="presParOf" srcId="{24523923-134C-4AFB-8A14-C1694F1C16E1}" destId="{BA781481-73D7-454E-9CC1-0B94EC8F50A0}" srcOrd="8" destOrd="0" presId="urn:microsoft.com/office/officeart/2008/layout/RadialCluster"/>
    <dgm:cxn modelId="{47528D16-DFF7-4FCA-B55E-B27D5CFF2243}" type="presParOf" srcId="{24523923-134C-4AFB-8A14-C1694F1C16E1}" destId="{B81A336C-3FC4-44A3-8A0B-1D363FC493EE}" srcOrd="9" destOrd="0" presId="urn:microsoft.com/office/officeart/2008/layout/RadialCluster"/>
    <dgm:cxn modelId="{325A673D-2C4F-4149-BE27-BCF188D0C460}" type="presParOf" srcId="{24523923-134C-4AFB-8A14-C1694F1C16E1}" destId="{DA66D5EB-B679-4E16-A745-9E7201D22075}" srcOrd="10" destOrd="0" presId="urn:microsoft.com/office/officeart/2008/layout/RadialCluster"/>
    <dgm:cxn modelId="{87E9C1EE-C779-48C7-BC6B-09DD15B2F182}" type="presParOf" srcId="{24523923-134C-4AFB-8A14-C1694F1C16E1}" destId="{C345434E-3A7C-4E28-A253-2F0EFB40E03A}" srcOrd="11" destOrd="0" presId="urn:microsoft.com/office/officeart/2008/layout/RadialCluster"/>
    <dgm:cxn modelId="{174597C2-2CA9-481C-AE6F-FA850FB496ED}" type="presParOf" srcId="{24523923-134C-4AFB-8A14-C1694F1C16E1}" destId="{2D302882-7AB7-43D2-803D-A19587F563DD}" srcOrd="12" destOrd="0" presId="urn:microsoft.com/office/officeart/2008/layout/RadialCluster"/>
    <dgm:cxn modelId="{FCE0AD3A-5FAF-44B4-A02C-80C1446E88A2}" type="presParOf" srcId="{24523923-134C-4AFB-8A14-C1694F1C16E1}" destId="{1354488B-561D-4E31-9D14-F00F4947C36F}" srcOrd="13" destOrd="0" presId="urn:microsoft.com/office/officeart/2008/layout/RadialCluster"/>
    <dgm:cxn modelId="{3CE072E2-169B-4700-8355-9972E79C9720}" type="presParOf" srcId="{24523923-134C-4AFB-8A14-C1694F1C16E1}" destId="{FA1DE052-18F7-4394-8ABF-CB7A27E639CA}"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9DD9FA-CD62-4040-A8C8-C93B19A8C7B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ka-GE"/>
        </a:p>
      </dgm:t>
    </dgm:pt>
    <dgm:pt modelId="{DE35C553-7DC7-44C9-94CE-696AEF7BEEF5}">
      <dgm:prSet phldrT="[Text]" custT="1"/>
      <dgm:spPr/>
      <dgm:t>
        <a:bodyPr/>
        <a:lstStyle/>
        <a:p>
          <a:pPr algn="ctr"/>
          <a:r>
            <a:rPr lang="en-US" sz="1800" dirty="0"/>
            <a:t>Goal </a:t>
          </a:r>
          <a:r>
            <a:rPr lang="ka-GE" sz="1800" dirty="0"/>
            <a:t>1</a:t>
          </a:r>
          <a:r>
            <a:rPr lang="en-US" sz="1800" dirty="0"/>
            <a:t>:</a:t>
          </a:r>
          <a:endParaRPr lang="ka-GE" sz="1800" dirty="0"/>
        </a:p>
        <a:p>
          <a:pPr algn="ctr"/>
          <a:r>
            <a:rPr lang="en-US" sz="1800" b="1" dirty="0"/>
            <a:t>Raise awareness of viral hepatitis</a:t>
          </a:r>
          <a:endParaRPr lang="ka-GE" sz="1800" b="1" dirty="0"/>
        </a:p>
      </dgm:t>
    </dgm:pt>
    <dgm:pt modelId="{6B76C602-E5DC-42EC-A41B-DCB52F037D95}" type="parTrans" cxnId="{DDD81D56-72C1-4413-8D56-737E9C52E560}">
      <dgm:prSet/>
      <dgm:spPr/>
      <dgm:t>
        <a:bodyPr/>
        <a:lstStyle/>
        <a:p>
          <a:endParaRPr lang="ka-GE" sz="1600"/>
        </a:p>
      </dgm:t>
    </dgm:pt>
    <dgm:pt modelId="{F7649A3C-7A0F-4DDD-A884-59B109B74DA7}" type="sibTrans" cxnId="{DDD81D56-72C1-4413-8D56-737E9C52E560}">
      <dgm:prSet/>
      <dgm:spPr/>
      <dgm:t>
        <a:bodyPr/>
        <a:lstStyle/>
        <a:p>
          <a:endParaRPr lang="ka-GE" sz="1600"/>
        </a:p>
      </dgm:t>
    </dgm:pt>
    <dgm:pt modelId="{23918E40-7A97-4206-8303-2D216CD2D9FF}">
      <dgm:prSet phldrT="[Text]" custT="1"/>
      <dgm:spPr/>
      <dgm:t>
        <a:bodyPr/>
        <a:lstStyle/>
        <a:p>
          <a:pPr algn="ctr"/>
          <a:r>
            <a:rPr lang="en-US" sz="1800" dirty="0"/>
            <a:t>Goal </a:t>
          </a:r>
          <a:r>
            <a:rPr lang="ka-GE" sz="1800" dirty="0"/>
            <a:t>2</a:t>
          </a:r>
          <a:r>
            <a:rPr lang="en-US" sz="1800" dirty="0"/>
            <a:t>:</a:t>
          </a:r>
          <a:endParaRPr lang="ka-GE" sz="1800" dirty="0"/>
        </a:p>
        <a:p>
          <a:pPr algn="ctr"/>
          <a:r>
            <a:rPr lang="en-US" sz="1800" b="1" dirty="0"/>
            <a:t>Monitor health sector response to hepatitis</a:t>
          </a:r>
          <a:endParaRPr lang="ka-GE" sz="1800" b="1" dirty="0"/>
        </a:p>
      </dgm:t>
    </dgm:pt>
    <dgm:pt modelId="{4FA1EDA6-6C86-4A7B-8430-B8FABE9C0BB5}" type="parTrans" cxnId="{61A6F609-2F07-43A7-BEC4-9BEFFF83BD77}">
      <dgm:prSet/>
      <dgm:spPr/>
      <dgm:t>
        <a:bodyPr/>
        <a:lstStyle/>
        <a:p>
          <a:endParaRPr lang="ka-GE" sz="1600"/>
        </a:p>
      </dgm:t>
    </dgm:pt>
    <dgm:pt modelId="{8AC49279-4771-4D67-A900-7FFF378494A1}" type="sibTrans" cxnId="{61A6F609-2F07-43A7-BEC4-9BEFFF83BD77}">
      <dgm:prSet/>
      <dgm:spPr/>
      <dgm:t>
        <a:bodyPr/>
        <a:lstStyle/>
        <a:p>
          <a:endParaRPr lang="ka-GE" sz="1600"/>
        </a:p>
      </dgm:t>
    </dgm:pt>
    <dgm:pt modelId="{A7F1B630-84B1-4828-B497-EBBEA3671D98}">
      <dgm:prSet phldrT="[Text]" custT="1"/>
      <dgm:spPr/>
      <dgm:t>
        <a:bodyPr/>
        <a:lstStyle/>
        <a:p>
          <a:pPr algn="ctr"/>
          <a:r>
            <a:rPr lang="en-US" sz="1800" dirty="0"/>
            <a:t>Goal </a:t>
          </a:r>
          <a:r>
            <a:rPr lang="ka-GE" sz="1800" dirty="0"/>
            <a:t>3</a:t>
          </a:r>
          <a:r>
            <a:rPr lang="en-US" sz="1800" dirty="0"/>
            <a:t>:</a:t>
          </a:r>
          <a:endParaRPr lang="ka-GE" sz="1800" dirty="0"/>
        </a:p>
        <a:p>
          <a:pPr algn="ctr"/>
          <a:r>
            <a:rPr lang="en-US" sz="1800" b="1" dirty="0"/>
            <a:t>Prevent transmission of viral hepatitis</a:t>
          </a:r>
          <a:endParaRPr lang="ka-GE" sz="1800" b="1" dirty="0"/>
        </a:p>
      </dgm:t>
    </dgm:pt>
    <dgm:pt modelId="{3B09A267-3B58-46C8-A7DF-11D6656FF46F}" type="parTrans" cxnId="{4539F2E4-8D7D-477F-ACAF-8688165FEA74}">
      <dgm:prSet/>
      <dgm:spPr/>
      <dgm:t>
        <a:bodyPr/>
        <a:lstStyle/>
        <a:p>
          <a:endParaRPr lang="ka-GE" sz="1600"/>
        </a:p>
      </dgm:t>
    </dgm:pt>
    <dgm:pt modelId="{C6E68E99-5B52-41E6-A1EE-EEF9E617C83D}" type="sibTrans" cxnId="{4539F2E4-8D7D-477F-ACAF-8688165FEA74}">
      <dgm:prSet/>
      <dgm:spPr/>
      <dgm:t>
        <a:bodyPr/>
        <a:lstStyle/>
        <a:p>
          <a:endParaRPr lang="ka-GE" sz="1600"/>
        </a:p>
      </dgm:t>
    </dgm:pt>
    <dgm:pt modelId="{49BA78E2-90EF-4199-981C-C381ADFB36B9}">
      <dgm:prSet phldrT="[Text]" custT="1"/>
      <dgm:spPr/>
      <dgm:t>
        <a:bodyPr/>
        <a:lstStyle/>
        <a:p>
          <a:pPr algn="ctr"/>
          <a:r>
            <a:rPr lang="en-US" sz="1800" dirty="0"/>
            <a:t>Goal </a:t>
          </a:r>
          <a:r>
            <a:rPr lang="ka-GE" sz="1800" dirty="0"/>
            <a:t>4</a:t>
          </a:r>
          <a:r>
            <a:rPr lang="en-US" sz="1800" dirty="0"/>
            <a:t>:</a:t>
          </a:r>
          <a:endParaRPr lang="ka-GE" sz="1800" dirty="0"/>
        </a:p>
        <a:p>
          <a:pPr algn="ctr"/>
          <a:r>
            <a:rPr lang="en-US" sz="1800" b="1" dirty="0"/>
            <a:t>Reduce new infections and deaths due to viral hepatitis through expanded screening and treatment</a:t>
          </a:r>
          <a:endParaRPr lang="ka-GE" sz="1800" b="1" dirty="0"/>
        </a:p>
      </dgm:t>
    </dgm:pt>
    <dgm:pt modelId="{5797A2DE-843E-4B1C-AEC1-9FF991061A15}" type="parTrans" cxnId="{56265174-8062-4646-9D70-19498C80F457}">
      <dgm:prSet/>
      <dgm:spPr/>
      <dgm:t>
        <a:bodyPr/>
        <a:lstStyle/>
        <a:p>
          <a:endParaRPr lang="ka-GE" sz="1600"/>
        </a:p>
      </dgm:t>
    </dgm:pt>
    <dgm:pt modelId="{1EB7F250-2498-44F3-BC78-BEBD509CDCC6}" type="sibTrans" cxnId="{56265174-8062-4646-9D70-19498C80F457}">
      <dgm:prSet/>
      <dgm:spPr/>
      <dgm:t>
        <a:bodyPr/>
        <a:lstStyle/>
        <a:p>
          <a:endParaRPr lang="ka-GE" sz="1600"/>
        </a:p>
      </dgm:t>
    </dgm:pt>
    <dgm:pt modelId="{D5A31279-E164-42C8-A104-BF41DAD622D1}" type="pres">
      <dgm:prSet presAssocID="{D79DD9FA-CD62-4040-A8C8-C93B19A8C7BD}" presName="diagram" presStyleCnt="0">
        <dgm:presLayoutVars>
          <dgm:dir/>
          <dgm:resizeHandles val="exact"/>
        </dgm:presLayoutVars>
      </dgm:prSet>
      <dgm:spPr/>
    </dgm:pt>
    <dgm:pt modelId="{C0298F23-D95C-42A1-A031-734A2E499188}" type="pres">
      <dgm:prSet presAssocID="{DE35C553-7DC7-44C9-94CE-696AEF7BEEF5}" presName="node" presStyleLbl="node1" presStyleIdx="0" presStyleCnt="4" custScaleY="123801">
        <dgm:presLayoutVars>
          <dgm:bulletEnabled val="1"/>
        </dgm:presLayoutVars>
      </dgm:prSet>
      <dgm:spPr/>
    </dgm:pt>
    <dgm:pt modelId="{E380500B-BC06-4B71-8466-9E56A9ACAD6A}" type="pres">
      <dgm:prSet presAssocID="{F7649A3C-7A0F-4DDD-A884-59B109B74DA7}" presName="sibTrans" presStyleCnt="0"/>
      <dgm:spPr/>
    </dgm:pt>
    <dgm:pt modelId="{7DEA92F7-5862-4C57-AE69-EB5C36545C0C}" type="pres">
      <dgm:prSet presAssocID="{23918E40-7A97-4206-8303-2D216CD2D9FF}" presName="node" presStyleLbl="node1" presStyleIdx="1" presStyleCnt="4" custScaleY="123801">
        <dgm:presLayoutVars>
          <dgm:bulletEnabled val="1"/>
        </dgm:presLayoutVars>
      </dgm:prSet>
      <dgm:spPr/>
    </dgm:pt>
    <dgm:pt modelId="{5F47913F-8A5E-46CB-8138-FEFC52BA3BA4}" type="pres">
      <dgm:prSet presAssocID="{8AC49279-4771-4D67-A900-7FFF378494A1}" presName="sibTrans" presStyleCnt="0"/>
      <dgm:spPr/>
    </dgm:pt>
    <dgm:pt modelId="{32ABC3F0-7E04-49FA-8888-A7A56CD323F2}" type="pres">
      <dgm:prSet presAssocID="{A7F1B630-84B1-4828-B497-EBBEA3671D98}" presName="node" presStyleLbl="node1" presStyleIdx="2" presStyleCnt="4" custScaleY="123801">
        <dgm:presLayoutVars>
          <dgm:bulletEnabled val="1"/>
        </dgm:presLayoutVars>
      </dgm:prSet>
      <dgm:spPr/>
    </dgm:pt>
    <dgm:pt modelId="{6FD4D505-C6BC-4A4C-A8DC-BB3988C09E3F}" type="pres">
      <dgm:prSet presAssocID="{C6E68E99-5B52-41E6-A1EE-EEF9E617C83D}" presName="sibTrans" presStyleCnt="0"/>
      <dgm:spPr/>
    </dgm:pt>
    <dgm:pt modelId="{11220678-03CC-425D-8BF2-1B49561D8528}" type="pres">
      <dgm:prSet presAssocID="{49BA78E2-90EF-4199-981C-C381ADFB36B9}" presName="node" presStyleLbl="node1" presStyleIdx="3" presStyleCnt="4" custScaleY="123801">
        <dgm:presLayoutVars>
          <dgm:bulletEnabled val="1"/>
        </dgm:presLayoutVars>
      </dgm:prSet>
      <dgm:spPr/>
    </dgm:pt>
  </dgm:ptLst>
  <dgm:cxnLst>
    <dgm:cxn modelId="{56265174-8062-4646-9D70-19498C80F457}" srcId="{D79DD9FA-CD62-4040-A8C8-C93B19A8C7BD}" destId="{49BA78E2-90EF-4199-981C-C381ADFB36B9}" srcOrd="3" destOrd="0" parTransId="{5797A2DE-843E-4B1C-AEC1-9FF991061A15}" sibTransId="{1EB7F250-2498-44F3-BC78-BEBD509CDCC6}"/>
    <dgm:cxn modelId="{A0E51169-A69E-4DD5-A4CB-7AB560281CEC}" type="presOf" srcId="{D79DD9FA-CD62-4040-A8C8-C93B19A8C7BD}" destId="{D5A31279-E164-42C8-A104-BF41DAD622D1}" srcOrd="0" destOrd="0" presId="urn:microsoft.com/office/officeart/2005/8/layout/default#1"/>
    <dgm:cxn modelId="{70CAD809-6C83-4C34-AA02-D10CDD776317}" type="presOf" srcId="{A7F1B630-84B1-4828-B497-EBBEA3671D98}" destId="{32ABC3F0-7E04-49FA-8888-A7A56CD323F2}" srcOrd="0" destOrd="0" presId="urn:microsoft.com/office/officeart/2005/8/layout/default#1"/>
    <dgm:cxn modelId="{C7FBEC4B-F5E0-47A5-A251-8498CA4F8C55}" type="presOf" srcId="{23918E40-7A97-4206-8303-2D216CD2D9FF}" destId="{7DEA92F7-5862-4C57-AE69-EB5C36545C0C}" srcOrd="0" destOrd="0" presId="urn:microsoft.com/office/officeart/2005/8/layout/default#1"/>
    <dgm:cxn modelId="{613EC830-ECC3-4E08-8FF3-A82EFA388C42}" type="presOf" srcId="{49BA78E2-90EF-4199-981C-C381ADFB36B9}" destId="{11220678-03CC-425D-8BF2-1B49561D8528}" srcOrd="0" destOrd="0" presId="urn:microsoft.com/office/officeart/2005/8/layout/default#1"/>
    <dgm:cxn modelId="{DDD81D56-72C1-4413-8D56-737E9C52E560}" srcId="{D79DD9FA-CD62-4040-A8C8-C93B19A8C7BD}" destId="{DE35C553-7DC7-44C9-94CE-696AEF7BEEF5}" srcOrd="0" destOrd="0" parTransId="{6B76C602-E5DC-42EC-A41B-DCB52F037D95}" sibTransId="{F7649A3C-7A0F-4DDD-A884-59B109B74DA7}"/>
    <dgm:cxn modelId="{00C3CE58-934C-40E1-9A34-9F3637EA93E6}" type="presOf" srcId="{DE35C553-7DC7-44C9-94CE-696AEF7BEEF5}" destId="{C0298F23-D95C-42A1-A031-734A2E499188}" srcOrd="0" destOrd="0" presId="urn:microsoft.com/office/officeart/2005/8/layout/default#1"/>
    <dgm:cxn modelId="{4539F2E4-8D7D-477F-ACAF-8688165FEA74}" srcId="{D79DD9FA-CD62-4040-A8C8-C93B19A8C7BD}" destId="{A7F1B630-84B1-4828-B497-EBBEA3671D98}" srcOrd="2" destOrd="0" parTransId="{3B09A267-3B58-46C8-A7DF-11D6656FF46F}" sibTransId="{C6E68E99-5B52-41E6-A1EE-EEF9E617C83D}"/>
    <dgm:cxn modelId="{61A6F609-2F07-43A7-BEC4-9BEFFF83BD77}" srcId="{D79DD9FA-CD62-4040-A8C8-C93B19A8C7BD}" destId="{23918E40-7A97-4206-8303-2D216CD2D9FF}" srcOrd="1" destOrd="0" parTransId="{4FA1EDA6-6C86-4A7B-8430-B8FABE9C0BB5}" sibTransId="{8AC49279-4771-4D67-A900-7FFF378494A1}"/>
    <dgm:cxn modelId="{93F80BCF-5427-4F72-A821-EE304FD14E7B}" type="presParOf" srcId="{D5A31279-E164-42C8-A104-BF41DAD622D1}" destId="{C0298F23-D95C-42A1-A031-734A2E499188}" srcOrd="0" destOrd="0" presId="urn:microsoft.com/office/officeart/2005/8/layout/default#1"/>
    <dgm:cxn modelId="{E0540417-FD6E-4DB1-AB30-553F55B3F324}" type="presParOf" srcId="{D5A31279-E164-42C8-A104-BF41DAD622D1}" destId="{E380500B-BC06-4B71-8466-9E56A9ACAD6A}" srcOrd="1" destOrd="0" presId="urn:microsoft.com/office/officeart/2005/8/layout/default#1"/>
    <dgm:cxn modelId="{803B1195-B9FB-4377-9AF2-1663EE84AB32}" type="presParOf" srcId="{D5A31279-E164-42C8-A104-BF41DAD622D1}" destId="{7DEA92F7-5862-4C57-AE69-EB5C36545C0C}" srcOrd="2" destOrd="0" presId="urn:microsoft.com/office/officeart/2005/8/layout/default#1"/>
    <dgm:cxn modelId="{963E2830-58D1-4224-89D3-C0D509271F79}" type="presParOf" srcId="{D5A31279-E164-42C8-A104-BF41DAD622D1}" destId="{5F47913F-8A5E-46CB-8138-FEFC52BA3BA4}" srcOrd="3" destOrd="0" presId="urn:microsoft.com/office/officeart/2005/8/layout/default#1"/>
    <dgm:cxn modelId="{50870C88-4252-4FD2-8B72-8A78A3A16DDB}" type="presParOf" srcId="{D5A31279-E164-42C8-A104-BF41DAD622D1}" destId="{32ABC3F0-7E04-49FA-8888-A7A56CD323F2}" srcOrd="4" destOrd="0" presId="urn:microsoft.com/office/officeart/2005/8/layout/default#1"/>
    <dgm:cxn modelId="{BE546618-80D1-4203-BDEB-7B7F53052363}" type="presParOf" srcId="{D5A31279-E164-42C8-A104-BF41DAD622D1}" destId="{6FD4D505-C6BC-4A4C-A8DC-BB3988C09E3F}" srcOrd="5" destOrd="0" presId="urn:microsoft.com/office/officeart/2005/8/layout/default#1"/>
    <dgm:cxn modelId="{3EB82F4C-6D6D-4480-B9F2-BEFC3EF38A21}" type="presParOf" srcId="{D5A31279-E164-42C8-A104-BF41DAD622D1}" destId="{11220678-03CC-425D-8BF2-1B49561D8528}"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8B1F64-E3C6-4CBA-94F1-DE7B2D0F1C9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207D7C1D-4E77-4E8C-93EC-6047351AF97A}">
      <dgm:prSet phldrT="[Text]" custT="1"/>
      <dgm:spPr>
        <a:solidFill>
          <a:schemeClr val="accent1">
            <a:lumMod val="50000"/>
          </a:schemeClr>
        </a:solidFill>
      </dgm:spPr>
      <dgm:t>
        <a:bodyPr/>
        <a:lstStyle/>
        <a:p>
          <a:r>
            <a:rPr lang="en-US" sz="1800" dirty="0"/>
            <a:t>Intersectoral working group coordinated by NCDC</a:t>
          </a:r>
        </a:p>
      </dgm:t>
    </dgm:pt>
    <dgm:pt modelId="{0E20B5D4-0C90-4E0F-A605-B3C725AA9101}" type="parTrans" cxnId="{58B99BF4-24C9-46AF-A2A9-573A5825D3CD}">
      <dgm:prSet/>
      <dgm:spPr/>
      <dgm:t>
        <a:bodyPr/>
        <a:lstStyle/>
        <a:p>
          <a:endParaRPr lang="en-US" sz="2000"/>
        </a:p>
      </dgm:t>
    </dgm:pt>
    <dgm:pt modelId="{9362802F-3DC5-48DC-A20E-F5D1ACE4BA99}" type="sibTrans" cxnId="{58B99BF4-24C9-46AF-A2A9-573A5825D3CD}">
      <dgm:prSet/>
      <dgm:spPr/>
      <dgm:t>
        <a:bodyPr/>
        <a:lstStyle/>
        <a:p>
          <a:endParaRPr lang="en-US" sz="2000"/>
        </a:p>
      </dgm:t>
    </dgm:pt>
    <dgm:pt modelId="{00A7AE42-2F96-4EE2-BDD7-A2ADCCE2E154}">
      <dgm:prSet phldrT="[Text]" custT="1"/>
      <dgm:spPr/>
      <dgm:t>
        <a:bodyPr/>
        <a:lstStyle/>
        <a:p>
          <a:r>
            <a:rPr lang="en-US" sz="1800" dirty="0"/>
            <a:t>HCV screening, treatment and care</a:t>
          </a:r>
        </a:p>
      </dgm:t>
    </dgm:pt>
    <dgm:pt modelId="{EE181945-7139-43D4-AF45-1E89506BE2E4}" type="parTrans" cxnId="{ECA5EBCC-C576-42A3-8BB1-C88159144A45}">
      <dgm:prSet/>
      <dgm:spPr/>
      <dgm:t>
        <a:bodyPr/>
        <a:lstStyle/>
        <a:p>
          <a:endParaRPr lang="en-US" sz="2000"/>
        </a:p>
      </dgm:t>
    </dgm:pt>
    <dgm:pt modelId="{03D393C8-5319-4561-9562-69C5250483F9}" type="sibTrans" cxnId="{ECA5EBCC-C576-42A3-8BB1-C88159144A45}">
      <dgm:prSet/>
      <dgm:spPr/>
      <dgm:t>
        <a:bodyPr/>
        <a:lstStyle/>
        <a:p>
          <a:endParaRPr lang="en-US" sz="2000"/>
        </a:p>
      </dgm:t>
    </dgm:pt>
    <dgm:pt modelId="{94D65898-57BB-456A-86EF-C2136ACE99DA}">
      <dgm:prSet phldrT="[Text]" custT="1"/>
      <dgm:spPr/>
      <dgm:t>
        <a:bodyPr/>
        <a:lstStyle/>
        <a:p>
          <a:r>
            <a:rPr lang="en-US" sz="1800" dirty="0"/>
            <a:t>Awareness Raising</a:t>
          </a:r>
        </a:p>
      </dgm:t>
    </dgm:pt>
    <dgm:pt modelId="{B9F704BE-70B0-4E0E-B6C1-D0BDC2DB22D6}" type="parTrans" cxnId="{D992D76D-CE7B-479E-92AF-F5D31C60AE72}">
      <dgm:prSet/>
      <dgm:spPr/>
      <dgm:t>
        <a:bodyPr/>
        <a:lstStyle/>
        <a:p>
          <a:endParaRPr lang="en-US" sz="2000"/>
        </a:p>
      </dgm:t>
    </dgm:pt>
    <dgm:pt modelId="{90D81FED-D809-49B2-85AE-A0D7C568058B}" type="sibTrans" cxnId="{D992D76D-CE7B-479E-92AF-F5D31C60AE72}">
      <dgm:prSet/>
      <dgm:spPr/>
      <dgm:t>
        <a:bodyPr/>
        <a:lstStyle/>
        <a:p>
          <a:endParaRPr lang="en-US" sz="2000"/>
        </a:p>
      </dgm:t>
    </dgm:pt>
    <dgm:pt modelId="{8F01E80C-DEBA-4EF9-A548-D14E30B82644}">
      <dgm:prSet phldrT="[Text]" custT="1"/>
      <dgm:spPr/>
      <dgm:t>
        <a:bodyPr/>
        <a:lstStyle/>
        <a:p>
          <a:r>
            <a:rPr lang="en-US" sz="1800" dirty="0"/>
            <a:t>Safe Blood</a:t>
          </a:r>
        </a:p>
      </dgm:t>
    </dgm:pt>
    <dgm:pt modelId="{D247B257-3B9E-4EBE-AED9-E8C6E8D1D0C8}" type="parTrans" cxnId="{80C7DBB5-D582-4113-B992-EFE587402EBE}">
      <dgm:prSet/>
      <dgm:spPr/>
      <dgm:t>
        <a:bodyPr/>
        <a:lstStyle/>
        <a:p>
          <a:endParaRPr lang="en-US" sz="2000"/>
        </a:p>
      </dgm:t>
    </dgm:pt>
    <dgm:pt modelId="{AB6DE053-E29D-426C-B6DA-15CA2D9478DC}" type="sibTrans" cxnId="{80C7DBB5-D582-4113-B992-EFE587402EBE}">
      <dgm:prSet/>
      <dgm:spPr/>
      <dgm:t>
        <a:bodyPr/>
        <a:lstStyle/>
        <a:p>
          <a:endParaRPr lang="en-US" sz="2000"/>
        </a:p>
      </dgm:t>
    </dgm:pt>
    <dgm:pt modelId="{87759A65-B85A-45F9-83CB-1660413E0798}">
      <dgm:prSet phldrT="[Text]" custT="1"/>
      <dgm:spPr/>
      <dgm:t>
        <a:bodyPr/>
        <a:lstStyle/>
        <a:p>
          <a:r>
            <a:rPr lang="en-US" sz="1800" dirty="0"/>
            <a:t>Surveillance</a:t>
          </a:r>
        </a:p>
      </dgm:t>
    </dgm:pt>
    <dgm:pt modelId="{0DD2DC40-B932-4575-BB05-97F76EC473E5}" type="parTrans" cxnId="{DEAE1D73-0E9E-4DA0-BA29-89844CB819FB}">
      <dgm:prSet/>
      <dgm:spPr/>
      <dgm:t>
        <a:bodyPr/>
        <a:lstStyle/>
        <a:p>
          <a:endParaRPr lang="en-US" sz="2000"/>
        </a:p>
      </dgm:t>
    </dgm:pt>
    <dgm:pt modelId="{69D3AD21-2CE0-4753-A13F-2967A6EBE5E2}" type="sibTrans" cxnId="{DEAE1D73-0E9E-4DA0-BA29-89844CB819FB}">
      <dgm:prSet/>
      <dgm:spPr/>
      <dgm:t>
        <a:bodyPr/>
        <a:lstStyle/>
        <a:p>
          <a:endParaRPr lang="en-US" sz="2000"/>
        </a:p>
      </dgm:t>
    </dgm:pt>
    <dgm:pt modelId="{9353C443-8910-4CAE-8744-45FB62C272A9}">
      <dgm:prSet custT="1"/>
      <dgm:spPr/>
      <dgm:t>
        <a:bodyPr/>
        <a:lstStyle/>
        <a:p>
          <a:r>
            <a:rPr lang="en-US" sz="1800" dirty="0"/>
            <a:t>Laboratory </a:t>
          </a:r>
        </a:p>
      </dgm:t>
    </dgm:pt>
    <dgm:pt modelId="{8B3E2B90-B257-4F5C-9E26-669434E6D62A}" type="parTrans" cxnId="{51898B61-5D6E-4D4B-8434-52A3893E60F2}">
      <dgm:prSet/>
      <dgm:spPr/>
      <dgm:t>
        <a:bodyPr/>
        <a:lstStyle/>
        <a:p>
          <a:endParaRPr lang="en-US" sz="2000"/>
        </a:p>
      </dgm:t>
    </dgm:pt>
    <dgm:pt modelId="{66C165BE-8E64-4C0F-BF5D-768104375A3E}" type="sibTrans" cxnId="{51898B61-5D6E-4D4B-8434-52A3893E60F2}">
      <dgm:prSet/>
      <dgm:spPr/>
      <dgm:t>
        <a:bodyPr/>
        <a:lstStyle/>
        <a:p>
          <a:endParaRPr lang="en-US" sz="2000"/>
        </a:p>
      </dgm:t>
    </dgm:pt>
    <dgm:pt modelId="{D669FAAA-3F59-4D91-8863-BBA44C20BEA4}">
      <dgm:prSet custT="1"/>
      <dgm:spPr/>
      <dgm:t>
        <a:bodyPr/>
        <a:lstStyle/>
        <a:p>
          <a:r>
            <a:rPr lang="en-US" sz="1800" dirty="0"/>
            <a:t>Infection control</a:t>
          </a:r>
        </a:p>
      </dgm:t>
    </dgm:pt>
    <dgm:pt modelId="{A41F8AB0-9856-4AEC-B1A4-DE59E86D6753}" type="parTrans" cxnId="{5A313949-26DB-4B7A-87AA-E183625E525A}">
      <dgm:prSet/>
      <dgm:spPr/>
      <dgm:t>
        <a:bodyPr/>
        <a:lstStyle/>
        <a:p>
          <a:endParaRPr lang="en-US" sz="2000"/>
        </a:p>
      </dgm:t>
    </dgm:pt>
    <dgm:pt modelId="{673D966B-151B-4212-B18C-DBB1C909F69A}" type="sibTrans" cxnId="{5A313949-26DB-4B7A-87AA-E183625E525A}">
      <dgm:prSet/>
      <dgm:spPr/>
      <dgm:t>
        <a:bodyPr/>
        <a:lstStyle/>
        <a:p>
          <a:endParaRPr lang="en-US" sz="2000"/>
        </a:p>
      </dgm:t>
    </dgm:pt>
    <dgm:pt modelId="{D969814E-4D94-421F-BADE-4821CFB614BC}">
      <dgm:prSet custT="1"/>
      <dgm:spPr/>
      <dgm:t>
        <a:bodyPr/>
        <a:lstStyle/>
        <a:p>
          <a:r>
            <a:rPr lang="en-US" sz="1800" dirty="0"/>
            <a:t>Harm reduction</a:t>
          </a:r>
        </a:p>
      </dgm:t>
    </dgm:pt>
    <dgm:pt modelId="{5CA289D9-BC7F-44EC-A0A0-F09F275FF24E}" type="parTrans" cxnId="{8047FDFA-3F8E-440B-9D58-34EBE424513B}">
      <dgm:prSet/>
      <dgm:spPr/>
      <dgm:t>
        <a:bodyPr/>
        <a:lstStyle/>
        <a:p>
          <a:endParaRPr lang="en-US" sz="2000"/>
        </a:p>
      </dgm:t>
    </dgm:pt>
    <dgm:pt modelId="{B8FE6904-6B8F-4555-B744-4E3EFDDE79E0}" type="sibTrans" cxnId="{8047FDFA-3F8E-440B-9D58-34EBE424513B}">
      <dgm:prSet/>
      <dgm:spPr/>
      <dgm:t>
        <a:bodyPr/>
        <a:lstStyle/>
        <a:p>
          <a:endParaRPr lang="en-US" sz="2000"/>
        </a:p>
      </dgm:t>
    </dgm:pt>
    <dgm:pt modelId="{E927948D-EC4E-4B54-9B80-16E7E330470F}" type="pres">
      <dgm:prSet presAssocID="{958B1F64-E3C6-4CBA-94F1-DE7B2D0F1C99}" presName="Name0" presStyleCnt="0">
        <dgm:presLayoutVars>
          <dgm:chMax val="1"/>
          <dgm:dir/>
          <dgm:animLvl val="ctr"/>
          <dgm:resizeHandles val="exact"/>
        </dgm:presLayoutVars>
      </dgm:prSet>
      <dgm:spPr/>
    </dgm:pt>
    <dgm:pt modelId="{45BC1AF2-5135-421B-9C7A-3C6608C9CE22}" type="pres">
      <dgm:prSet presAssocID="{207D7C1D-4E77-4E8C-93EC-6047351AF97A}" presName="centerShape" presStyleLbl="node0" presStyleIdx="0" presStyleCnt="1" custScaleX="131557" custScaleY="126334"/>
      <dgm:spPr/>
    </dgm:pt>
    <dgm:pt modelId="{988B3F27-6396-48D0-BB7B-75B3F3C07847}" type="pres">
      <dgm:prSet presAssocID="{00A7AE42-2F96-4EE2-BDD7-A2ADCCE2E154}" presName="node" presStyleLbl="node1" presStyleIdx="0" presStyleCnt="7" custScaleX="152785" custScaleY="145719">
        <dgm:presLayoutVars>
          <dgm:bulletEnabled val="1"/>
        </dgm:presLayoutVars>
      </dgm:prSet>
      <dgm:spPr/>
    </dgm:pt>
    <dgm:pt modelId="{5CBA9D1E-3F8B-409F-9379-FA48589D2920}" type="pres">
      <dgm:prSet presAssocID="{00A7AE42-2F96-4EE2-BDD7-A2ADCCE2E154}" presName="dummy" presStyleCnt="0"/>
      <dgm:spPr/>
    </dgm:pt>
    <dgm:pt modelId="{C073356F-143A-49D9-97B5-F6E2CF792626}" type="pres">
      <dgm:prSet presAssocID="{03D393C8-5319-4561-9562-69C5250483F9}" presName="sibTrans" presStyleLbl="sibTrans2D1" presStyleIdx="0" presStyleCnt="7"/>
      <dgm:spPr/>
    </dgm:pt>
    <dgm:pt modelId="{42844772-9498-404D-AF7D-F924AAA199DA}" type="pres">
      <dgm:prSet presAssocID="{D669FAAA-3F59-4D91-8863-BBA44C20BEA4}" presName="node" presStyleLbl="node1" presStyleIdx="1" presStyleCnt="7" custScaleX="152785" custScaleY="145719">
        <dgm:presLayoutVars>
          <dgm:bulletEnabled val="1"/>
        </dgm:presLayoutVars>
      </dgm:prSet>
      <dgm:spPr/>
    </dgm:pt>
    <dgm:pt modelId="{92331D31-8CC8-4B4F-9E05-FABC18C68258}" type="pres">
      <dgm:prSet presAssocID="{D669FAAA-3F59-4D91-8863-BBA44C20BEA4}" presName="dummy" presStyleCnt="0"/>
      <dgm:spPr/>
    </dgm:pt>
    <dgm:pt modelId="{3757795C-200F-4EB7-B8C5-61E7B2BF7FF3}" type="pres">
      <dgm:prSet presAssocID="{673D966B-151B-4212-B18C-DBB1C909F69A}" presName="sibTrans" presStyleLbl="sibTrans2D1" presStyleIdx="1" presStyleCnt="7"/>
      <dgm:spPr/>
    </dgm:pt>
    <dgm:pt modelId="{3446C9E7-70CF-4806-8A1F-4FD9A6E6261D}" type="pres">
      <dgm:prSet presAssocID="{94D65898-57BB-456A-86EF-C2136ACE99DA}" presName="node" presStyleLbl="node1" presStyleIdx="2" presStyleCnt="7" custScaleX="152785" custScaleY="145719" custRadScaleRad="98532" custRadScaleInc="1139">
        <dgm:presLayoutVars>
          <dgm:bulletEnabled val="1"/>
        </dgm:presLayoutVars>
      </dgm:prSet>
      <dgm:spPr/>
    </dgm:pt>
    <dgm:pt modelId="{3BA7DE27-EBD2-4CEE-A755-CDF23EC194FF}" type="pres">
      <dgm:prSet presAssocID="{94D65898-57BB-456A-86EF-C2136ACE99DA}" presName="dummy" presStyleCnt="0"/>
      <dgm:spPr/>
    </dgm:pt>
    <dgm:pt modelId="{C4E89856-DB07-4893-8D02-4E1728A9944F}" type="pres">
      <dgm:prSet presAssocID="{90D81FED-D809-49B2-85AE-A0D7C568058B}" presName="sibTrans" presStyleLbl="sibTrans2D1" presStyleIdx="2" presStyleCnt="7"/>
      <dgm:spPr/>
    </dgm:pt>
    <dgm:pt modelId="{B5210ADD-3B2E-4D74-845C-0C586BFE9305}" type="pres">
      <dgm:prSet presAssocID="{8F01E80C-DEBA-4EF9-A548-D14E30B82644}" presName="node" presStyleLbl="node1" presStyleIdx="3" presStyleCnt="7" custScaleX="152785" custScaleY="145719">
        <dgm:presLayoutVars>
          <dgm:bulletEnabled val="1"/>
        </dgm:presLayoutVars>
      </dgm:prSet>
      <dgm:spPr/>
    </dgm:pt>
    <dgm:pt modelId="{3DCEC0DF-66BE-4C3A-A263-7F01364ABC53}" type="pres">
      <dgm:prSet presAssocID="{8F01E80C-DEBA-4EF9-A548-D14E30B82644}" presName="dummy" presStyleCnt="0"/>
      <dgm:spPr/>
    </dgm:pt>
    <dgm:pt modelId="{B57D04F3-9EED-4AE4-9E6B-A8810E52ECE4}" type="pres">
      <dgm:prSet presAssocID="{AB6DE053-E29D-426C-B6DA-15CA2D9478DC}" presName="sibTrans" presStyleLbl="sibTrans2D1" presStyleIdx="3" presStyleCnt="7"/>
      <dgm:spPr/>
    </dgm:pt>
    <dgm:pt modelId="{62FFAB64-589B-4CAF-9C43-CC3BE9D900CC}" type="pres">
      <dgm:prSet presAssocID="{87759A65-B85A-45F9-83CB-1660413E0798}" presName="node" presStyleLbl="node1" presStyleIdx="4" presStyleCnt="7" custScaleX="152785" custScaleY="145719">
        <dgm:presLayoutVars>
          <dgm:bulletEnabled val="1"/>
        </dgm:presLayoutVars>
      </dgm:prSet>
      <dgm:spPr/>
    </dgm:pt>
    <dgm:pt modelId="{41E5C3CA-D8D6-481D-A293-D2AAF457F931}" type="pres">
      <dgm:prSet presAssocID="{87759A65-B85A-45F9-83CB-1660413E0798}" presName="dummy" presStyleCnt="0"/>
      <dgm:spPr/>
    </dgm:pt>
    <dgm:pt modelId="{8FD4A75E-0A5E-43EA-93F1-28E46738B510}" type="pres">
      <dgm:prSet presAssocID="{69D3AD21-2CE0-4753-A13F-2967A6EBE5E2}" presName="sibTrans" presStyleLbl="sibTrans2D1" presStyleIdx="4" presStyleCnt="7"/>
      <dgm:spPr/>
    </dgm:pt>
    <dgm:pt modelId="{A2384F06-FD00-43B2-B755-BBE89AC03BD7}" type="pres">
      <dgm:prSet presAssocID="{9353C443-8910-4CAE-8744-45FB62C272A9}" presName="node" presStyleLbl="node1" presStyleIdx="5" presStyleCnt="7" custScaleX="152785" custScaleY="145719">
        <dgm:presLayoutVars>
          <dgm:bulletEnabled val="1"/>
        </dgm:presLayoutVars>
      </dgm:prSet>
      <dgm:spPr/>
    </dgm:pt>
    <dgm:pt modelId="{33DE4E9A-2064-49B5-82A3-EDF2D2F290C8}" type="pres">
      <dgm:prSet presAssocID="{9353C443-8910-4CAE-8744-45FB62C272A9}" presName="dummy" presStyleCnt="0"/>
      <dgm:spPr/>
    </dgm:pt>
    <dgm:pt modelId="{D369BEC5-ED36-4A47-9477-6F8B5E0D1E25}" type="pres">
      <dgm:prSet presAssocID="{66C165BE-8E64-4C0F-BF5D-768104375A3E}" presName="sibTrans" presStyleLbl="sibTrans2D1" presStyleIdx="5" presStyleCnt="7"/>
      <dgm:spPr/>
    </dgm:pt>
    <dgm:pt modelId="{44371ED0-5D49-4774-9997-69C8F6AC0F45}" type="pres">
      <dgm:prSet presAssocID="{D969814E-4D94-421F-BADE-4821CFB614BC}" presName="node" presStyleLbl="node1" presStyleIdx="6" presStyleCnt="7" custScaleX="152785" custScaleY="145719">
        <dgm:presLayoutVars>
          <dgm:bulletEnabled val="1"/>
        </dgm:presLayoutVars>
      </dgm:prSet>
      <dgm:spPr/>
    </dgm:pt>
    <dgm:pt modelId="{C1A7E67E-501B-4063-8507-7E691C52CD2F}" type="pres">
      <dgm:prSet presAssocID="{D969814E-4D94-421F-BADE-4821CFB614BC}" presName="dummy" presStyleCnt="0"/>
      <dgm:spPr/>
    </dgm:pt>
    <dgm:pt modelId="{A5E57CE6-CC33-4133-93FD-60C19C7D1586}" type="pres">
      <dgm:prSet presAssocID="{B8FE6904-6B8F-4555-B744-4E3EFDDE79E0}" presName="sibTrans" presStyleLbl="sibTrans2D1" presStyleIdx="6" presStyleCnt="7"/>
      <dgm:spPr/>
    </dgm:pt>
  </dgm:ptLst>
  <dgm:cxnLst>
    <dgm:cxn modelId="{FB53F0DC-8379-4157-83EE-EAC98AF6A026}" type="presOf" srcId="{03D393C8-5319-4561-9562-69C5250483F9}" destId="{C073356F-143A-49D9-97B5-F6E2CF792626}" srcOrd="0" destOrd="0" presId="urn:microsoft.com/office/officeart/2005/8/layout/radial6"/>
    <dgm:cxn modelId="{58B99BF4-24C9-46AF-A2A9-573A5825D3CD}" srcId="{958B1F64-E3C6-4CBA-94F1-DE7B2D0F1C99}" destId="{207D7C1D-4E77-4E8C-93EC-6047351AF97A}" srcOrd="0" destOrd="0" parTransId="{0E20B5D4-0C90-4E0F-A605-B3C725AA9101}" sibTransId="{9362802F-3DC5-48DC-A20E-F5D1ACE4BA99}"/>
    <dgm:cxn modelId="{228C2FD1-43E2-49E9-99C1-BDCBB2F32EFF}" type="presOf" srcId="{B8FE6904-6B8F-4555-B744-4E3EFDDE79E0}" destId="{A5E57CE6-CC33-4133-93FD-60C19C7D1586}" srcOrd="0" destOrd="0" presId="urn:microsoft.com/office/officeart/2005/8/layout/radial6"/>
    <dgm:cxn modelId="{77FFB641-2E4F-4D58-9C3D-A637B96984C7}" type="presOf" srcId="{87759A65-B85A-45F9-83CB-1660413E0798}" destId="{62FFAB64-589B-4CAF-9C43-CC3BE9D900CC}" srcOrd="0" destOrd="0" presId="urn:microsoft.com/office/officeart/2005/8/layout/radial6"/>
    <dgm:cxn modelId="{5A313949-26DB-4B7A-87AA-E183625E525A}" srcId="{207D7C1D-4E77-4E8C-93EC-6047351AF97A}" destId="{D669FAAA-3F59-4D91-8863-BBA44C20BEA4}" srcOrd="1" destOrd="0" parTransId="{A41F8AB0-9856-4AEC-B1A4-DE59E86D6753}" sibTransId="{673D966B-151B-4212-B18C-DBB1C909F69A}"/>
    <dgm:cxn modelId="{37374BF7-77DC-478E-8B2A-0D3A6C30F747}" type="presOf" srcId="{94D65898-57BB-456A-86EF-C2136ACE99DA}" destId="{3446C9E7-70CF-4806-8A1F-4FD9A6E6261D}" srcOrd="0" destOrd="0" presId="urn:microsoft.com/office/officeart/2005/8/layout/radial6"/>
    <dgm:cxn modelId="{80C7DBB5-D582-4113-B992-EFE587402EBE}" srcId="{207D7C1D-4E77-4E8C-93EC-6047351AF97A}" destId="{8F01E80C-DEBA-4EF9-A548-D14E30B82644}" srcOrd="3" destOrd="0" parTransId="{D247B257-3B9E-4EBE-AED9-E8C6E8D1D0C8}" sibTransId="{AB6DE053-E29D-426C-B6DA-15CA2D9478DC}"/>
    <dgm:cxn modelId="{D992D76D-CE7B-479E-92AF-F5D31C60AE72}" srcId="{207D7C1D-4E77-4E8C-93EC-6047351AF97A}" destId="{94D65898-57BB-456A-86EF-C2136ACE99DA}" srcOrd="2" destOrd="0" parTransId="{B9F704BE-70B0-4E0E-B6C1-D0BDC2DB22D6}" sibTransId="{90D81FED-D809-49B2-85AE-A0D7C568058B}"/>
    <dgm:cxn modelId="{3B9B9178-3060-47FE-A079-491AE1781AA3}" type="presOf" srcId="{D669FAAA-3F59-4D91-8863-BBA44C20BEA4}" destId="{42844772-9498-404D-AF7D-F924AAA199DA}" srcOrd="0" destOrd="0" presId="urn:microsoft.com/office/officeart/2005/8/layout/radial6"/>
    <dgm:cxn modelId="{8047FDFA-3F8E-440B-9D58-34EBE424513B}" srcId="{207D7C1D-4E77-4E8C-93EC-6047351AF97A}" destId="{D969814E-4D94-421F-BADE-4821CFB614BC}" srcOrd="6" destOrd="0" parTransId="{5CA289D9-BC7F-44EC-A0A0-F09F275FF24E}" sibTransId="{B8FE6904-6B8F-4555-B744-4E3EFDDE79E0}"/>
    <dgm:cxn modelId="{4F525B14-CCA2-4F04-852D-4B9625140502}" type="presOf" srcId="{9353C443-8910-4CAE-8744-45FB62C272A9}" destId="{A2384F06-FD00-43B2-B755-BBE89AC03BD7}" srcOrd="0" destOrd="0" presId="urn:microsoft.com/office/officeart/2005/8/layout/radial6"/>
    <dgm:cxn modelId="{450C917A-29D1-484C-A1C8-B10BD8CE083B}" type="presOf" srcId="{958B1F64-E3C6-4CBA-94F1-DE7B2D0F1C99}" destId="{E927948D-EC4E-4B54-9B80-16E7E330470F}" srcOrd="0" destOrd="0" presId="urn:microsoft.com/office/officeart/2005/8/layout/radial6"/>
    <dgm:cxn modelId="{FDA6A9F0-6349-47D3-9DAD-939588B020BA}" type="presOf" srcId="{207D7C1D-4E77-4E8C-93EC-6047351AF97A}" destId="{45BC1AF2-5135-421B-9C7A-3C6608C9CE22}" srcOrd="0" destOrd="0" presId="urn:microsoft.com/office/officeart/2005/8/layout/radial6"/>
    <dgm:cxn modelId="{56DF7617-9A28-4438-A154-0366328FC96A}" type="presOf" srcId="{69D3AD21-2CE0-4753-A13F-2967A6EBE5E2}" destId="{8FD4A75E-0A5E-43EA-93F1-28E46738B510}" srcOrd="0" destOrd="0" presId="urn:microsoft.com/office/officeart/2005/8/layout/radial6"/>
    <dgm:cxn modelId="{51898B61-5D6E-4D4B-8434-52A3893E60F2}" srcId="{207D7C1D-4E77-4E8C-93EC-6047351AF97A}" destId="{9353C443-8910-4CAE-8744-45FB62C272A9}" srcOrd="5" destOrd="0" parTransId="{8B3E2B90-B257-4F5C-9E26-669434E6D62A}" sibTransId="{66C165BE-8E64-4C0F-BF5D-768104375A3E}"/>
    <dgm:cxn modelId="{EAFCBCCE-056C-49FE-BCF8-0E1E8B76A3AA}" type="presOf" srcId="{AB6DE053-E29D-426C-B6DA-15CA2D9478DC}" destId="{B57D04F3-9EED-4AE4-9E6B-A8810E52ECE4}" srcOrd="0" destOrd="0" presId="urn:microsoft.com/office/officeart/2005/8/layout/radial6"/>
    <dgm:cxn modelId="{862078DB-B986-4E2F-BC78-D808BC5140FC}" type="presOf" srcId="{D969814E-4D94-421F-BADE-4821CFB614BC}" destId="{44371ED0-5D49-4774-9997-69C8F6AC0F45}" srcOrd="0" destOrd="0" presId="urn:microsoft.com/office/officeart/2005/8/layout/radial6"/>
    <dgm:cxn modelId="{3218FD6D-23B9-4839-91AE-C29C2E5FA78D}" type="presOf" srcId="{8F01E80C-DEBA-4EF9-A548-D14E30B82644}" destId="{B5210ADD-3B2E-4D74-845C-0C586BFE9305}" srcOrd="0" destOrd="0" presId="urn:microsoft.com/office/officeart/2005/8/layout/radial6"/>
    <dgm:cxn modelId="{79E24D71-B13B-4C49-8BA6-9A0100F2E91E}" type="presOf" srcId="{673D966B-151B-4212-B18C-DBB1C909F69A}" destId="{3757795C-200F-4EB7-B8C5-61E7B2BF7FF3}" srcOrd="0" destOrd="0" presId="urn:microsoft.com/office/officeart/2005/8/layout/radial6"/>
    <dgm:cxn modelId="{DF71053E-9A77-4B53-9AB7-93D1683DAC53}" type="presOf" srcId="{66C165BE-8E64-4C0F-BF5D-768104375A3E}" destId="{D369BEC5-ED36-4A47-9477-6F8B5E0D1E25}" srcOrd="0" destOrd="0" presId="urn:microsoft.com/office/officeart/2005/8/layout/radial6"/>
    <dgm:cxn modelId="{407439E2-A897-416C-883F-BE8174F3FA39}" type="presOf" srcId="{90D81FED-D809-49B2-85AE-A0D7C568058B}" destId="{C4E89856-DB07-4893-8D02-4E1728A9944F}" srcOrd="0" destOrd="0" presId="urn:microsoft.com/office/officeart/2005/8/layout/radial6"/>
    <dgm:cxn modelId="{DEAE1D73-0E9E-4DA0-BA29-89844CB819FB}" srcId="{207D7C1D-4E77-4E8C-93EC-6047351AF97A}" destId="{87759A65-B85A-45F9-83CB-1660413E0798}" srcOrd="4" destOrd="0" parTransId="{0DD2DC40-B932-4575-BB05-97F76EC473E5}" sibTransId="{69D3AD21-2CE0-4753-A13F-2967A6EBE5E2}"/>
    <dgm:cxn modelId="{3DD1309A-B5A7-4353-984E-DAAF94B378BA}" type="presOf" srcId="{00A7AE42-2F96-4EE2-BDD7-A2ADCCE2E154}" destId="{988B3F27-6396-48D0-BB7B-75B3F3C07847}" srcOrd="0" destOrd="0" presId="urn:microsoft.com/office/officeart/2005/8/layout/radial6"/>
    <dgm:cxn modelId="{ECA5EBCC-C576-42A3-8BB1-C88159144A45}" srcId="{207D7C1D-4E77-4E8C-93EC-6047351AF97A}" destId="{00A7AE42-2F96-4EE2-BDD7-A2ADCCE2E154}" srcOrd="0" destOrd="0" parTransId="{EE181945-7139-43D4-AF45-1E89506BE2E4}" sibTransId="{03D393C8-5319-4561-9562-69C5250483F9}"/>
    <dgm:cxn modelId="{16A697F5-9F30-4F36-8B0B-C758F0A79A73}" type="presParOf" srcId="{E927948D-EC4E-4B54-9B80-16E7E330470F}" destId="{45BC1AF2-5135-421B-9C7A-3C6608C9CE22}" srcOrd="0" destOrd="0" presId="urn:microsoft.com/office/officeart/2005/8/layout/radial6"/>
    <dgm:cxn modelId="{B9DE50EA-4ECD-40DD-BAD4-2C2535BC59C5}" type="presParOf" srcId="{E927948D-EC4E-4B54-9B80-16E7E330470F}" destId="{988B3F27-6396-48D0-BB7B-75B3F3C07847}" srcOrd="1" destOrd="0" presId="urn:microsoft.com/office/officeart/2005/8/layout/radial6"/>
    <dgm:cxn modelId="{204C97AF-57B9-4FBF-AFD5-6244E0ED8C62}" type="presParOf" srcId="{E927948D-EC4E-4B54-9B80-16E7E330470F}" destId="{5CBA9D1E-3F8B-409F-9379-FA48589D2920}" srcOrd="2" destOrd="0" presId="urn:microsoft.com/office/officeart/2005/8/layout/radial6"/>
    <dgm:cxn modelId="{313856E0-7ABC-4A7D-86C1-6598D7C3750D}" type="presParOf" srcId="{E927948D-EC4E-4B54-9B80-16E7E330470F}" destId="{C073356F-143A-49D9-97B5-F6E2CF792626}" srcOrd="3" destOrd="0" presId="urn:microsoft.com/office/officeart/2005/8/layout/radial6"/>
    <dgm:cxn modelId="{AD38CF38-98F3-4C49-B80D-F72AFF813793}" type="presParOf" srcId="{E927948D-EC4E-4B54-9B80-16E7E330470F}" destId="{42844772-9498-404D-AF7D-F924AAA199DA}" srcOrd="4" destOrd="0" presId="urn:microsoft.com/office/officeart/2005/8/layout/radial6"/>
    <dgm:cxn modelId="{2A25159D-69B5-4AB6-9D95-0B67934DEDBB}" type="presParOf" srcId="{E927948D-EC4E-4B54-9B80-16E7E330470F}" destId="{92331D31-8CC8-4B4F-9E05-FABC18C68258}" srcOrd="5" destOrd="0" presId="urn:microsoft.com/office/officeart/2005/8/layout/radial6"/>
    <dgm:cxn modelId="{8C60DC27-2556-423B-834E-AF2D88F965E2}" type="presParOf" srcId="{E927948D-EC4E-4B54-9B80-16E7E330470F}" destId="{3757795C-200F-4EB7-B8C5-61E7B2BF7FF3}" srcOrd="6" destOrd="0" presId="urn:microsoft.com/office/officeart/2005/8/layout/radial6"/>
    <dgm:cxn modelId="{617BB46E-50BB-4D7A-BAF3-C09B02142B0D}" type="presParOf" srcId="{E927948D-EC4E-4B54-9B80-16E7E330470F}" destId="{3446C9E7-70CF-4806-8A1F-4FD9A6E6261D}" srcOrd="7" destOrd="0" presId="urn:microsoft.com/office/officeart/2005/8/layout/radial6"/>
    <dgm:cxn modelId="{588D7D43-21C1-494E-AB6A-474926A9F96C}" type="presParOf" srcId="{E927948D-EC4E-4B54-9B80-16E7E330470F}" destId="{3BA7DE27-EBD2-4CEE-A755-CDF23EC194FF}" srcOrd="8" destOrd="0" presId="urn:microsoft.com/office/officeart/2005/8/layout/radial6"/>
    <dgm:cxn modelId="{D5A534F7-1A52-4B6B-ABCB-99654AFA3A6C}" type="presParOf" srcId="{E927948D-EC4E-4B54-9B80-16E7E330470F}" destId="{C4E89856-DB07-4893-8D02-4E1728A9944F}" srcOrd="9" destOrd="0" presId="urn:microsoft.com/office/officeart/2005/8/layout/radial6"/>
    <dgm:cxn modelId="{BDBCA9FF-441B-45C4-B436-EECDE21FA81A}" type="presParOf" srcId="{E927948D-EC4E-4B54-9B80-16E7E330470F}" destId="{B5210ADD-3B2E-4D74-845C-0C586BFE9305}" srcOrd="10" destOrd="0" presId="urn:microsoft.com/office/officeart/2005/8/layout/radial6"/>
    <dgm:cxn modelId="{4957E280-9CD6-498C-945D-CB515F9BBCF3}" type="presParOf" srcId="{E927948D-EC4E-4B54-9B80-16E7E330470F}" destId="{3DCEC0DF-66BE-4C3A-A263-7F01364ABC53}" srcOrd="11" destOrd="0" presId="urn:microsoft.com/office/officeart/2005/8/layout/radial6"/>
    <dgm:cxn modelId="{EEAE53D1-518B-4A89-8565-059E3F3E0924}" type="presParOf" srcId="{E927948D-EC4E-4B54-9B80-16E7E330470F}" destId="{B57D04F3-9EED-4AE4-9E6B-A8810E52ECE4}" srcOrd="12" destOrd="0" presId="urn:microsoft.com/office/officeart/2005/8/layout/radial6"/>
    <dgm:cxn modelId="{5009AD74-917D-4DA9-A479-12A58C318CE1}" type="presParOf" srcId="{E927948D-EC4E-4B54-9B80-16E7E330470F}" destId="{62FFAB64-589B-4CAF-9C43-CC3BE9D900CC}" srcOrd="13" destOrd="0" presId="urn:microsoft.com/office/officeart/2005/8/layout/radial6"/>
    <dgm:cxn modelId="{81165774-57AD-49AB-8C87-1BD2DD857386}" type="presParOf" srcId="{E927948D-EC4E-4B54-9B80-16E7E330470F}" destId="{41E5C3CA-D8D6-481D-A293-D2AAF457F931}" srcOrd="14" destOrd="0" presId="urn:microsoft.com/office/officeart/2005/8/layout/radial6"/>
    <dgm:cxn modelId="{AA9EE18B-B707-4CB2-8C77-454F094FE0B2}" type="presParOf" srcId="{E927948D-EC4E-4B54-9B80-16E7E330470F}" destId="{8FD4A75E-0A5E-43EA-93F1-28E46738B510}" srcOrd="15" destOrd="0" presId="urn:microsoft.com/office/officeart/2005/8/layout/radial6"/>
    <dgm:cxn modelId="{9F657AA9-E2D0-40FC-93D3-E9CE775B37F7}" type="presParOf" srcId="{E927948D-EC4E-4B54-9B80-16E7E330470F}" destId="{A2384F06-FD00-43B2-B755-BBE89AC03BD7}" srcOrd="16" destOrd="0" presId="urn:microsoft.com/office/officeart/2005/8/layout/radial6"/>
    <dgm:cxn modelId="{D6602283-D209-4561-8E3D-575C88475B08}" type="presParOf" srcId="{E927948D-EC4E-4B54-9B80-16E7E330470F}" destId="{33DE4E9A-2064-49B5-82A3-EDF2D2F290C8}" srcOrd="17" destOrd="0" presId="urn:microsoft.com/office/officeart/2005/8/layout/radial6"/>
    <dgm:cxn modelId="{226935EB-D678-4C59-AE53-9BE17C13C576}" type="presParOf" srcId="{E927948D-EC4E-4B54-9B80-16E7E330470F}" destId="{D369BEC5-ED36-4A47-9477-6F8B5E0D1E25}" srcOrd="18" destOrd="0" presId="urn:microsoft.com/office/officeart/2005/8/layout/radial6"/>
    <dgm:cxn modelId="{53CE0B38-A9E2-48D0-9B27-DFF8CABE7537}" type="presParOf" srcId="{E927948D-EC4E-4B54-9B80-16E7E330470F}" destId="{44371ED0-5D49-4774-9997-69C8F6AC0F45}" srcOrd="19" destOrd="0" presId="urn:microsoft.com/office/officeart/2005/8/layout/radial6"/>
    <dgm:cxn modelId="{77C01DE0-1895-4DB3-B685-1FB018447756}" type="presParOf" srcId="{E927948D-EC4E-4B54-9B80-16E7E330470F}" destId="{C1A7E67E-501B-4063-8507-7E691C52CD2F}" srcOrd="20" destOrd="0" presId="urn:microsoft.com/office/officeart/2005/8/layout/radial6"/>
    <dgm:cxn modelId="{50D08883-0391-4AD6-9F3A-4D3AEF750BB1}" type="presParOf" srcId="{E927948D-EC4E-4B54-9B80-16E7E330470F}" destId="{A5E57CE6-CC33-4133-93FD-60C19C7D1586}"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03A74-9356-4545-AC8D-BBD18E87F61A}">
      <dsp:nvSpPr>
        <dsp:cNvPr id="0" name=""/>
        <dsp:cNvSpPr/>
      </dsp:nvSpPr>
      <dsp:spPr>
        <a:xfrm>
          <a:off x="3570111" y="1585573"/>
          <a:ext cx="2076800" cy="26065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6">
                  <a:lumMod val="40000"/>
                  <a:lumOff val="60000"/>
                </a:schemeClr>
              </a:solidFill>
            </a:rPr>
            <a:t>Why is elimination of hepatitis C in Georgia feasible and achievable?</a:t>
          </a:r>
          <a:endParaRPr lang="ka-GE" sz="2400" b="1" kern="1200" dirty="0">
            <a:solidFill>
              <a:schemeClr val="accent6">
                <a:lumMod val="40000"/>
                <a:lumOff val="60000"/>
              </a:schemeClr>
            </a:solidFill>
          </a:endParaRPr>
        </a:p>
      </dsp:txBody>
      <dsp:txXfrm>
        <a:off x="3671492" y="1686954"/>
        <a:ext cx="1874038" cy="2403797"/>
      </dsp:txXfrm>
    </dsp:sp>
    <dsp:sp modelId="{6AFC039E-504D-40D6-A762-6CA34B184578}">
      <dsp:nvSpPr>
        <dsp:cNvPr id="0" name=""/>
        <dsp:cNvSpPr/>
      </dsp:nvSpPr>
      <dsp:spPr>
        <a:xfrm rot="16075455">
          <a:off x="4309237" y="1342505"/>
          <a:ext cx="486455" cy="0"/>
        </a:xfrm>
        <a:custGeom>
          <a:avLst/>
          <a:gdLst/>
          <a:ahLst/>
          <a:cxnLst/>
          <a:rect l="0" t="0" r="0" b="0"/>
          <a:pathLst>
            <a:path>
              <a:moveTo>
                <a:pt x="0" y="0"/>
              </a:moveTo>
              <a:lnTo>
                <a:pt x="48645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B296BD-7478-4F33-AB26-04EFCF481FBA}">
      <dsp:nvSpPr>
        <dsp:cNvPr id="0" name=""/>
        <dsp:cNvSpPr/>
      </dsp:nvSpPr>
      <dsp:spPr>
        <a:xfrm>
          <a:off x="3147913" y="153741"/>
          <a:ext cx="2757208" cy="9456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b="1" kern="1200" dirty="0"/>
            <a:t>High prevalence of HCV infection in general population</a:t>
          </a:r>
          <a:endParaRPr lang="ka-GE" sz="1600" b="1" kern="1200" dirty="0"/>
        </a:p>
      </dsp:txBody>
      <dsp:txXfrm>
        <a:off x="3194078" y="199906"/>
        <a:ext cx="2664878" cy="853365"/>
      </dsp:txXfrm>
    </dsp:sp>
    <dsp:sp modelId="{D13E7E1F-15FE-4169-8E75-8EDDE12BB9FC}">
      <dsp:nvSpPr>
        <dsp:cNvPr id="0" name=""/>
        <dsp:cNvSpPr/>
      </dsp:nvSpPr>
      <dsp:spPr>
        <a:xfrm rot="20270072">
          <a:off x="5619517" y="2325964"/>
          <a:ext cx="741382" cy="0"/>
        </a:xfrm>
        <a:custGeom>
          <a:avLst/>
          <a:gdLst/>
          <a:ahLst/>
          <a:cxnLst/>
          <a:rect l="0" t="0" r="0" b="0"/>
          <a:pathLst>
            <a:path>
              <a:moveTo>
                <a:pt x="0" y="0"/>
              </a:moveTo>
              <a:lnTo>
                <a:pt x="74138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A1BE57-2D54-4EBC-8A6B-5512B22BCE6A}">
      <dsp:nvSpPr>
        <dsp:cNvPr id="0" name=""/>
        <dsp:cNvSpPr/>
      </dsp:nvSpPr>
      <dsp:spPr>
        <a:xfrm>
          <a:off x="6161807" y="1081341"/>
          <a:ext cx="3055216" cy="11047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b="1" kern="1200" dirty="0"/>
            <a:t>Small size of the country (69,700 km2) with population of 3.7 million people</a:t>
          </a:r>
          <a:endParaRPr lang="ka-GE" sz="1600" b="1" kern="1200" dirty="0"/>
        </a:p>
      </dsp:txBody>
      <dsp:txXfrm>
        <a:off x="6215737" y="1135271"/>
        <a:ext cx="2947356" cy="996907"/>
      </dsp:txXfrm>
    </dsp:sp>
    <dsp:sp modelId="{B9AF1F2B-4EF5-4067-A224-5C5B762EDAD0}">
      <dsp:nvSpPr>
        <dsp:cNvPr id="0" name=""/>
        <dsp:cNvSpPr/>
      </dsp:nvSpPr>
      <dsp:spPr>
        <a:xfrm rot="506793">
          <a:off x="5645609" y="3060685"/>
          <a:ext cx="240084" cy="0"/>
        </a:xfrm>
        <a:custGeom>
          <a:avLst/>
          <a:gdLst/>
          <a:ahLst/>
          <a:cxnLst/>
          <a:rect l="0" t="0" r="0" b="0"/>
          <a:pathLst>
            <a:path>
              <a:moveTo>
                <a:pt x="0" y="0"/>
              </a:moveTo>
              <a:lnTo>
                <a:pt x="24008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71084B-5C11-489B-8AAD-F36452775145}">
      <dsp:nvSpPr>
        <dsp:cNvPr id="0" name=""/>
        <dsp:cNvSpPr/>
      </dsp:nvSpPr>
      <dsp:spPr>
        <a:xfrm>
          <a:off x="5884392" y="2763277"/>
          <a:ext cx="3196599" cy="11047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b="1" kern="1200" dirty="0"/>
            <a:t>Strong Governmental commitment towards elimination of HCV</a:t>
          </a:r>
          <a:endParaRPr lang="ka-GE" sz="1600" b="1" kern="1200" dirty="0"/>
        </a:p>
      </dsp:txBody>
      <dsp:txXfrm>
        <a:off x="5938322" y="2817207"/>
        <a:ext cx="3088739" cy="996907"/>
      </dsp:txXfrm>
    </dsp:sp>
    <dsp:sp modelId="{9B342566-80A6-4341-9D8C-F09C2C48D8F4}">
      <dsp:nvSpPr>
        <dsp:cNvPr id="0" name=""/>
        <dsp:cNvSpPr/>
      </dsp:nvSpPr>
      <dsp:spPr>
        <a:xfrm rot="2757166">
          <a:off x="5521744" y="4257590"/>
          <a:ext cx="821448" cy="0"/>
        </a:xfrm>
        <a:custGeom>
          <a:avLst/>
          <a:gdLst/>
          <a:ahLst/>
          <a:cxnLst/>
          <a:rect l="0" t="0" r="0" b="0"/>
          <a:pathLst>
            <a:path>
              <a:moveTo>
                <a:pt x="0" y="0"/>
              </a:moveTo>
              <a:lnTo>
                <a:pt x="82144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781481-73D7-454E-9CC1-0B94EC8F50A0}">
      <dsp:nvSpPr>
        <dsp:cNvPr id="0" name=""/>
        <dsp:cNvSpPr/>
      </dsp:nvSpPr>
      <dsp:spPr>
        <a:xfrm>
          <a:off x="5283110" y="4552805"/>
          <a:ext cx="2938450" cy="11047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b="1" kern="1200" dirty="0"/>
            <a:t>Availability of all modern HCV diagnostic and treatment methods and strong human resource capacity</a:t>
          </a:r>
          <a:endParaRPr lang="ka-GE" sz="1600" b="1" kern="1200" dirty="0"/>
        </a:p>
      </dsp:txBody>
      <dsp:txXfrm>
        <a:off x="5337040" y="4606735"/>
        <a:ext cx="2830590" cy="996907"/>
      </dsp:txXfrm>
    </dsp:sp>
    <dsp:sp modelId="{B81A336C-3FC4-44A3-8A0B-1D363FC493EE}">
      <dsp:nvSpPr>
        <dsp:cNvPr id="0" name=""/>
        <dsp:cNvSpPr/>
      </dsp:nvSpPr>
      <dsp:spPr>
        <a:xfrm rot="8032670">
          <a:off x="2884177" y="4260771"/>
          <a:ext cx="810259" cy="0"/>
        </a:xfrm>
        <a:custGeom>
          <a:avLst/>
          <a:gdLst/>
          <a:ahLst/>
          <a:cxnLst/>
          <a:rect l="0" t="0" r="0" b="0"/>
          <a:pathLst>
            <a:path>
              <a:moveTo>
                <a:pt x="0" y="0"/>
              </a:moveTo>
              <a:lnTo>
                <a:pt x="81025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66D5EB-B679-4E16-A745-9E7201D22075}">
      <dsp:nvSpPr>
        <dsp:cNvPr id="0" name=""/>
        <dsp:cNvSpPr/>
      </dsp:nvSpPr>
      <dsp:spPr>
        <a:xfrm>
          <a:off x="1008117" y="4552796"/>
          <a:ext cx="2938450" cy="11047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b="1" kern="1200" dirty="0"/>
            <a:t>Existence of effective systems for implementing large-scale national and international health programs </a:t>
          </a:r>
          <a:endParaRPr lang="ka-GE" sz="1600" b="1" kern="1200" dirty="0"/>
        </a:p>
      </dsp:txBody>
      <dsp:txXfrm>
        <a:off x="1062047" y="4606726"/>
        <a:ext cx="2830590" cy="996907"/>
      </dsp:txXfrm>
    </dsp:sp>
    <dsp:sp modelId="{C345434E-3A7C-4E28-A253-2F0EFB40E03A}">
      <dsp:nvSpPr>
        <dsp:cNvPr id="0" name=""/>
        <dsp:cNvSpPr/>
      </dsp:nvSpPr>
      <dsp:spPr>
        <a:xfrm rot="10296309">
          <a:off x="3313346" y="3060939"/>
          <a:ext cx="258148" cy="0"/>
        </a:xfrm>
        <a:custGeom>
          <a:avLst/>
          <a:gdLst/>
          <a:ahLst/>
          <a:cxnLst/>
          <a:rect l="0" t="0" r="0" b="0"/>
          <a:pathLst>
            <a:path>
              <a:moveTo>
                <a:pt x="0" y="0"/>
              </a:moveTo>
              <a:lnTo>
                <a:pt x="25814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302882-7AB7-43D2-803D-A19587F563DD}">
      <dsp:nvSpPr>
        <dsp:cNvPr id="0" name=""/>
        <dsp:cNvSpPr/>
      </dsp:nvSpPr>
      <dsp:spPr>
        <a:xfrm>
          <a:off x="118129" y="2763269"/>
          <a:ext cx="3196599" cy="11047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b="1" kern="1200" dirty="0"/>
            <a:t>Availability of logistic and control mechanisms within existing national HIV/AIDS, Tuberculosis and hepatitis C treatment programs</a:t>
          </a:r>
          <a:endParaRPr lang="ka-GE" sz="1600" b="1" kern="1200" dirty="0"/>
        </a:p>
      </dsp:txBody>
      <dsp:txXfrm>
        <a:off x="172059" y="2817199"/>
        <a:ext cx="3088739" cy="996907"/>
      </dsp:txXfrm>
    </dsp:sp>
    <dsp:sp modelId="{1354488B-561D-4E31-9D14-F00F4947C36F}">
      <dsp:nvSpPr>
        <dsp:cNvPr id="0" name=""/>
        <dsp:cNvSpPr/>
      </dsp:nvSpPr>
      <dsp:spPr>
        <a:xfrm rot="12190793">
          <a:off x="2678504" y="2261368"/>
          <a:ext cx="929109" cy="0"/>
        </a:xfrm>
        <a:custGeom>
          <a:avLst/>
          <a:gdLst/>
          <a:ahLst/>
          <a:cxnLst/>
          <a:rect l="0" t="0" r="0" b="0"/>
          <a:pathLst>
            <a:path>
              <a:moveTo>
                <a:pt x="0" y="0"/>
              </a:moveTo>
              <a:lnTo>
                <a:pt x="92910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1DE052-18F7-4394-8ABF-CB7A27E639CA}">
      <dsp:nvSpPr>
        <dsp:cNvPr id="0" name=""/>
        <dsp:cNvSpPr/>
      </dsp:nvSpPr>
      <dsp:spPr>
        <a:xfrm>
          <a:off x="0" y="973743"/>
          <a:ext cx="2851894" cy="11047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US" sz="1600" b="1" kern="1200" dirty="0"/>
            <a:t>Adherence to principles of evidence-based medicine for hepatitis C</a:t>
          </a:r>
          <a:endParaRPr lang="ka-GE" sz="1600" b="1" kern="1200" dirty="0"/>
        </a:p>
      </dsp:txBody>
      <dsp:txXfrm>
        <a:off x="53930" y="1027673"/>
        <a:ext cx="2744034" cy="9969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98F23-D95C-42A1-A031-734A2E499188}">
      <dsp:nvSpPr>
        <dsp:cNvPr id="0" name=""/>
        <dsp:cNvSpPr/>
      </dsp:nvSpPr>
      <dsp:spPr>
        <a:xfrm>
          <a:off x="773" y="56581"/>
          <a:ext cx="3016741" cy="22408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Goal </a:t>
          </a:r>
          <a:r>
            <a:rPr lang="ka-GE" sz="1800" kern="1200" dirty="0"/>
            <a:t>1</a:t>
          </a:r>
          <a:r>
            <a:rPr lang="en-US" sz="1800" kern="1200" dirty="0"/>
            <a:t>:</a:t>
          </a:r>
          <a:endParaRPr lang="ka-GE" sz="1800" kern="1200" dirty="0"/>
        </a:p>
        <a:p>
          <a:pPr marL="0" lvl="0" indent="0" algn="ctr" defTabSz="800100">
            <a:lnSpc>
              <a:spcPct val="90000"/>
            </a:lnSpc>
            <a:spcBef>
              <a:spcPct val="0"/>
            </a:spcBef>
            <a:spcAft>
              <a:spcPct val="35000"/>
            </a:spcAft>
            <a:buNone/>
          </a:pPr>
          <a:r>
            <a:rPr lang="en-US" sz="1800" b="1" kern="1200" dirty="0"/>
            <a:t>Raise awareness of viral hepatitis</a:t>
          </a:r>
          <a:endParaRPr lang="ka-GE" sz="1800" b="1" kern="1200" dirty="0"/>
        </a:p>
      </dsp:txBody>
      <dsp:txXfrm>
        <a:off x="773" y="56581"/>
        <a:ext cx="3016741" cy="2240853"/>
      </dsp:txXfrm>
    </dsp:sp>
    <dsp:sp modelId="{7DEA92F7-5862-4C57-AE69-EB5C36545C0C}">
      <dsp:nvSpPr>
        <dsp:cNvPr id="0" name=""/>
        <dsp:cNvSpPr/>
      </dsp:nvSpPr>
      <dsp:spPr>
        <a:xfrm>
          <a:off x="3319189" y="56581"/>
          <a:ext cx="3016741" cy="22408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Goal </a:t>
          </a:r>
          <a:r>
            <a:rPr lang="ka-GE" sz="1800" kern="1200" dirty="0"/>
            <a:t>2</a:t>
          </a:r>
          <a:r>
            <a:rPr lang="en-US" sz="1800" kern="1200" dirty="0"/>
            <a:t>:</a:t>
          </a:r>
          <a:endParaRPr lang="ka-GE" sz="1800" kern="1200" dirty="0"/>
        </a:p>
        <a:p>
          <a:pPr marL="0" lvl="0" indent="0" algn="ctr" defTabSz="800100">
            <a:lnSpc>
              <a:spcPct val="90000"/>
            </a:lnSpc>
            <a:spcBef>
              <a:spcPct val="0"/>
            </a:spcBef>
            <a:spcAft>
              <a:spcPct val="35000"/>
            </a:spcAft>
            <a:buNone/>
          </a:pPr>
          <a:r>
            <a:rPr lang="en-US" sz="1800" b="1" kern="1200" dirty="0"/>
            <a:t>Monitor health sector response to hepatitis</a:t>
          </a:r>
          <a:endParaRPr lang="ka-GE" sz="1800" b="1" kern="1200" dirty="0"/>
        </a:p>
      </dsp:txBody>
      <dsp:txXfrm>
        <a:off x="3319189" y="56581"/>
        <a:ext cx="3016741" cy="2240853"/>
      </dsp:txXfrm>
    </dsp:sp>
    <dsp:sp modelId="{32ABC3F0-7E04-49FA-8888-A7A56CD323F2}">
      <dsp:nvSpPr>
        <dsp:cNvPr id="0" name=""/>
        <dsp:cNvSpPr/>
      </dsp:nvSpPr>
      <dsp:spPr>
        <a:xfrm>
          <a:off x="773" y="2599109"/>
          <a:ext cx="3016741" cy="22408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Goal </a:t>
          </a:r>
          <a:r>
            <a:rPr lang="ka-GE" sz="1800" kern="1200" dirty="0"/>
            <a:t>3</a:t>
          </a:r>
          <a:r>
            <a:rPr lang="en-US" sz="1800" kern="1200" dirty="0"/>
            <a:t>:</a:t>
          </a:r>
          <a:endParaRPr lang="ka-GE" sz="1800" kern="1200" dirty="0"/>
        </a:p>
        <a:p>
          <a:pPr marL="0" lvl="0" indent="0" algn="ctr" defTabSz="800100">
            <a:lnSpc>
              <a:spcPct val="90000"/>
            </a:lnSpc>
            <a:spcBef>
              <a:spcPct val="0"/>
            </a:spcBef>
            <a:spcAft>
              <a:spcPct val="35000"/>
            </a:spcAft>
            <a:buNone/>
          </a:pPr>
          <a:r>
            <a:rPr lang="en-US" sz="1800" b="1" kern="1200" dirty="0"/>
            <a:t>Prevent transmission of viral hepatitis</a:t>
          </a:r>
          <a:endParaRPr lang="ka-GE" sz="1800" b="1" kern="1200" dirty="0"/>
        </a:p>
      </dsp:txBody>
      <dsp:txXfrm>
        <a:off x="773" y="2599109"/>
        <a:ext cx="3016741" cy="2240853"/>
      </dsp:txXfrm>
    </dsp:sp>
    <dsp:sp modelId="{11220678-03CC-425D-8BF2-1B49561D8528}">
      <dsp:nvSpPr>
        <dsp:cNvPr id="0" name=""/>
        <dsp:cNvSpPr/>
      </dsp:nvSpPr>
      <dsp:spPr>
        <a:xfrm>
          <a:off x="3319189" y="2599109"/>
          <a:ext cx="3016741" cy="22408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Goal </a:t>
          </a:r>
          <a:r>
            <a:rPr lang="ka-GE" sz="1800" kern="1200" dirty="0"/>
            <a:t>4</a:t>
          </a:r>
          <a:r>
            <a:rPr lang="en-US" sz="1800" kern="1200" dirty="0"/>
            <a:t>:</a:t>
          </a:r>
          <a:endParaRPr lang="ka-GE" sz="1800" kern="1200" dirty="0"/>
        </a:p>
        <a:p>
          <a:pPr marL="0" lvl="0" indent="0" algn="ctr" defTabSz="800100">
            <a:lnSpc>
              <a:spcPct val="90000"/>
            </a:lnSpc>
            <a:spcBef>
              <a:spcPct val="0"/>
            </a:spcBef>
            <a:spcAft>
              <a:spcPct val="35000"/>
            </a:spcAft>
            <a:buNone/>
          </a:pPr>
          <a:r>
            <a:rPr lang="en-US" sz="1800" b="1" kern="1200" dirty="0"/>
            <a:t>Reduce new infections and deaths due to viral hepatitis through expanded screening and treatment</a:t>
          </a:r>
          <a:endParaRPr lang="ka-GE" sz="1800" b="1" kern="1200" dirty="0"/>
        </a:p>
      </dsp:txBody>
      <dsp:txXfrm>
        <a:off x="3319189" y="2599109"/>
        <a:ext cx="3016741" cy="22408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57CE6-CC33-4133-93FD-60C19C7D1586}">
      <dsp:nvSpPr>
        <dsp:cNvPr id="0" name=""/>
        <dsp:cNvSpPr/>
      </dsp:nvSpPr>
      <dsp:spPr>
        <a:xfrm>
          <a:off x="1609260" y="521292"/>
          <a:ext cx="4126295" cy="4126295"/>
        </a:xfrm>
        <a:prstGeom prst="blockArc">
          <a:avLst>
            <a:gd name="adj1" fmla="val 13114286"/>
            <a:gd name="adj2" fmla="val 16200000"/>
            <a:gd name="adj3" fmla="val 39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369BEC5-ED36-4A47-9477-6F8B5E0D1E25}">
      <dsp:nvSpPr>
        <dsp:cNvPr id="0" name=""/>
        <dsp:cNvSpPr/>
      </dsp:nvSpPr>
      <dsp:spPr>
        <a:xfrm>
          <a:off x="1609260" y="521292"/>
          <a:ext cx="4126295" cy="4126295"/>
        </a:xfrm>
        <a:prstGeom prst="blockArc">
          <a:avLst>
            <a:gd name="adj1" fmla="val 10028571"/>
            <a:gd name="adj2" fmla="val 13114286"/>
            <a:gd name="adj3" fmla="val 39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D4A75E-0A5E-43EA-93F1-28E46738B510}">
      <dsp:nvSpPr>
        <dsp:cNvPr id="0" name=""/>
        <dsp:cNvSpPr/>
      </dsp:nvSpPr>
      <dsp:spPr>
        <a:xfrm>
          <a:off x="1609260" y="521292"/>
          <a:ext cx="4126295" cy="4126295"/>
        </a:xfrm>
        <a:prstGeom prst="blockArc">
          <a:avLst>
            <a:gd name="adj1" fmla="val 6942857"/>
            <a:gd name="adj2" fmla="val 10028571"/>
            <a:gd name="adj3" fmla="val 39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7D04F3-9EED-4AE4-9E6B-A8810E52ECE4}">
      <dsp:nvSpPr>
        <dsp:cNvPr id="0" name=""/>
        <dsp:cNvSpPr/>
      </dsp:nvSpPr>
      <dsp:spPr>
        <a:xfrm>
          <a:off x="1609260" y="521292"/>
          <a:ext cx="4126295" cy="4126295"/>
        </a:xfrm>
        <a:prstGeom prst="blockArc">
          <a:avLst>
            <a:gd name="adj1" fmla="val 3857143"/>
            <a:gd name="adj2" fmla="val 6942857"/>
            <a:gd name="adj3" fmla="val 39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E89856-DB07-4893-8D02-4E1728A9944F}">
      <dsp:nvSpPr>
        <dsp:cNvPr id="0" name=""/>
        <dsp:cNvSpPr/>
      </dsp:nvSpPr>
      <dsp:spPr>
        <a:xfrm>
          <a:off x="1575008" y="538187"/>
          <a:ext cx="4126295" cy="4126295"/>
        </a:xfrm>
        <a:prstGeom prst="blockArc">
          <a:avLst>
            <a:gd name="adj1" fmla="val 742027"/>
            <a:gd name="adj2" fmla="val 3792237"/>
            <a:gd name="adj3" fmla="val 39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57795C-200F-4EB7-B8C5-61E7B2BF7FF3}">
      <dsp:nvSpPr>
        <dsp:cNvPr id="0" name=""/>
        <dsp:cNvSpPr/>
      </dsp:nvSpPr>
      <dsp:spPr>
        <a:xfrm>
          <a:off x="1585857" y="491374"/>
          <a:ext cx="4126295" cy="4126295"/>
        </a:xfrm>
        <a:prstGeom prst="blockArc">
          <a:avLst>
            <a:gd name="adj1" fmla="val 19350267"/>
            <a:gd name="adj2" fmla="val 823693"/>
            <a:gd name="adj3" fmla="val 39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73356F-143A-49D9-97B5-F6E2CF792626}">
      <dsp:nvSpPr>
        <dsp:cNvPr id="0" name=""/>
        <dsp:cNvSpPr/>
      </dsp:nvSpPr>
      <dsp:spPr>
        <a:xfrm>
          <a:off x="1609260" y="521292"/>
          <a:ext cx="4126295" cy="4126295"/>
        </a:xfrm>
        <a:prstGeom prst="blockArc">
          <a:avLst>
            <a:gd name="adj1" fmla="val 16200000"/>
            <a:gd name="adj2" fmla="val 19285714"/>
            <a:gd name="adj3" fmla="val 39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BC1AF2-5135-421B-9C7A-3C6608C9CE22}">
      <dsp:nvSpPr>
        <dsp:cNvPr id="0" name=""/>
        <dsp:cNvSpPr/>
      </dsp:nvSpPr>
      <dsp:spPr>
        <a:xfrm>
          <a:off x="2621456" y="1575213"/>
          <a:ext cx="2101902" cy="2018454"/>
        </a:xfrm>
        <a:prstGeom prst="ellipse">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Intersectoral working group coordinated by NCDC</a:t>
          </a:r>
        </a:p>
      </dsp:txBody>
      <dsp:txXfrm>
        <a:off x="2929272" y="1870809"/>
        <a:ext cx="1486270" cy="1427262"/>
      </dsp:txXfrm>
    </dsp:sp>
    <dsp:sp modelId="{988B3F27-6396-48D0-BB7B-75B3F3C07847}">
      <dsp:nvSpPr>
        <dsp:cNvPr id="0" name=""/>
        <dsp:cNvSpPr/>
      </dsp:nvSpPr>
      <dsp:spPr>
        <a:xfrm>
          <a:off x="2818035" y="-253304"/>
          <a:ext cx="1708745" cy="16297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HCV screening, treatment and care</a:t>
          </a:r>
        </a:p>
      </dsp:txBody>
      <dsp:txXfrm>
        <a:off x="3068275" y="-14637"/>
        <a:ext cx="1208265" cy="1152385"/>
      </dsp:txXfrm>
    </dsp:sp>
    <dsp:sp modelId="{42844772-9498-404D-AF7D-F924AAA199DA}">
      <dsp:nvSpPr>
        <dsp:cNvPr id="0" name=""/>
        <dsp:cNvSpPr/>
      </dsp:nvSpPr>
      <dsp:spPr>
        <a:xfrm>
          <a:off x="4399590" y="508332"/>
          <a:ext cx="1708745" cy="16297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Infection control</a:t>
          </a:r>
        </a:p>
      </dsp:txBody>
      <dsp:txXfrm>
        <a:off x="4649830" y="746999"/>
        <a:ext cx="1208265" cy="1152385"/>
      </dsp:txXfrm>
    </dsp:sp>
    <dsp:sp modelId="{3446C9E7-70CF-4806-8A1F-4FD9A6E6261D}">
      <dsp:nvSpPr>
        <dsp:cNvPr id="0" name=""/>
        <dsp:cNvSpPr/>
      </dsp:nvSpPr>
      <dsp:spPr>
        <a:xfrm>
          <a:off x="4759728" y="2219726"/>
          <a:ext cx="1708745" cy="16297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Awareness Raising</a:t>
          </a:r>
        </a:p>
      </dsp:txBody>
      <dsp:txXfrm>
        <a:off x="5009968" y="2458393"/>
        <a:ext cx="1208265" cy="1152385"/>
      </dsp:txXfrm>
    </dsp:sp>
    <dsp:sp modelId="{B5210ADD-3B2E-4D74-845C-0C586BFE9305}">
      <dsp:nvSpPr>
        <dsp:cNvPr id="0" name=""/>
        <dsp:cNvSpPr/>
      </dsp:nvSpPr>
      <dsp:spPr>
        <a:xfrm>
          <a:off x="3695732" y="3592137"/>
          <a:ext cx="1708745" cy="16297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Safe Blood</a:t>
          </a:r>
        </a:p>
      </dsp:txBody>
      <dsp:txXfrm>
        <a:off x="3945972" y="3830804"/>
        <a:ext cx="1208265" cy="1152385"/>
      </dsp:txXfrm>
    </dsp:sp>
    <dsp:sp modelId="{62FFAB64-589B-4CAF-9C43-CC3BE9D900CC}">
      <dsp:nvSpPr>
        <dsp:cNvPr id="0" name=""/>
        <dsp:cNvSpPr/>
      </dsp:nvSpPr>
      <dsp:spPr>
        <a:xfrm>
          <a:off x="1940338" y="3592137"/>
          <a:ext cx="1708745" cy="16297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Surveillance</a:t>
          </a:r>
        </a:p>
      </dsp:txBody>
      <dsp:txXfrm>
        <a:off x="2190578" y="3830804"/>
        <a:ext cx="1208265" cy="1152385"/>
      </dsp:txXfrm>
    </dsp:sp>
    <dsp:sp modelId="{A2384F06-FD00-43B2-B755-BBE89AC03BD7}">
      <dsp:nvSpPr>
        <dsp:cNvPr id="0" name=""/>
        <dsp:cNvSpPr/>
      </dsp:nvSpPr>
      <dsp:spPr>
        <a:xfrm>
          <a:off x="845867" y="2219714"/>
          <a:ext cx="1708745" cy="16297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Laboratory </a:t>
          </a:r>
        </a:p>
      </dsp:txBody>
      <dsp:txXfrm>
        <a:off x="1096107" y="2458381"/>
        <a:ext cx="1208265" cy="1152385"/>
      </dsp:txXfrm>
    </dsp:sp>
    <dsp:sp modelId="{44371ED0-5D49-4774-9997-69C8F6AC0F45}">
      <dsp:nvSpPr>
        <dsp:cNvPr id="0" name=""/>
        <dsp:cNvSpPr/>
      </dsp:nvSpPr>
      <dsp:spPr>
        <a:xfrm>
          <a:off x="1236479" y="508332"/>
          <a:ext cx="1708745" cy="16297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Harm reduction</a:t>
          </a:r>
        </a:p>
      </dsp:txBody>
      <dsp:txXfrm>
        <a:off x="1486719" y="746999"/>
        <a:ext cx="1208265" cy="1152385"/>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58929"/>
          </a:xfrm>
          <a:prstGeom prst="rect">
            <a:avLst/>
          </a:prstGeom>
        </p:spPr>
        <p:txBody>
          <a:bodyPr vert="horz" lIns="90059" tIns="45030" rIns="90059" bIns="45030" rtlCol="0"/>
          <a:lstStyle>
            <a:lvl1pPr algn="l">
              <a:defRPr sz="1200"/>
            </a:lvl1pPr>
          </a:lstStyle>
          <a:p>
            <a:endParaRPr lang="ka-GE"/>
          </a:p>
        </p:txBody>
      </p:sp>
      <p:sp>
        <p:nvSpPr>
          <p:cNvPr id="3" name="Date Placeholder 2"/>
          <p:cNvSpPr>
            <a:spLocks noGrp="1"/>
          </p:cNvSpPr>
          <p:nvPr>
            <p:ph type="dt" sz="quarter" idx="1"/>
          </p:nvPr>
        </p:nvSpPr>
        <p:spPr>
          <a:xfrm>
            <a:off x="3884027" y="0"/>
            <a:ext cx="2972421" cy="458929"/>
          </a:xfrm>
          <a:prstGeom prst="rect">
            <a:avLst/>
          </a:prstGeom>
        </p:spPr>
        <p:txBody>
          <a:bodyPr vert="horz" lIns="90059" tIns="45030" rIns="90059" bIns="45030" rtlCol="0"/>
          <a:lstStyle>
            <a:lvl1pPr algn="r">
              <a:defRPr sz="1200"/>
            </a:lvl1pPr>
          </a:lstStyle>
          <a:p>
            <a:fld id="{165E9181-BCAD-4A34-9C6B-EEB8B4215569}" type="datetimeFigureOut">
              <a:rPr lang="ka-GE" smtClean="0"/>
              <a:t>13.04.2016</a:t>
            </a:fld>
            <a:endParaRPr lang="ka-GE"/>
          </a:p>
        </p:txBody>
      </p:sp>
      <p:sp>
        <p:nvSpPr>
          <p:cNvPr id="4" name="Footer Placeholder 3"/>
          <p:cNvSpPr>
            <a:spLocks noGrp="1"/>
          </p:cNvSpPr>
          <p:nvPr>
            <p:ph type="ftr" sz="quarter" idx="2"/>
          </p:nvPr>
        </p:nvSpPr>
        <p:spPr>
          <a:xfrm>
            <a:off x="1" y="8685071"/>
            <a:ext cx="2972421" cy="458929"/>
          </a:xfrm>
          <a:prstGeom prst="rect">
            <a:avLst/>
          </a:prstGeom>
        </p:spPr>
        <p:txBody>
          <a:bodyPr vert="horz" lIns="90059" tIns="45030" rIns="90059" bIns="45030" rtlCol="0" anchor="b"/>
          <a:lstStyle>
            <a:lvl1pPr algn="l">
              <a:defRPr sz="1200"/>
            </a:lvl1pPr>
          </a:lstStyle>
          <a:p>
            <a:endParaRPr lang="ka-GE"/>
          </a:p>
        </p:txBody>
      </p:sp>
      <p:sp>
        <p:nvSpPr>
          <p:cNvPr id="5" name="Slide Number Placeholder 4"/>
          <p:cNvSpPr>
            <a:spLocks noGrp="1"/>
          </p:cNvSpPr>
          <p:nvPr>
            <p:ph type="sldNum" sz="quarter" idx="3"/>
          </p:nvPr>
        </p:nvSpPr>
        <p:spPr>
          <a:xfrm>
            <a:off x="3884027" y="8685071"/>
            <a:ext cx="2972421" cy="458929"/>
          </a:xfrm>
          <a:prstGeom prst="rect">
            <a:avLst/>
          </a:prstGeom>
        </p:spPr>
        <p:txBody>
          <a:bodyPr vert="horz" lIns="90059" tIns="45030" rIns="90059" bIns="45030" rtlCol="0" anchor="b"/>
          <a:lstStyle>
            <a:lvl1pPr algn="r">
              <a:defRPr sz="1200"/>
            </a:lvl1pPr>
          </a:lstStyle>
          <a:p>
            <a:fld id="{8EB8F55B-F7C8-4DEE-85FC-706CF3F022B6}" type="slidenum">
              <a:rPr lang="ka-GE" smtClean="0"/>
              <a:t>‹#›</a:t>
            </a:fld>
            <a:endParaRPr lang="ka-GE"/>
          </a:p>
        </p:txBody>
      </p:sp>
    </p:spTree>
    <p:extLst>
      <p:ext uri="{BB962C8B-B14F-4D97-AF65-F5344CB8AC3E}">
        <p14:creationId xmlns:p14="http://schemas.microsoft.com/office/powerpoint/2010/main" val="4277363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8" tIns="45714" rIns="91428" bIns="45714"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28" tIns="45714" rIns="91428" bIns="45714" rtlCol="0"/>
          <a:lstStyle>
            <a:lvl1pPr algn="r" eaLnBrk="1" fontAlgn="auto" hangingPunct="1">
              <a:spcBef>
                <a:spcPts val="0"/>
              </a:spcBef>
              <a:spcAft>
                <a:spcPts val="0"/>
              </a:spcAft>
              <a:defRPr sz="1200">
                <a:latin typeface="+mn-lt"/>
                <a:cs typeface="+mn-cs"/>
              </a:defRPr>
            </a:lvl1pPr>
          </a:lstStyle>
          <a:p>
            <a:pPr>
              <a:defRPr/>
            </a:pPr>
            <a:fld id="{F364C356-826D-4574-B836-07F3C9E6E0A5}" type="datetimeFigureOut">
              <a:rPr lang="en-US"/>
              <a:pPr>
                <a:defRPr/>
              </a:pPr>
              <a:t>13.04.16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28" tIns="45714" rIns="91428" bIns="45714"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28" tIns="45714" rIns="91428" bIns="4571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28" tIns="45714" rIns="91428" bIns="45714"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28" tIns="45714" rIns="91428" bIns="45714"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DC51E84-509B-4D6E-9D13-FAFB173A5B1E}" type="slidenum">
              <a:rPr lang="en-US" altLang="en-US"/>
              <a:pPr>
                <a:defRPr/>
              </a:pPr>
              <a:t>‹#›</a:t>
            </a:fld>
            <a:endParaRPr lang="en-US" altLang="en-US"/>
          </a:p>
        </p:txBody>
      </p:sp>
    </p:spTree>
    <p:extLst>
      <p:ext uri="{BB962C8B-B14F-4D97-AF65-F5344CB8AC3E}">
        <p14:creationId xmlns:p14="http://schemas.microsoft.com/office/powerpoint/2010/main" val="23661604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C51E84-509B-4D6E-9D13-FAFB173A5B1E}" type="slidenum">
              <a:rPr lang="en-US" altLang="en-US" smtClean="0"/>
              <a:pPr>
                <a:defRPr/>
              </a:pPr>
              <a:t>1</a:t>
            </a:fld>
            <a:endParaRPr lang="en-US" altLang="en-US"/>
          </a:p>
        </p:txBody>
      </p:sp>
    </p:spTree>
    <p:extLst>
      <p:ext uri="{BB962C8B-B14F-4D97-AF65-F5344CB8AC3E}">
        <p14:creationId xmlns:p14="http://schemas.microsoft.com/office/powerpoint/2010/main" val="1560992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C51E84-509B-4D6E-9D13-FAFB173A5B1E}" type="slidenum">
              <a:rPr lang="en-US" altLang="en-US" smtClean="0"/>
              <a:pPr>
                <a:defRPr/>
              </a:pPr>
              <a:t>22</a:t>
            </a:fld>
            <a:endParaRPr lang="en-US" altLang="en-US"/>
          </a:p>
        </p:txBody>
      </p:sp>
    </p:spTree>
    <p:extLst>
      <p:ext uri="{BB962C8B-B14F-4D97-AF65-F5344CB8AC3E}">
        <p14:creationId xmlns:p14="http://schemas.microsoft.com/office/powerpoint/2010/main" val="3201586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C51E84-509B-4D6E-9D13-FAFB173A5B1E}" type="slidenum">
              <a:rPr lang="en-US" altLang="en-US" smtClean="0"/>
              <a:pPr>
                <a:defRPr/>
              </a:pPr>
              <a:t>2</a:t>
            </a:fld>
            <a:endParaRPr lang="en-US" altLang="en-US"/>
          </a:p>
        </p:txBody>
      </p:sp>
    </p:spTree>
    <p:extLst>
      <p:ext uri="{BB962C8B-B14F-4D97-AF65-F5344CB8AC3E}">
        <p14:creationId xmlns:p14="http://schemas.microsoft.com/office/powerpoint/2010/main" val="1318775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7D8C710-9699-4FFC-877E-F99B45B6866C}" type="slidenum">
              <a:rPr lang="ru-RU" altLang="en-US"/>
              <a:pPr>
                <a:spcBef>
                  <a:spcPct val="0"/>
                </a:spcBef>
              </a:pPr>
              <a:t>10</a:t>
            </a:fld>
            <a:endParaRPr lang="ru-RU" altLang="en-US"/>
          </a:p>
        </p:txBody>
      </p:sp>
    </p:spTree>
    <p:extLst>
      <p:ext uri="{BB962C8B-B14F-4D97-AF65-F5344CB8AC3E}">
        <p14:creationId xmlns:p14="http://schemas.microsoft.com/office/powerpoint/2010/main" val="583026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2016</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Introduction of </a:t>
            </a:r>
            <a:r>
              <a:rPr lang="en-US" dirty="0" err="1"/>
              <a:t>Harvoni</a:t>
            </a:r>
            <a:endParaRPr lang="en-US" dirty="0"/>
          </a:p>
          <a:p>
            <a:r>
              <a:rPr lang="en-US" dirty="0"/>
              <a:t>3</a:t>
            </a:r>
            <a:r>
              <a:rPr lang="en-US" baseline="30000" dirty="0"/>
              <a:t>rd</a:t>
            </a:r>
            <a:r>
              <a:rPr lang="en-US" dirty="0"/>
              <a:t> National HCV Workshop</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Finalization of the elimination strategy 2016-2020</a:t>
            </a:r>
          </a:p>
          <a:p>
            <a:r>
              <a:rPr lang="en-US" dirty="0"/>
              <a:t>Phase 2 of the elimination program</a:t>
            </a:r>
          </a:p>
          <a:p>
            <a:endParaRPr lang="en-US" dirty="0"/>
          </a:p>
          <a:p>
            <a:endParaRPr lang="en-US" dirty="0"/>
          </a:p>
          <a:p>
            <a:r>
              <a:rPr lang="en-US" dirty="0"/>
              <a:t>Over the past several years the Government of Georgia substantially stepped up its efforts against hepatitis C by implementing national programs such as free of charge hepatitis C treatment for HIV/HCV co-infection patients (funded under the Global Fund HIV Program since 2011); Free of charge hepatitis C treatment at the penitentiary system and 60% price reduction on combination of </a:t>
            </a:r>
            <a:r>
              <a:rPr lang="en-US" dirty="0" err="1"/>
              <a:t>Pegilated</a:t>
            </a:r>
            <a:r>
              <a:rPr lang="en-US" dirty="0"/>
              <a:t> Interferon and Ribavirin for the general population. In February 2014 </a:t>
            </a:r>
            <a:r>
              <a:rPr lang="en-US" dirty="0" err="1"/>
              <a:t>MoLHSA</a:t>
            </a:r>
            <a:r>
              <a:rPr lang="en-US" dirty="0"/>
              <a:t> initiated discussion regarding strengthening Hepatitis C response in the country with US partners. In March 2014 the national workshop on hepatitis C developed the first concept of hepatitis C elimination in Georgia. Under the </a:t>
            </a:r>
            <a:r>
              <a:rPr lang="en-US" dirty="0" err="1"/>
              <a:t>MoLHSA</a:t>
            </a:r>
            <a:r>
              <a:rPr lang="en-US" dirty="0"/>
              <a:t>, a special commission on HCV was established that is in charge of overall coordination of national HCV elimination movement. In addition, a working group of experts was created to elaborate national strategy and action plan for HCV elimination.</a:t>
            </a:r>
            <a:endParaRPr lang="ka-GE" dirty="0"/>
          </a:p>
          <a:p>
            <a:r>
              <a:rPr lang="en-US" dirty="0"/>
              <a:t>In 2014 the Georgian Government started negotiation with pharmaceutical company Gilead which is one of the global leaders in manufacturing potent DAAs, including </a:t>
            </a:r>
            <a:r>
              <a:rPr lang="en-US" dirty="0" err="1"/>
              <a:t>Sofosbuvir</a:t>
            </a:r>
            <a:r>
              <a:rPr lang="en-US" dirty="0"/>
              <a:t> and fixed-dose combination of </a:t>
            </a:r>
            <a:r>
              <a:rPr lang="en-US" dirty="0" err="1"/>
              <a:t>Ledipasvir</a:t>
            </a:r>
            <a:r>
              <a:rPr lang="en-US" dirty="0"/>
              <a:t>/</a:t>
            </a:r>
            <a:r>
              <a:rPr lang="en-US" dirty="0" err="1"/>
              <a:t>Sofosbuvir</a:t>
            </a:r>
            <a:r>
              <a:rPr lang="en-US" dirty="0"/>
              <a:t> regarding possible elimination of HCV in Georgia. 2015 national program on </a:t>
            </a:r>
            <a:r>
              <a:rPr lang="en-US" dirty="0" err="1"/>
              <a:t>hepatitic</a:t>
            </a:r>
            <a:r>
              <a:rPr lang="en-US" dirty="0"/>
              <a:t> C, regarded as 1st phase of elimination program,  was discussed and finalized during the national workshop in March, 2015 and later was approved by the Georgian Government. </a:t>
            </a:r>
          </a:p>
        </p:txBody>
      </p:sp>
      <p:sp>
        <p:nvSpPr>
          <p:cNvPr id="4" name="Slide Number Placeholder 3"/>
          <p:cNvSpPr>
            <a:spLocks noGrp="1"/>
          </p:cNvSpPr>
          <p:nvPr>
            <p:ph type="sldNum" sz="quarter" idx="10"/>
          </p:nvPr>
        </p:nvSpPr>
        <p:spPr/>
        <p:txBody>
          <a:bodyPr/>
          <a:lstStyle/>
          <a:p>
            <a:pPr>
              <a:defRPr/>
            </a:pPr>
            <a:fld id="{6DC51E84-509B-4D6E-9D13-FAFB173A5B1E}" type="slidenum">
              <a:rPr lang="en-US" altLang="en-US" smtClean="0">
                <a:solidFill>
                  <a:prstClr val="black"/>
                </a:solidFill>
              </a:rPr>
              <a:pPr>
                <a:defRPr/>
              </a:pPr>
              <a:t>12</a:t>
            </a:fld>
            <a:endParaRPr lang="en-US" altLang="en-US">
              <a:solidFill>
                <a:prstClr val="black"/>
              </a:solidFill>
            </a:endParaRPr>
          </a:p>
        </p:txBody>
      </p:sp>
    </p:spTree>
    <p:extLst>
      <p:ext uri="{BB962C8B-B14F-4D97-AF65-F5344CB8AC3E}">
        <p14:creationId xmlns:p14="http://schemas.microsoft.com/office/powerpoint/2010/main" val="651217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C51E84-509B-4D6E-9D13-FAFB173A5B1E}" type="slidenum">
              <a:rPr lang="en-US" altLang="en-US" smtClean="0"/>
              <a:pPr>
                <a:defRPr/>
              </a:pPr>
              <a:t>14</a:t>
            </a:fld>
            <a:endParaRPr lang="en-US" altLang="en-US"/>
          </a:p>
        </p:txBody>
      </p:sp>
    </p:spTree>
    <p:extLst>
      <p:ext uri="{BB962C8B-B14F-4D97-AF65-F5344CB8AC3E}">
        <p14:creationId xmlns:p14="http://schemas.microsoft.com/office/powerpoint/2010/main" val="1808929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ka-GE" dirty="0"/>
          </a:p>
        </p:txBody>
      </p:sp>
      <p:sp>
        <p:nvSpPr>
          <p:cNvPr id="4" name="Slide Number Placeholder 3"/>
          <p:cNvSpPr>
            <a:spLocks noGrp="1"/>
          </p:cNvSpPr>
          <p:nvPr>
            <p:ph type="sldNum" sz="quarter" idx="10"/>
          </p:nvPr>
        </p:nvSpPr>
        <p:spPr/>
        <p:txBody>
          <a:bodyPr/>
          <a:lstStyle/>
          <a:p>
            <a:pPr>
              <a:defRPr/>
            </a:pPr>
            <a:fld id="{6DC51E84-509B-4D6E-9D13-FAFB173A5B1E}" type="slidenum">
              <a:rPr lang="en-US" altLang="en-US" smtClean="0"/>
              <a:pPr>
                <a:defRPr/>
              </a:pPr>
              <a:t>15</a:t>
            </a:fld>
            <a:endParaRPr lang="en-US" altLang="en-US"/>
          </a:p>
        </p:txBody>
      </p:sp>
    </p:spTree>
    <p:extLst>
      <p:ext uri="{BB962C8B-B14F-4D97-AF65-F5344CB8AC3E}">
        <p14:creationId xmlns:p14="http://schemas.microsoft.com/office/powerpoint/2010/main" val="428629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Memorandum of Understanding between the Government of Georgia and US pharmaceutical company Gilead was officially signed on April 21, 2015, that marked the launch of the first phase of elimination program. </a:t>
            </a:r>
          </a:p>
          <a:p>
            <a:endParaRPr lang="ka-GE" dirty="0"/>
          </a:p>
        </p:txBody>
      </p:sp>
      <p:sp>
        <p:nvSpPr>
          <p:cNvPr id="4" name="Slide Number Placeholder 3"/>
          <p:cNvSpPr>
            <a:spLocks noGrp="1"/>
          </p:cNvSpPr>
          <p:nvPr>
            <p:ph type="sldNum" sz="quarter" idx="10"/>
          </p:nvPr>
        </p:nvSpPr>
        <p:spPr/>
        <p:txBody>
          <a:bodyPr/>
          <a:lstStyle/>
          <a:p>
            <a:pPr>
              <a:defRPr/>
            </a:pPr>
            <a:fld id="{6DC51E84-509B-4D6E-9D13-FAFB173A5B1E}" type="slidenum">
              <a:rPr lang="en-US" altLang="en-US" smtClean="0"/>
              <a:pPr>
                <a:defRPr/>
              </a:pPr>
              <a:t>16</a:t>
            </a:fld>
            <a:endParaRPr lang="en-US" altLang="en-US"/>
          </a:p>
        </p:txBody>
      </p:sp>
    </p:spTree>
    <p:extLst>
      <p:ext uri="{BB962C8B-B14F-4D97-AF65-F5344CB8AC3E}">
        <p14:creationId xmlns:p14="http://schemas.microsoft.com/office/powerpoint/2010/main" val="4223010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C51E84-509B-4D6E-9D13-FAFB173A5B1E}" type="slidenum">
              <a:rPr lang="en-US" altLang="en-US" smtClean="0"/>
              <a:pPr>
                <a:defRPr/>
              </a:pPr>
              <a:t>19</a:t>
            </a:fld>
            <a:endParaRPr lang="en-US" altLang="en-US"/>
          </a:p>
        </p:txBody>
      </p:sp>
    </p:spTree>
    <p:extLst>
      <p:ext uri="{BB962C8B-B14F-4D97-AF65-F5344CB8AC3E}">
        <p14:creationId xmlns:p14="http://schemas.microsoft.com/office/powerpoint/2010/main" val="4153616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Overall</a:t>
            </a:r>
            <a:r>
              <a:rPr lang="en-US" baseline="0" dirty="0"/>
              <a:t> process is supported by the US CDC and WHO</a:t>
            </a:r>
            <a:endParaRPr lang="en-US" dirty="0"/>
          </a:p>
        </p:txBody>
      </p:sp>
      <p:sp>
        <p:nvSpPr>
          <p:cNvPr id="4" name="Slide Number Placeholder 3"/>
          <p:cNvSpPr>
            <a:spLocks noGrp="1"/>
          </p:cNvSpPr>
          <p:nvPr>
            <p:ph type="sldNum" sz="quarter" idx="10"/>
          </p:nvPr>
        </p:nvSpPr>
        <p:spPr/>
        <p:txBody>
          <a:bodyPr/>
          <a:lstStyle/>
          <a:p>
            <a:pPr>
              <a:defRPr/>
            </a:pPr>
            <a:fld id="{6DC51E84-509B-4D6E-9D13-FAFB173A5B1E}" type="slidenum">
              <a:rPr lang="en-US" altLang="en-US" smtClean="0"/>
              <a:pPr>
                <a:defRPr/>
              </a:pPr>
              <a:t>20</a:t>
            </a:fld>
            <a:endParaRPr lang="en-US" altLang="en-US"/>
          </a:p>
        </p:txBody>
      </p:sp>
    </p:spTree>
    <p:extLst>
      <p:ext uri="{BB962C8B-B14F-4D97-AF65-F5344CB8AC3E}">
        <p14:creationId xmlns:p14="http://schemas.microsoft.com/office/powerpoint/2010/main" val="2655366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A2A0DBA-3F7E-44A2-B9A1-98973820515E}" type="datetimeFigureOut">
              <a:rPr lang="en-US"/>
              <a:pPr>
                <a:defRPr/>
              </a:pPr>
              <a:t>13.04.16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F1CA2B-9869-47BE-AF8F-C154F60ABD60}" type="slidenum">
              <a:rPr lang="en-US" altLang="en-US"/>
              <a:pPr>
                <a:defRPr/>
              </a:pPr>
              <a:t>‹#›</a:t>
            </a:fld>
            <a:endParaRPr lang="en-US" altLang="en-US"/>
          </a:p>
        </p:txBody>
      </p:sp>
    </p:spTree>
    <p:extLst>
      <p:ext uri="{BB962C8B-B14F-4D97-AF65-F5344CB8AC3E}">
        <p14:creationId xmlns:p14="http://schemas.microsoft.com/office/powerpoint/2010/main" val="2375631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17DF19F-EF53-4463-A7AE-E6DE5D230A70}" type="datetimeFigureOut">
              <a:rPr lang="en-US"/>
              <a:pPr>
                <a:defRPr/>
              </a:pPr>
              <a:t>13.04.16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FD9CF8-0B48-4E6C-BAB5-02170D099551}" type="slidenum">
              <a:rPr lang="en-US" altLang="en-US"/>
              <a:pPr>
                <a:defRPr/>
              </a:pPr>
              <a:t>‹#›</a:t>
            </a:fld>
            <a:endParaRPr lang="en-US" altLang="en-US"/>
          </a:p>
        </p:txBody>
      </p:sp>
    </p:spTree>
    <p:extLst>
      <p:ext uri="{BB962C8B-B14F-4D97-AF65-F5344CB8AC3E}">
        <p14:creationId xmlns:p14="http://schemas.microsoft.com/office/powerpoint/2010/main" val="1335035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1EFE67A-172F-4711-8EFE-7547F6922ECE}" type="datetimeFigureOut">
              <a:rPr lang="en-US"/>
              <a:pPr>
                <a:defRPr/>
              </a:pPr>
              <a:t>13.04.16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455B5B-F0AC-4E79-AFA6-51ED055A50D5}" type="slidenum">
              <a:rPr lang="en-US" altLang="en-US"/>
              <a:pPr>
                <a:defRPr/>
              </a:pPr>
              <a:t>‹#›</a:t>
            </a:fld>
            <a:endParaRPr lang="en-US" altLang="en-US"/>
          </a:p>
        </p:txBody>
      </p:sp>
    </p:spTree>
    <p:extLst>
      <p:ext uri="{BB962C8B-B14F-4D97-AF65-F5344CB8AC3E}">
        <p14:creationId xmlns:p14="http://schemas.microsoft.com/office/powerpoint/2010/main" val="2547660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09B455F-B7CB-4968-8608-288B20B0A0DC}" type="datetimeFigureOut">
              <a:rPr lang="en-US"/>
              <a:pPr>
                <a:defRPr/>
              </a:pPr>
              <a:t>13.04.16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D7AADB-4A24-4E63-8CB0-8A7A58730763}" type="slidenum">
              <a:rPr lang="en-US" altLang="en-US"/>
              <a:pPr>
                <a:defRPr/>
              </a:pPr>
              <a:t>‹#›</a:t>
            </a:fld>
            <a:endParaRPr lang="en-US" altLang="en-US"/>
          </a:p>
        </p:txBody>
      </p:sp>
    </p:spTree>
    <p:extLst>
      <p:ext uri="{BB962C8B-B14F-4D97-AF65-F5344CB8AC3E}">
        <p14:creationId xmlns:p14="http://schemas.microsoft.com/office/powerpoint/2010/main" val="3771625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C0C484F-B4EB-45FF-8FA7-2E657744B864}" type="datetimeFigureOut">
              <a:rPr lang="en-US"/>
              <a:pPr>
                <a:defRPr/>
              </a:pPr>
              <a:t>13.04.16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1DF453-0DF3-4656-9020-9E2FDFA09463}" type="slidenum">
              <a:rPr lang="en-US" altLang="en-US"/>
              <a:pPr>
                <a:defRPr/>
              </a:pPr>
              <a:t>‹#›</a:t>
            </a:fld>
            <a:endParaRPr lang="en-US" altLang="en-US"/>
          </a:p>
        </p:txBody>
      </p:sp>
    </p:spTree>
    <p:extLst>
      <p:ext uri="{BB962C8B-B14F-4D97-AF65-F5344CB8AC3E}">
        <p14:creationId xmlns:p14="http://schemas.microsoft.com/office/powerpoint/2010/main" val="1805780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A21FBAA-5EDE-4CC4-98E0-03190BD0BB24}" type="datetimeFigureOut">
              <a:rPr lang="en-US"/>
              <a:pPr>
                <a:defRPr/>
              </a:pPr>
              <a:t>13.04.16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D52E99E-506D-49B0-8E6E-774751ECD1D0}" type="slidenum">
              <a:rPr lang="en-US" altLang="en-US"/>
              <a:pPr>
                <a:defRPr/>
              </a:pPr>
              <a:t>‹#›</a:t>
            </a:fld>
            <a:endParaRPr lang="en-US" altLang="en-US"/>
          </a:p>
        </p:txBody>
      </p:sp>
    </p:spTree>
    <p:extLst>
      <p:ext uri="{BB962C8B-B14F-4D97-AF65-F5344CB8AC3E}">
        <p14:creationId xmlns:p14="http://schemas.microsoft.com/office/powerpoint/2010/main" val="38089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A0411D4-76C1-4437-87F7-0E4FC3B49AF8}" type="datetimeFigureOut">
              <a:rPr lang="en-US"/>
              <a:pPr>
                <a:defRPr/>
              </a:pPr>
              <a:t>13.04.16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9A4E60F-9F89-41F5-A934-D99D479BFE68}" type="slidenum">
              <a:rPr lang="en-US" altLang="en-US"/>
              <a:pPr>
                <a:defRPr/>
              </a:pPr>
              <a:t>‹#›</a:t>
            </a:fld>
            <a:endParaRPr lang="en-US" altLang="en-US"/>
          </a:p>
        </p:txBody>
      </p:sp>
    </p:spTree>
    <p:extLst>
      <p:ext uri="{BB962C8B-B14F-4D97-AF65-F5344CB8AC3E}">
        <p14:creationId xmlns:p14="http://schemas.microsoft.com/office/powerpoint/2010/main" val="3113667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DC3753B-3C2C-4B87-BFC1-8EAFB6965217}" type="datetimeFigureOut">
              <a:rPr lang="en-US"/>
              <a:pPr>
                <a:defRPr/>
              </a:pPr>
              <a:t>13.04.16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59042DE-6AEB-4EC0-869B-04DCBAE6A528}" type="slidenum">
              <a:rPr lang="en-US" altLang="en-US"/>
              <a:pPr>
                <a:defRPr/>
              </a:pPr>
              <a:t>‹#›</a:t>
            </a:fld>
            <a:endParaRPr lang="en-US" altLang="en-US"/>
          </a:p>
        </p:txBody>
      </p:sp>
    </p:spTree>
    <p:extLst>
      <p:ext uri="{BB962C8B-B14F-4D97-AF65-F5344CB8AC3E}">
        <p14:creationId xmlns:p14="http://schemas.microsoft.com/office/powerpoint/2010/main" val="1346077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04E53CF-27CB-4B13-9D9B-5B6D5530E6B6}" type="datetimeFigureOut">
              <a:rPr lang="en-US"/>
              <a:pPr>
                <a:defRPr/>
              </a:pPr>
              <a:t>13.04.16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86F9EB5-F9D5-4962-905A-9989633B1316}" type="slidenum">
              <a:rPr lang="en-US" altLang="en-US"/>
              <a:pPr>
                <a:defRPr/>
              </a:pPr>
              <a:t>‹#›</a:t>
            </a:fld>
            <a:endParaRPr lang="en-US" altLang="en-US"/>
          </a:p>
        </p:txBody>
      </p:sp>
    </p:spTree>
    <p:extLst>
      <p:ext uri="{BB962C8B-B14F-4D97-AF65-F5344CB8AC3E}">
        <p14:creationId xmlns:p14="http://schemas.microsoft.com/office/powerpoint/2010/main" val="59889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22CC64-BF21-4DC9-8E96-93273C2A84BE}" type="datetimeFigureOut">
              <a:rPr lang="en-US"/>
              <a:pPr>
                <a:defRPr/>
              </a:pPr>
              <a:t>13.04.16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211C36-C37D-45E2-8DF0-C250F1101A52}" type="slidenum">
              <a:rPr lang="en-US" altLang="en-US"/>
              <a:pPr>
                <a:defRPr/>
              </a:pPr>
              <a:t>‹#›</a:t>
            </a:fld>
            <a:endParaRPr lang="en-US" altLang="en-US"/>
          </a:p>
        </p:txBody>
      </p:sp>
    </p:spTree>
    <p:extLst>
      <p:ext uri="{BB962C8B-B14F-4D97-AF65-F5344CB8AC3E}">
        <p14:creationId xmlns:p14="http://schemas.microsoft.com/office/powerpoint/2010/main" val="4270865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E01C066-266F-463E-A5F3-CC9ED938B106}" type="datetimeFigureOut">
              <a:rPr lang="en-US"/>
              <a:pPr>
                <a:defRPr/>
              </a:pPr>
              <a:t>13.04.16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1B8208D-E154-41CD-8991-E0E6B90D5BBD}" type="slidenum">
              <a:rPr lang="en-US" altLang="en-US"/>
              <a:pPr>
                <a:defRPr/>
              </a:pPr>
              <a:t>‹#›</a:t>
            </a:fld>
            <a:endParaRPr lang="en-US" altLang="en-US"/>
          </a:p>
        </p:txBody>
      </p:sp>
    </p:spTree>
    <p:extLst>
      <p:ext uri="{BB962C8B-B14F-4D97-AF65-F5344CB8AC3E}">
        <p14:creationId xmlns:p14="http://schemas.microsoft.com/office/powerpoint/2010/main" val="1227631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9B3E90D2-A54D-473E-BD4E-572DF4F9C423}" type="datetimeFigureOut">
              <a:rPr lang="en-US"/>
              <a:pPr>
                <a:defRPr/>
              </a:pPr>
              <a:t>13.04.16</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ACE665B-5EC1-4C92-8502-034D8E09BBB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2209800" y="1600200"/>
            <a:ext cx="7772400" cy="2044824"/>
          </a:xfrm>
        </p:spPr>
        <p:txBody>
          <a:bodyPr>
            <a:normAutofit fontScale="90000"/>
          </a:bodyPr>
          <a:lstStyle/>
          <a:p>
            <a:r>
              <a:rPr lang="en-US" altLang="en-US" sz="4000" b="1" dirty="0">
                <a:solidFill>
                  <a:srgbClr val="0070C0"/>
                </a:solidFill>
              </a:rPr>
              <a:t>Burden of HCV and Evolution of Elimination Program in Georgia</a:t>
            </a:r>
            <a:br>
              <a:rPr lang="en-US" altLang="en-US" sz="4000" b="1" dirty="0">
                <a:solidFill>
                  <a:srgbClr val="0070C0"/>
                </a:solidFill>
              </a:rPr>
            </a:br>
            <a:r>
              <a:rPr lang="en-US" altLang="en-US" sz="2800" i="1" dirty="0">
                <a:solidFill>
                  <a:srgbClr val="0070C0"/>
                </a:solidFill>
              </a:rPr>
              <a:t>EASL side meeting</a:t>
            </a:r>
            <a:br>
              <a:rPr lang="en-US" altLang="en-US" sz="2800" i="1" dirty="0">
                <a:solidFill>
                  <a:srgbClr val="0070C0"/>
                </a:solidFill>
              </a:rPr>
            </a:br>
            <a:r>
              <a:rPr lang="en-US" altLang="en-US" sz="2800" i="1" dirty="0">
                <a:solidFill>
                  <a:srgbClr val="0070C0"/>
                </a:solidFill>
              </a:rPr>
              <a:t>14 April, 2016</a:t>
            </a:r>
            <a:endParaRPr lang="ka-GE" altLang="en-US" sz="2400" i="1" dirty="0">
              <a:solidFill>
                <a:srgbClr val="0070C0"/>
              </a:solidFill>
            </a:endParaRPr>
          </a:p>
        </p:txBody>
      </p:sp>
      <p:sp>
        <p:nvSpPr>
          <p:cNvPr id="5" name="Subtitle 2"/>
          <p:cNvSpPr>
            <a:spLocks noGrp="1"/>
          </p:cNvSpPr>
          <p:nvPr>
            <p:ph type="subTitle" idx="1"/>
          </p:nvPr>
        </p:nvSpPr>
        <p:spPr>
          <a:xfrm>
            <a:off x="3235660" y="4005064"/>
            <a:ext cx="5720680" cy="1440160"/>
          </a:xfrm>
        </p:spPr>
        <p:txBody>
          <a:bodyPr>
            <a:normAutofit fontScale="77500" lnSpcReduction="20000"/>
          </a:bodyPr>
          <a:lstStyle/>
          <a:p>
            <a:r>
              <a:rPr lang="en-US" altLang="en-US" sz="2800" b="1" dirty="0" err="1">
                <a:solidFill>
                  <a:schemeClr val="tx2"/>
                </a:solidFill>
              </a:rPr>
              <a:t>Amiran</a:t>
            </a:r>
            <a:r>
              <a:rPr lang="en-US" altLang="en-US" sz="2800" b="1" dirty="0">
                <a:solidFill>
                  <a:schemeClr val="tx2"/>
                </a:solidFill>
              </a:rPr>
              <a:t> </a:t>
            </a:r>
            <a:r>
              <a:rPr lang="en-US" altLang="en-US" sz="2800" b="1" dirty="0" err="1">
                <a:solidFill>
                  <a:schemeClr val="tx2"/>
                </a:solidFill>
              </a:rPr>
              <a:t>Gamkrelidze</a:t>
            </a:r>
            <a:endParaRPr lang="en-US" altLang="en-US" sz="2800" b="1" dirty="0">
              <a:solidFill>
                <a:schemeClr val="tx2"/>
              </a:solidFill>
            </a:endParaRPr>
          </a:p>
          <a:p>
            <a:endParaRPr lang="en-US" altLang="en-US" sz="2800" b="1" dirty="0">
              <a:solidFill>
                <a:schemeClr val="tx2"/>
              </a:solidFill>
            </a:endParaRPr>
          </a:p>
          <a:p>
            <a:r>
              <a:rPr lang="en-US" altLang="en-US" sz="2600" b="1" dirty="0">
                <a:solidFill>
                  <a:schemeClr val="tx2"/>
                </a:solidFill>
              </a:rPr>
              <a:t>Director General</a:t>
            </a:r>
          </a:p>
          <a:p>
            <a:r>
              <a:rPr lang="en-US" altLang="en-US" sz="2400" b="1" dirty="0">
                <a:solidFill>
                  <a:schemeClr val="tx2"/>
                </a:solidFill>
              </a:rPr>
              <a:t>National Center for Disease Control and Public Health</a:t>
            </a:r>
          </a:p>
        </p:txBody>
      </p:sp>
    </p:spTree>
    <p:extLst>
      <p:ext uri="{BB962C8B-B14F-4D97-AF65-F5344CB8AC3E}">
        <p14:creationId xmlns:p14="http://schemas.microsoft.com/office/powerpoint/2010/main" val="450875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
            <a:ext cx="9144000" cy="914400"/>
          </a:xfrm>
        </p:spPr>
        <p:txBody>
          <a:bodyPr rtlCol="0">
            <a:noAutofit/>
          </a:bodyPr>
          <a:lstStyle/>
          <a:p>
            <a:pPr lvl="1" eaLnBrk="1" fontAlgn="auto" hangingPunct="1">
              <a:spcAft>
                <a:spcPts val="0"/>
              </a:spcAft>
              <a:defRPr/>
            </a:pPr>
            <a:r>
              <a:rPr lang="en-US" sz="2800" b="1" dirty="0">
                <a:solidFill>
                  <a:schemeClr val="tx2"/>
                </a:solidFill>
                <a:latin typeface="+mj-lt"/>
                <a:ea typeface="ＭＳ Ｐゴシック" charset="0"/>
              </a:rPr>
              <a:t>Characteristics associated with </a:t>
            </a:r>
            <a:br>
              <a:rPr lang="en-US" sz="2800" b="1" dirty="0">
                <a:solidFill>
                  <a:schemeClr val="tx2"/>
                </a:solidFill>
                <a:latin typeface="+mj-lt"/>
                <a:ea typeface="ＭＳ Ｐゴシック" charset="0"/>
              </a:rPr>
            </a:br>
            <a:r>
              <a:rPr lang="en-US" sz="2800" b="1" dirty="0">
                <a:solidFill>
                  <a:schemeClr val="tx2"/>
                </a:solidFill>
                <a:latin typeface="+mj-lt"/>
                <a:ea typeface="ＭＳ Ｐゴシック" charset="0"/>
              </a:rPr>
              <a:t>anti-HCV+ status in multivariable analysis</a:t>
            </a:r>
            <a:endParaRPr lang="ru-RU" sz="2800" b="1" dirty="0">
              <a:solidFill>
                <a:schemeClr val="tx2"/>
              </a:solidFill>
              <a:latin typeface="+mj-lt"/>
              <a:ea typeface="ＭＳ Ｐゴシック"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056808"/>
              </p:ext>
            </p:extLst>
          </p:nvPr>
        </p:nvGraphicFramePr>
        <p:xfrm>
          <a:off x="1752602" y="990600"/>
          <a:ext cx="8591871" cy="4393578"/>
        </p:xfrm>
        <a:graphic>
          <a:graphicData uri="http://schemas.openxmlformats.org/drawingml/2006/table">
            <a:tbl>
              <a:tblPr firstRow="1" bandRow="1">
                <a:tableStyleId>{5C22544A-7EE6-4342-B048-85BDC9FD1C3A}</a:tableStyleId>
              </a:tblPr>
              <a:tblGrid>
                <a:gridCol w="3668608">
                  <a:extLst>
                    <a:ext uri="{9D8B030D-6E8A-4147-A177-3AD203B41FA5}">
                      <a16:colId xmlns:a16="http://schemas.microsoft.com/office/drawing/2014/main" val="20000"/>
                    </a:ext>
                  </a:extLst>
                </a:gridCol>
                <a:gridCol w="2224534">
                  <a:extLst>
                    <a:ext uri="{9D8B030D-6E8A-4147-A177-3AD203B41FA5}">
                      <a16:colId xmlns:a16="http://schemas.microsoft.com/office/drawing/2014/main" val="20001"/>
                    </a:ext>
                  </a:extLst>
                </a:gridCol>
                <a:gridCol w="2698729">
                  <a:extLst>
                    <a:ext uri="{9D8B030D-6E8A-4147-A177-3AD203B41FA5}">
                      <a16:colId xmlns:a16="http://schemas.microsoft.com/office/drawing/2014/main" val="20002"/>
                    </a:ext>
                  </a:extLst>
                </a:gridCol>
              </a:tblGrid>
              <a:tr h="379854">
                <a:tc>
                  <a:txBody>
                    <a:bodyPr/>
                    <a:lstStyle/>
                    <a:p>
                      <a:pPr algn="ctr"/>
                      <a:r>
                        <a:rPr lang="en-US" sz="2000" dirty="0"/>
                        <a:t>Characteristic</a:t>
                      </a:r>
                      <a:endParaRPr lang="ru-RU" sz="2000" dirty="0"/>
                    </a:p>
                  </a:txBody>
                  <a:tcPr marT="45717" marB="45717"/>
                </a:tc>
                <a:tc>
                  <a:txBody>
                    <a:bodyPr/>
                    <a:lstStyle/>
                    <a:p>
                      <a:pPr algn="ctr"/>
                      <a:r>
                        <a:rPr lang="en-US" sz="2000" dirty="0"/>
                        <a:t>OR (95% CI)</a:t>
                      </a:r>
                      <a:endParaRPr lang="ru-RU" sz="2000" dirty="0"/>
                    </a:p>
                  </a:txBody>
                  <a:tcPr marT="45717" marB="45717"/>
                </a:tc>
                <a:tc>
                  <a:txBody>
                    <a:bodyPr/>
                    <a:lstStyle/>
                    <a:p>
                      <a:pPr algn="ctr"/>
                      <a:r>
                        <a:rPr lang="en-US" sz="2000" dirty="0"/>
                        <a:t>AOR (95% CI)</a:t>
                      </a:r>
                      <a:endParaRPr lang="ru-RU" sz="2000" dirty="0"/>
                    </a:p>
                  </a:txBody>
                  <a:tcPr marT="45717" marB="45717"/>
                </a:tc>
                <a:extLst>
                  <a:ext uri="{0D108BD9-81ED-4DB2-BD59-A6C34878D82A}">
                    <a16:rowId xmlns:a16="http://schemas.microsoft.com/office/drawing/2014/main" val="10000"/>
                  </a:ext>
                </a:extLst>
              </a:tr>
              <a:tr h="321414">
                <a:tc>
                  <a:txBody>
                    <a:bodyPr/>
                    <a:lstStyle/>
                    <a:p>
                      <a:r>
                        <a:rPr lang="en-US" sz="1600" dirty="0"/>
                        <a:t>Male gender</a:t>
                      </a:r>
                    </a:p>
                  </a:txBody>
                  <a:tcPr marT="45717" marB="4571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3.62</a:t>
                      </a:r>
                      <a:r>
                        <a:rPr lang="ru-RU" sz="1600" dirty="0"/>
                        <a:t>(2.</a:t>
                      </a:r>
                      <a:r>
                        <a:rPr lang="en-US" sz="1600" dirty="0"/>
                        <a:t>58</a:t>
                      </a:r>
                      <a:r>
                        <a:rPr lang="ru-RU" sz="1600" dirty="0"/>
                        <a:t>, </a:t>
                      </a:r>
                      <a:r>
                        <a:rPr lang="en-US" sz="1600" dirty="0"/>
                        <a:t>5.07</a:t>
                      </a:r>
                      <a:r>
                        <a:rPr lang="ru-RU" sz="1600" dirty="0"/>
                        <a:t>)</a:t>
                      </a:r>
                    </a:p>
                  </a:txBody>
                  <a:tcPr marT="45717" marB="45717" anchor="ctr"/>
                </a:tc>
                <a:tc>
                  <a:txBody>
                    <a:bodyPr/>
                    <a:lstStyle/>
                    <a:p>
                      <a:pPr algn="ctr"/>
                      <a:r>
                        <a:rPr lang="en-US" sz="1600" dirty="0"/>
                        <a:t>1.81 (1.29, 2.56)</a:t>
                      </a:r>
                    </a:p>
                  </a:txBody>
                  <a:tcPr marT="45717" marB="45717" anchor="ctr"/>
                </a:tc>
                <a:extLst>
                  <a:ext uri="{0D108BD9-81ED-4DB2-BD59-A6C34878D82A}">
                    <a16:rowId xmlns:a16="http://schemas.microsoft.com/office/drawing/2014/main" val="10001"/>
                  </a:ext>
                </a:extLst>
              </a:tr>
              <a:tr h="321414">
                <a:tc>
                  <a:txBody>
                    <a:bodyPr/>
                    <a:lstStyle/>
                    <a:p>
                      <a:r>
                        <a:rPr lang="en-US" sz="1600" dirty="0"/>
                        <a:t>Urban residence</a:t>
                      </a:r>
                    </a:p>
                  </a:txBody>
                  <a:tcPr marT="45717" marB="4571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2.03</a:t>
                      </a:r>
                      <a:r>
                        <a:rPr lang="ru-RU" sz="1600" dirty="0"/>
                        <a:t> (1.</a:t>
                      </a:r>
                      <a:r>
                        <a:rPr lang="en-US" sz="1600" dirty="0"/>
                        <a:t>51</a:t>
                      </a:r>
                      <a:r>
                        <a:rPr lang="ru-RU" sz="1600" dirty="0"/>
                        <a:t>, 2.</a:t>
                      </a:r>
                      <a:r>
                        <a:rPr lang="en-US" sz="1600" dirty="0"/>
                        <a:t>75</a:t>
                      </a:r>
                      <a:r>
                        <a:rPr lang="ru-RU" sz="1600" dirty="0"/>
                        <a:t>)</a:t>
                      </a:r>
                    </a:p>
                  </a:txBody>
                  <a:tcPr marT="45717" marB="45717" anchor="ctr"/>
                </a:tc>
                <a:tc>
                  <a:txBody>
                    <a:bodyPr/>
                    <a:lstStyle/>
                    <a:p>
                      <a:pPr algn="ctr"/>
                      <a:r>
                        <a:rPr lang="en-US" sz="1600" dirty="0"/>
                        <a:t>1.71 (1.24, 2.36)</a:t>
                      </a:r>
                    </a:p>
                  </a:txBody>
                  <a:tcPr marT="45717" marB="45717" anchor="ctr"/>
                </a:tc>
                <a:extLst>
                  <a:ext uri="{0D108BD9-81ED-4DB2-BD59-A6C34878D82A}">
                    <a16:rowId xmlns:a16="http://schemas.microsoft.com/office/drawing/2014/main" val="10002"/>
                  </a:ext>
                </a:extLst>
              </a:tr>
              <a:tr h="321414">
                <a:tc>
                  <a:txBody>
                    <a:bodyPr/>
                    <a:lstStyle/>
                    <a:p>
                      <a:r>
                        <a:rPr lang="en-US" sz="1600" dirty="0"/>
                        <a:t>Age</a:t>
                      </a:r>
                    </a:p>
                  </a:txBody>
                  <a:tcPr marT="45717" marB="45717" anchor="ctr"/>
                </a:tc>
                <a:tc>
                  <a:txBody>
                    <a:bodyPr/>
                    <a:lstStyle/>
                    <a:p>
                      <a:pPr algn="ctr"/>
                      <a:endParaRPr lang="en-US" sz="1600" dirty="0"/>
                    </a:p>
                  </a:txBody>
                  <a:tcPr marT="45717" marB="45717" anchor="ctr"/>
                </a:tc>
                <a:tc>
                  <a:txBody>
                    <a:bodyPr/>
                    <a:lstStyle/>
                    <a:p>
                      <a:pPr algn="ctr"/>
                      <a:endParaRPr lang="en-US" sz="1600" dirty="0"/>
                    </a:p>
                  </a:txBody>
                  <a:tcPr marT="45717" marB="45717" anchor="ctr"/>
                </a:tc>
                <a:extLst>
                  <a:ext uri="{0D108BD9-81ED-4DB2-BD59-A6C34878D82A}">
                    <a16:rowId xmlns:a16="http://schemas.microsoft.com/office/drawing/2014/main" val="10003"/>
                  </a:ext>
                </a:extLst>
              </a:tr>
              <a:tr h="321414">
                <a:tc>
                  <a:txBody>
                    <a:bodyPr/>
                    <a:lstStyle/>
                    <a:p>
                      <a:r>
                        <a:rPr lang="en-US" sz="1600" dirty="0"/>
                        <a:t>     18-29</a:t>
                      </a:r>
                    </a:p>
                  </a:txBody>
                  <a:tcPr marT="45717" marB="45717" anchor="ctr"/>
                </a:tc>
                <a:tc>
                  <a:txBody>
                    <a:bodyPr/>
                    <a:lstStyle/>
                    <a:p>
                      <a:pPr algn="ctr" fontAlgn="ctr"/>
                      <a:r>
                        <a:rPr lang="en-US" sz="1600" b="0" i="0" u="none" strike="noStrike" dirty="0">
                          <a:solidFill>
                            <a:srgbClr val="000000"/>
                          </a:solidFill>
                          <a:effectLst/>
                          <a:latin typeface="Calibri"/>
                        </a:rPr>
                        <a:t>1</a:t>
                      </a:r>
                    </a:p>
                  </a:txBody>
                  <a:tcPr marL="9526" marR="9526" marT="9525" marB="0" anchor="ctr"/>
                </a:tc>
                <a:tc>
                  <a:txBody>
                    <a:bodyPr/>
                    <a:lstStyle/>
                    <a:p>
                      <a:pPr algn="ctr"/>
                      <a:r>
                        <a:rPr lang="en-US" sz="1600" dirty="0"/>
                        <a:t>1</a:t>
                      </a:r>
                    </a:p>
                  </a:txBody>
                  <a:tcPr marT="45717" marB="45717" anchor="ctr"/>
                </a:tc>
                <a:extLst>
                  <a:ext uri="{0D108BD9-81ED-4DB2-BD59-A6C34878D82A}">
                    <a16:rowId xmlns:a16="http://schemas.microsoft.com/office/drawing/2014/main" val="10004"/>
                  </a:ext>
                </a:extLst>
              </a:tr>
              <a:tr h="321414">
                <a:tc>
                  <a:txBody>
                    <a:bodyPr/>
                    <a:lstStyle/>
                    <a:p>
                      <a:r>
                        <a:rPr lang="en-US" sz="1600" dirty="0"/>
                        <a:t>     30-39</a:t>
                      </a:r>
                    </a:p>
                  </a:txBody>
                  <a:tcPr marT="45717" marB="45717" anchor="ctr"/>
                </a:tc>
                <a:tc>
                  <a:txBody>
                    <a:bodyPr/>
                    <a:lstStyle/>
                    <a:p>
                      <a:pPr algn="ctr" fontAlgn="ctr"/>
                      <a:r>
                        <a:rPr lang="en-US" sz="1600" b="0" i="0" u="none" strike="noStrike" dirty="0">
                          <a:solidFill>
                            <a:srgbClr val="000000"/>
                          </a:solidFill>
                          <a:effectLst/>
                          <a:latin typeface="Calibri"/>
                        </a:rPr>
                        <a:t>3.73 (2.07, 6.74)</a:t>
                      </a:r>
                    </a:p>
                  </a:txBody>
                  <a:tcPr marL="9526" marR="9526" marT="9525" marB="0" anchor="ctr"/>
                </a:tc>
                <a:tc>
                  <a:txBody>
                    <a:bodyPr/>
                    <a:lstStyle/>
                    <a:p>
                      <a:pPr algn="ctr"/>
                      <a:r>
                        <a:rPr lang="en-US" sz="1600" dirty="0"/>
                        <a:t>3.50 (1.55, 7.90)</a:t>
                      </a:r>
                    </a:p>
                  </a:txBody>
                  <a:tcPr marT="45717" marB="45717" anchor="ctr"/>
                </a:tc>
                <a:extLst>
                  <a:ext uri="{0D108BD9-81ED-4DB2-BD59-A6C34878D82A}">
                    <a16:rowId xmlns:a16="http://schemas.microsoft.com/office/drawing/2014/main" val="10005"/>
                  </a:ext>
                </a:extLst>
              </a:tr>
              <a:tr h="321414">
                <a:tc>
                  <a:txBody>
                    <a:bodyPr/>
                    <a:lstStyle/>
                    <a:p>
                      <a:r>
                        <a:rPr lang="en-US" sz="1600" dirty="0"/>
                        <a:t>     40-49</a:t>
                      </a:r>
                    </a:p>
                  </a:txBody>
                  <a:tcPr marT="45717" marB="45717" anchor="ctr"/>
                </a:tc>
                <a:tc>
                  <a:txBody>
                    <a:bodyPr/>
                    <a:lstStyle/>
                    <a:p>
                      <a:pPr algn="ctr" fontAlgn="ctr"/>
                      <a:r>
                        <a:rPr lang="en-US" sz="1600" b="0" i="0" u="none" strike="noStrike" dirty="0">
                          <a:solidFill>
                            <a:srgbClr val="000000"/>
                          </a:solidFill>
                          <a:effectLst/>
                          <a:latin typeface="Calibri"/>
                        </a:rPr>
                        <a:t>6.42 (3.74, 11.03)</a:t>
                      </a:r>
                    </a:p>
                  </a:txBody>
                  <a:tcPr marL="9526" marR="9526" marT="9525" marB="0" anchor="ctr"/>
                </a:tc>
                <a:tc>
                  <a:txBody>
                    <a:bodyPr/>
                    <a:lstStyle/>
                    <a:p>
                      <a:pPr algn="ctr"/>
                      <a:r>
                        <a:rPr lang="en-US" sz="1600" dirty="0"/>
                        <a:t>4.16 (1.98, 8.73)</a:t>
                      </a:r>
                    </a:p>
                  </a:txBody>
                  <a:tcPr marT="45717" marB="45717" anchor="ctr"/>
                </a:tc>
                <a:extLst>
                  <a:ext uri="{0D108BD9-81ED-4DB2-BD59-A6C34878D82A}">
                    <a16:rowId xmlns:a16="http://schemas.microsoft.com/office/drawing/2014/main" val="10006"/>
                  </a:ext>
                </a:extLst>
              </a:tr>
              <a:tr h="321414">
                <a:tc>
                  <a:txBody>
                    <a:bodyPr/>
                    <a:lstStyle/>
                    <a:p>
                      <a:r>
                        <a:rPr lang="en-US" sz="1600" dirty="0"/>
                        <a:t>     50-59</a:t>
                      </a:r>
                    </a:p>
                  </a:txBody>
                  <a:tcPr marT="45717" marB="45717" anchor="ctr"/>
                </a:tc>
                <a:tc>
                  <a:txBody>
                    <a:bodyPr/>
                    <a:lstStyle/>
                    <a:p>
                      <a:pPr algn="ctr" fontAlgn="ctr"/>
                      <a:r>
                        <a:rPr lang="en-US" sz="1600" b="0" i="0" u="none" strike="noStrike" dirty="0">
                          <a:solidFill>
                            <a:srgbClr val="000000"/>
                          </a:solidFill>
                          <a:effectLst/>
                          <a:latin typeface="Calibri"/>
                        </a:rPr>
                        <a:t>3.09 (1.61, 5.91)</a:t>
                      </a:r>
                    </a:p>
                  </a:txBody>
                  <a:tcPr marL="9526" marR="9526" marT="9525" marB="0" anchor="ctr"/>
                </a:tc>
                <a:tc>
                  <a:txBody>
                    <a:bodyPr/>
                    <a:lstStyle/>
                    <a:p>
                      <a:pPr algn="ctr"/>
                      <a:r>
                        <a:rPr lang="en-US" sz="1600" dirty="0"/>
                        <a:t>3.71</a:t>
                      </a:r>
                      <a:r>
                        <a:rPr lang="en-US" sz="1600" baseline="0" dirty="0"/>
                        <a:t> (1.68, 8.19)</a:t>
                      </a:r>
                      <a:endParaRPr lang="en-US" sz="1600" dirty="0"/>
                    </a:p>
                  </a:txBody>
                  <a:tcPr marT="45717" marB="45717" anchor="ctr"/>
                </a:tc>
                <a:extLst>
                  <a:ext uri="{0D108BD9-81ED-4DB2-BD59-A6C34878D82A}">
                    <a16:rowId xmlns:a16="http://schemas.microsoft.com/office/drawing/2014/main" val="10007"/>
                  </a:ext>
                </a:extLst>
              </a:tr>
              <a:tr h="321414">
                <a:tc>
                  <a:txBody>
                    <a:bodyPr/>
                    <a:lstStyle/>
                    <a:p>
                      <a:r>
                        <a:rPr lang="en-US" sz="1600" dirty="0"/>
                        <a:t>     60-69</a:t>
                      </a:r>
                    </a:p>
                  </a:txBody>
                  <a:tcPr marT="45717" marB="45717" anchor="ctr"/>
                </a:tc>
                <a:tc>
                  <a:txBody>
                    <a:bodyPr/>
                    <a:lstStyle/>
                    <a:p>
                      <a:pPr algn="ctr" fontAlgn="ctr"/>
                      <a:r>
                        <a:rPr lang="en-US" sz="1600" b="0" i="0" u="none" strike="noStrike" dirty="0">
                          <a:solidFill>
                            <a:srgbClr val="000000"/>
                          </a:solidFill>
                          <a:effectLst/>
                          <a:latin typeface="Calibri"/>
                        </a:rPr>
                        <a:t>2.91 (1.49, 5.67)</a:t>
                      </a:r>
                    </a:p>
                  </a:txBody>
                  <a:tcPr marL="9526" marR="9526" marT="9525" marB="0" anchor="ctr"/>
                </a:tc>
                <a:tc>
                  <a:txBody>
                    <a:bodyPr/>
                    <a:lstStyle/>
                    <a:p>
                      <a:pPr algn="ctr"/>
                      <a:r>
                        <a:rPr lang="en-US" sz="1600" dirty="0"/>
                        <a:t>3.96 (1.72, 9.12)</a:t>
                      </a:r>
                    </a:p>
                  </a:txBody>
                  <a:tcPr marT="45717" marB="45717" anchor="ctr"/>
                </a:tc>
                <a:extLst>
                  <a:ext uri="{0D108BD9-81ED-4DB2-BD59-A6C34878D82A}">
                    <a16:rowId xmlns:a16="http://schemas.microsoft.com/office/drawing/2014/main" val="10008"/>
                  </a:ext>
                </a:extLst>
              </a:tr>
              <a:tr h="321414">
                <a:tc>
                  <a:txBody>
                    <a:bodyPr/>
                    <a:lstStyle/>
                    <a:p>
                      <a:r>
                        <a:rPr lang="en-US" sz="1600" dirty="0"/>
                        <a:t>     70+</a:t>
                      </a:r>
                    </a:p>
                  </a:txBody>
                  <a:tcPr marT="45717" marB="45717" anchor="ctr"/>
                </a:tc>
                <a:tc>
                  <a:txBody>
                    <a:bodyPr/>
                    <a:lstStyle/>
                    <a:p>
                      <a:pPr algn="ctr" fontAlgn="ctr"/>
                      <a:r>
                        <a:rPr lang="en-US" sz="1600" b="0" i="0" u="none" strike="noStrike" dirty="0">
                          <a:solidFill>
                            <a:srgbClr val="000000"/>
                          </a:solidFill>
                          <a:effectLst/>
                          <a:latin typeface="Calibri"/>
                        </a:rPr>
                        <a:t>2.99 (1.4, 6.35)</a:t>
                      </a:r>
                    </a:p>
                  </a:txBody>
                  <a:tcPr marL="9526" marR="9526" marT="9525" marB="0" anchor="ctr"/>
                </a:tc>
                <a:tc>
                  <a:txBody>
                    <a:bodyPr/>
                    <a:lstStyle/>
                    <a:p>
                      <a:pPr algn="ctr"/>
                      <a:r>
                        <a:rPr lang="en-US" sz="1600" dirty="0"/>
                        <a:t>5.14 (2.24, 11.80)</a:t>
                      </a:r>
                    </a:p>
                  </a:txBody>
                  <a:tcPr marT="45717" marB="45717" anchor="ctr"/>
                </a:tc>
                <a:extLst>
                  <a:ext uri="{0D108BD9-81ED-4DB2-BD59-A6C34878D82A}">
                    <a16:rowId xmlns:a16="http://schemas.microsoft.com/office/drawing/2014/main" val="10009"/>
                  </a:ext>
                </a:extLst>
              </a:tr>
              <a:tr h="321414">
                <a:tc>
                  <a:txBody>
                    <a:bodyPr/>
                    <a:lstStyle/>
                    <a:p>
                      <a:r>
                        <a:rPr lang="en-US" sz="1600" dirty="0"/>
                        <a:t>History</a:t>
                      </a:r>
                      <a:r>
                        <a:rPr lang="en-US" sz="1600" baseline="0" dirty="0"/>
                        <a:t> of blood transfusion</a:t>
                      </a:r>
                      <a:endParaRPr lang="en-US" sz="1600" dirty="0"/>
                    </a:p>
                  </a:txBody>
                  <a:tcPr marT="45717" marB="4571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3.88 </a:t>
                      </a:r>
                      <a:r>
                        <a:rPr lang="ru-RU" sz="1600" dirty="0"/>
                        <a:t>(</a:t>
                      </a:r>
                      <a:r>
                        <a:rPr lang="en-US" sz="1600" dirty="0"/>
                        <a:t>2.64</a:t>
                      </a:r>
                      <a:r>
                        <a:rPr lang="ru-RU" sz="1600" dirty="0"/>
                        <a:t>, </a:t>
                      </a:r>
                      <a:r>
                        <a:rPr lang="en-US" sz="1600" dirty="0"/>
                        <a:t>5.71</a:t>
                      </a:r>
                      <a:r>
                        <a:rPr lang="ru-RU" sz="1600" dirty="0"/>
                        <a:t>)</a:t>
                      </a:r>
                    </a:p>
                  </a:txBody>
                  <a:tcPr marT="45717" marB="45717" anchor="ctr"/>
                </a:tc>
                <a:tc>
                  <a:txBody>
                    <a:bodyPr/>
                    <a:lstStyle/>
                    <a:p>
                      <a:pPr algn="ctr"/>
                      <a:r>
                        <a:rPr lang="en-US" sz="1600" dirty="0"/>
                        <a:t>4.17 (2.50, 7.0) </a:t>
                      </a:r>
                    </a:p>
                  </a:txBody>
                  <a:tcPr marT="45717" marB="45717" anchor="ctr"/>
                </a:tc>
                <a:extLst>
                  <a:ext uri="{0D108BD9-81ED-4DB2-BD59-A6C34878D82A}">
                    <a16:rowId xmlns:a16="http://schemas.microsoft.com/office/drawing/2014/main" val="10010"/>
                  </a:ext>
                </a:extLst>
              </a:tr>
              <a:tr h="310610">
                <a:tc>
                  <a:txBody>
                    <a:bodyPr/>
                    <a:lstStyle/>
                    <a:p>
                      <a:r>
                        <a:rPr lang="en-US" sz="1600" baseline="0" dirty="0"/>
                        <a:t> History of injection drug use</a:t>
                      </a:r>
                      <a:endParaRPr lang="en-US" sz="1600" dirty="0"/>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40.64 </a:t>
                      </a:r>
                      <a:r>
                        <a:rPr lang="ru-RU" sz="1600" dirty="0"/>
                        <a:t>(</a:t>
                      </a:r>
                      <a:r>
                        <a:rPr lang="en-US" sz="1600" dirty="0"/>
                        <a:t>25.34</a:t>
                      </a:r>
                      <a:r>
                        <a:rPr lang="ru-RU" sz="1600" dirty="0"/>
                        <a:t>, </a:t>
                      </a:r>
                      <a:r>
                        <a:rPr lang="en-US" sz="1600" dirty="0"/>
                        <a:t>65.18</a:t>
                      </a:r>
                      <a:r>
                        <a:rPr lang="ru-RU" sz="1600" dirty="0"/>
                        <a:t>)</a:t>
                      </a: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25.14 (14.36, 44.01) </a:t>
                      </a:r>
                    </a:p>
                  </a:txBody>
                  <a:tcPr marL="9525" marR="9525" marT="9524" marB="0" anchor="ctr"/>
                </a:tc>
                <a:extLst>
                  <a:ext uri="{0D108BD9-81ED-4DB2-BD59-A6C34878D82A}">
                    <a16:rowId xmlns:a16="http://schemas.microsoft.com/office/drawing/2014/main" val="10011"/>
                  </a:ext>
                </a:extLst>
              </a:tr>
              <a:tr h="333994">
                <a:tc>
                  <a:txBody>
                    <a:bodyPr/>
                    <a:lstStyle/>
                    <a:p>
                      <a:r>
                        <a:rPr lang="en-US" sz="1600" dirty="0"/>
                        <a:t> History of incarceration</a:t>
                      </a:r>
                    </a:p>
                  </a:txBody>
                  <a:tcPr marL="9525" marR="9525" marT="9524"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a:t>11.</a:t>
                      </a:r>
                      <a:r>
                        <a:rPr lang="en-US" sz="1600" dirty="0"/>
                        <a:t>07</a:t>
                      </a:r>
                      <a:r>
                        <a:rPr lang="ru-RU" sz="1600" dirty="0"/>
                        <a:t> (</a:t>
                      </a:r>
                      <a:r>
                        <a:rPr lang="en-US" sz="1600" dirty="0"/>
                        <a:t>7.26</a:t>
                      </a:r>
                      <a:r>
                        <a:rPr lang="ru-RU" sz="1600" dirty="0"/>
                        <a:t>, 1</a:t>
                      </a:r>
                      <a:r>
                        <a:rPr lang="en-US" sz="1600" dirty="0"/>
                        <a:t>6.88</a:t>
                      </a:r>
                      <a:r>
                        <a:rPr lang="ru-RU" sz="1600" dirty="0"/>
                        <a:t>)</a:t>
                      </a:r>
                    </a:p>
                  </a:txBody>
                  <a:tcPr marL="9525" marR="9525" marT="9524" marB="0" anchor="ctr"/>
                </a:tc>
                <a:tc>
                  <a:txBody>
                    <a:bodyPr/>
                    <a:lstStyle/>
                    <a:p>
                      <a:pPr algn="ctr"/>
                      <a:r>
                        <a:rPr lang="en-US" sz="1600" dirty="0"/>
                        <a:t>3.88 (2.19, 6.89)</a:t>
                      </a:r>
                    </a:p>
                  </a:txBody>
                  <a:tcPr marL="9525" marR="9525" marT="9524" marB="0" anchor="ctr"/>
                </a:tc>
                <a:extLst>
                  <a:ext uri="{0D108BD9-81ED-4DB2-BD59-A6C34878D82A}">
                    <a16:rowId xmlns:a16="http://schemas.microsoft.com/office/drawing/2014/main" val="10012"/>
                  </a:ext>
                </a:extLst>
              </a:tr>
            </a:tbl>
          </a:graphicData>
        </a:graphic>
      </p:graphicFrame>
      <p:sp>
        <p:nvSpPr>
          <p:cNvPr id="5" name="TextBox 4"/>
          <p:cNvSpPr txBox="1"/>
          <p:nvPr/>
        </p:nvSpPr>
        <p:spPr>
          <a:xfrm>
            <a:off x="1600200" y="5334208"/>
            <a:ext cx="9067800" cy="830997"/>
          </a:xfrm>
          <a:prstGeom prst="rect">
            <a:avLst/>
          </a:prstGeom>
          <a:noFill/>
        </p:spPr>
        <p:txBody>
          <a:bodyPr>
            <a:spAutoFit/>
          </a:bodyPr>
          <a:lstStyle/>
          <a:p>
            <a:pPr eaLnBrk="1" hangingPunct="1">
              <a:defRPr/>
            </a:pPr>
            <a:r>
              <a:rPr lang="en-US" sz="1200" dirty="0">
                <a:latin typeface="+mn-lt"/>
              </a:rPr>
              <a:t>All variables control for all others in the model.</a:t>
            </a:r>
            <a:br>
              <a:rPr lang="en-US" sz="1200" dirty="0">
                <a:latin typeface="+mn-lt"/>
              </a:rPr>
            </a:br>
            <a:r>
              <a:rPr lang="en-US" sz="1200" dirty="0">
                <a:latin typeface="+mn-lt"/>
              </a:rPr>
              <a:t>Variables that were tested but were not significant in multivariable analysis: # tattoos, # piercings, </a:t>
            </a:r>
            <a:br>
              <a:rPr lang="en-US" sz="1200" dirty="0">
                <a:latin typeface="+mn-lt"/>
              </a:rPr>
            </a:br>
            <a:r>
              <a:rPr lang="en-US" sz="1200" dirty="0">
                <a:latin typeface="+mn-lt"/>
              </a:rPr>
              <a:t># injections in last 6 months, # IV infusions in last 6 months, # lifetime sexual partners, frequency of dental cleanings, history of military service,</a:t>
            </a:r>
            <a:r>
              <a:rPr lang="en-US" sz="1200" dirty="0">
                <a:latin typeface="Arial" charset="0"/>
              </a:rPr>
              <a:t> </a:t>
            </a:r>
            <a:r>
              <a:rPr lang="en-US" sz="1200" dirty="0">
                <a:latin typeface="+mn-lt"/>
              </a:rPr>
              <a:t>history of STI, history of TB, education, income, employment status</a:t>
            </a:r>
          </a:p>
        </p:txBody>
      </p:sp>
    </p:spTree>
    <p:extLst>
      <p:ext uri="{BB962C8B-B14F-4D97-AF65-F5344CB8AC3E}">
        <p14:creationId xmlns:p14="http://schemas.microsoft.com/office/powerpoint/2010/main" val="1893526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Content Placeholder 3"/>
          <p:cNvGraphicFramePr>
            <a:graphicFrameLocks noGrp="1"/>
          </p:cNvGraphicFramePr>
          <p:nvPr>
            <p:ph idx="1"/>
            <p:extLst>
              <p:ext uri="{D42A27DB-BD31-4B8C-83A1-F6EECF244321}">
                <p14:modId xmlns:p14="http://schemas.microsoft.com/office/powerpoint/2010/main" val="1207289192"/>
              </p:ext>
            </p:extLst>
          </p:nvPr>
        </p:nvGraphicFramePr>
        <p:xfrm>
          <a:off x="1127448" y="1463041"/>
          <a:ext cx="10009112" cy="4713923"/>
        </p:xfrm>
        <a:graphic>
          <a:graphicData uri="http://schemas.openxmlformats.org/presentationml/2006/ole">
            <mc:AlternateContent xmlns:mc="http://schemas.openxmlformats.org/markup-compatibility/2006">
              <mc:Choice xmlns:v="urn:schemas-microsoft-com:vml" Requires="v">
                <p:oleObj spid="_x0000_s18446" r:id="rId3" imgW="8931414" imgH="4627265" progId="Excel.Chart.8">
                  <p:embed/>
                </p:oleObj>
              </mc:Choice>
              <mc:Fallback>
                <p:oleObj r:id="rId3" imgW="8931414" imgH="4627265" progId="Excel.Chart.8">
                  <p:embed/>
                  <p:pic>
                    <p:nvPicPr>
                      <p:cNvPr id="34818" name="Content Placeholder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448" y="1463041"/>
                        <a:ext cx="10009112" cy="4713923"/>
                      </a:xfrm>
                      <a:prstGeom prst="rect">
                        <a:avLst/>
                      </a:prstGeom>
                      <a:noFill/>
                      <a:ln>
                        <a:noFill/>
                      </a:ln>
                      <a:extLst/>
                    </p:spPr>
                  </p:pic>
                </p:oleObj>
              </mc:Fallback>
            </mc:AlternateContent>
          </a:graphicData>
        </a:graphic>
      </p:graphicFrame>
      <p:sp>
        <p:nvSpPr>
          <p:cNvPr id="5" name="Title 1"/>
          <p:cNvSpPr>
            <a:spLocks noGrp="1"/>
          </p:cNvSpPr>
          <p:nvPr>
            <p:ph type="title"/>
          </p:nvPr>
        </p:nvSpPr>
        <p:spPr>
          <a:xfrm>
            <a:off x="1524001" y="1"/>
            <a:ext cx="9143999" cy="1463040"/>
          </a:xfrm>
        </p:spPr>
        <p:txBody>
          <a:bodyPr rtlCol="0">
            <a:noAutofit/>
          </a:bodyPr>
          <a:lstStyle/>
          <a:p>
            <a:pPr lvl="1" eaLnBrk="1" fontAlgn="auto" hangingPunct="1">
              <a:spcAft>
                <a:spcPts val="0"/>
              </a:spcAft>
              <a:defRPr/>
            </a:pPr>
            <a:r>
              <a:rPr lang="en-US" sz="3200" b="1" dirty="0">
                <a:solidFill>
                  <a:srgbClr val="0070C0"/>
                </a:solidFill>
                <a:latin typeface="+mj-lt"/>
                <a:ea typeface="ＭＳ Ｐゴシック" charset="0"/>
              </a:rPr>
              <a:t>% Anti-HCV+ with Risk Factors </a:t>
            </a:r>
            <a:br>
              <a:rPr lang="en-US" sz="3200" b="1" dirty="0">
                <a:solidFill>
                  <a:srgbClr val="0070C0"/>
                </a:solidFill>
                <a:latin typeface="+mj-lt"/>
                <a:ea typeface="ＭＳ Ｐゴシック" charset="0"/>
              </a:rPr>
            </a:br>
            <a:r>
              <a:rPr lang="en-US" sz="3200" b="1" dirty="0">
                <a:solidFill>
                  <a:srgbClr val="0070C0"/>
                </a:solidFill>
                <a:latin typeface="+mj-lt"/>
                <a:ea typeface="ＭＳ Ｐゴシック" charset="0"/>
              </a:rPr>
              <a:t>Significant in Multivariable Analysis</a:t>
            </a:r>
            <a:endParaRPr lang="ru-RU" sz="3200" b="1" dirty="0">
              <a:solidFill>
                <a:srgbClr val="0070C0"/>
              </a:solidFill>
              <a:latin typeface="+mj-lt"/>
              <a:ea typeface="ＭＳ Ｐゴシック" charset="0"/>
            </a:endParaRPr>
          </a:p>
        </p:txBody>
      </p:sp>
      <p:sp>
        <p:nvSpPr>
          <p:cNvPr id="34820" name="TextBox 2"/>
          <p:cNvSpPr txBox="1">
            <a:spLocks noChangeArrowheads="1"/>
          </p:cNvSpPr>
          <p:nvPr/>
        </p:nvSpPr>
        <p:spPr bwMode="auto">
          <a:xfrm>
            <a:off x="2155826" y="1828801"/>
            <a:ext cx="7750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 typeface="Wingdings" panose="05000000000000000000" pitchFamily="2" charset="2"/>
              <a:buChar char="Ø"/>
            </a:pPr>
            <a:r>
              <a:rPr lang="en-US" altLang="en-US" sz="1800" b="1" dirty="0">
                <a:latin typeface="Arial" panose="020B0604020202020204" pitchFamily="34" charset="0"/>
              </a:rPr>
              <a:t>39.2% of those anti-HCV+ do not report one of the risk factors that were significant in multivariable analysis</a:t>
            </a:r>
          </a:p>
        </p:txBody>
      </p:sp>
    </p:spTree>
    <p:extLst>
      <p:ext uri="{BB962C8B-B14F-4D97-AF65-F5344CB8AC3E}">
        <p14:creationId xmlns:p14="http://schemas.microsoft.com/office/powerpoint/2010/main" val="2069047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a:spLocks noGrp="1"/>
          </p:cNvSpPr>
          <p:nvPr>
            <p:ph type="title"/>
          </p:nvPr>
        </p:nvSpPr>
        <p:spPr>
          <a:xfrm>
            <a:off x="1524000" y="9736"/>
            <a:ext cx="9144000" cy="828428"/>
          </a:xfrm>
        </p:spPr>
        <p:txBody>
          <a:bodyPr/>
          <a:lstStyle/>
          <a:p>
            <a:r>
              <a:rPr lang="en-US" sz="3200" b="1" dirty="0">
                <a:solidFill>
                  <a:srgbClr val="0070C0"/>
                </a:solidFill>
              </a:rPr>
              <a:t>Recent Progress Against HCV in Georgia</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99457" y="980728"/>
            <a:ext cx="9725326" cy="5125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601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
            <a:ext cx="9144000" cy="1211614"/>
          </a:xfrm>
          <a:prstGeom prst="rect">
            <a:avLst/>
          </a:prstGeom>
        </p:spPr>
        <p:txBody>
          <a:bodyPr wrap="square">
            <a:spAutoFit/>
          </a:bodyPr>
          <a:lstStyle/>
          <a:p>
            <a:pPr indent="450215" algn="ctr">
              <a:lnSpc>
                <a:spcPct val="115000"/>
              </a:lnSpc>
              <a:spcAft>
                <a:spcPts val="1000"/>
              </a:spcAft>
            </a:pPr>
            <a:r>
              <a:rPr lang="en-US"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Georgian 1st National Workshop on Hepatitis C, </a:t>
            </a:r>
          </a:p>
          <a:p>
            <a:pPr indent="450215" algn="ctr">
              <a:lnSpc>
                <a:spcPct val="115000"/>
              </a:lnSpc>
              <a:spcAft>
                <a:spcPts val="1000"/>
              </a:spcAft>
            </a:pPr>
            <a:r>
              <a:rPr lang="en-US"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March 12-14, 2014</a:t>
            </a:r>
            <a:endParaRPr lang="ka-GE"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432" y="1052736"/>
            <a:ext cx="3508230" cy="228685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2144" y="1556792"/>
            <a:ext cx="3754851" cy="281613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0398" y="3489214"/>
            <a:ext cx="3428331" cy="2571248"/>
          </a:xfrm>
          <a:prstGeom prst="rect">
            <a:avLst/>
          </a:prstGeom>
        </p:spPr>
      </p:pic>
    </p:spTree>
    <p:extLst>
      <p:ext uri="{BB962C8B-B14F-4D97-AF65-F5344CB8AC3E}">
        <p14:creationId xmlns:p14="http://schemas.microsoft.com/office/powerpoint/2010/main" val="1395467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3498228371"/>
              </p:ext>
            </p:extLst>
          </p:nvPr>
        </p:nvGraphicFramePr>
        <p:xfrm>
          <a:off x="1487488" y="260648"/>
          <a:ext cx="9217024"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246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2207568" y="1340768"/>
            <a:ext cx="4176464" cy="2016224"/>
          </a:xfrm>
          <a:prstGeom prst="rect">
            <a:avLst/>
          </a:prstGeom>
        </p:spPr>
      </p:pic>
      <p:sp>
        <p:nvSpPr>
          <p:cNvPr id="2" name="Rectangle 1"/>
          <p:cNvSpPr/>
          <p:nvPr/>
        </p:nvSpPr>
        <p:spPr>
          <a:xfrm>
            <a:off x="1524000" y="0"/>
            <a:ext cx="9144000" cy="1211614"/>
          </a:xfrm>
          <a:prstGeom prst="rect">
            <a:avLst/>
          </a:prstGeom>
        </p:spPr>
        <p:txBody>
          <a:bodyPr wrap="square">
            <a:spAutoFit/>
          </a:bodyPr>
          <a:lstStyle/>
          <a:p>
            <a:pPr indent="450215" algn="ctr">
              <a:lnSpc>
                <a:spcPct val="115000"/>
              </a:lnSpc>
              <a:spcAft>
                <a:spcPts val="1000"/>
              </a:spcAft>
            </a:pPr>
            <a:r>
              <a:rPr lang="en-US"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Georgian 2</a:t>
            </a:r>
            <a:r>
              <a:rPr lang="en-US" sz="2800" b="1" baseline="30000" dirty="0">
                <a:solidFill>
                  <a:srgbClr val="0070C0"/>
                </a:solidFill>
                <a:latin typeface="Calibri" panose="020F0502020204030204" pitchFamily="34" charset="0"/>
                <a:ea typeface="Calibri" panose="020F0502020204030204" pitchFamily="34" charset="0"/>
                <a:cs typeface="Times New Roman" panose="02020603050405020304" pitchFamily="18" charset="0"/>
              </a:rPr>
              <a:t>nd</a:t>
            </a:r>
            <a:r>
              <a:rPr lang="en-US"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 National Workshop on Hepatitis C, </a:t>
            </a:r>
          </a:p>
          <a:p>
            <a:pPr indent="450215" algn="ctr">
              <a:lnSpc>
                <a:spcPct val="115000"/>
              </a:lnSpc>
              <a:spcAft>
                <a:spcPts val="1000"/>
              </a:spcAft>
            </a:pPr>
            <a:r>
              <a:rPr lang="en-US"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March 26-27, 2015</a:t>
            </a:r>
            <a:endParaRPr lang="ka-GE" sz="28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https://fbcdn-sphotos-e-a.akamaihd.net/hphotos-ak-xfl1/t31.0-8/10644486_804900886264510_2087037798639386848_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28048" y="2166224"/>
            <a:ext cx="3728592" cy="22375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2753012" y="3501008"/>
            <a:ext cx="3631021" cy="2421862"/>
          </a:xfrm>
          <a:prstGeom prst="rect">
            <a:avLst/>
          </a:prstGeom>
        </p:spPr>
      </p:pic>
    </p:spTree>
    <p:extLst>
      <p:ext uri="{BB962C8B-B14F-4D97-AF65-F5344CB8AC3E}">
        <p14:creationId xmlns:p14="http://schemas.microsoft.com/office/powerpoint/2010/main" val="2434404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NCDC\Local Users\David Zorikov\Desktop\xelmowera.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9239" y="332655"/>
            <a:ext cx="3928693" cy="2015723"/>
          </a:xfrm>
          <a:prstGeom prst="rect">
            <a:avLst/>
          </a:prstGeom>
          <a:noFill/>
          <a:ln>
            <a:noFill/>
          </a:ln>
        </p:spPr>
      </p:pic>
      <p:sp>
        <p:nvSpPr>
          <p:cNvPr id="5" name="Rectangle 4"/>
          <p:cNvSpPr/>
          <p:nvPr/>
        </p:nvSpPr>
        <p:spPr>
          <a:xfrm>
            <a:off x="6672064" y="2337092"/>
            <a:ext cx="3600401" cy="587853"/>
          </a:xfrm>
          <a:prstGeom prst="rect">
            <a:avLst/>
          </a:prstGeom>
        </p:spPr>
        <p:txBody>
          <a:bodyPr wrap="square">
            <a:spAutoFit/>
          </a:bodyPr>
          <a:lstStyle/>
          <a:p>
            <a:pPr algn="ctr">
              <a:lnSpc>
                <a:spcPct val="115000"/>
              </a:lnSpc>
              <a:spcAft>
                <a:spcPts val="1000"/>
              </a:spcAft>
            </a:pPr>
            <a:r>
              <a:rPr lang="en-US" sz="1400" i="1" dirty="0">
                <a:latin typeface="Calibri" panose="020F0502020204030204" pitchFamily="34" charset="0"/>
                <a:ea typeface="Calibri" panose="020F0502020204030204" pitchFamily="34" charset="0"/>
                <a:cs typeface="Times New Roman" panose="02020603050405020304" pitchFamily="18" charset="0"/>
              </a:rPr>
              <a:t>Memorandum of Understanding Official signing ceremony, April 21, 2015</a:t>
            </a:r>
            <a:endParaRPr lang="ka-GE"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C:\Users\David\Desktop\11951279_886768708077727_1914462281377171986_n.jpg"/>
          <p:cNvPicPr/>
          <p:nvPr/>
        </p:nvPicPr>
        <p:blipFill>
          <a:blip r:embed="rId4">
            <a:extLst>
              <a:ext uri="{28A0092B-C50C-407E-A947-70E740481C1C}">
                <a14:useLocalDpi xmlns:a14="http://schemas.microsoft.com/office/drawing/2010/main" val="0"/>
              </a:ext>
            </a:extLst>
          </a:blip>
          <a:srcRect/>
          <a:stretch>
            <a:fillRect/>
          </a:stretch>
        </p:blipFill>
        <p:spPr bwMode="auto">
          <a:xfrm>
            <a:off x="1343472" y="1124744"/>
            <a:ext cx="4194720" cy="2752961"/>
          </a:xfrm>
          <a:prstGeom prst="rect">
            <a:avLst/>
          </a:prstGeom>
          <a:noFill/>
          <a:ln>
            <a:noFill/>
          </a:ln>
        </p:spPr>
      </p:pic>
      <p:sp>
        <p:nvSpPr>
          <p:cNvPr id="7" name="Rectangle 6"/>
          <p:cNvSpPr/>
          <p:nvPr/>
        </p:nvSpPr>
        <p:spPr>
          <a:xfrm>
            <a:off x="1036591" y="4027728"/>
            <a:ext cx="4808483" cy="587853"/>
          </a:xfrm>
          <a:prstGeom prst="rect">
            <a:avLst/>
          </a:prstGeom>
        </p:spPr>
        <p:txBody>
          <a:bodyPr wrap="square">
            <a:spAutoFit/>
          </a:bodyPr>
          <a:lstStyle/>
          <a:p>
            <a:pPr algn="ctr">
              <a:lnSpc>
                <a:spcPct val="115000"/>
              </a:lnSpc>
              <a:spcAft>
                <a:spcPts val="1000"/>
              </a:spcAft>
            </a:pPr>
            <a:r>
              <a:rPr lang="en-US" sz="1400" i="1" dirty="0">
                <a:latin typeface="Calibri" panose="020F0502020204030204" pitchFamily="34" charset="0"/>
                <a:ea typeface="Calibri" panose="020F0502020204030204" pitchFamily="34" charset="0"/>
                <a:cs typeface="Times New Roman" panose="02020603050405020304" pitchFamily="18" charset="0"/>
              </a:rPr>
              <a:t>Georgian Minister of Health, </a:t>
            </a:r>
            <a:r>
              <a:rPr lang="en-US" sz="1400" i="1" dirty="0" err="1">
                <a:latin typeface="Calibri" panose="020F0502020204030204" pitchFamily="34" charset="0"/>
                <a:ea typeface="Calibri" panose="020F0502020204030204" pitchFamily="34" charset="0"/>
                <a:cs typeface="Times New Roman" panose="02020603050405020304" pitchFamily="18" charset="0"/>
              </a:rPr>
              <a:t>Labour</a:t>
            </a:r>
            <a:r>
              <a:rPr lang="en-US" sz="1400" i="1" dirty="0">
                <a:latin typeface="Calibri" panose="020F0502020204030204" pitchFamily="34" charset="0"/>
                <a:ea typeface="Calibri" panose="020F0502020204030204" pitchFamily="34" charset="0"/>
                <a:cs typeface="Times New Roman" panose="02020603050405020304" pitchFamily="18" charset="0"/>
              </a:rPr>
              <a:t> and Social Affairs Davit </a:t>
            </a:r>
            <a:r>
              <a:rPr lang="en-US" sz="1400" i="1" dirty="0" err="1">
                <a:latin typeface="Calibri" panose="020F0502020204030204" pitchFamily="34" charset="0"/>
                <a:ea typeface="Calibri" panose="020F0502020204030204" pitchFamily="34" charset="0"/>
                <a:cs typeface="Times New Roman" panose="02020603050405020304" pitchFamily="18" charset="0"/>
              </a:rPr>
              <a:t>Sergeenko</a:t>
            </a:r>
            <a:r>
              <a:rPr lang="en-US" sz="1400" i="1" dirty="0">
                <a:latin typeface="Calibri" panose="020F0502020204030204" pitchFamily="34" charset="0"/>
                <a:ea typeface="Calibri" panose="020F0502020204030204" pitchFamily="34" charset="0"/>
                <a:cs typeface="Times New Roman" panose="02020603050405020304" pitchFamily="18" charset="0"/>
              </a:rPr>
              <a:t> at World Hepatitis Summit, 2-4 September, 2015</a:t>
            </a:r>
            <a:endParaRPr lang="ka-GE"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https://scontent-frt3-1.xx.fbcdn.net/hphotos-xpt1/t31.0-8/12194539_914421135312484_2380642530428816788_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48544" y="3096636"/>
            <a:ext cx="3667935" cy="244469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411997" y="5541329"/>
            <a:ext cx="4263900" cy="587853"/>
          </a:xfrm>
          <a:prstGeom prst="rect">
            <a:avLst/>
          </a:prstGeom>
        </p:spPr>
        <p:txBody>
          <a:bodyPr wrap="square">
            <a:spAutoFit/>
          </a:bodyPr>
          <a:lstStyle/>
          <a:p>
            <a:pPr algn="ctr">
              <a:lnSpc>
                <a:spcPct val="115000"/>
              </a:lnSpc>
              <a:spcAft>
                <a:spcPts val="1000"/>
              </a:spcAft>
            </a:pPr>
            <a:r>
              <a:rPr lang="en-US" sz="1400" i="1" dirty="0">
                <a:latin typeface="Calibri" panose="020F0502020204030204" pitchFamily="34" charset="0"/>
                <a:ea typeface="Calibri" panose="020F0502020204030204" pitchFamily="34" charset="0"/>
                <a:cs typeface="Times New Roman" panose="02020603050405020304" pitchFamily="18" charset="0"/>
              </a:rPr>
              <a:t>International Technical Advisory Group (TAG) Meeting for Georgia’s Hepatitis C Elimination Program</a:t>
            </a:r>
            <a:endParaRPr lang="ka-GE"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5561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04664"/>
            <a:ext cx="9144000" cy="1224136"/>
          </a:xfrm>
        </p:spPr>
        <p:txBody>
          <a:bodyPr/>
          <a:lstStyle/>
          <a:p>
            <a:r>
              <a:rPr lang="en-US" sz="3200" b="1" dirty="0">
                <a:solidFill>
                  <a:srgbClr val="0070C0"/>
                </a:solidFill>
              </a:rPr>
              <a:t>3</a:t>
            </a:r>
            <a:r>
              <a:rPr lang="en-US" sz="3200" b="1" baseline="30000" dirty="0">
                <a:solidFill>
                  <a:srgbClr val="0070C0"/>
                </a:solidFill>
              </a:rPr>
              <a:t>rd</a:t>
            </a:r>
            <a:r>
              <a:rPr lang="en-US" sz="3200" b="1" dirty="0">
                <a:solidFill>
                  <a:srgbClr val="0070C0"/>
                </a:solidFill>
              </a:rPr>
              <a:t> National Hepatitis C Elimination workshop</a:t>
            </a:r>
            <a:br>
              <a:rPr lang="en-US" sz="3200" b="1" dirty="0">
                <a:solidFill>
                  <a:srgbClr val="0070C0"/>
                </a:solidFill>
              </a:rPr>
            </a:br>
            <a:r>
              <a:rPr lang="en-US" sz="3200" b="1" dirty="0">
                <a:solidFill>
                  <a:srgbClr val="0070C0"/>
                </a:solidFill>
              </a:rPr>
              <a:t> </a:t>
            </a:r>
            <a:r>
              <a:rPr lang="en-US" sz="2400" b="1" i="1" dirty="0">
                <a:solidFill>
                  <a:srgbClr val="0070C0"/>
                </a:solidFill>
              </a:rPr>
              <a:t>Finalizing elimination strategy</a:t>
            </a:r>
            <a:br>
              <a:rPr lang="en-US" sz="2400" b="1" i="1" dirty="0">
                <a:solidFill>
                  <a:srgbClr val="0070C0"/>
                </a:solidFill>
              </a:rPr>
            </a:br>
            <a:r>
              <a:rPr lang="en-US" sz="2400" b="1" i="1" dirty="0">
                <a:solidFill>
                  <a:srgbClr val="0070C0"/>
                </a:solidFill>
              </a:rPr>
              <a:t>April 6-8, 2016</a:t>
            </a:r>
            <a:br>
              <a:rPr lang="en-US" sz="2400" b="1" i="1" dirty="0">
                <a:solidFill>
                  <a:srgbClr val="0070C0"/>
                </a:solidFill>
              </a:rPr>
            </a:br>
            <a:r>
              <a:rPr lang="en-US" sz="2400" b="1" i="1" dirty="0">
                <a:solidFill>
                  <a:srgbClr val="0070C0"/>
                </a:solidFill>
              </a:rPr>
              <a:t> </a:t>
            </a:r>
            <a:endParaRPr lang="en-US" sz="3200" b="1" i="1" dirty="0">
              <a:solidFill>
                <a:srgbClr val="0070C0"/>
              </a:solidFill>
            </a:endParaRPr>
          </a:p>
        </p:txBody>
      </p:sp>
      <p:pic>
        <p:nvPicPr>
          <p:cNvPr id="4" name="Picture 3"/>
          <p:cNvPicPr>
            <a:picLocks noChangeAspect="1"/>
          </p:cNvPicPr>
          <p:nvPr/>
        </p:nvPicPr>
        <p:blipFill>
          <a:blip r:embed="rId2"/>
          <a:stretch>
            <a:fillRect/>
          </a:stretch>
        </p:blipFill>
        <p:spPr>
          <a:xfrm>
            <a:off x="263352" y="1124744"/>
            <a:ext cx="3586808" cy="2390622"/>
          </a:xfrm>
          <a:prstGeom prst="rect">
            <a:avLst/>
          </a:prstGeom>
        </p:spPr>
      </p:pic>
      <p:pic>
        <p:nvPicPr>
          <p:cNvPr id="5" name="Picture 4"/>
          <p:cNvPicPr>
            <a:picLocks noChangeAspect="1"/>
          </p:cNvPicPr>
          <p:nvPr/>
        </p:nvPicPr>
        <p:blipFill>
          <a:blip r:embed="rId3"/>
          <a:stretch>
            <a:fillRect/>
          </a:stretch>
        </p:blipFill>
        <p:spPr>
          <a:xfrm>
            <a:off x="7896200" y="2060848"/>
            <a:ext cx="3888432" cy="2592288"/>
          </a:xfrm>
          <a:prstGeom prst="rect">
            <a:avLst/>
          </a:prstGeom>
        </p:spPr>
      </p:pic>
      <p:pic>
        <p:nvPicPr>
          <p:cNvPr id="6" name="Picture 5"/>
          <p:cNvPicPr>
            <a:picLocks noChangeAspect="1"/>
          </p:cNvPicPr>
          <p:nvPr/>
        </p:nvPicPr>
        <p:blipFill>
          <a:blip r:embed="rId4"/>
          <a:stretch>
            <a:fillRect/>
          </a:stretch>
        </p:blipFill>
        <p:spPr>
          <a:xfrm>
            <a:off x="4007768" y="3647563"/>
            <a:ext cx="3586808" cy="2391205"/>
          </a:xfrm>
          <a:prstGeom prst="rect">
            <a:avLst/>
          </a:prstGeom>
        </p:spPr>
      </p:pic>
    </p:spTree>
    <p:extLst>
      <p:ext uri="{BB962C8B-B14F-4D97-AF65-F5344CB8AC3E}">
        <p14:creationId xmlns:p14="http://schemas.microsoft.com/office/powerpoint/2010/main" val="3297727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703513" y="609600"/>
            <a:ext cx="8735888" cy="1226096"/>
          </a:xfrm>
        </p:spPr>
        <p:txBody>
          <a:bodyPr/>
          <a:lstStyle/>
          <a:p>
            <a:r>
              <a:rPr lang="en-US" altLang="en-US" b="1" dirty="0">
                <a:solidFill>
                  <a:srgbClr val="0070C0"/>
                </a:solidFill>
                <a:effectLst/>
              </a:rPr>
              <a:t>Hepatitis C Elimination Strategy 2016–2020</a:t>
            </a:r>
            <a:endParaRPr lang="ka-GE" altLang="en-US" b="1" dirty="0">
              <a:solidFill>
                <a:srgbClr val="0070C0"/>
              </a:solidFill>
              <a:effectLst/>
            </a:endParaRPr>
          </a:p>
        </p:txBody>
      </p:sp>
      <p:sp>
        <p:nvSpPr>
          <p:cNvPr id="4099" name="Content Placeholder 2"/>
          <p:cNvSpPr>
            <a:spLocks noGrp="1"/>
          </p:cNvSpPr>
          <p:nvPr>
            <p:ph idx="1"/>
          </p:nvPr>
        </p:nvSpPr>
        <p:spPr>
          <a:xfrm>
            <a:off x="1953703" y="2420890"/>
            <a:ext cx="8229600" cy="2664295"/>
          </a:xfrm>
        </p:spPr>
        <p:txBody>
          <a:bodyPr/>
          <a:lstStyle/>
          <a:p>
            <a:pPr marL="0" indent="0" algn="ctr">
              <a:buNone/>
            </a:pPr>
            <a:r>
              <a:rPr lang="en-US" altLang="en-US" sz="4400" b="1" dirty="0">
                <a:solidFill>
                  <a:srgbClr val="0070C0"/>
                </a:solidFill>
              </a:rPr>
              <a:t>Goal</a:t>
            </a:r>
          </a:p>
          <a:p>
            <a:pPr marL="0" indent="0" algn="ctr">
              <a:buNone/>
            </a:pPr>
            <a:endParaRPr lang="en-US" altLang="en-US" sz="1600" b="1" dirty="0">
              <a:solidFill>
                <a:srgbClr val="0070C0"/>
              </a:solidFill>
            </a:endParaRPr>
          </a:p>
          <a:p>
            <a:pPr marL="0" indent="0" algn="ctr">
              <a:buNone/>
            </a:pPr>
            <a:r>
              <a:rPr lang="en-US" altLang="en-US" sz="3600" b="1" i="1" dirty="0">
                <a:solidFill>
                  <a:srgbClr val="0070C0"/>
                </a:solidFill>
              </a:rPr>
              <a:t>Elimination of HCV by ensuring prevention, diagnostics and treatment of the disease</a:t>
            </a:r>
          </a:p>
        </p:txBody>
      </p:sp>
    </p:spTree>
    <p:extLst>
      <p:ext uri="{BB962C8B-B14F-4D97-AF65-F5344CB8AC3E}">
        <p14:creationId xmlns:p14="http://schemas.microsoft.com/office/powerpoint/2010/main" val="2762958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5399" y="2231"/>
            <a:ext cx="9172601" cy="731520"/>
          </a:xfrm>
        </p:spPr>
        <p:txBody>
          <a:bodyPr>
            <a:noAutofit/>
          </a:bodyPr>
          <a:lstStyle/>
          <a:p>
            <a:r>
              <a:rPr lang="en-US" sz="3200" b="1" dirty="0">
                <a:solidFill>
                  <a:srgbClr val="0070C0"/>
                </a:solidFill>
              </a:rPr>
              <a:t>4</a:t>
            </a:r>
            <a:r>
              <a:rPr lang="ka-GE" sz="3200" b="1" dirty="0">
                <a:solidFill>
                  <a:srgbClr val="0070C0"/>
                </a:solidFill>
              </a:rPr>
              <a:t> </a:t>
            </a:r>
            <a:r>
              <a:rPr lang="en-US" sz="3200" b="1" dirty="0">
                <a:solidFill>
                  <a:srgbClr val="0070C0"/>
                </a:solidFill>
              </a:rPr>
              <a:t>Strategic Goals of the Elimination Strategy</a:t>
            </a:r>
            <a:endParaRPr lang="ka-GE" sz="3200" b="1" dirty="0">
              <a:solidFill>
                <a:srgbClr val="0070C0"/>
              </a:solidFill>
            </a:endParaRPr>
          </a:p>
        </p:txBody>
      </p:sp>
      <p:graphicFrame>
        <p:nvGraphicFramePr>
          <p:cNvPr id="4" name="Diagram 3"/>
          <p:cNvGraphicFramePr/>
          <p:nvPr>
            <p:extLst>
              <p:ext uri="{D42A27DB-BD31-4B8C-83A1-F6EECF244321}">
                <p14:modId xmlns:p14="http://schemas.microsoft.com/office/powerpoint/2010/main" val="2140643548"/>
              </p:ext>
            </p:extLst>
          </p:nvPr>
        </p:nvGraphicFramePr>
        <p:xfrm>
          <a:off x="1127448" y="980728"/>
          <a:ext cx="6336704"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2354" y="945369"/>
            <a:ext cx="3045646" cy="4787887"/>
          </a:xfrm>
          <a:prstGeom prst="rect">
            <a:avLst/>
          </a:prstGeom>
        </p:spPr>
      </p:pic>
    </p:spTree>
    <p:extLst>
      <p:ext uri="{BB962C8B-B14F-4D97-AF65-F5344CB8AC3E}">
        <p14:creationId xmlns:p14="http://schemas.microsoft.com/office/powerpoint/2010/main" val="414227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731520"/>
          </a:xfrm>
        </p:spPr>
        <p:txBody>
          <a:bodyPr/>
          <a:lstStyle/>
          <a:p>
            <a:r>
              <a:rPr lang="en-US" sz="3200" b="1" dirty="0">
                <a:solidFill>
                  <a:srgbClr val="0070C0"/>
                </a:solidFill>
              </a:rPr>
              <a:t>Georgia – Country Background</a:t>
            </a:r>
            <a:endParaRPr lang="ka-GE" sz="3200" b="1" dirty="0">
              <a:solidFill>
                <a:srgbClr val="0070C0"/>
              </a:solidFill>
            </a:endParaRPr>
          </a:p>
        </p:txBody>
      </p:sp>
      <p:pic>
        <p:nvPicPr>
          <p:cNvPr id="1028" name="Picture 4" descr="https://upload.wikimedia.org/wikipedia/commons/thumb/1/1f/Georgia_%28orthographic--projection%29.svg/553px-Georgia_%28orthographic--projection%29.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216" y="1556792"/>
            <a:ext cx="3168351"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040216" y="4869160"/>
            <a:ext cx="3387957" cy="191258"/>
          </a:xfrm>
          <a:prstGeom prst="rect">
            <a:avLst/>
          </a:prstGeom>
          <a:noFill/>
        </p:spPr>
        <p:txBody>
          <a:bodyPr wrap="square" rtlCol="0">
            <a:spAutoFit/>
          </a:bodyPr>
          <a:lstStyle/>
          <a:p>
            <a:pPr algn="ctr"/>
            <a:r>
              <a:rPr lang="en-US" sz="600" dirty="0"/>
              <a:t>Picture retrieved from ka.wikipedia.org</a:t>
            </a:r>
            <a:endParaRPr lang="ka-GE" sz="600" dirty="0"/>
          </a:p>
        </p:txBody>
      </p:sp>
      <p:graphicFrame>
        <p:nvGraphicFramePr>
          <p:cNvPr id="5" name="Table 4"/>
          <p:cNvGraphicFramePr>
            <a:graphicFrameLocks noGrp="1"/>
          </p:cNvGraphicFramePr>
          <p:nvPr>
            <p:extLst>
              <p:ext uri="{D42A27DB-BD31-4B8C-83A1-F6EECF244321}">
                <p14:modId xmlns:p14="http://schemas.microsoft.com/office/powerpoint/2010/main" val="912879220"/>
              </p:ext>
            </p:extLst>
          </p:nvPr>
        </p:nvGraphicFramePr>
        <p:xfrm>
          <a:off x="839416" y="731519"/>
          <a:ext cx="6048672" cy="5199896"/>
        </p:xfrm>
        <a:graphic>
          <a:graphicData uri="http://schemas.openxmlformats.org/drawingml/2006/table">
            <a:tbl>
              <a:tblPr firstRow="1" firstCol="1" bandRow="1">
                <a:tableStyleId>{5C22544A-7EE6-4342-B048-85BDC9FD1C3A}</a:tableStyleId>
              </a:tblPr>
              <a:tblGrid>
                <a:gridCol w="1733915">
                  <a:extLst>
                    <a:ext uri="{9D8B030D-6E8A-4147-A177-3AD203B41FA5}">
                      <a16:colId xmlns:a16="http://schemas.microsoft.com/office/drawing/2014/main" val="2909408477"/>
                    </a:ext>
                  </a:extLst>
                </a:gridCol>
                <a:gridCol w="1370623">
                  <a:extLst>
                    <a:ext uri="{9D8B030D-6E8A-4147-A177-3AD203B41FA5}">
                      <a16:colId xmlns:a16="http://schemas.microsoft.com/office/drawing/2014/main" val="19366537"/>
                    </a:ext>
                  </a:extLst>
                </a:gridCol>
                <a:gridCol w="1525109">
                  <a:extLst>
                    <a:ext uri="{9D8B030D-6E8A-4147-A177-3AD203B41FA5}">
                      <a16:colId xmlns:a16="http://schemas.microsoft.com/office/drawing/2014/main" val="2660589378"/>
                    </a:ext>
                  </a:extLst>
                </a:gridCol>
                <a:gridCol w="1419025">
                  <a:extLst>
                    <a:ext uri="{9D8B030D-6E8A-4147-A177-3AD203B41FA5}">
                      <a16:colId xmlns:a16="http://schemas.microsoft.com/office/drawing/2014/main" val="1067465292"/>
                    </a:ext>
                  </a:extLst>
                </a:gridCol>
              </a:tblGrid>
              <a:tr h="262476">
                <a:tc>
                  <a:txBody>
                    <a:bodyPr/>
                    <a:lstStyle/>
                    <a:p>
                      <a:pPr marL="457200" marR="39370" algn="l">
                        <a:lnSpc>
                          <a:spcPct val="115000"/>
                        </a:lnSpc>
                        <a:spcBef>
                          <a:spcPts val="600"/>
                        </a:spcBef>
                        <a:spcAft>
                          <a:spcPts val="600"/>
                        </a:spcAft>
                      </a:pPr>
                      <a:r>
                        <a:rPr lang="ru-RU" sz="1400">
                          <a:effectLst/>
                        </a:rPr>
                        <a:t> </a:t>
                      </a:r>
                      <a:endParaRPr lang="ka-GE" sz="1600">
                        <a:effectLst/>
                        <a:latin typeface="Calibri" panose="020F0502020204030204" pitchFamily="34" charset="0"/>
                        <a:ea typeface="Calibri" panose="020F0502020204030204" pitchFamily="34" charset="0"/>
                        <a:cs typeface="Times New Roman" panose="02020603050405020304" pitchFamily="18" charset="0"/>
                      </a:endParaRPr>
                    </a:p>
                  </a:txBody>
                  <a:tcPr marL="42595" marR="42595" marT="0" marB="0"/>
                </a:tc>
                <a:tc>
                  <a:txBody>
                    <a:bodyPr/>
                    <a:lstStyle/>
                    <a:p>
                      <a:pPr marR="39370" algn="l">
                        <a:lnSpc>
                          <a:spcPct val="115000"/>
                        </a:lnSpc>
                        <a:spcBef>
                          <a:spcPts val="600"/>
                        </a:spcBef>
                        <a:spcAft>
                          <a:spcPts val="600"/>
                        </a:spcAft>
                      </a:pPr>
                      <a:r>
                        <a:rPr lang="ru-RU" sz="1600" dirty="0">
                          <a:effectLst/>
                        </a:rPr>
                        <a:t>2011-2012 </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595" marR="42595" marT="0" marB="0"/>
                </a:tc>
                <a:tc>
                  <a:txBody>
                    <a:bodyPr/>
                    <a:lstStyle/>
                    <a:p>
                      <a:pPr marL="457200" marR="39370" algn="l">
                        <a:lnSpc>
                          <a:spcPct val="115000"/>
                        </a:lnSpc>
                        <a:spcBef>
                          <a:spcPts val="600"/>
                        </a:spcBef>
                        <a:spcAft>
                          <a:spcPts val="600"/>
                        </a:spcAft>
                      </a:pPr>
                      <a:r>
                        <a:rPr lang="ru-RU" sz="1600" dirty="0">
                          <a:effectLst/>
                        </a:rPr>
                        <a:t>2013</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595" marR="42595" marT="0" marB="0"/>
                </a:tc>
                <a:tc>
                  <a:txBody>
                    <a:bodyPr/>
                    <a:lstStyle/>
                    <a:p>
                      <a:pPr marL="92075" marR="39370" indent="0" algn="l">
                        <a:lnSpc>
                          <a:spcPct val="115000"/>
                        </a:lnSpc>
                        <a:spcBef>
                          <a:spcPts val="600"/>
                        </a:spcBef>
                        <a:spcAft>
                          <a:spcPts val="600"/>
                        </a:spcAft>
                      </a:pPr>
                      <a:r>
                        <a:rPr lang="ru-RU" sz="1600" dirty="0">
                          <a:effectLst/>
                        </a:rPr>
                        <a:t>2014</a:t>
                      </a:r>
                      <a:endParaRPr lang="ka-G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2595" marR="42595" marT="0" marB="0"/>
                </a:tc>
                <a:extLst>
                  <a:ext uri="{0D108BD9-81ED-4DB2-BD59-A6C34878D82A}">
                    <a16:rowId xmlns:a16="http://schemas.microsoft.com/office/drawing/2014/main" val="923635085"/>
                  </a:ext>
                </a:extLst>
              </a:tr>
              <a:tr h="597778">
                <a:tc>
                  <a:txBody>
                    <a:bodyPr/>
                    <a:lstStyle/>
                    <a:p>
                      <a:pPr marL="0" marR="39370" indent="0" algn="l">
                        <a:lnSpc>
                          <a:spcPct val="115000"/>
                        </a:lnSpc>
                        <a:spcBef>
                          <a:spcPts val="600"/>
                        </a:spcBef>
                        <a:spcAft>
                          <a:spcPts val="600"/>
                        </a:spcAft>
                      </a:pPr>
                      <a:r>
                        <a:rPr lang="ru-RU" sz="1400" dirty="0">
                          <a:effectLst/>
                        </a:rPr>
                        <a:t>GDP per capita (USD)</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595" marR="42595" marT="0" marB="0"/>
                </a:tc>
                <a:tc>
                  <a:txBody>
                    <a:bodyPr/>
                    <a:lstStyle/>
                    <a:p>
                      <a:pPr marL="0" marR="39370" indent="0" algn="l">
                        <a:lnSpc>
                          <a:spcPct val="115000"/>
                        </a:lnSpc>
                        <a:spcBef>
                          <a:spcPts val="600"/>
                        </a:spcBef>
                        <a:spcAft>
                          <a:spcPts val="600"/>
                        </a:spcAft>
                      </a:pPr>
                      <a:r>
                        <a:rPr lang="ru-RU" sz="1400" dirty="0">
                          <a:effectLst/>
                        </a:rPr>
                        <a:t>3231-3523</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595" marR="42595" marT="0" marB="0"/>
                </a:tc>
                <a:tc>
                  <a:txBody>
                    <a:bodyPr/>
                    <a:lstStyle/>
                    <a:p>
                      <a:pPr marR="39370" algn="l">
                        <a:lnSpc>
                          <a:spcPct val="115000"/>
                        </a:lnSpc>
                        <a:spcBef>
                          <a:spcPts val="600"/>
                        </a:spcBef>
                        <a:spcAft>
                          <a:spcPts val="600"/>
                        </a:spcAft>
                      </a:pPr>
                      <a:r>
                        <a:rPr lang="ru-RU" sz="1400" dirty="0">
                          <a:effectLst/>
                        </a:rPr>
                        <a:t>3,600</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595" marR="42595" marT="0" marB="0"/>
                </a:tc>
                <a:tc>
                  <a:txBody>
                    <a:bodyPr/>
                    <a:lstStyle/>
                    <a:p>
                      <a:pPr marR="39370" algn="l">
                        <a:lnSpc>
                          <a:spcPct val="115000"/>
                        </a:lnSpc>
                        <a:spcBef>
                          <a:spcPts val="600"/>
                        </a:spcBef>
                        <a:spcAft>
                          <a:spcPts val="600"/>
                        </a:spcAft>
                      </a:pPr>
                      <a:r>
                        <a:rPr lang="ru-RU" sz="1400" dirty="0">
                          <a:effectLst/>
                        </a:rPr>
                        <a:t>3</a:t>
                      </a:r>
                      <a:r>
                        <a:rPr lang="en-US" sz="1400" dirty="0">
                          <a:effectLst/>
                        </a:rPr>
                        <a:t>,</a:t>
                      </a:r>
                      <a:r>
                        <a:rPr lang="ru-RU" sz="1400" dirty="0">
                          <a:effectLst/>
                        </a:rPr>
                        <a:t>681</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595" marR="42595" marT="0" marB="0"/>
                </a:tc>
                <a:extLst>
                  <a:ext uri="{0D108BD9-81ED-4DB2-BD59-A6C34878D82A}">
                    <a16:rowId xmlns:a16="http://schemas.microsoft.com/office/drawing/2014/main" val="43307194"/>
                  </a:ext>
                </a:extLst>
              </a:tr>
              <a:tr h="899917">
                <a:tc>
                  <a:txBody>
                    <a:bodyPr/>
                    <a:lstStyle/>
                    <a:p>
                      <a:pPr marL="0" marR="39370" indent="0" algn="l">
                        <a:lnSpc>
                          <a:spcPct val="115000"/>
                        </a:lnSpc>
                        <a:spcBef>
                          <a:spcPts val="600"/>
                        </a:spcBef>
                        <a:spcAft>
                          <a:spcPts val="600"/>
                        </a:spcAft>
                      </a:pPr>
                      <a:r>
                        <a:rPr lang="en-US" sz="1400" dirty="0">
                          <a:effectLst/>
                        </a:rPr>
                        <a:t>Government expenditure on health as % of GDP</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595" marR="42595" marT="0" marB="0"/>
                </a:tc>
                <a:tc>
                  <a:txBody>
                    <a:bodyPr/>
                    <a:lstStyle/>
                    <a:p>
                      <a:pPr marR="39370" algn="l">
                        <a:lnSpc>
                          <a:spcPct val="115000"/>
                        </a:lnSpc>
                        <a:spcBef>
                          <a:spcPts val="600"/>
                        </a:spcBef>
                        <a:spcAft>
                          <a:spcPts val="600"/>
                        </a:spcAft>
                      </a:pPr>
                      <a:r>
                        <a:rPr lang="ru-RU" sz="1400">
                          <a:effectLst/>
                        </a:rPr>
                        <a:t>1.7% </a:t>
                      </a:r>
                      <a:endParaRPr lang="ka-GE" sz="1600">
                        <a:effectLst/>
                      </a:endParaRPr>
                    </a:p>
                    <a:p>
                      <a:pPr marR="39370" algn="l">
                        <a:lnSpc>
                          <a:spcPct val="115000"/>
                        </a:lnSpc>
                        <a:spcBef>
                          <a:spcPts val="600"/>
                        </a:spcBef>
                        <a:spcAft>
                          <a:spcPts val="600"/>
                        </a:spcAft>
                      </a:pPr>
                      <a:r>
                        <a:rPr lang="ru-RU" sz="1400">
                          <a:effectLst/>
                        </a:rPr>
                        <a:t> </a:t>
                      </a:r>
                      <a:endParaRPr lang="ka-GE" sz="1600">
                        <a:effectLst/>
                        <a:latin typeface="Calibri" panose="020F0502020204030204" pitchFamily="34" charset="0"/>
                        <a:ea typeface="Calibri" panose="020F0502020204030204" pitchFamily="34" charset="0"/>
                        <a:cs typeface="Times New Roman" panose="02020603050405020304" pitchFamily="18" charset="0"/>
                      </a:endParaRPr>
                    </a:p>
                  </a:txBody>
                  <a:tcPr marL="42595" marR="42595" marT="0" marB="0"/>
                </a:tc>
                <a:tc>
                  <a:txBody>
                    <a:bodyPr/>
                    <a:lstStyle/>
                    <a:p>
                      <a:pPr marR="39370" algn="l">
                        <a:lnSpc>
                          <a:spcPct val="115000"/>
                        </a:lnSpc>
                        <a:spcBef>
                          <a:spcPts val="600"/>
                        </a:spcBef>
                        <a:spcAft>
                          <a:spcPts val="600"/>
                        </a:spcAft>
                      </a:pPr>
                      <a:r>
                        <a:rPr lang="ru-RU" sz="1400">
                          <a:effectLst/>
                        </a:rPr>
                        <a:t>2.1% </a:t>
                      </a:r>
                      <a:endParaRPr lang="ka-GE" sz="1600">
                        <a:effectLst/>
                      </a:endParaRPr>
                    </a:p>
                    <a:p>
                      <a:pPr marR="39370" algn="l">
                        <a:lnSpc>
                          <a:spcPct val="115000"/>
                        </a:lnSpc>
                        <a:spcBef>
                          <a:spcPts val="600"/>
                        </a:spcBef>
                        <a:spcAft>
                          <a:spcPts val="600"/>
                        </a:spcAft>
                      </a:pPr>
                      <a:r>
                        <a:rPr lang="ru-RU" sz="1400">
                          <a:effectLst/>
                        </a:rPr>
                        <a:t> </a:t>
                      </a:r>
                      <a:endParaRPr lang="ka-GE" sz="1600">
                        <a:effectLst/>
                        <a:latin typeface="Calibri" panose="020F0502020204030204" pitchFamily="34" charset="0"/>
                        <a:ea typeface="Calibri" panose="020F0502020204030204" pitchFamily="34" charset="0"/>
                        <a:cs typeface="Times New Roman" panose="02020603050405020304" pitchFamily="18" charset="0"/>
                      </a:endParaRPr>
                    </a:p>
                  </a:txBody>
                  <a:tcPr marL="42595" marR="42595" marT="0" marB="0"/>
                </a:tc>
                <a:tc>
                  <a:txBody>
                    <a:bodyPr/>
                    <a:lstStyle/>
                    <a:p>
                      <a:pPr marR="39370" algn="l">
                        <a:lnSpc>
                          <a:spcPct val="115000"/>
                        </a:lnSpc>
                        <a:spcBef>
                          <a:spcPts val="600"/>
                        </a:spcBef>
                        <a:spcAft>
                          <a:spcPts val="600"/>
                        </a:spcAft>
                      </a:pPr>
                      <a:r>
                        <a:rPr lang="ru-RU" sz="1400" dirty="0">
                          <a:effectLst/>
                        </a:rPr>
                        <a:t>2.7%</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595" marR="42595" marT="0" marB="0"/>
                </a:tc>
                <a:extLst>
                  <a:ext uri="{0D108BD9-81ED-4DB2-BD59-A6C34878D82A}">
                    <a16:rowId xmlns:a16="http://schemas.microsoft.com/office/drawing/2014/main" val="1401968570"/>
                  </a:ext>
                </a:extLst>
              </a:tr>
              <a:tr h="436658">
                <a:tc>
                  <a:txBody>
                    <a:bodyPr/>
                    <a:lstStyle/>
                    <a:p>
                      <a:pPr marL="0" marR="39370" indent="0" algn="l">
                        <a:lnSpc>
                          <a:spcPct val="115000"/>
                        </a:lnSpc>
                        <a:spcBef>
                          <a:spcPts val="600"/>
                        </a:spcBef>
                        <a:spcAft>
                          <a:spcPts val="600"/>
                        </a:spcAft>
                      </a:pPr>
                      <a:r>
                        <a:rPr lang="ru-RU" sz="1400" dirty="0">
                          <a:effectLst/>
                        </a:rPr>
                        <a:t>Birth Rate</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595" marR="42595" marT="0" marB="0"/>
                </a:tc>
                <a:tc>
                  <a:txBody>
                    <a:bodyPr/>
                    <a:lstStyle/>
                    <a:p>
                      <a:pPr marL="0" marR="39370" indent="0" algn="l">
                        <a:lnSpc>
                          <a:spcPct val="115000"/>
                        </a:lnSpc>
                        <a:spcBef>
                          <a:spcPts val="600"/>
                        </a:spcBef>
                        <a:spcAft>
                          <a:spcPts val="600"/>
                        </a:spcAft>
                      </a:pPr>
                      <a:r>
                        <a:rPr lang="ru-RU" sz="1400" dirty="0">
                          <a:effectLst/>
                        </a:rPr>
                        <a:t>12.7 per 1000</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595" marR="42595" marT="0" marB="0"/>
                </a:tc>
                <a:tc>
                  <a:txBody>
                    <a:bodyPr/>
                    <a:lstStyle/>
                    <a:p>
                      <a:pPr marL="0" marR="39370" indent="0" algn="l">
                        <a:lnSpc>
                          <a:spcPct val="115000"/>
                        </a:lnSpc>
                        <a:spcBef>
                          <a:spcPts val="600"/>
                        </a:spcBef>
                        <a:spcAft>
                          <a:spcPts val="600"/>
                        </a:spcAft>
                      </a:pPr>
                      <a:r>
                        <a:rPr lang="ru-RU" sz="1400" dirty="0">
                          <a:effectLst/>
                        </a:rPr>
                        <a:t>12.9 per 1000</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595" marR="42595" marT="0" marB="0"/>
                </a:tc>
                <a:tc>
                  <a:txBody>
                    <a:bodyPr/>
                    <a:lstStyle/>
                    <a:p>
                      <a:pPr marL="0" marR="39370" indent="0" algn="l">
                        <a:lnSpc>
                          <a:spcPct val="115000"/>
                        </a:lnSpc>
                        <a:spcBef>
                          <a:spcPts val="600"/>
                        </a:spcBef>
                        <a:spcAft>
                          <a:spcPts val="600"/>
                        </a:spcAft>
                      </a:pPr>
                      <a:r>
                        <a:rPr lang="ru-RU" sz="1400" dirty="0">
                          <a:effectLst/>
                        </a:rPr>
                        <a:t>16.3 per 1000</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595" marR="42595" marT="0" marB="0"/>
                </a:tc>
                <a:extLst>
                  <a:ext uri="{0D108BD9-81ED-4DB2-BD59-A6C34878D82A}">
                    <a16:rowId xmlns:a16="http://schemas.microsoft.com/office/drawing/2014/main" val="3466074638"/>
                  </a:ext>
                </a:extLst>
              </a:tr>
              <a:tr h="436658">
                <a:tc>
                  <a:txBody>
                    <a:bodyPr/>
                    <a:lstStyle/>
                    <a:p>
                      <a:pPr marL="0" marR="39370" indent="0" algn="l">
                        <a:lnSpc>
                          <a:spcPct val="115000"/>
                        </a:lnSpc>
                        <a:spcBef>
                          <a:spcPts val="600"/>
                        </a:spcBef>
                        <a:spcAft>
                          <a:spcPts val="600"/>
                        </a:spcAft>
                      </a:pPr>
                      <a:r>
                        <a:rPr lang="ru-RU" sz="1400" dirty="0">
                          <a:effectLst/>
                        </a:rPr>
                        <a:t>Mortality Rate</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595" marR="42595" marT="0" marB="0"/>
                </a:tc>
                <a:tc>
                  <a:txBody>
                    <a:bodyPr/>
                    <a:lstStyle/>
                    <a:p>
                      <a:pPr marL="0" marR="39370" indent="0" algn="l">
                        <a:lnSpc>
                          <a:spcPct val="115000"/>
                        </a:lnSpc>
                        <a:spcBef>
                          <a:spcPts val="600"/>
                        </a:spcBef>
                        <a:spcAft>
                          <a:spcPts val="600"/>
                        </a:spcAft>
                      </a:pPr>
                      <a:r>
                        <a:rPr lang="ru-RU" sz="1400" dirty="0">
                          <a:effectLst/>
                        </a:rPr>
                        <a:t>11.0 per 1000</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595" marR="42595" marT="0" marB="0"/>
                </a:tc>
                <a:tc>
                  <a:txBody>
                    <a:bodyPr/>
                    <a:lstStyle/>
                    <a:p>
                      <a:pPr marL="0" marR="39370" indent="0" algn="l">
                        <a:lnSpc>
                          <a:spcPct val="115000"/>
                        </a:lnSpc>
                        <a:spcBef>
                          <a:spcPts val="600"/>
                        </a:spcBef>
                        <a:spcAft>
                          <a:spcPts val="600"/>
                        </a:spcAft>
                      </a:pPr>
                      <a:r>
                        <a:rPr lang="ru-RU" sz="1400" dirty="0">
                          <a:effectLst/>
                        </a:rPr>
                        <a:t>10.8 per 1000</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595" marR="42595" marT="0" marB="0"/>
                </a:tc>
                <a:tc>
                  <a:txBody>
                    <a:bodyPr/>
                    <a:lstStyle/>
                    <a:p>
                      <a:pPr marL="0" marR="39370" indent="0" algn="l">
                        <a:lnSpc>
                          <a:spcPct val="115000"/>
                        </a:lnSpc>
                        <a:spcBef>
                          <a:spcPts val="600"/>
                        </a:spcBef>
                        <a:spcAft>
                          <a:spcPts val="600"/>
                        </a:spcAft>
                      </a:pPr>
                      <a:r>
                        <a:rPr lang="ru-RU" sz="1400" dirty="0">
                          <a:effectLst/>
                        </a:rPr>
                        <a:t>13.2 per 1000</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595" marR="42595" marT="0" marB="0"/>
                </a:tc>
                <a:extLst>
                  <a:ext uri="{0D108BD9-81ED-4DB2-BD59-A6C34878D82A}">
                    <a16:rowId xmlns:a16="http://schemas.microsoft.com/office/drawing/2014/main" val="3979951097"/>
                  </a:ext>
                </a:extLst>
              </a:tr>
              <a:tr h="449958">
                <a:tc>
                  <a:txBody>
                    <a:bodyPr/>
                    <a:lstStyle/>
                    <a:p>
                      <a:pPr marL="0" marR="39370" indent="0" algn="l">
                        <a:lnSpc>
                          <a:spcPct val="115000"/>
                        </a:lnSpc>
                        <a:spcBef>
                          <a:spcPts val="600"/>
                        </a:spcBef>
                        <a:spcAft>
                          <a:spcPts val="600"/>
                        </a:spcAft>
                      </a:pPr>
                      <a:r>
                        <a:rPr lang="ru-RU" sz="1400" dirty="0">
                          <a:effectLst/>
                        </a:rPr>
                        <a:t>Life Expectancy at Birth</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595" marR="42595" marT="0" marB="0"/>
                </a:tc>
                <a:tc>
                  <a:txBody>
                    <a:bodyPr/>
                    <a:lstStyle/>
                    <a:p>
                      <a:pPr marL="0" marR="39370" indent="0" algn="l">
                        <a:lnSpc>
                          <a:spcPct val="115000"/>
                        </a:lnSpc>
                        <a:spcBef>
                          <a:spcPts val="600"/>
                        </a:spcBef>
                        <a:spcAft>
                          <a:spcPts val="600"/>
                        </a:spcAft>
                        <a:tabLst>
                          <a:tab pos="538163" algn="l"/>
                        </a:tabLst>
                      </a:pPr>
                      <a:r>
                        <a:rPr lang="ru-RU" sz="1400" dirty="0">
                          <a:effectLst/>
                        </a:rPr>
                        <a:t>74.7 years</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595" marR="42595" marT="0" marB="0"/>
                </a:tc>
                <a:tc>
                  <a:txBody>
                    <a:bodyPr/>
                    <a:lstStyle/>
                    <a:p>
                      <a:pPr marL="0" marR="39370" indent="0" algn="l">
                        <a:lnSpc>
                          <a:spcPct val="115000"/>
                        </a:lnSpc>
                        <a:spcBef>
                          <a:spcPts val="600"/>
                        </a:spcBef>
                        <a:spcAft>
                          <a:spcPts val="600"/>
                        </a:spcAft>
                      </a:pPr>
                      <a:r>
                        <a:rPr lang="ru-RU" sz="1400" dirty="0">
                          <a:effectLst/>
                        </a:rPr>
                        <a:t>75.2 years</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595" marR="42595" marT="0" marB="0"/>
                </a:tc>
                <a:tc>
                  <a:txBody>
                    <a:bodyPr/>
                    <a:lstStyle/>
                    <a:p>
                      <a:pPr marL="0" marR="39370" indent="0" algn="l">
                        <a:lnSpc>
                          <a:spcPct val="115000"/>
                        </a:lnSpc>
                        <a:spcBef>
                          <a:spcPts val="600"/>
                        </a:spcBef>
                        <a:spcAft>
                          <a:spcPts val="600"/>
                        </a:spcAft>
                      </a:pPr>
                      <a:r>
                        <a:rPr lang="ru-RU" sz="1400" dirty="0">
                          <a:effectLst/>
                        </a:rPr>
                        <a:t>72.9 years</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595" marR="42595" marT="0" marB="0"/>
                </a:tc>
                <a:extLst>
                  <a:ext uri="{0D108BD9-81ED-4DB2-BD59-A6C34878D82A}">
                    <a16:rowId xmlns:a16="http://schemas.microsoft.com/office/drawing/2014/main" val="4101973122"/>
                  </a:ext>
                </a:extLst>
              </a:tr>
              <a:tr h="937414">
                <a:tc>
                  <a:txBody>
                    <a:bodyPr/>
                    <a:lstStyle/>
                    <a:p>
                      <a:pPr marL="0" marR="39370" indent="0" algn="l">
                        <a:lnSpc>
                          <a:spcPct val="115000"/>
                        </a:lnSpc>
                        <a:spcBef>
                          <a:spcPts val="600"/>
                        </a:spcBef>
                        <a:spcAft>
                          <a:spcPts val="600"/>
                        </a:spcAft>
                      </a:pPr>
                      <a:r>
                        <a:rPr lang="en-US" sz="1400" dirty="0">
                          <a:effectLst/>
                        </a:rPr>
                        <a:t>Maternal Mortality Rate</a:t>
                      </a:r>
                      <a:r>
                        <a:rPr lang="en-US" sz="1600" dirty="0">
                          <a:effectLst/>
                        </a:rPr>
                        <a:t> </a:t>
                      </a:r>
                      <a:r>
                        <a:rPr lang="en-US" sz="1400" dirty="0">
                          <a:effectLst/>
                        </a:rPr>
                        <a:t>per 100,000 live births  </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595" marR="42595" marT="0" marB="0"/>
                </a:tc>
                <a:tc>
                  <a:txBody>
                    <a:bodyPr/>
                    <a:lstStyle/>
                    <a:p>
                      <a:pPr marL="0" marR="39370" indent="0" algn="l">
                        <a:lnSpc>
                          <a:spcPct val="115000"/>
                        </a:lnSpc>
                        <a:spcBef>
                          <a:spcPts val="600"/>
                        </a:spcBef>
                        <a:spcAft>
                          <a:spcPts val="600"/>
                        </a:spcAft>
                      </a:pPr>
                      <a:r>
                        <a:rPr lang="ru-RU" sz="1400" dirty="0">
                          <a:effectLst/>
                        </a:rPr>
                        <a:t>22.8</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595" marR="42595" marT="0" marB="0"/>
                </a:tc>
                <a:tc>
                  <a:txBody>
                    <a:bodyPr/>
                    <a:lstStyle/>
                    <a:p>
                      <a:pPr marL="0" marR="39370" indent="0" algn="l">
                        <a:lnSpc>
                          <a:spcPct val="115000"/>
                        </a:lnSpc>
                        <a:spcBef>
                          <a:spcPts val="600"/>
                        </a:spcBef>
                        <a:spcAft>
                          <a:spcPts val="600"/>
                        </a:spcAft>
                      </a:pPr>
                      <a:r>
                        <a:rPr lang="ru-RU" sz="1400" dirty="0">
                          <a:effectLst/>
                        </a:rPr>
                        <a:t>27.7</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595" marR="42595" marT="0" marB="0"/>
                </a:tc>
                <a:tc>
                  <a:txBody>
                    <a:bodyPr/>
                    <a:lstStyle/>
                    <a:p>
                      <a:pPr marL="0" marR="39370" indent="0" algn="l">
                        <a:lnSpc>
                          <a:spcPct val="115000"/>
                        </a:lnSpc>
                        <a:spcBef>
                          <a:spcPts val="600"/>
                        </a:spcBef>
                        <a:spcAft>
                          <a:spcPts val="600"/>
                        </a:spcAft>
                      </a:pPr>
                      <a:r>
                        <a:rPr lang="ru-RU" sz="1400" dirty="0">
                          <a:effectLst/>
                        </a:rPr>
                        <a:t>31.3</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595" marR="42595" marT="0" marB="0"/>
                </a:tc>
                <a:extLst>
                  <a:ext uri="{0D108BD9-81ED-4DB2-BD59-A6C34878D82A}">
                    <a16:rowId xmlns:a16="http://schemas.microsoft.com/office/drawing/2014/main" val="3095842504"/>
                  </a:ext>
                </a:extLst>
              </a:tr>
              <a:tr h="674937">
                <a:tc>
                  <a:txBody>
                    <a:bodyPr/>
                    <a:lstStyle/>
                    <a:p>
                      <a:pPr marL="0" marR="39370" indent="0" algn="l">
                        <a:lnSpc>
                          <a:spcPct val="115000"/>
                        </a:lnSpc>
                        <a:spcBef>
                          <a:spcPts val="600"/>
                        </a:spcBef>
                        <a:spcAft>
                          <a:spcPts val="600"/>
                        </a:spcAft>
                      </a:pPr>
                      <a:r>
                        <a:rPr lang="en-US" sz="1400" dirty="0">
                          <a:effectLst/>
                        </a:rPr>
                        <a:t>Infant Mortality Rate per 1000 live births</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595" marR="42595" marT="0" marB="0"/>
                </a:tc>
                <a:tc>
                  <a:txBody>
                    <a:bodyPr/>
                    <a:lstStyle/>
                    <a:p>
                      <a:pPr marL="0" marR="39370" indent="0" algn="l">
                        <a:lnSpc>
                          <a:spcPct val="115000"/>
                        </a:lnSpc>
                        <a:spcBef>
                          <a:spcPts val="600"/>
                        </a:spcBef>
                        <a:spcAft>
                          <a:spcPts val="600"/>
                        </a:spcAft>
                      </a:pPr>
                      <a:r>
                        <a:rPr lang="ru-RU" sz="1400" dirty="0">
                          <a:effectLst/>
                        </a:rPr>
                        <a:t>14.6 </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595" marR="42595" marT="0" marB="0"/>
                </a:tc>
                <a:tc>
                  <a:txBody>
                    <a:bodyPr/>
                    <a:lstStyle/>
                    <a:p>
                      <a:pPr marL="0" marR="39370" indent="0" algn="l">
                        <a:lnSpc>
                          <a:spcPct val="115000"/>
                        </a:lnSpc>
                        <a:spcBef>
                          <a:spcPts val="600"/>
                        </a:spcBef>
                        <a:spcAft>
                          <a:spcPts val="600"/>
                        </a:spcAft>
                      </a:pPr>
                      <a:r>
                        <a:rPr lang="ru-RU" sz="1400" dirty="0">
                          <a:effectLst/>
                        </a:rPr>
                        <a:t>11.1</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595" marR="42595" marT="0" marB="0"/>
                </a:tc>
                <a:tc>
                  <a:txBody>
                    <a:bodyPr/>
                    <a:lstStyle/>
                    <a:p>
                      <a:pPr marL="0" marR="39370" indent="9525" algn="l">
                        <a:lnSpc>
                          <a:spcPct val="115000"/>
                        </a:lnSpc>
                        <a:spcBef>
                          <a:spcPts val="600"/>
                        </a:spcBef>
                        <a:spcAft>
                          <a:spcPts val="600"/>
                        </a:spcAft>
                      </a:pPr>
                      <a:r>
                        <a:rPr lang="ka-GE" sz="1400" dirty="0">
                          <a:effectLst/>
                        </a:rPr>
                        <a:t>9.5</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595" marR="42595" marT="0" marB="0"/>
                </a:tc>
                <a:extLst>
                  <a:ext uri="{0D108BD9-81ED-4DB2-BD59-A6C34878D82A}">
                    <a16:rowId xmlns:a16="http://schemas.microsoft.com/office/drawing/2014/main" val="2294874093"/>
                  </a:ext>
                </a:extLst>
              </a:tr>
              <a:tr h="449958">
                <a:tc>
                  <a:txBody>
                    <a:bodyPr/>
                    <a:lstStyle/>
                    <a:p>
                      <a:pPr marL="0" marR="39370" indent="0" algn="l">
                        <a:lnSpc>
                          <a:spcPct val="115000"/>
                        </a:lnSpc>
                        <a:spcBef>
                          <a:spcPts val="600"/>
                        </a:spcBef>
                        <a:spcAft>
                          <a:spcPts val="600"/>
                        </a:spcAft>
                      </a:pPr>
                      <a:r>
                        <a:rPr lang="ru-RU" sz="1400" dirty="0">
                          <a:effectLst/>
                        </a:rPr>
                        <a:t>Under 5 Mortality Rate</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595" marR="42595" marT="0" marB="0"/>
                </a:tc>
                <a:tc>
                  <a:txBody>
                    <a:bodyPr/>
                    <a:lstStyle/>
                    <a:p>
                      <a:pPr marL="0" marR="39370" indent="0" algn="l">
                        <a:lnSpc>
                          <a:spcPct val="115000"/>
                        </a:lnSpc>
                        <a:spcBef>
                          <a:spcPts val="600"/>
                        </a:spcBef>
                        <a:spcAft>
                          <a:spcPts val="600"/>
                        </a:spcAft>
                      </a:pPr>
                      <a:r>
                        <a:rPr lang="ru-RU" sz="1400" dirty="0">
                          <a:effectLst/>
                        </a:rPr>
                        <a:t>14.4</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595" marR="42595" marT="0" marB="0"/>
                </a:tc>
                <a:tc>
                  <a:txBody>
                    <a:bodyPr/>
                    <a:lstStyle/>
                    <a:p>
                      <a:pPr marL="0" marR="39370" indent="0" algn="l">
                        <a:lnSpc>
                          <a:spcPct val="115000"/>
                        </a:lnSpc>
                        <a:spcBef>
                          <a:spcPts val="600"/>
                        </a:spcBef>
                        <a:spcAft>
                          <a:spcPts val="600"/>
                        </a:spcAft>
                      </a:pPr>
                      <a:r>
                        <a:rPr lang="ru-RU" sz="1400" dirty="0">
                          <a:effectLst/>
                        </a:rPr>
                        <a:t>13.0</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595" marR="42595" marT="0" marB="0"/>
                </a:tc>
                <a:tc>
                  <a:txBody>
                    <a:bodyPr/>
                    <a:lstStyle/>
                    <a:p>
                      <a:pPr marL="0" marR="39370" indent="0" algn="l">
                        <a:lnSpc>
                          <a:spcPct val="115000"/>
                        </a:lnSpc>
                        <a:spcBef>
                          <a:spcPts val="600"/>
                        </a:spcBef>
                        <a:spcAft>
                          <a:spcPts val="600"/>
                        </a:spcAft>
                        <a:tabLst>
                          <a:tab pos="447675" algn="l"/>
                        </a:tabLst>
                      </a:pPr>
                      <a:r>
                        <a:rPr lang="ka-GE" sz="1400" dirty="0">
                          <a:effectLst/>
                        </a:rPr>
                        <a:t>10.9</a:t>
                      </a:r>
                      <a:endParaRPr lang="ka-G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595" marR="42595" marT="0" marB="0"/>
                </a:tc>
                <a:extLst>
                  <a:ext uri="{0D108BD9-81ED-4DB2-BD59-A6C34878D82A}">
                    <a16:rowId xmlns:a16="http://schemas.microsoft.com/office/drawing/2014/main" val="1333610708"/>
                  </a:ext>
                </a:extLst>
              </a:tr>
            </a:tbl>
          </a:graphicData>
        </a:graphic>
      </p:graphicFrame>
    </p:spTree>
    <p:extLst>
      <p:ext uri="{BB962C8B-B14F-4D97-AF65-F5344CB8AC3E}">
        <p14:creationId xmlns:p14="http://schemas.microsoft.com/office/powerpoint/2010/main" val="520703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731520"/>
          </a:xfrm>
        </p:spPr>
        <p:txBody>
          <a:bodyPr/>
          <a:lstStyle/>
          <a:p>
            <a:r>
              <a:rPr lang="en-US" sz="3200" b="1" dirty="0">
                <a:solidFill>
                  <a:srgbClr val="0070C0"/>
                </a:solidFill>
              </a:rPr>
              <a:t>Elaboration of the HCV Elimination Strategy</a:t>
            </a:r>
          </a:p>
        </p:txBody>
      </p:sp>
      <p:graphicFrame>
        <p:nvGraphicFramePr>
          <p:cNvPr id="4" name="Diagram 3"/>
          <p:cNvGraphicFramePr/>
          <p:nvPr>
            <p:extLst>
              <p:ext uri="{D42A27DB-BD31-4B8C-83A1-F6EECF244321}">
                <p14:modId xmlns:p14="http://schemas.microsoft.com/office/powerpoint/2010/main" val="1027777575"/>
              </p:ext>
            </p:extLst>
          </p:nvPr>
        </p:nvGraphicFramePr>
        <p:xfrm>
          <a:off x="551384" y="908720"/>
          <a:ext cx="7344816"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7680176" y="1628800"/>
            <a:ext cx="3528392" cy="2646878"/>
          </a:xfrm>
          <a:prstGeom prst="rect">
            <a:avLst/>
          </a:prstGeom>
          <a:noFill/>
        </p:spPr>
        <p:txBody>
          <a:bodyPr wrap="square" rtlCol="0">
            <a:spAutoFit/>
          </a:bodyPr>
          <a:lstStyle/>
          <a:p>
            <a:pPr algn="ctr"/>
            <a:r>
              <a:rPr lang="en-US" sz="2000" b="1" i="1" dirty="0">
                <a:solidFill>
                  <a:schemeClr val="accent1">
                    <a:lumMod val="75000"/>
                  </a:schemeClr>
                </a:solidFill>
              </a:rPr>
              <a:t>Technical Advisory Group (TAG) </a:t>
            </a:r>
            <a:r>
              <a:rPr lang="en-US" i="1" dirty="0">
                <a:solidFill>
                  <a:schemeClr val="accent1">
                    <a:lumMod val="75000"/>
                  </a:schemeClr>
                </a:solidFill>
              </a:rPr>
              <a:t>of international experts reviewed and discussed the draft strategy and recommendations from the TAG were incorporated in the strategy</a:t>
            </a:r>
          </a:p>
          <a:p>
            <a:pPr algn="ctr"/>
            <a:endParaRPr lang="en-US" i="1" dirty="0">
              <a:solidFill>
                <a:schemeClr val="accent1">
                  <a:lumMod val="75000"/>
                </a:schemeClr>
              </a:solidFill>
            </a:endParaRPr>
          </a:p>
          <a:p>
            <a:pPr algn="ctr"/>
            <a:r>
              <a:rPr lang="en-US" i="1" dirty="0">
                <a:solidFill>
                  <a:schemeClr val="accent1">
                    <a:lumMod val="75000"/>
                  </a:schemeClr>
                </a:solidFill>
              </a:rPr>
              <a:t>Cooperation with </a:t>
            </a:r>
            <a:r>
              <a:rPr lang="en-US" b="1" i="1" dirty="0">
                <a:solidFill>
                  <a:schemeClr val="accent1">
                    <a:lumMod val="75000"/>
                  </a:schemeClr>
                </a:solidFill>
              </a:rPr>
              <a:t>Project ECHO </a:t>
            </a:r>
            <a:r>
              <a:rPr lang="en-US" i="1" dirty="0">
                <a:solidFill>
                  <a:schemeClr val="accent1">
                    <a:lumMod val="75000"/>
                  </a:schemeClr>
                </a:solidFill>
              </a:rPr>
              <a:t>started</a:t>
            </a:r>
            <a:endParaRPr lang="ka-GE" i="1" dirty="0">
              <a:solidFill>
                <a:schemeClr val="accent1">
                  <a:lumMod val="75000"/>
                </a:schemeClr>
              </a:solidFill>
            </a:endParaRPr>
          </a:p>
        </p:txBody>
      </p:sp>
    </p:spTree>
    <p:extLst>
      <p:ext uri="{BB962C8B-B14F-4D97-AF65-F5344CB8AC3E}">
        <p14:creationId xmlns:p14="http://schemas.microsoft.com/office/powerpoint/2010/main" val="3734393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488" y="388402"/>
            <a:ext cx="9144000" cy="914400"/>
          </a:xfrm>
        </p:spPr>
        <p:txBody>
          <a:bodyPr/>
          <a:lstStyle/>
          <a:p>
            <a:r>
              <a:rPr lang="en-US" b="1" dirty="0">
                <a:solidFill>
                  <a:srgbClr val="0070C0"/>
                </a:solidFill>
              </a:rPr>
              <a:t>Acknowledgments</a:t>
            </a:r>
          </a:p>
        </p:txBody>
      </p:sp>
      <p:grpSp>
        <p:nvGrpSpPr>
          <p:cNvPr id="9" name="Group 8"/>
          <p:cNvGrpSpPr/>
          <p:nvPr/>
        </p:nvGrpSpPr>
        <p:grpSpPr>
          <a:xfrm>
            <a:off x="1972255" y="1772816"/>
            <a:ext cx="8247489" cy="3788066"/>
            <a:chOff x="500975" y="1444200"/>
            <a:chExt cx="8247489" cy="3788066"/>
          </a:xfrm>
        </p:grpSpPr>
        <p:sp>
          <p:nvSpPr>
            <p:cNvPr id="5" name="Content Placeholder 2"/>
            <p:cNvSpPr txBox="1">
              <a:spLocks/>
            </p:cNvSpPr>
            <p:nvPr/>
          </p:nvSpPr>
          <p:spPr bwMode="auto">
            <a:xfrm>
              <a:off x="1403648" y="1484784"/>
              <a:ext cx="7344816" cy="3747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SzPct val="150000"/>
                <a:buNone/>
                <a:defRPr/>
              </a:pPr>
              <a:r>
                <a:rPr lang="en-US" sz="2800" dirty="0">
                  <a:solidFill>
                    <a:schemeClr val="accent1">
                      <a:lumMod val="75000"/>
                    </a:schemeClr>
                  </a:solidFill>
                  <a:cs typeface="Calibri"/>
                </a:rPr>
                <a:t>Ministry of Labor, Health and Social Affairs </a:t>
              </a:r>
            </a:p>
            <a:p>
              <a:pPr marL="0" indent="0" eaLnBrk="1" fontAlgn="auto" hangingPunct="1">
                <a:spcAft>
                  <a:spcPts val="0"/>
                </a:spcAft>
                <a:buSzPct val="150000"/>
                <a:buNone/>
                <a:defRPr/>
              </a:pPr>
              <a:endParaRPr lang="en-US" sz="2800" dirty="0">
                <a:solidFill>
                  <a:schemeClr val="accent1">
                    <a:lumMod val="75000"/>
                  </a:schemeClr>
                </a:solidFill>
                <a:cs typeface="Calibri"/>
              </a:endParaRPr>
            </a:p>
            <a:p>
              <a:pPr marL="0" indent="0" eaLnBrk="1" fontAlgn="auto" hangingPunct="1">
                <a:spcAft>
                  <a:spcPts val="0"/>
                </a:spcAft>
                <a:buSzPct val="150000"/>
                <a:buNone/>
                <a:defRPr/>
              </a:pPr>
              <a:r>
                <a:rPr lang="en-US" sz="2800" dirty="0">
                  <a:solidFill>
                    <a:schemeClr val="accent1">
                      <a:lumMod val="75000"/>
                    </a:schemeClr>
                  </a:solidFill>
                  <a:cs typeface="Calibri"/>
                </a:rPr>
                <a:t>Centers for Disease Control and Prevention (CDC)</a:t>
              </a:r>
            </a:p>
            <a:p>
              <a:pPr marL="0" indent="0" eaLnBrk="1" fontAlgn="auto" hangingPunct="1">
                <a:spcAft>
                  <a:spcPts val="0"/>
                </a:spcAft>
                <a:buSzPct val="150000"/>
                <a:buNone/>
                <a:defRPr/>
              </a:pPr>
              <a:endParaRPr lang="en-US" sz="2800" dirty="0">
                <a:solidFill>
                  <a:schemeClr val="accent1">
                    <a:lumMod val="75000"/>
                  </a:schemeClr>
                </a:solidFill>
                <a:cs typeface="Calibri"/>
              </a:endParaRPr>
            </a:p>
            <a:p>
              <a:pPr marL="0" indent="0" eaLnBrk="1" fontAlgn="auto" hangingPunct="1">
                <a:spcAft>
                  <a:spcPts val="0"/>
                </a:spcAft>
                <a:buSzPct val="150000"/>
                <a:buNone/>
                <a:defRPr/>
              </a:pPr>
              <a:r>
                <a:rPr lang="en-US" sz="2800" dirty="0">
                  <a:solidFill>
                    <a:schemeClr val="accent1">
                      <a:lumMod val="75000"/>
                    </a:schemeClr>
                  </a:solidFill>
                  <a:cs typeface="Calibri"/>
                </a:rPr>
                <a:t>Gilead Sciences, Inc.</a:t>
              </a:r>
            </a:p>
            <a:p>
              <a:pPr eaLnBrk="1" fontAlgn="auto" hangingPunct="1">
                <a:spcAft>
                  <a:spcPts val="0"/>
                </a:spcAft>
                <a:buSzPct val="150000"/>
                <a:buBlip>
                  <a:blip r:embed="rId2"/>
                </a:buBlip>
                <a:defRPr/>
              </a:pPr>
              <a:endParaRPr lang="en-US" sz="2800" dirty="0">
                <a:solidFill>
                  <a:schemeClr val="accent1">
                    <a:lumMod val="75000"/>
                  </a:schemeClr>
                </a:solidFill>
                <a:cs typeface="Calibri"/>
              </a:endParaRPr>
            </a:p>
            <a:p>
              <a:pPr marL="0" indent="0" eaLnBrk="1" fontAlgn="auto" hangingPunct="1">
                <a:spcAft>
                  <a:spcPts val="0"/>
                </a:spcAft>
                <a:buSzPct val="180000"/>
                <a:buNone/>
                <a:defRPr/>
              </a:pPr>
              <a:r>
                <a:rPr lang="en-US" sz="2800" dirty="0">
                  <a:solidFill>
                    <a:schemeClr val="accent1">
                      <a:lumMod val="75000"/>
                    </a:schemeClr>
                  </a:solidFill>
                  <a:cs typeface="Calibri"/>
                </a:rPr>
                <a:t>World Health Organization</a:t>
              </a:r>
            </a:p>
            <a:p>
              <a:pPr marL="0" indent="0" eaLnBrk="1" fontAlgn="auto" hangingPunct="1">
                <a:spcAft>
                  <a:spcPts val="0"/>
                </a:spcAft>
                <a:buSzPct val="152000"/>
                <a:buNone/>
                <a:defRPr/>
              </a:pPr>
              <a:endParaRPr lang="en-US" dirty="0">
                <a:cs typeface="Calibri"/>
              </a:endParaRPr>
            </a:p>
            <a:p>
              <a:pPr eaLnBrk="1" fontAlgn="auto" hangingPunct="1">
                <a:spcAft>
                  <a:spcPts val="0"/>
                </a:spcAft>
                <a:buNone/>
                <a:defRPr/>
              </a:pPr>
              <a:endParaRPr lang="en-US" dirty="0">
                <a:cs typeface="Calibri"/>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415" y="1444200"/>
              <a:ext cx="576072" cy="57607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129" y="3487254"/>
              <a:ext cx="417211" cy="54864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975" y="2511205"/>
              <a:ext cx="731520" cy="45768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2415" y="4554259"/>
              <a:ext cx="548640" cy="548640"/>
            </a:xfrm>
            <a:prstGeom prst="rect">
              <a:avLst/>
            </a:prstGeom>
          </p:spPr>
        </p:pic>
      </p:grpSp>
    </p:spTree>
    <p:extLst>
      <p:ext uri="{BB962C8B-B14F-4D97-AF65-F5344CB8AC3E}">
        <p14:creationId xmlns:p14="http://schemas.microsoft.com/office/powerpoint/2010/main" val="609336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91544" y="332656"/>
            <a:ext cx="8229600" cy="1143000"/>
          </a:xfrm>
        </p:spPr>
        <p:txBody>
          <a:bodyPr/>
          <a:lstStyle/>
          <a:p>
            <a:r>
              <a:rPr lang="en-US" altLang="en-US" sz="3400" b="1" dirty="0">
                <a:solidFill>
                  <a:srgbClr val="0070C0"/>
                </a:solidFill>
              </a:rPr>
              <a:t>Thank you</a:t>
            </a:r>
            <a:endParaRPr lang="ka-GE" altLang="en-US" sz="3400" b="1" dirty="0">
              <a:solidFill>
                <a:srgbClr val="0070C0"/>
              </a:solidFill>
            </a:endParaRPr>
          </a:p>
        </p:txBody>
      </p:sp>
      <p:pic>
        <p:nvPicPr>
          <p:cNvPr id="2" name="Picture 1"/>
          <p:cNvPicPr>
            <a:picLocks noChangeAspect="1"/>
          </p:cNvPicPr>
          <p:nvPr/>
        </p:nvPicPr>
        <p:blipFill>
          <a:blip r:embed="rId3" cstate="print"/>
          <a:stretch>
            <a:fillRect/>
          </a:stretch>
        </p:blipFill>
        <p:spPr>
          <a:xfrm>
            <a:off x="3406045" y="1475656"/>
            <a:ext cx="5400599" cy="4042122"/>
          </a:xfrm>
          <a:prstGeom prst="rect">
            <a:avLst/>
          </a:prstGeom>
        </p:spPr>
      </p:pic>
    </p:spTree>
    <p:extLst>
      <p:ext uri="{BB962C8B-B14F-4D97-AF65-F5344CB8AC3E}">
        <p14:creationId xmlns:p14="http://schemas.microsoft.com/office/powerpoint/2010/main" val="3979779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7528" y="1196753"/>
            <a:ext cx="8363272" cy="1015884"/>
          </a:xfrm>
        </p:spPr>
        <p:txBody>
          <a:bodyPr>
            <a:noAutofit/>
          </a:bodyPr>
          <a:lstStyle/>
          <a:p>
            <a:pPr marL="0" indent="0" algn="ctr">
              <a:buNone/>
            </a:pPr>
            <a:r>
              <a:rPr lang="en-US" sz="2800" b="1" i="1" dirty="0">
                <a:solidFill>
                  <a:schemeClr val="accent1">
                    <a:lumMod val="75000"/>
                  </a:schemeClr>
                </a:solidFill>
              </a:rPr>
              <a:t>Georgia is among the countries with the highest hepatitis C prevalence</a:t>
            </a:r>
          </a:p>
          <a:p>
            <a:pPr marL="990600" indent="-365125">
              <a:buFont typeface="Courier New" panose="02070309020205020404" pitchFamily="49" charset="0"/>
              <a:buChar char="o"/>
            </a:pPr>
            <a:endParaRPr lang="en-US" sz="2800" dirty="0"/>
          </a:p>
        </p:txBody>
      </p:sp>
      <p:sp>
        <p:nvSpPr>
          <p:cNvPr id="6" name="Title 1"/>
          <p:cNvSpPr>
            <a:spLocks noGrp="1"/>
          </p:cNvSpPr>
          <p:nvPr>
            <p:ph type="title"/>
          </p:nvPr>
        </p:nvSpPr>
        <p:spPr>
          <a:xfrm>
            <a:off x="1521769" y="0"/>
            <a:ext cx="9146231" cy="731520"/>
          </a:xfrm>
        </p:spPr>
        <p:txBody>
          <a:bodyPr/>
          <a:lstStyle/>
          <a:p>
            <a:r>
              <a:rPr lang="en-US" sz="3200" b="1" dirty="0">
                <a:solidFill>
                  <a:srgbClr val="0070C0"/>
                </a:solidFill>
              </a:rPr>
              <a:t>Disease Burden</a:t>
            </a:r>
          </a:p>
        </p:txBody>
      </p:sp>
      <p:sp>
        <p:nvSpPr>
          <p:cNvPr id="4" name="Content Placeholder 2"/>
          <p:cNvSpPr txBox="1">
            <a:spLocks/>
          </p:cNvSpPr>
          <p:nvPr/>
        </p:nvSpPr>
        <p:spPr bwMode="auto">
          <a:xfrm>
            <a:off x="1126332" y="2212637"/>
            <a:ext cx="9937104" cy="3592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a:solidFill>
                  <a:schemeClr val="tx2"/>
                </a:solidFill>
              </a:rPr>
              <a:t>Prevalence among general population </a:t>
            </a:r>
            <a:r>
              <a:rPr lang="en-US" sz="2800" dirty="0">
                <a:solidFill>
                  <a:schemeClr val="tx2"/>
                </a:solidFill>
              </a:rPr>
              <a:t>– </a:t>
            </a:r>
            <a:r>
              <a:rPr lang="en-US" sz="2800" b="1" dirty="0">
                <a:solidFill>
                  <a:srgbClr val="C00000"/>
                </a:solidFill>
              </a:rPr>
              <a:t>6.7%</a:t>
            </a:r>
            <a:r>
              <a:rPr lang="en-US" sz="2800" dirty="0">
                <a:solidFill>
                  <a:schemeClr val="tx2"/>
                </a:solidFill>
              </a:rPr>
              <a:t> </a:t>
            </a:r>
            <a:r>
              <a:rPr lang="en-US" sz="2800" i="1" dirty="0">
                <a:solidFill>
                  <a:schemeClr val="tx2"/>
                </a:solidFill>
              </a:rPr>
              <a:t>(population-based survey in the capital city Tbilisi, 2000-2002)</a:t>
            </a:r>
          </a:p>
          <a:p>
            <a:pPr marL="0" indent="0">
              <a:buNone/>
            </a:pPr>
            <a:r>
              <a:rPr lang="en-US" sz="2800" b="1" dirty="0">
                <a:solidFill>
                  <a:schemeClr val="tx2"/>
                </a:solidFill>
              </a:rPr>
              <a:t>Prevalence among different population groups:</a:t>
            </a:r>
          </a:p>
          <a:p>
            <a:pPr lvl="2">
              <a:buFont typeface="Wingdings" panose="05000000000000000000" pitchFamily="2" charset="2"/>
              <a:buChar char="ü"/>
            </a:pPr>
            <a:r>
              <a:rPr lang="en-US" sz="2800" dirty="0">
                <a:solidFill>
                  <a:schemeClr val="tx2"/>
                </a:solidFill>
              </a:rPr>
              <a:t>PWID: </a:t>
            </a:r>
            <a:r>
              <a:rPr lang="en-US" sz="2800" b="1" dirty="0">
                <a:solidFill>
                  <a:srgbClr val="C00000"/>
                </a:solidFill>
              </a:rPr>
              <a:t>66.2% </a:t>
            </a:r>
            <a:r>
              <a:rPr lang="en-US" sz="2800" dirty="0">
                <a:solidFill>
                  <a:schemeClr val="tx2"/>
                </a:solidFill>
              </a:rPr>
              <a:t>(Bio-Behavioral Surveillance Survey, 2015)</a:t>
            </a:r>
          </a:p>
          <a:p>
            <a:pPr lvl="2">
              <a:buFont typeface="Wingdings" panose="05000000000000000000" pitchFamily="2" charset="2"/>
              <a:buChar char="ü"/>
            </a:pPr>
            <a:r>
              <a:rPr lang="en-US" sz="2800" dirty="0">
                <a:solidFill>
                  <a:schemeClr val="tx2"/>
                </a:solidFill>
              </a:rPr>
              <a:t>TB Patients: </a:t>
            </a:r>
            <a:r>
              <a:rPr lang="en-US" sz="2800" b="1" dirty="0">
                <a:solidFill>
                  <a:srgbClr val="C00000"/>
                </a:solidFill>
              </a:rPr>
              <a:t>21% </a:t>
            </a:r>
            <a:r>
              <a:rPr lang="en-US" sz="2800" dirty="0">
                <a:solidFill>
                  <a:schemeClr val="tx2"/>
                </a:solidFill>
              </a:rPr>
              <a:t>(Lomtadze et al, 2013)</a:t>
            </a:r>
          </a:p>
          <a:p>
            <a:pPr lvl="2">
              <a:buFont typeface="Wingdings" panose="05000000000000000000" pitchFamily="2" charset="2"/>
              <a:buChar char="ü"/>
            </a:pPr>
            <a:r>
              <a:rPr lang="en-US" sz="2800" dirty="0">
                <a:solidFill>
                  <a:schemeClr val="tx2"/>
                </a:solidFill>
              </a:rPr>
              <a:t>MSM: Tbilisi – </a:t>
            </a:r>
            <a:r>
              <a:rPr lang="en-US" sz="2800" b="1" dirty="0">
                <a:solidFill>
                  <a:srgbClr val="C00000"/>
                </a:solidFill>
              </a:rPr>
              <a:t>7.1%</a:t>
            </a:r>
            <a:r>
              <a:rPr lang="en-US" sz="2800" dirty="0">
                <a:solidFill>
                  <a:schemeClr val="tx2"/>
                </a:solidFill>
              </a:rPr>
              <a:t>, Batumi – </a:t>
            </a:r>
            <a:r>
              <a:rPr lang="en-US" sz="2800" b="1" dirty="0">
                <a:solidFill>
                  <a:srgbClr val="C00000"/>
                </a:solidFill>
              </a:rPr>
              <a:t>18.9%</a:t>
            </a:r>
            <a:r>
              <a:rPr lang="en-US" sz="2800" dirty="0">
                <a:solidFill>
                  <a:schemeClr val="tx2"/>
                </a:solidFill>
              </a:rPr>
              <a:t> (BSS, 2015)</a:t>
            </a:r>
          </a:p>
          <a:p>
            <a:pPr marL="0" indent="0">
              <a:buNone/>
            </a:pPr>
            <a:endParaRPr lang="en-US" sz="2400" dirty="0"/>
          </a:p>
        </p:txBody>
      </p:sp>
    </p:spTree>
    <p:extLst>
      <p:ext uri="{BB962C8B-B14F-4D97-AF65-F5344CB8AC3E}">
        <p14:creationId xmlns:p14="http://schemas.microsoft.com/office/powerpoint/2010/main" val="4049476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63040"/>
          </a:xfrm>
        </p:spPr>
        <p:txBody>
          <a:bodyPr rtlCol="0">
            <a:noAutofit/>
          </a:bodyPr>
          <a:lstStyle/>
          <a:p>
            <a:pPr eaLnBrk="1" fontAlgn="auto" hangingPunct="1">
              <a:spcAft>
                <a:spcPts val="0"/>
              </a:spcAft>
              <a:defRPr/>
            </a:pPr>
            <a:r>
              <a:rPr lang="en-US" sz="2800" b="1" dirty="0">
                <a:solidFill>
                  <a:srgbClr val="0070C0"/>
                </a:solidFill>
              </a:rPr>
              <a:t>National Population-based </a:t>
            </a:r>
            <a:r>
              <a:rPr lang="en-US" sz="2800" b="1" dirty="0" err="1">
                <a:solidFill>
                  <a:srgbClr val="0070C0"/>
                </a:solidFill>
              </a:rPr>
              <a:t>seroprevalence</a:t>
            </a:r>
            <a:r>
              <a:rPr lang="en-US" sz="2800" b="1" dirty="0">
                <a:solidFill>
                  <a:srgbClr val="0070C0"/>
                </a:solidFill>
              </a:rPr>
              <a:t> survey</a:t>
            </a:r>
            <a:br>
              <a:rPr lang="en-US" sz="2800" b="1" dirty="0">
                <a:solidFill>
                  <a:srgbClr val="0070C0"/>
                </a:solidFill>
              </a:rPr>
            </a:br>
            <a:r>
              <a:rPr lang="en-US" sz="2800" b="1" dirty="0">
                <a:solidFill>
                  <a:srgbClr val="0070C0"/>
                </a:solidFill>
              </a:rPr>
              <a:t>2015</a:t>
            </a:r>
            <a:br>
              <a:rPr lang="en-US" sz="2800" b="1" dirty="0">
                <a:solidFill>
                  <a:srgbClr val="0070C0"/>
                </a:solidFill>
              </a:rPr>
            </a:br>
            <a:r>
              <a:rPr lang="en-US" sz="2400" b="1" dirty="0">
                <a:solidFill>
                  <a:schemeClr val="accent1">
                    <a:lumMod val="75000"/>
                  </a:schemeClr>
                </a:solidFill>
              </a:rPr>
              <a:t>Conducted by NCDC and CDC, Atlanta</a:t>
            </a:r>
            <a:endParaRPr lang="ru-RU" sz="2800" b="1" dirty="0">
              <a:solidFill>
                <a:schemeClr val="accent1">
                  <a:lumMod val="75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539864925"/>
              </p:ext>
            </p:extLst>
          </p:nvPr>
        </p:nvGraphicFramePr>
        <p:xfrm>
          <a:off x="839416" y="3356994"/>
          <a:ext cx="6336704" cy="2655027"/>
        </p:xfrm>
        <a:graphic>
          <a:graphicData uri="http://schemas.openxmlformats.org/drawingml/2006/table">
            <a:tbl>
              <a:tblPr/>
              <a:tblGrid>
                <a:gridCol w="2755335">
                  <a:extLst>
                    <a:ext uri="{9D8B030D-6E8A-4147-A177-3AD203B41FA5}">
                      <a16:colId xmlns:a16="http://schemas.microsoft.com/office/drawing/2014/main" val="20000"/>
                    </a:ext>
                  </a:extLst>
                </a:gridCol>
                <a:gridCol w="826035">
                  <a:extLst>
                    <a:ext uri="{9D8B030D-6E8A-4147-A177-3AD203B41FA5}">
                      <a16:colId xmlns:a16="http://schemas.microsoft.com/office/drawing/2014/main" val="20001"/>
                    </a:ext>
                  </a:extLst>
                </a:gridCol>
                <a:gridCol w="918444">
                  <a:extLst>
                    <a:ext uri="{9D8B030D-6E8A-4147-A177-3AD203B41FA5}">
                      <a16:colId xmlns:a16="http://schemas.microsoft.com/office/drawing/2014/main" val="20002"/>
                    </a:ext>
                  </a:extLst>
                </a:gridCol>
                <a:gridCol w="1836890">
                  <a:extLst>
                    <a:ext uri="{9D8B030D-6E8A-4147-A177-3AD203B41FA5}">
                      <a16:colId xmlns:a16="http://schemas.microsoft.com/office/drawing/2014/main" val="20003"/>
                    </a:ext>
                  </a:extLst>
                </a:gridCol>
              </a:tblGrid>
              <a:tr h="14749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latin typeface="+mn-lt"/>
                          <a:ea typeface="MS PGothic" pitchFamily="34" charset="-128"/>
                        </a:rPr>
                        <a:t>Characteristic</a:t>
                      </a:r>
                    </a:p>
                  </a:txBody>
                  <a:tcPr marT="45731" marB="457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latin typeface="+mn-lt"/>
                          <a:ea typeface="MS PGothic" pitchFamily="34" charset="-128"/>
                        </a:rPr>
                        <a:t>n</a:t>
                      </a:r>
                    </a:p>
                  </a:txBody>
                  <a:tcPr marT="45731" marB="457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latin typeface="+mn-lt"/>
                          <a:ea typeface="MS PGothic" pitchFamily="34" charset="-128"/>
                        </a:rPr>
                        <a:t>%</a:t>
                      </a:r>
                    </a:p>
                  </a:txBody>
                  <a:tcPr marT="45731" marB="4573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mn-lt"/>
                          <a:ea typeface="MS PGothic" pitchFamily="34" charset="-128"/>
                        </a:rPr>
                        <a:t>Estimated # nationwide ≥18 years</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900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MS PGothic" pitchFamily="34" charset="-128"/>
                        </a:rPr>
                        <a:t>Anti-HCV+</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MS PGothic" pitchFamily="34" charset="-128"/>
                        </a:rPr>
                        <a:t>425</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MS PGothic" pitchFamily="34" charset="-128"/>
                        </a:rPr>
                        <a:t>7.5%</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MS PGothic" pitchFamily="34" charset="-128"/>
                        </a:rPr>
                        <a:t>208,800</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59001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n-lt"/>
                          <a:ea typeface="MS PGothic" pitchFamily="34" charset="-128"/>
                        </a:rPr>
                        <a:t>HCV RNA+</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MS PGothic" pitchFamily="34" charset="-128"/>
                        </a:rPr>
                        <a:t>311</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MS PGothic" pitchFamily="34" charset="-128"/>
                        </a:rPr>
                        <a:t>5.3%</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MS PGothic" pitchFamily="34" charset="-128"/>
                        </a:rPr>
                        <a:t>147,552</a:t>
                      </a:r>
                    </a:p>
                  </a:txBody>
                  <a:tcPr marT="45731" marB="4573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4255986572"/>
                  </a:ext>
                </a:extLst>
              </a:tr>
            </a:tbl>
          </a:graphicData>
        </a:graphic>
      </p:graphicFrame>
      <p:graphicFrame>
        <p:nvGraphicFramePr>
          <p:cNvPr id="19511" name="Content Placeholder 8"/>
          <p:cNvGraphicFramePr>
            <a:graphicFrameLocks/>
          </p:cNvGraphicFramePr>
          <p:nvPr/>
        </p:nvGraphicFramePr>
        <p:xfrm>
          <a:off x="6579644" y="1340768"/>
          <a:ext cx="4368800" cy="4749800"/>
        </p:xfrm>
        <a:graphic>
          <a:graphicData uri="http://schemas.openxmlformats.org/presentationml/2006/ole">
            <mc:AlternateContent xmlns:mc="http://schemas.openxmlformats.org/markup-compatibility/2006">
              <mc:Choice xmlns:v="urn:schemas-microsoft-com:vml" Requires="v">
                <p:oleObj spid="_x0000_s16399" r:id="rId3" imgW="4365114" imgH="4749196" progId="Excel.Chart.8">
                  <p:embed/>
                </p:oleObj>
              </mc:Choice>
              <mc:Fallback>
                <p:oleObj r:id="rId3" imgW="4365114" imgH="4749196" progId="Excel.Chart.8">
                  <p:embed/>
                  <p:pic>
                    <p:nvPicPr>
                      <p:cNvPr id="19511" name="Content Placeholder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9644" y="1340768"/>
                        <a:ext cx="43688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11"/>
          <p:cNvSpPr txBox="1">
            <a:spLocks noChangeArrowheads="1"/>
          </p:cNvSpPr>
          <p:nvPr/>
        </p:nvSpPr>
        <p:spPr bwMode="auto">
          <a:xfrm>
            <a:off x="1541538" y="1463040"/>
            <a:ext cx="456451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 typeface="Wingdings" panose="05000000000000000000" pitchFamily="2" charset="2"/>
              <a:buChar char="ü"/>
            </a:pPr>
            <a:r>
              <a:rPr lang="en-US" altLang="en-US" sz="2000" dirty="0">
                <a:latin typeface="+mj-lt"/>
              </a:rPr>
              <a:t>Total number of interviews – 6330    </a:t>
            </a:r>
            <a:r>
              <a:rPr lang="en-US" altLang="en-US" sz="2000" b="1" dirty="0">
                <a:latin typeface="+mj-lt"/>
              </a:rPr>
              <a:t>(90% response rate)</a:t>
            </a:r>
          </a:p>
          <a:p>
            <a:pPr eaLnBrk="1" hangingPunct="1">
              <a:spcBef>
                <a:spcPct val="0"/>
              </a:spcBef>
              <a:buFont typeface="Wingdings" panose="05000000000000000000" pitchFamily="2" charset="2"/>
              <a:buChar char="ü"/>
            </a:pPr>
            <a:endParaRPr lang="en-US" altLang="en-US" sz="2000" b="1" dirty="0">
              <a:latin typeface="+mj-lt"/>
            </a:endParaRPr>
          </a:p>
          <a:p>
            <a:pPr eaLnBrk="1" hangingPunct="1">
              <a:spcBef>
                <a:spcPct val="0"/>
              </a:spcBef>
              <a:buFont typeface="Wingdings" panose="05000000000000000000" pitchFamily="2" charset="2"/>
              <a:buChar char="ü"/>
            </a:pPr>
            <a:r>
              <a:rPr lang="en-US" altLang="en-US" sz="2000" dirty="0">
                <a:latin typeface="+mj-lt"/>
              </a:rPr>
              <a:t>Total number of blood samples – 6011 </a:t>
            </a:r>
            <a:r>
              <a:rPr lang="en-US" altLang="en-US" sz="2000" b="1" dirty="0">
                <a:latin typeface="+mj-lt"/>
              </a:rPr>
              <a:t>(86% response rate)</a:t>
            </a:r>
            <a:endParaRPr lang="ru-RU" altLang="en-US" sz="2000" b="1" dirty="0">
              <a:latin typeface="+mj-lt"/>
            </a:endParaRPr>
          </a:p>
        </p:txBody>
      </p:sp>
    </p:spTree>
    <p:extLst>
      <p:ext uri="{BB962C8B-B14F-4D97-AF65-F5344CB8AC3E}">
        <p14:creationId xmlns:p14="http://schemas.microsoft.com/office/powerpoint/2010/main" val="1401824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Content Placeholder 10"/>
          <p:cNvGraphicFramePr>
            <a:graphicFrameLocks noGrp="1"/>
          </p:cNvGraphicFramePr>
          <p:nvPr>
            <p:ph idx="1"/>
            <p:extLst>
              <p:ext uri="{D42A27DB-BD31-4B8C-83A1-F6EECF244321}">
                <p14:modId xmlns:p14="http://schemas.microsoft.com/office/powerpoint/2010/main" val="1246739888"/>
              </p:ext>
            </p:extLst>
          </p:nvPr>
        </p:nvGraphicFramePr>
        <p:xfrm>
          <a:off x="2206104" y="1844824"/>
          <a:ext cx="8498408" cy="3168352"/>
        </p:xfrm>
        <a:graphic>
          <a:graphicData uri="http://schemas.openxmlformats.org/presentationml/2006/ole">
            <mc:AlternateContent xmlns:mc="http://schemas.openxmlformats.org/markup-compatibility/2006">
              <mc:Choice xmlns:v="urn:schemas-microsoft-com:vml" Requires="v">
                <p:oleObj spid="_x0000_s9251" r:id="rId3" imgW="9016765" imgH="2993395" progId="Excel.Chart.8">
                  <p:embed/>
                </p:oleObj>
              </mc:Choice>
              <mc:Fallback>
                <p:oleObj r:id="rId3" imgW="9016765" imgH="2993395" progId="Excel.Chart.8">
                  <p:embed/>
                  <p:pic>
                    <p:nvPicPr>
                      <p:cNvPr id="20482" name="Content Placeholder 10"/>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104" y="1844824"/>
                        <a:ext cx="8498408" cy="3168352"/>
                      </a:xfrm>
                      <a:prstGeom prst="rect">
                        <a:avLst/>
                      </a:prstGeom>
                      <a:noFill/>
                      <a:ln>
                        <a:noFill/>
                      </a:ln>
                      <a:extLst/>
                    </p:spPr>
                  </p:pic>
                </p:oleObj>
              </mc:Fallback>
            </mc:AlternateContent>
          </a:graphicData>
        </a:graphic>
      </p:graphicFrame>
      <p:sp>
        <p:nvSpPr>
          <p:cNvPr id="10" name="Title 1"/>
          <p:cNvSpPr>
            <a:spLocks noGrp="1"/>
          </p:cNvSpPr>
          <p:nvPr>
            <p:ph type="title"/>
          </p:nvPr>
        </p:nvSpPr>
        <p:spPr>
          <a:xfrm>
            <a:off x="1509713" y="1"/>
            <a:ext cx="9144001" cy="730800"/>
          </a:xfrm>
        </p:spPr>
        <p:txBody>
          <a:bodyPr rtlCol="0">
            <a:noAutofit/>
          </a:bodyPr>
          <a:lstStyle/>
          <a:p>
            <a:pPr lvl="1" eaLnBrk="1" fontAlgn="auto" hangingPunct="1">
              <a:spcAft>
                <a:spcPts val="0"/>
              </a:spcAft>
              <a:defRPr/>
            </a:pPr>
            <a:r>
              <a:rPr lang="en-US" sz="3200" b="1" dirty="0">
                <a:solidFill>
                  <a:srgbClr val="0070C0"/>
                </a:solidFill>
                <a:latin typeface="+mj-lt"/>
                <a:ea typeface="ＭＳ Ｐゴシック" charset="0"/>
              </a:rPr>
              <a:t>HCV Prevalence by Gender</a:t>
            </a:r>
            <a:endParaRPr lang="ru-RU" sz="3200" dirty="0">
              <a:solidFill>
                <a:srgbClr val="0070C0"/>
              </a:solidFill>
              <a:latin typeface="+mj-lt"/>
              <a:ea typeface="ＭＳ Ｐゴシック" charset="0"/>
            </a:endParaRPr>
          </a:p>
        </p:txBody>
      </p:sp>
      <p:sp>
        <p:nvSpPr>
          <p:cNvPr id="3" name="TextBox 2"/>
          <p:cNvSpPr txBox="1"/>
          <p:nvPr/>
        </p:nvSpPr>
        <p:spPr>
          <a:xfrm>
            <a:off x="1595583" y="685800"/>
            <a:ext cx="461665" cy="3581400"/>
          </a:xfrm>
          <a:prstGeom prst="rect">
            <a:avLst/>
          </a:prstGeom>
          <a:noFill/>
        </p:spPr>
        <p:txBody>
          <a:bodyPr vert="vert270">
            <a:spAutoFit/>
          </a:bodyPr>
          <a:lstStyle/>
          <a:p>
            <a:pPr eaLnBrk="1" hangingPunct="1">
              <a:defRPr/>
            </a:pPr>
            <a:r>
              <a:rPr lang="en-US" b="1" dirty="0">
                <a:latin typeface="Arial" charset="0"/>
                <a:ea typeface="+mn-ea"/>
                <a:cs typeface="Arial" charset="0"/>
              </a:rPr>
              <a:t>HCV Prevalence</a:t>
            </a:r>
          </a:p>
        </p:txBody>
      </p:sp>
      <p:sp>
        <p:nvSpPr>
          <p:cNvPr id="2" name="TextBox 1"/>
          <p:cNvSpPr txBox="1"/>
          <p:nvPr/>
        </p:nvSpPr>
        <p:spPr>
          <a:xfrm>
            <a:off x="5455064" y="5373216"/>
            <a:ext cx="1217000" cy="369332"/>
          </a:xfrm>
          <a:prstGeom prst="rect">
            <a:avLst/>
          </a:prstGeom>
          <a:noFill/>
        </p:spPr>
        <p:txBody>
          <a:bodyPr wrap="none">
            <a:spAutoFit/>
          </a:bodyPr>
          <a:lstStyle/>
          <a:p>
            <a:pPr eaLnBrk="1" hangingPunct="1">
              <a:defRPr/>
            </a:pPr>
            <a:r>
              <a:rPr lang="en-US" b="1" dirty="0">
                <a:solidFill>
                  <a:srgbClr val="000000"/>
                </a:solidFill>
                <a:latin typeface="Sylfaen" pitchFamily="18" charset="0"/>
                <a:ea typeface="ＭＳ Ｐゴシック" charset="0"/>
                <a:cs typeface="MS PGothic" charset="0"/>
              </a:rPr>
              <a:t> (n=5 996) </a:t>
            </a:r>
            <a:endParaRPr lang="en-US" dirty="0">
              <a:solidFill>
                <a:srgbClr val="000000"/>
              </a:solidFill>
              <a:latin typeface="Arial" charset="0"/>
              <a:ea typeface="MS PGothic" charset="0"/>
              <a:cs typeface="MS PGothic" charset="0"/>
            </a:endParaRPr>
          </a:p>
        </p:txBody>
      </p:sp>
    </p:spTree>
    <p:extLst>
      <p:ext uri="{BB962C8B-B14F-4D97-AF65-F5344CB8AC3E}">
        <p14:creationId xmlns:p14="http://schemas.microsoft.com/office/powerpoint/2010/main" val="589468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Content Placeholder 10"/>
          <p:cNvGraphicFramePr>
            <a:graphicFrameLocks noGrp="1"/>
          </p:cNvGraphicFramePr>
          <p:nvPr>
            <p:ph idx="1"/>
            <p:extLst/>
          </p:nvPr>
        </p:nvGraphicFramePr>
        <p:xfrm>
          <a:off x="2045593" y="764705"/>
          <a:ext cx="8354121" cy="2528121"/>
        </p:xfrm>
        <a:graphic>
          <a:graphicData uri="http://schemas.openxmlformats.org/presentationml/2006/ole">
            <mc:AlternateContent xmlns:mc="http://schemas.openxmlformats.org/markup-compatibility/2006">
              <mc:Choice xmlns:v="urn:schemas-microsoft-com:vml" Requires="v">
                <p:oleObj spid="_x0000_s17434" r:id="rId3" imgW="8559526" imgH="2530059" progId="Excel.Chart.8">
                  <p:embed/>
                </p:oleObj>
              </mc:Choice>
              <mc:Fallback>
                <p:oleObj r:id="rId3" imgW="8559526" imgH="2530059" progId="Excel.Chart.8">
                  <p:embed/>
                  <p:pic>
                    <p:nvPicPr>
                      <p:cNvPr id="22530" name="Content Placeholder 10"/>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5593" y="764705"/>
                        <a:ext cx="8354121" cy="2528121"/>
                      </a:xfrm>
                      <a:prstGeom prst="rect">
                        <a:avLst/>
                      </a:prstGeom>
                      <a:noFill/>
                      <a:ln>
                        <a:noFill/>
                      </a:ln>
                      <a:extLst/>
                    </p:spPr>
                  </p:pic>
                </p:oleObj>
              </mc:Fallback>
            </mc:AlternateContent>
          </a:graphicData>
        </a:graphic>
      </p:graphicFrame>
      <p:sp>
        <p:nvSpPr>
          <p:cNvPr id="10" name="Title 1"/>
          <p:cNvSpPr>
            <a:spLocks noGrp="1"/>
          </p:cNvSpPr>
          <p:nvPr>
            <p:ph type="title"/>
          </p:nvPr>
        </p:nvSpPr>
        <p:spPr>
          <a:xfrm>
            <a:off x="1511568" y="0"/>
            <a:ext cx="9144001" cy="731520"/>
          </a:xfrm>
        </p:spPr>
        <p:txBody>
          <a:bodyPr>
            <a:normAutofit/>
          </a:bodyPr>
          <a:lstStyle/>
          <a:p>
            <a:pPr marL="342900" indent="-342900" eaLnBrk="1" hangingPunct="1">
              <a:defRPr/>
            </a:pPr>
            <a:r>
              <a:rPr lang="en-US" sz="3200" b="1" dirty="0">
                <a:solidFill>
                  <a:srgbClr val="0070C0"/>
                </a:solidFill>
              </a:rPr>
              <a:t>HCV Prevalence by Age and Gender</a:t>
            </a:r>
            <a:endParaRPr lang="ru-RU" sz="3200" dirty="0">
              <a:solidFill>
                <a:srgbClr val="0070C0"/>
              </a:solidFill>
            </a:endParaRPr>
          </a:p>
        </p:txBody>
      </p:sp>
      <p:sp>
        <p:nvSpPr>
          <p:cNvPr id="3" name="TextBox 2"/>
          <p:cNvSpPr txBox="1"/>
          <p:nvPr/>
        </p:nvSpPr>
        <p:spPr>
          <a:xfrm>
            <a:off x="1625080" y="1096296"/>
            <a:ext cx="461665" cy="4313904"/>
          </a:xfrm>
          <a:prstGeom prst="rect">
            <a:avLst/>
          </a:prstGeom>
          <a:noFill/>
        </p:spPr>
        <p:txBody>
          <a:bodyPr vert="vert270">
            <a:spAutoFit/>
          </a:bodyPr>
          <a:lstStyle/>
          <a:p>
            <a:pPr algn="ctr" eaLnBrk="1" hangingPunct="1">
              <a:defRPr/>
            </a:pPr>
            <a:r>
              <a:rPr lang="en-US" b="1" dirty="0">
                <a:latin typeface="Arial" charset="0"/>
                <a:ea typeface="+mn-ea"/>
                <a:cs typeface="Arial" charset="0"/>
              </a:rPr>
              <a:t>HCV Prevalence</a:t>
            </a:r>
          </a:p>
        </p:txBody>
      </p:sp>
      <p:pic>
        <p:nvPicPr>
          <p:cNvPr id="22533" name="Picture 15"/>
          <p:cNvPicPr>
            <a:picLocks noChangeAspect="1" noChangeArrowheads="1"/>
          </p:cNvPicPr>
          <p:nvPr/>
        </p:nvPicPr>
        <p:blipFill>
          <a:blip r:embed="rId5">
            <a:extLst>
              <a:ext uri="{28A0092B-C50C-407E-A947-70E740481C1C}">
                <a14:useLocalDpi xmlns:a14="http://schemas.microsoft.com/office/drawing/2010/main" val="0"/>
              </a:ext>
            </a:extLst>
          </a:blip>
          <a:srcRect l="22157" t="31189" r="73924" b="62074"/>
          <a:stretch>
            <a:fillRect/>
          </a:stretch>
        </p:blipFill>
        <p:spPr bwMode="auto">
          <a:xfrm>
            <a:off x="9067800" y="3722688"/>
            <a:ext cx="11430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Box 14"/>
          <p:cNvSpPr txBox="1">
            <a:spLocks noChangeArrowheads="1"/>
          </p:cNvSpPr>
          <p:nvPr/>
        </p:nvSpPr>
        <p:spPr bwMode="auto">
          <a:xfrm>
            <a:off x="2743201" y="990600"/>
            <a:ext cx="1203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a:latin typeface="Arial" panose="020B0604020202020204" pitchFamily="34" charset="0"/>
              </a:rPr>
              <a:t>Females</a:t>
            </a:r>
          </a:p>
        </p:txBody>
      </p:sp>
      <p:graphicFrame>
        <p:nvGraphicFramePr>
          <p:cNvPr id="22535" name="Object 3"/>
          <p:cNvGraphicFramePr>
            <a:graphicFrameLocks/>
          </p:cNvGraphicFramePr>
          <p:nvPr>
            <p:extLst/>
          </p:nvPr>
        </p:nvGraphicFramePr>
        <p:xfrm>
          <a:off x="2063552" y="3657601"/>
          <a:ext cx="8452296" cy="2427288"/>
        </p:xfrm>
        <a:graphic>
          <a:graphicData uri="http://schemas.openxmlformats.org/presentationml/2006/ole">
            <mc:AlternateContent xmlns:mc="http://schemas.openxmlformats.org/markup-compatibility/2006">
              <mc:Choice xmlns:v="urn:schemas-microsoft-com:vml" Requires="v">
                <p:oleObj spid="_x0000_s17435" r:id="rId6" imgW="8559526" imgH="2536156" progId="Excel.Chart.8">
                  <p:embed/>
                </p:oleObj>
              </mc:Choice>
              <mc:Fallback>
                <p:oleObj r:id="rId6" imgW="8559526" imgH="2536156" progId="Excel.Chart.8">
                  <p:embed/>
                  <p:pic>
                    <p:nvPicPr>
                      <p:cNvPr id="22535"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3552" y="3657601"/>
                        <a:ext cx="8452296" cy="2427288"/>
                      </a:xfrm>
                      <a:prstGeom prst="rect">
                        <a:avLst/>
                      </a:prstGeom>
                      <a:noFill/>
                      <a:ln>
                        <a:noFill/>
                      </a:ln>
                      <a:extLst/>
                    </p:spPr>
                  </p:pic>
                </p:oleObj>
              </mc:Fallback>
            </mc:AlternateContent>
          </a:graphicData>
        </a:graphic>
      </p:graphicFrame>
      <p:sp>
        <p:nvSpPr>
          <p:cNvPr id="22536" name="TextBox 14"/>
          <p:cNvSpPr txBox="1">
            <a:spLocks noChangeArrowheads="1"/>
          </p:cNvSpPr>
          <p:nvPr/>
        </p:nvSpPr>
        <p:spPr bwMode="auto">
          <a:xfrm>
            <a:off x="2819401" y="3810000"/>
            <a:ext cx="1203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a:latin typeface="Arial" panose="020B0604020202020204" pitchFamily="34" charset="0"/>
              </a:rPr>
              <a:t>Males</a:t>
            </a:r>
          </a:p>
        </p:txBody>
      </p:sp>
      <p:sp>
        <p:nvSpPr>
          <p:cNvPr id="22537" name="TextBox 11"/>
          <p:cNvSpPr txBox="1">
            <a:spLocks noChangeArrowheads="1"/>
          </p:cNvSpPr>
          <p:nvPr/>
        </p:nvSpPr>
        <p:spPr bwMode="auto">
          <a:xfrm>
            <a:off x="9264353" y="5445224"/>
            <a:ext cx="1179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dirty="0">
                <a:latin typeface="Arial" panose="020B0604020202020204" pitchFamily="34" charset="0"/>
              </a:rPr>
              <a:t>(n=2,334)</a:t>
            </a:r>
          </a:p>
        </p:txBody>
      </p:sp>
      <p:sp>
        <p:nvSpPr>
          <p:cNvPr id="22538" name="TextBox 13"/>
          <p:cNvSpPr txBox="1">
            <a:spLocks noChangeArrowheads="1"/>
          </p:cNvSpPr>
          <p:nvPr/>
        </p:nvSpPr>
        <p:spPr bwMode="auto">
          <a:xfrm>
            <a:off x="9220201" y="2667000"/>
            <a:ext cx="1179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dirty="0">
                <a:latin typeface="Arial" panose="020B0604020202020204" pitchFamily="34" charset="0"/>
              </a:rPr>
              <a:t>(n=3,662)</a:t>
            </a:r>
          </a:p>
        </p:txBody>
      </p:sp>
      <p:sp>
        <p:nvSpPr>
          <p:cNvPr id="2" name="Oval 1"/>
          <p:cNvSpPr/>
          <p:nvPr/>
        </p:nvSpPr>
        <p:spPr>
          <a:xfrm>
            <a:off x="3719736" y="3292826"/>
            <a:ext cx="2376264" cy="31605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dirty="0"/>
          </a:p>
        </p:txBody>
      </p:sp>
    </p:spTree>
    <p:extLst>
      <p:ext uri="{BB962C8B-B14F-4D97-AF65-F5344CB8AC3E}">
        <p14:creationId xmlns:p14="http://schemas.microsoft.com/office/powerpoint/2010/main" val="138325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Content Placeholder 10"/>
          <p:cNvGraphicFramePr>
            <a:graphicFrameLocks noGrp="1"/>
          </p:cNvGraphicFramePr>
          <p:nvPr>
            <p:ph idx="1"/>
            <p:extLst>
              <p:ext uri="{D42A27DB-BD31-4B8C-83A1-F6EECF244321}">
                <p14:modId xmlns:p14="http://schemas.microsoft.com/office/powerpoint/2010/main" val="3666625893"/>
              </p:ext>
            </p:extLst>
          </p:nvPr>
        </p:nvGraphicFramePr>
        <p:xfrm>
          <a:off x="2063552" y="2286000"/>
          <a:ext cx="9017000" cy="2997200"/>
        </p:xfrm>
        <a:graphic>
          <a:graphicData uri="http://schemas.openxmlformats.org/presentationml/2006/ole">
            <mc:AlternateContent xmlns:mc="http://schemas.openxmlformats.org/markup-compatibility/2006">
              <mc:Choice xmlns:v="urn:schemas-microsoft-com:vml" Requires="v">
                <p:oleObj spid="_x0000_s11298" r:id="rId3" imgW="9016765" imgH="2993395" progId="Excel.Chart.8">
                  <p:embed/>
                </p:oleObj>
              </mc:Choice>
              <mc:Fallback>
                <p:oleObj r:id="rId3" imgW="9016765" imgH="2993395" progId="Excel.Chart.8">
                  <p:embed/>
                  <p:pic>
                    <p:nvPicPr>
                      <p:cNvPr id="24578" name="Content Placeholder 10"/>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552" y="2286000"/>
                        <a:ext cx="90170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itle 1"/>
          <p:cNvSpPr>
            <a:spLocks noGrp="1"/>
          </p:cNvSpPr>
          <p:nvPr>
            <p:ph type="title"/>
          </p:nvPr>
        </p:nvSpPr>
        <p:spPr>
          <a:xfrm>
            <a:off x="1514397" y="8321"/>
            <a:ext cx="9144001" cy="731520"/>
          </a:xfrm>
        </p:spPr>
        <p:txBody>
          <a:bodyPr rtlCol="0">
            <a:noAutofit/>
          </a:bodyPr>
          <a:lstStyle/>
          <a:p>
            <a:pPr lvl="1" eaLnBrk="1" fontAlgn="auto" hangingPunct="1">
              <a:spcAft>
                <a:spcPts val="0"/>
              </a:spcAft>
              <a:defRPr/>
            </a:pPr>
            <a:r>
              <a:rPr lang="en-US" sz="3200" b="1" dirty="0">
                <a:solidFill>
                  <a:schemeClr val="tx2"/>
                </a:solidFill>
                <a:latin typeface="+mj-lt"/>
                <a:ea typeface="ＭＳ Ｐゴシック" charset="0"/>
              </a:rPr>
              <a:t>HCV Prevalence by Urban/Rural Residence</a:t>
            </a:r>
            <a:endParaRPr lang="ru-RU" sz="3200" dirty="0">
              <a:solidFill>
                <a:sysClr val="windowText" lastClr="000000"/>
              </a:solidFill>
              <a:latin typeface="+mj-lt"/>
              <a:ea typeface="ＭＳ Ｐゴシック" charset="0"/>
            </a:endParaRPr>
          </a:p>
        </p:txBody>
      </p:sp>
      <p:sp>
        <p:nvSpPr>
          <p:cNvPr id="3" name="TextBox 2"/>
          <p:cNvSpPr txBox="1"/>
          <p:nvPr/>
        </p:nvSpPr>
        <p:spPr>
          <a:xfrm>
            <a:off x="1595583" y="685800"/>
            <a:ext cx="461665" cy="3581400"/>
          </a:xfrm>
          <a:prstGeom prst="rect">
            <a:avLst/>
          </a:prstGeom>
          <a:noFill/>
        </p:spPr>
        <p:txBody>
          <a:bodyPr vert="vert270">
            <a:spAutoFit/>
          </a:bodyPr>
          <a:lstStyle/>
          <a:p>
            <a:pPr eaLnBrk="1" hangingPunct="1">
              <a:defRPr/>
            </a:pPr>
            <a:r>
              <a:rPr lang="en-US" b="1" dirty="0">
                <a:latin typeface="Arial" charset="0"/>
                <a:ea typeface="+mn-ea"/>
                <a:cs typeface="Arial" charset="0"/>
              </a:rPr>
              <a:t>HCV Prevalence</a:t>
            </a:r>
          </a:p>
        </p:txBody>
      </p:sp>
      <p:pic>
        <p:nvPicPr>
          <p:cNvPr id="24581" name="Picture 5"/>
          <p:cNvPicPr>
            <a:picLocks noChangeAspect="1" noChangeArrowheads="1"/>
          </p:cNvPicPr>
          <p:nvPr/>
        </p:nvPicPr>
        <p:blipFill>
          <a:blip r:embed="rId5">
            <a:extLst>
              <a:ext uri="{28A0092B-C50C-407E-A947-70E740481C1C}">
                <a14:useLocalDpi xmlns:a14="http://schemas.microsoft.com/office/drawing/2010/main" val="0"/>
              </a:ext>
            </a:extLst>
          </a:blip>
          <a:srcRect l="22157" t="31189" r="73924" b="62074"/>
          <a:stretch>
            <a:fillRect/>
          </a:stretch>
        </p:blipFill>
        <p:spPr bwMode="auto">
          <a:xfrm>
            <a:off x="8686800" y="1752600"/>
            <a:ext cx="11430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562600" y="5257800"/>
            <a:ext cx="1146468" cy="369332"/>
          </a:xfrm>
          <a:prstGeom prst="rect">
            <a:avLst/>
          </a:prstGeom>
          <a:noFill/>
        </p:spPr>
        <p:txBody>
          <a:bodyPr wrap="none">
            <a:spAutoFit/>
          </a:bodyPr>
          <a:lstStyle/>
          <a:p>
            <a:pPr eaLnBrk="1" hangingPunct="1">
              <a:defRPr/>
            </a:pPr>
            <a:r>
              <a:rPr lang="en-US" b="1" dirty="0">
                <a:solidFill>
                  <a:srgbClr val="000000"/>
                </a:solidFill>
                <a:latin typeface="+mj-lt"/>
                <a:ea typeface="ＭＳ Ｐゴシック" charset="0"/>
                <a:cs typeface="MS PGothic" charset="0"/>
              </a:rPr>
              <a:t>(n=5 996)</a:t>
            </a:r>
            <a:r>
              <a:rPr lang="en-US" sz="1400" b="1" dirty="0">
                <a:solidFill>
                  <a:srgbClr val="000000"/>
                </a:solidFill>
                <a:latin typeface="+mj-lt"/>
                <a:ea typeface="ＭＳ Ｐゴシック" charset="0"/>
                <a:cs typeface="MS PGothic" charset="0"/>
              </a:rPr>
              <a:t> </a:t>
            </a:r>
            <a:endParaRPr lang="en-US" dirty="0">
              <a:solidFill>
                <a:srgbClr val="000000"/>
              </a:solidFill>
              <a:latin typeface="+mj-lt"/>
              <a:ea typeface="MS PGothic" charset="0"/>
              <a:cs typeface="MS PGothic" charset="0"/>
            </a:endParaRPr>
          </a:p>
        </p:txBody>
      </p:sp>
    </p:spTree>
    <p:extLst>
      <p:ext uri="{BB962C8B-B14F-4D97-AF65-F5344CB8AC3E}">
        <p14:creationId xmlns:p14="http://schemas.microsoft.com/office/powerpoint/2010/main" val="3100238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
            <a:ext cx="9144000" cy="731520"/>
          </a:xfrm>
        </p:spPr>
        <p:txBody>
          <a:bodyPr rtlCol="0">
            <a:noAutofit/>
          </a:bodyPr>
          <a:lstStyle/>
          <a:p>
            <a:pPr lvl="1" eaLnBrk="1" fontAlgn="auto" hangingPunct="1">
              <a:spcAft>
                <a:spcPts val="0"/>
              </a:spcAft>
              <a:defRPr/>
            </a:pPr>
            <a:r>
              <a:rPr lang="en-US" sz="3200" b="1" dirty="0">
                <a:solidFill>
                  <a:srgbClr val="0070C0"/>
                </a:solidFill>
                <a:latin typeface="+mj-lt"/>
                <a:ea typeface="ＭＳ Ｐゴシック" charset="0"/>
              </a:rPr>
              <a:t>HCV Prevalence and Estimated # RNA+ by City</a:t>
            </a:r>
            <a:endParaRPr lang="ru-RU" sz="3200" b="1" dirty="0">
              <a:solidFill>
                <a:srgbClr val="0070C0"/>
              </a:solidFill>
              <a:latin typeface="+mj-lt"/>
              <a:ea typeface="ＭＳ Ｐゴシック" charset="0"/>
            </a:endParaRPr>
          </a:p>
        </p:txBody>
      </p:sp>
      <p:graphicFrame>
        <p:nvGraphicFramePr>
          <p:cNvPr id="26627" name="Content Placeholder 10"/>
          <p:cNvGraphicFramePr>
            <a:graphicFrameLocks/>
          </p:cNvGraphicFramePr>
          <p:nvPr>
            <p:extLst>
              <p:ext uri="{D42A27DB-BD31-4B8C-83A1-F6EECF244321}">
                <p14:modId xmlns:p14="http://schemas.microsoft.com/office/powerpoint/2010/main" val="3296055345"/>
              </p:ext>
            </p:extLst>
          </p:nvPr>
        </p:nvGraphicFramePr>
        <p:xfrm>
          <a:off x="1343472" y="838200"/>
          <a:ext cx="10441160" cy="5255096"/>
        </p:xfrm>
        <a:graphic>
          <a:graphicData uri="http://schemas.openxmlformats.org/presentationml/2006/ole">
            <mc:AlternateContent xmlns:mc="http://schemas.openxmlformats.org/markup-compatibility/2006">
              <mc:Choice xmlns:v="urn:schemas-microsoft-com:vml" Requires="v">
                <p:oleObj spid="_x0000_s14356" r:id="rId3" imgW="10083658" imgH="5432007" progId="Excel.Chart.8">
                  <p:embed/>
                </p:oleObj>
              </mc:Choice>
              <mc:Fallback>
                <p:oleObj r:id="rId3" imgW="10083658" imgH="5432007"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472" y="838200"/>
                        <a:ext cx="10441160" cy="5255096"/>
                      </a:xfrm>
                      <a:prstGeom prst="rect">
                        <a:avLst/>
                      </a:prstGeom>
                      <a:noFill/>
                      <a:ln>
                        <a:noFill/>
                      </a:ln>
                    </p:spPr>
                  </p:pic>
                </p:oleObj>
              </mc:Fallback>
            </mc:AlternateContent>
          </a:graphicData>
        </a:graphic>
      </p:graphicFrame>
      <p:sp>
        <p:nvSpPr>
          <p:cNvPr id="26628" name="TextBox 3"/>
          <p:cNvSpPr txBox="1">
            <a:spLocks noChangeArrowheads="1"/>
          </p:cNvSpPr>
          <p:nvPr/>
        </p:nvSpPr>
        <p:spPr bwMode="auto">
          <a:xfrm>
            <a:off x="4876801" y="1066800"/>
            <a:ext cx="1177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latin typeface="Arial" panose="020B0604020202020204" pitchFamily="34" charset="0"/>
              </a:rPr>
              <a:t>(n=2,414)</a:t>
            </a:r>
          </a:p>
        </p:txBody>
      </p:sp>
    </p:spTree>
    <p:extLst>
      <p:ext uri="{BB962C8B-B14F-4D97-AF65-F5344CB8AC3E}">
        <p14:creationId xmlns:p14="http://schemas.microsoft.com/office/powerpoint/2010/main" val="93974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731520"/>
          </a:xfrm>
        </p:spPr>
        <p:txBody>
          <a:bodyPr rtlCol="0">
            <a:noAutofit/>
          </a:bodyPr>
          <a:lstStyle/>
          <a:p>
            <a:pPr lvl="1" eaLnBrk="1" fontAlgn="auto" hangingPunct="1">
              <a:spcAft>
                <a:spcPts val="0"/>
              </a:spcAft>
              <a:defRPr/>
            </a:pPr>
            <a:r>
              <a:rPr lang="en-US" sz="3200" b="1" dirty="0">
                <a:solidFill>
                  <a:srgbClr val="0070C0"/>
                </a:solidFill>
                <a:latin typeface="+mn-lt"/>
                <a:ea typeface="ＭＳ Ｐゴシック" charset="0"/>
              </a:rPr>
              <a:t>HCV Prevalence and Estimated # RNA+ by Region</a:t>
            </a:r>
            <a:endParaRPr lang="ru-RU" sz="3200" b="1" dirty="0">
              <a:solidFill>
                <a:srgbClr val="0070C0"/>
              </a:solidFill>
              <a:latin typeface="+mn-lt"/>
              <a:ea typeface="ＭＳ Ｐゴシック" charset="0"/>
            </a:endParaRPr>
          </a:p>
        </p:txBody>
      </p:sp>
      <p:graphicFrame>
        <p:nvGraphicFramePr>
          <p:cNvPr id="25603" name="Content Placeholder 10"/>
          <p:cNvGraphicFramePr>
            <a:graphicFrameLocks/>
          </p:cNvGraphicFramePr>
          <p:nvPr>
            <p:extLst>
              <p:ext uri="{D42A27DB-BD31-4B8C-83A1-F6EECF244321}">
                <p14:modId xmlns:p14="http://schemas.microsoft.com/office/powerpoint/2010/main" val="651404457"/>
              </p:ext>
            </p:extLst>
          </p:nvPr>
        </p:nvGraphicFramePr>
        <p:xfrm>
          <a:off x="911424" y="832323"/>
          <a:ext cx="10513168" cy="5055984"/>
        </p:xfrm>
        <a:graphic>
          <a:graphicData uri="http://schemas.openxmlformats.org/presentationml/2006/ole">
            <mc:AlternateContent xmlns:mc="http://schemas.openxmlformats.org/markup-compatibility/2006">
              <mc:Choice xmlns:v="urn:schemas-microsoft-com:vml" Requires="v">
                <p:oleObj spid="_x0000_s15380" r:id="rId3" imgW="10083658" imgH="5432007" progId="Excel.Chart.8">
                  <p:embed/>
                </p:oleObj>
              </mc:Choice>
              <mc:Fallback>
                <p:oleObj r:id="rId3" imgW="10083658" imgH="5432007"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424" y="832323"/>
                        <a:ext cx="10513168" cy="5055984"/>
                      </a:xfrm>
                      <a:prstGeom prst="rect">
                        <a:avLst/>
                      </a:prstGeom>
                      <a:noFill/>
                      <a:ln>
                        <a:noFill/>
                      </a:ln>
                    </p:spPr>
                  </p:pic>
                </p:oleObj>
              </mc:Fallback>
            </mc:AlternateContent>
          </a:graphicData>
        </a:graphic>
      </p:graphicFrame>
      <p:sp>
        <p:nvSpPr>
          <p:cNvPr id="25604" name="TextBox 3"/>
          <p:cNvSpPr txBox="1">
            <a:spLocks noChangeArrowheads="1"/>
          </p:cNvSpPr>
          <p:nvPr/>
        </p:nvSpPr>
        <p:spPr bwMode="auto">
          <a:xfrm>
            <a:off x="6705601" y="1143000"/>
            <a:ext cx="1177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latin typeface="Arial" panose="020B0604020202020204" pitchFamily="34" charset="0"/>
              </a:rPr>
              <a:t>(n=3,582)</a:t>
            </a:r>
          </a:p>
        </p:txBody>
      </p:sp>
      <p:sp>
        <p:nvSpPr>
          <p:cNvPr id="25605" name="TextBox 4"/>
          <p:cNvSpPr txBox="1">
            <a:spLocks noChangeArrowheads="1"/>
          </p:cNvSpPr>
          <p:nvPr/>
        </p:nvSpPr>
        <p:spPr bwMode="auto">
          <a:xfrm>
            <a:off x="1775520" y="5888306"/>
            <a:ext cx="35605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200" i="1" dirty="0">
                <a:latin typeface="Arial" panose="020B0604020202020204" pitchFamily="34" charset="0"/>
              </a:rPr>
              <a:t>Note: Regions above do not include 6 major cities</a:t>
            </a:r>
          </a:p>
        </p:txBody>
      </p:sp>
    </p:spTree>
    <p:extLst>
      <p:ext uri="{BB962C8B-B14F-4D97-AF65-F5344CB8AC3E}">
        <p14:creationId xmlns:p14="http://schemas.microsoft.com/office/powerpoint/2010/main" val="667096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6247</TotalTime>
  <Words>1157</Words>
  <Application>Microsoft Office PowerPoint</Application>
  <PresentationFormat>Widescreen</PresentationFormat>
  <Paragraphs>199</Paragraphs>
  <Slides>22</Slides>
  <Notes>10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2" baseType="lpstr">
      <vt:lpstr>MS PGothic</vt:lpstr>
      <vt:lpstr>MS PGothic</vt:lpstr>
      <vt:lpstr>Arial</vt:lpstr>
      <vt:lpstr>Calibri</vt:lpstr>
      <vt:lpstr>Courier New</vt:lpstr>
      <vt:lpstr>Sylfaen</vt:lpstr>
      <vt:lpstr>Times New Roman</vt:lpstr>
      <vt:lpstr>Wingdings</vt:lpstr>
      <vt:lpstr>Office Theme</vt:lpstr>
      <vt:lpstr>Microsoft Excel Chart</vt:lpstr>
      <vt:lpstr>Burden of HCV and Evolution of Elimination Program in Georgia EASL side meeting 14 April, 2016</vt:lpstr>
      <vt:lpstr>Georgia – Country Background</vt:lpstr>
      <vt:lpstr>Disease Burden</vt:lpstr>
      <vt:lpstr>National Population-based seroprevalence survey 2015 Conducted by NCDC and CDC, Atlanta</vt:lpstr>
      <vt:lpstr>HCV Prevalence by Gender</vt:lpstr>
      <vt:lpstr>HCV Prevalence by Age and Gender</vt:lpstr>
      <vt:lpstr>HCV Prevalence by Urban/Rural Residence</vt:lpstr>
      <vt:lpstr>HCV Prevalence and Estimated # RNA+ by City</vt:lpstr>
      <vt:lpstr>HCV Prevalence and Estimated # RNA+ by Region</vt:lpstr>
      <vt:lpstr>Characteristics associated with  anti-HCV+ status in multivariable analysis</vt:lpstr>
      <vt:lpstr>% Anti-HCV+ with Risk Factors  Significant in Multivariable Analysis</vt:lpstr>
      <vt:lpstr>Recent Progress Against HCV in Georgia</vt:lpstr>
      <vt:lpstr>PowerPoint Presentation</vt:lpstr>
      <vt:lpstr>PowerPoint Presentation</vt:lpstr>
      <vt:lpstr>PowerPoint Presentation</vt:lpstr>
      <vt:lpstr>PowerPoint Presentation</vt:lpstr>
      <vt:lpstr>3rd National Hepatitis C Elimination workshop  Finalizing elimination strategy April 6-8, 2016  </vt:lpstr>
      <vt:lpstr>Hepatitis C Elimination Strategy 2016–2020</vt:lpstr>
      <vt:lpstr>4 Strategic Goals of the Elimination Strategy</vt:lpstr>
      <vt:lpstr>Elaboration of the HCV Elimination Strategy</vt:lpstr>
      <vt:lpstr>Acknowledgments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David</cp:lastModifiedBy>
  <cp:revision>520</cp:revision>
  <cp:lastPrinted>2016-02-18T12:43:37Z</cp:lastPrinted>
  <dcterms:created xsi:type="dcterms:W3CDTF">2013-08-07T09:42:32Z</dcterms:created>
  <dcterms:modified xsi:type="dcterms:W3CDTF">2016-04-13T19:07:42Z</dcterms:modified>
</cp:coreProperties>
</file>