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4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0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1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3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4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5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6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7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28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9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0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4" r:id="rId4"/>
    <p:sldMasterId id="2147483718" r:id="rId5"/>
    <p:sldMasterId id="2147483732" r:id="rId6"/>
    <p:sldMasterId id="2147483747" r:id="rId7"/>
    <p:sldMasterId id="2147483761" r:id="rId8"/>
    <p:sldMasterId id="2147483792" r:id="rId9"/>
    <p:sldMasterId id="2147483813" r:id="rId10"/>
    <p:sldMasterId id="2147483859" r:id="rId11"/>
    <p:sldMasterId id="2147483888" r:id="rId12"/>
    <p:sldMasterId id="2147483902" r:id="rId13"/>
    <p:sldMasterId id="2147484239" r:id="rId14"/>
    <p:sldMasterId id="2147484250" r:id="rId15"/>
    <p:sldMasterId id="2147484266" r:id="rId16"/>
    <p:sldMasterId id="2147484279" r:id="rId17"/>
    <p:sldMasterId id="2147484293" r:id="rId18"/>
    <p:sldMasterId id="2147484307" r:id="rId19"/>
    <p:sldMasterId id="2147484320" r:id="rId20"/>
    <p:sldMasterId id="2147484334" r:id="rId21"/>
    <p:sldMasterId id="2147484349" r:id="rId22"/>
    <p:sldMasterId id="2147484369" r:id="rId23"/>
    <p:sldMasterId id="2147484389" r:id="rId24"/>
    <p:sldMasterId id="2147484402" r:id="rId25"/>
    <p:sldMasterId id="2147484416" r:id="rId26"/>
    <p:sldMasterId id="2147484427" r:id="rId27"/>
    <p:sldMasterId id="2147484439" r:id="rId28"/>
    <p:sldMasterId id="2147484451" r:id="rId29"/>
    <p:sldMasterId id="2147484463" r:id="rId30"/>
    <p:sldMasterId id="2147484475" r:id="rId31"/>
    <p:sldMasterId id="2147484487" r:id="rId32"/>
  </p:sldMasterIdLst>
  <p:notesMasterIdLst>
    <p:notesMasterId r:id="rId52"/>
  </p:notesMasterIdLst>
  <p:handoutMasterIdLst>
    <p:handoutMasterId r:id="rId53"/>
  </p:handoutMasterIdLst>
  <p:sldIdLst>
    <p:sldId id="258" r:id="rId33"/>
    <p:sldId id="513" r:id="rId34"/>
    <p:sldId id="512" r:id="rId35"/>
    <p:sldId id="514" r:id="rId36"/>
    <p:sldId id="515" r:id="rId37"/>
    <p:sldId id="519" r:id="rId38"/>
    <p:sldId id="520" r:id="rId39"/>
    <p:sldId id="518" r:id="rId40"/>
    <p:sldId id="528" r:id="rId41"/>
    <p:sldId id="521" r:id="rId42"/>
    <p:sldId id="525" r:id="rId43"/>
    <p:sldId id="522" r:id="rId44"/>
    <p:sldId id="524" r:id="rId45"/>
    <p:sldId id="530" r:id="rId46"/>
    <p:sldId id="526" r:id="rId47"/>
    <p:sldId id="527" r:id="rId48"/>
    <p:sldId id="529" r:id="rId49"/>
    <p:sldId id="531" r:id="rId50"/>
    <p:sldId id="532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bs8" initials="N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93961" autoAdjust="0"/>
  </p:normalViewPr>
  <p:slideViewPr>
    <p:cSldViewPr>
      <p:cViewPr varScale="1">
        <p:scale>
          <a:sx n="81" d="100"/>
          <a:sy n="81" d="100"/>
        </p:scale>
        <p:origin x="3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448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Sheet1!$A$2:$A$12</c:f>
              <c:strCache>
                <c:ptCount val="11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 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 1-15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255</c:v>
                </c:pt>
                <c:pt idx="1">
                  <c:v>3748</c:v>
                </c:pt>
                <c:pt idx="2">
                  <c:v>2459</c:v>
                </c:pt>
                <c:pt idx="3">
                  <c:v>2231</c:v>
                </c:pt>
                <c:pt idx="4">
                  <c:v>2481</c:v>
                </c:pt>
                <c:pt idx="5">
                  <c:v>2336</c:v>
                </c:pt>
                <c:pt idx="6">
                  <c:v>1895</c:v>
                </c:pt>
                <c:pt idx="7">
                  <c:v>1748</c:v>
                </c:pt>
                <c:pt idx="8">
                  <c:v>1918</c:v>
                </c:pt>
                <c:pt idx="9">
                  <c:v>1711</c:v>
                </c:pt>
                <c:pt idx="10">
                  <c:v>1149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0B-40CD-85C0-B4541FE83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62584"/>
        <c:axId val="157866776"/>
      </c:lineChart>
      <c:catAx>
        <c:axId val="158562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en-US"/>
          </a:p>
        </c:txPr>
        <c:crossAx val="157866776"/>
        <c:crosses val="autoZero"/>
        <c:auto val="1"/>
        <c:lblAlgn val="ctr"/>
        <c:lblOffset val="100"/>
        <c:noMultiLvlLbl val="0"/>
      </c:catAx>
      <c:valAx>
        <c:axId val="157866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r>
                  <a:rPr lang="en-US" b="1" cap="none" spc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Number of persons</a:t>
                </a:r>
              </a:p>
            </c:rich>
          </c:tx>
          <c:layout>
            <c:manualLayout>
              <c:xMode val="edge"/>
              <c:yMode val="edge"/>
              <c:x val="0"/>
              <c:y val="0.18389424271722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en-US"/>
          </a:p>
        </c:txPr>
        <c:crossAx val="158562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Approved for treatment
 Total=6,686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Sheet1!$A$2:$A$11</c:f>
              <c:strCache>
                <c:ptCount val="10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 1-15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398</c:v>
                </c:pt>
                <c:pt idx="1">
                  <c:v>868</c:v>
                </c:pt>
                <c:pt idx="2">
                  <c:v>2035</c:v>
                </c:pt>
                <c:pt idx="3">
                  <c:v>3028</c:v>
                </c:pt>
                <c:pt idx="4">
                  <c:v>3769</c:v>
                </c:pt>
                <c:pt idx="5">
                  <c:v>4511</c:v>
                </c:pt>
                <c:pt idx="6">
                  <c:v>5115</c:v>
                </c:pt>
                <c:pt idx="7">
                  <c:v>6018</c:v>
                </c:pt>
                <c:pt idx="8">
                  <c:v>6018</c:v>
                </c:pt>
                <c:pt idx="9">
                  <c:v>6686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97-4D4F-BB89-6780F06C52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Started treatment
 Total=5,955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ln w="28575"/>
            </c:spPr>
          </c:marker>
          <c:cat>
            <c:strRef>
              <c:f>Sheet1!$A$2:$A$11</c:f>
              <c:strCache>
                <c:ptCount val="10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 1-15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298</c:v>
                </c:pt>
                <c:pt idx="1">
                  <c:v>860</c:v>
                </c:pt>
                <c:pt idx="2">
                  <c:v>1861</c:v>
                </c:pt>
                <c:pt idx="3">
                  <c:v>2985</c:v>
                </c:pt>
                <c:pt idx="4">
                  <c:v>3272</c:v>
                </c:pt>
                <c:pt idx="5">
                  <c:v>4408</c:v>
                </c:pt>
                <c:pt idx="6">
                  <c:v>5046</c:v>
                </c:pt>
                <c:pt idx="7">
                  <c:v>5939</c:v>
                </c:pt>
                <c:pt idx="8">
                  <c:v>5954</c:v>
                </c:pt>
                <c:pt idx="9">
                  <c:v>5955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97-4D4F-BB89-6780F06C5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65384"/>
        <c:axId val="191365776"/>
      </c:lineChart>
      <c:catAx>
        <c:axId val="191365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n>
                      <a:solidFill>
                        <a:srgbClr val="F2F2F2"/>
                      </a:solidFill>
                    </a:ln>
                  </a:defRPr>
                </a:pPr>
                <a:r>
                  <a:rPr lang="en-US" dirty="0">
                    <a:ln>
                      <a:solidFill>
                        <a:srgbClr val="F2F2F2"/>
                      </a:solidFill>
                    </a:ln>
                  </a:rPr>
                  <a:t>Month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rgbClr val="F2F2F2"/>
                  </a:solidFill>
                </a:ln>
              </a:defRPr>
            </a:pPr>
            <a:endParaRPr lang="en-US"/>
          </a:p>
        </c:txPr>
        <c:crossAx val="191365776"/>
        <c:crosses val="autoZero"/>
        <c:auto val="1"/>
        <c:lblAlgn val="ctr"/>
        <c:lblOffset val="100"/>
        <c:noMultiLvlLbl val="0"/>
      </c:catAx>
      <c:valAx>
        <c:axId val="191365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Number of persons meeting criteria for HCV</a:t>
                </a:r>
                <a:r>
                  <a:rPr lang="en-US" baseline="0" dirty="0">
                    <a:solidFill>
                      <a:schemeClr val="bg1"/>
                    </a:solidFill>
                  </a:rPr>
                  <a:t> treatment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rgbClr val="F2F2F2"/>
                  </a:solidFill>
                </a:ln>
              </a:defRPr>
            </a:pPr>
            <a:endParaRPr lang="en-US"/>
          </a:p>
        </c:txPr>
        <c:crossAx val="191365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9867461167303"/>
          <c:y val="0.17783180893022801"/>
          <c:w val="0.21714686766508901"/>
          <c:h val="0.26748696080723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247395621767E-2"/>
          <c:y val="4.2097442565682798E-2"/>
          <c:w val="0.92987774697717596"/>
          <c:h val="0.71649328483364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74 496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rgbClr val="F2F2F2"/>
                          </a:solidFill>
                        </a:ln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812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328-4C1B-BD60-712400F65C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13 456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13</a:t>
                    </a:r>
                    <a:r>
                      <a:rPr lang="en-US" baseline="0">
                        <a:ln>
                          <a:solidFill>
                            <a:srgbClr val="F2F2F2"/>
                          </a:solidFill>
                        </a:ln>
                      </a:rPr>
                      <a:t> 157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rgbClr val="F2F2F2"/>
                          </a:solidFill>
                        </a:ln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42 000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28-4C1B-BD60-712400F65C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11 000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7 500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ln>
                          <a:solidFill>
                            <a:srgbClr val="F2F2F2"/>
                          </a:solidFill>
                        </a:ln>
                      </a:rPr>
                      <a:t>13 500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64-42B5-A4E6-CE339F81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rgbClr val="F2F2F2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Blood donors</c:v>
                </c:pt>
                <c:pt idx="1">
                  <c:v>PLHIV</c:v>
                </c:pt>
                <c:pt idx="2">
                  <c:v>PWID</c:v>
                </c:pt>
                <c:pt idx="3">
                  <c:v>Pregnant</c:v>
                </c:pt>
                <c:pt idx="4">
                  <c:v>NCDC initiatives</c:v>
                </c:pt>
                <c:pt idx="5">
                  <c:v>Tbilisi citizens</c:v>
                </c:pt>
                <c:pt idx="6">
                  <c:v>recruits</c:v>
                </c:pt>
                <c:pt idx="7">
                  <c:v>Prisoners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28-4C1B-BD60-712400F65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HCV Positive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rgbClr val="F2F2F2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Blood donors</c:v>
                </c:pt>
                <c:pt idx="1">
                  <c:v>PLHIV</c:v>
                </c:pt>
                <c:pt idx="2">
                  <c:v>PWID</c:v>
                </c:pt>
                <c:pt idx="3">
                  <c:v>Pregnant</c:v>
                </c:pt>
                <c:pt idx="4">
                  <c:v>NCDC initiatives</c:v>
                </c:pt>
                <c:pt idx="5">
                  <c:v>Tbilisi citizens</c:v>
                </c:pt>
                <c:pt idx="6">
                  <c:v>recruits</c:v>
                </c:pt>
                <c:pt idx="7">
                  <c:v>Prisoners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1.9E-2</c:v>
                </c:pt>
                <c:pt idx="1">
                  <c:v>0.30099999999999999</c:v>
                </c:pt>
                <c:pt idx="2">
                  <c:v>0.505</c:v>
                </c:pt>
                <c:pt idx="3">
                  <c:v>4.0000000000000001E-3</c:v>
                </c:pt>
                <c:pt idx="4">
                  <c:v>0.1409</c:v>
                </c:pt>
                <c:pt idx="5">
                  <c:v>0.129</c:v>
                </c:pt>
                <c:pt idx="6">
                  <c:v>1.6500000000000001E-2</c:v>
                </c:pt>
                <c:pt idx="7">
                  <c:v>0.37030000000000002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28-4C1B-BD60-712400F65C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366560"/>
        <c:axId val="1913669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Blood donors</c:v>
                      </c:pt>
                      <c:pt idx="1">
                        <c:v>PLHIV</c:v>
                      </c:pt>
                      <c:pt idx="2">
                        <c:v>PWID</c:v>
                      </c:pt>
                      <c:pt idx="3">
                        <c:v>Pregnant</c:v>
                      </c:pt>
                      <c:pt idx="4">
                        <c:v>NCDC initiatives</c:v>
                      </c:pt>
                      <c:pt idx="5">
                        <c:v>Tbilisi citizens</c:v>
                      </c:pt>
                      <c:pt idx="6">
                        <c:v>recruits</c:v>
                      </c:pt>
                      <c:pt idx="7">
                        <c:v>Prisoners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E328-4C1B-BD60-712400F65C37}"/>
                  </c:ext>
                </c:extLst>
              </c15:ser>
            </c15:filteredBarSeries>
          </c:ext>
        </c:extLst>
      </c:barChart>
      <c:catAx>
        <c:axId val="19136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rgbClr val="F2F2F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66952"/>
        <c:crosses val="autoZero"/>
        <c:auto val="1"/>
        <c:lblAlgn val="ctr"/>
        <c:lblOffset val="100"/>
        <c:noMultiLvlLbl val="0"/>
      </c:catAx>
      <c:valAx>
        <c:axId val="1913669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bg2">
                      <a:lumMod val="9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665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rgbClr val="F2F2F2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2E6B7-BB92-4E06-A4F2-573AAD13D65A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0A6240-3F25-4DB1-BB33-7ECDE122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D3F70A-537D-4DCF-A6B6-276A7284A36D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843EA1-E497-47D0-8F03-32155E44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74DD4-A335-4789-BC77-41EF11F6F666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Ant here is the same trend by  each month The peak volume of Hepatitis C –infected persons seeking care occurred in May and thereafter stabilized  at approximately 2300 people per month till September.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starting  from December the enrolment pace was slowed down. </a:t>
            </a:r>
            <a:endParaRPr lang="en-US" dirty="0"/>
          </a:p>
          <a:p>
            <a:r>
              <a:rPr lang="en-US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3083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74DD4-A335-4789-BC77-41EF11F6F666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Smooth, not a major lags</a:t>
            </a:r>
          </a:p>
          <a:p>
            <a:r>
              <a:rPr lang="en-US" dirty="0"/>
              <a:t>This slide demonstrates  number of persons with</a:t>
            </a:r>
            <a:r>
              <a:rPr lang="en-US" baseline="0" dirty="0"/>
              <a:t> current HCV-infection and indications for treatment, who were approved by the committee ,depicted in blue </a:t>
            </a:r>
          </a:p>
          <a:p>
            <a:r>
              <a:rPr lang="en-US" baseline="0" dirty="0"/>
              <a:t>and those who started treatment depicted in  orange, by month</a:t>
            </a:r>
          </a:p>
          <a:p>
            <a:r>
              <a:rPr lang="en-US" baseline="0" dirty="0"/>
              <a:t>Initially in May and June proportionally a low percentage of patients eligible to start treatment were approved. However as the process was refined, in July and August larger proportion of patients started treatment.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4DD4-A335-4789-BC77-41EF11F6F66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Estimates are based on the 2014 November Census preliminary data, per 1,000 person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Among patients who started treatment the majority resided in Tbilisi</a:t>
            </a:r>
            <a:r>
              <a:rPr lang="en-US" baseline="0" dirty="0"/>
              <a:t> followed by </a:t>
            </a:r>
            <a:r>
              <a:rPr lang="en-US" baseline="0" dirty="0" err="1"/>
              <a:t>Imereti</a:t>
            </a:r>
            <a:r>
              <a:rPr lang="en-US" baseline="0" dirty="0"/>
              <a:t> and Adjara regions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5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4DD4-A335-4789-BC77-41EF11F6F6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are the demographic characteristics of 5955 people who started treatment. </a:t>
            </a:r>
            <a:endParaRPr lang="en-US" dirty="0"/>
          </a:p>
          <a:p>
            <a:r>
              <a:rPr lang="en-US" baseline="0" dirty="0"/>
              <a:t>86% of patients were  male.  Median age was 51.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8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962">
              <a:defRPr/>
            </a:pPr>
            <a:r>
              <a:rPr lang="en-US" dirty="0"/>
              <a:t>Total  - 175 000 ,</a:t>
            </a:r>
            <a:r>
              <a:rPr lang="en-US" baseline="0" dirty="0"/>
              <a:t> 18% HCV positive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F9A-335D-46BB-8962-083A91A0E3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74DD4-A335-4789-BC77-41EF11F6F666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shows staging based on </a:t>
            </a:r>
            <a:r>
              <a:rPr lang="en-US" dirty="0" err="1"/>
              <a:t>fibroscan</a:t>
            </a:r>
            <a:r>
              <a:rPr lang="en-US" dirty="0"/>
              <a:t> of patients who started treatment. The majority of patients , that</a:t>
            </a:r>
            <a:r>
              <a:rPr lang="en-US" baseline="0" dirty="0"/>
              <a:t> is 96% had F3 –F4 .  Of The remaining patients with F1 or F2 , nine had documented  extrahepatic disease.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8966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66991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11610-06AD-4520-96D3-2BD44FB6C9B5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DD70E-F28D-4F1D-B5C4-49488556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1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43619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7802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0554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1090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7294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9020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3334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42311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8070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chemeClr val="tx1"/>
              </a:buClr>
              <a:buSzPct val="70000"/>
              <a:buFont typeface="Wingdings" pitchFamily="2" charset="2"/>
              <a:buChar char="q"/>
              <a:defRPr sz="2000" b="1" baseline="0">
                <a:solidFill>
                  <a:schemeClr val="bg2"/>
                </a:solidFill>
              </a:defRPr>
            </a:lvl1pPr>
            <a:lvl2pPr marL="573088" indent="-231775">
              <a:buClr>
                <a:schemeClr val="tx1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85174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91654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663681AB-92EE-4444-9477-B23014EE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057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dclogodark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017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21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77837" y="1179512"/>
            <a:ext cx="7848601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03D4A8"/>
                </a:gs>
                <a:gs pos="47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bevel/>
            <a:headEnd type="none" w="med" len="med"/>
            <a:tailEnd type="none" w="med" len="med"/>
          </a:ln>
          <a:effectLst>
            <a:innerShdw blurRad="63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50000"/>
              </a:schemeClr>
            </a:extrusionClr>
          </a:sp3d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BDDF8-74C2-4EA5-A977-42BE585E9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4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D42E9-4724-4AD9-9D57-8D35C71BC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5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DB1B0-B48C-4D57-86D5-A2714132DB36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C747-586A-4F2F-8A37-90CE261F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76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21A92-5601-4187-970E-134222181F32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7939E-D676-4BAE-9D78-D866B1F4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8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785D3-ECDD-4698-A7D8-7D4A63875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64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77865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1090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41F67-4ACE-4CF7-9608-6B861B742F1B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1AD9D-3FA2-4131-8D96-BAB727F3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2268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308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6708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114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0524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15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30864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3040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4634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06478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971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9784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74F2DA5E-74CA-4762-BD98-E06FE18B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9263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6BC55-7637-4CC4-997B-DC11A3186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15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AC3CB-687F-4A2C-B254-2D0ADB9D7FC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1AA50-47EB-428F-B6BF-3E901801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81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1A1C8-CA9F-4333-A79A-9289AA388042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4EC69-D0AC-42B5-892F-598FE1B09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3946C-1E75-4278-AD6E-D1D3478D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94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4135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929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476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0B7A5-B756-4F17-9D95-0DC25F56CB85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48B99-3682-46D7-B292-299313DC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30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83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640816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67105-0570-4C80-B7EC-5524DC5A5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7003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88964-E070-4365-9920-7E61412B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0634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71177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733BE-EF9E-4920-97E2-FC95B9465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3286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B59CB-68D3-458D-B016-34B974F3C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95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99B2A-3A30-4F00-B9F1-086CCA544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962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36859-777F-4BA9-973B-7A8CAA06E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5158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1EC49-CBF9-42A7-9476-4775D5C9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4042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4343400"/>
            <a:ext cx="6400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300" b="1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4705350"/>
            <a:ext cx="594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BB0F2-619C-44F7-8742-33BEBDF73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554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63CF3-E404-49BC-8D34-F6A235B8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334664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ECD701-631A-4631-94A2-C6CBEB0B8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659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9"/>
          <p:cNvSpPr>
            <a:spLocks/>
          </p:cNvSpPr>
          <p:nvPr/>
        </p:nvSpPr>
        <p:spPr bwMode="invGray">
          <a:xfrm>
            <a:off x="0" y="-12700"/>
            <a:ext cx="9163050" cy="317500"/>
          </a:xfrm>
          <a:prstGeom prst="rect">
            <a:avLst/>
          </a:prstGeom>
          <a:solidFill>
            <a:srgbClr val="002B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>
              <a:lnSpc>
                <a:spcPct val="60000"/>
              </a:lnSpc>
              <a:buClr>
                <a:srgbClr val="7592A4"/>
              </a:buClr>
              <a:buFont typeface="Arial" pitchFamily="34" charset="0"/>
              <a:buNone/>
            </a:pPr>
            <a:endParaRPr lang="en-US" altLang="en-US" sz="1400">
              <a:solidFill>
                <a:srgbClr val="FFC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2700"/>
            <a:ext cx="9158288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078435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210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087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1595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709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67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426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041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92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448673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163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8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25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288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C8E09-2ECD-4236-9F18-33F556B839B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396A5-1FAA-40D1-A718-C7ABE950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79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9044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6047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3715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76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520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2331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47550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21906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7361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662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3CED9E9C-9357-44A3-8C6D-CEDAD557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6741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24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89666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2823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48497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50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71600" y="4343400"/>
            <a:ext cx="6400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300" b="1">
                <a:solidFill>
                  <a:srgbClr val="FFFFFF"/>
                </a:solidFill>
                <a:latin typeface="Arial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71600" y="4705350"/>
            <a:ext cx="594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1600 Clifton Road NE, Atlanta, GA 30333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Telephone, 1-800-CDC-INFO (232-4636)/TTY: 1-888-232-6348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900">
                <a:solidFill>
                  <a:srgbClr val="FFFFFF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478891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7244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75956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4818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2654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80795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8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66991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chemeClr val="tx1"/>
              </a:buClr>
              <a:buSzPct val="70000"/>
              <a:buFont typeface="Wingdings" pitchFamily="2" charset="2"/>
              <a:buChar char="q"/>
              <a:defRPr sz="2000" b="1" baseline="0">
                <a:solidFill>
                  <a:schemeClr val="bg2"/>
                </a:solidFill>
              </a:defRPr>
            </a:lvl1pPr>
            <a:lvl2pPr marL="573088" indent="-231775">
              <a:buClr>
                <a:schemeClr val="tx1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85174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22683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97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FB8B06-69D6-4C45-B412-B88543DD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2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640816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334664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448673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23319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71600" y="4343400"/>
            <a:ext cx="6400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300" b="1">
                <a:solidFill>
                  <a:srgbClr val="FFFFFF"/>
                </a:solidFill>
                <a:latin typeface="Arial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71600" y="4705350"/>
            <a:ext cx="594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1600 Clifton Road NE, Atlanta, GA 30333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Telephone, 1-800-CDC-INFO (232-4636)/TTY: 1-888-232-6348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900">
                <a:solidFill>
                  <a:srgbClr val="FFFFFF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478891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FB8B06-69D6-4C45-B412-B88543DD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2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163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868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2201"/>
      </p:ext>
    </p:extLst>
  </p:cSld>
  <p:clrMapOvr>
    <a:masterClrMapping/>
  </p:clrMapOvr>
  <p:transition>
    <p:wipe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03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5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282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1633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433C8C-EFEE-421D-8779-828B5F14A0BF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58CEF1-C876-42E1-9B1C-8D4E43EE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04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41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866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1206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772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616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683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330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21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17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868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2201"/>
      </p:ext>
    </p:extLst>
  </p:cSld>
  <p:clrMapOvr>
    <a:masterClrMapping/>
  </p:clrMapOvr>
  <p:transition>
    <p:wipe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054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123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33E7C-117C-4DC8-A2A9-D09A2F8587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00255-556F-45D7-A23D-9DDB86D0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11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8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880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2733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9627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821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867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8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903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655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5084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00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16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895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4358F-3077-41EE-9707-3E414CACF4FF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E5CBC-3CF3-482F-A3F8-2F2A7E58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29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177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1923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8725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81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3529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0603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8902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5984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6197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7585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963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135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676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D2A79-80A9-484F-AA92-AE48605BB2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35D06-39CA-481A-B7D0-F1EC523C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88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5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433C8C-EFEE-421D-8779-828B5F14A0BF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58CEF1-C876-42E1-9B1C-8D4E43EE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0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7706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792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4254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8891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987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058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75246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84953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45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50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417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78C7A-9D4E-4D4A-B389-560C73C1AD30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C0DCD-B406-47BA-8BDE-90B77699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3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069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6866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44609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507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85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350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684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2489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04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866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0484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450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607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EFFE-4A94-4EB8-B2CE-9C8DA3D2C2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6C9A8-2139-4574-A718-35D7799E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82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5627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5656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553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85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15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05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120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472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1288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9750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7199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8942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369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11610-06AD-4520-96D3-2BD44FB6C9B5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DD70E-F28D-4F1D-B5C4-49488556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186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436191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7802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055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7721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109060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7294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902093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3334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42311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807028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916541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663681AB-92EE-4444-9477-B23014EE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0570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dclogodark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017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21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77837" y="1179512"/>
            <a:ext cx="7848601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03D4A8"/>
                </a:gs>
                <a:gs pos="47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bevel/>
            <a:headEnd type="none" w="med" len="med"/>
            <a:tailEnd type="none" w="med" len="med"/>
          </a:ln>
          <a:effectLst>
            <a:innerShdw blurRad="63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50000"/>
              </a:schemeClr>
            </a:extrusionClr>
          </a:sp3d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BDDF8-74C2-4EA5-A977-42BE585E9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48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D42E9-4724-4AD9-9D57-8D35C71BC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5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6165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DB1B0-B48C-4D57-86D5-A2714132DB36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C747-586A-4F2F-8A37-90CE261F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76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21A92-5601-4187-970E-134222181F32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7939E-D676-4BAE-9D78-D866B1F4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882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785D3-ECDD-4698-A7D8-7D4A63875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642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77865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10903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41F67-4ACE-4CF7-9608-6B861B742F1B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1AD9D-3FA2-4131-8D96-BAB727F3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180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308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6708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11478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05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48497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683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151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30864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30405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4634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06478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97156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74F2DA5E-74CA-4762-BD98-E06FE18B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9263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6BC55-7637-4CC4-997B-DC11A3186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154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AC3CB-687F-4A2C-B254-2D0ADB9D7FC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1AA50-47EB-428F-B6BF-3E901801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817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1A1C8-CA9F-4333-A79A-9289AA388042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4EC69-D0AC-42B5-892F-598FE1B09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330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3946C-1E75-4278-AD6E-D1D3478D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943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4135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9290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4769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0B7A5-B756-4F17-9D95-0DC25F56CB85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48B99-3682-46D7-B292-299313DC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304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8311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67105-0570-4C80-B7EC-5524DC5A5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7003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88964-E070-4365-9920-7E61412B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0634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71177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733BE-EF9E-4920-97E2-FC95B9465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328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21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B59CB-68D3-458D-B016-34B974F3C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956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99B2A-3A30-4F00-B9F1-086CCA544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9629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36859-777F-4BA9-973B-7A8CAA06E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5158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1EC49-CBF9-42A7-9476-4775D5C9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4042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4343400"/>
            <a:ext cx="6400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300" b="1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4705350"/>
            <a:ext cx="594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BB0F2-619C-44F7-8742-33BEBDF73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554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63CF3-E404-49BC-8D34-F6A235B8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051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ECD701-631A-4631-94A2-C6CBEB0B8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659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9"/>
          <p:cNvSpPr>
            <a:spLocks/>
          </p:cNvSpPr>
          <p:nvPr/>
        </p:nvSpPr>
        <p:spPr bwMode="invGray">
          <a:xfrm>
            <a:off x="0" y="-12700"/>
            <a:ext cx="9163050" cy="317500"/>
          </a:xfrm>
          <a:prstGeom prst="rect">
            <a:avLst/>
          </a:prstGeom>
          <a:solidFill>
            <a:srgbClr val="002B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>
              <a:lnSpc>
                <a:spcPct val="60000"/>
              </a:lnSpc>
              <a:buClr>
                <a:srgbClr val="7592A4"/>
              </a:buClr>
              <a:buFont typeface="Arial" pitchFamily="34" charset="0"/>
              <a:buNone/>
            </a:pPr>
            <a:endParaRPr lang="en-US" altLang="en-US" sz="1400">
              <a:solidFill>
                <a:srgbClr val="FFC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2700"/>
            <a:ext cx="9158288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078435"/>
      </p:ext>
    </p:extLst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2105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08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17341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15951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7093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670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4263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0414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92402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1639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843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2597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28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054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C8E09-2ECD-4236-9F18-33F556B839B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396A5-1FAA-40D1-A718-C7ABE950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791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9044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6047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37155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763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5208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475506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219066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7361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66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1230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3CED9E9C-9357-44A3-8C6D-CEDAD557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6741"/>
      </p:ext>
    </p:extLst>
  </p:cSld>
  <p:clrMapOvr>
    <a:masterClrMapping/>
  </p:clrMapOvr>
  <p:transition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911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821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4890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3515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33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546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151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519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2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33E7C-117C-4DC8-A2A9-D09A2F8587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00255-556F-45D7-A23D-9DDB86D0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11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561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23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551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243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3842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148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8257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0182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8631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0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864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8433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0443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998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972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4165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525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218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0842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101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2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880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3695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3716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1630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4550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0887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5552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632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3473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0592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0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27330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414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503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695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3802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353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0722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17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044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672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50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9627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948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8724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942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926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3129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182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1844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2757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305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8218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342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2653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897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007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121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830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66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86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86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65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508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0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1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89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4358F-3077-41EE-9707-3E414CACF4FF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E5CBC-3CF3-482F-A3F8-2F2A7E58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724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17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19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87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81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06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89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59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619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75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9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759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1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6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D2A79-80A9-484F-AA92-AE48605BB2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35D06-39CA-481A-B7D0-F1EC523C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8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59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77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79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42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88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98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0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4818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752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849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4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50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78C7A-9D4E-4D4A-B389-560C73C1AD30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C0DCD-B406-47BA-8BDE-90B77699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3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06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68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446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50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2654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35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68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248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040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04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45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60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EFFE-4A94-4EB8-B2CE-9C8DA3D2C2D3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6C9A8-2139-4574-A718-35D7799E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8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562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5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8079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55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8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1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051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47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128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97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71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89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3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7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1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8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1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293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87.xml"/><Relationship Id="rId19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9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3992" r:id="rId2"/>
    <p:sldLayoutId id="2147484091" r:id="rId3"/>
    <p:sldLayoutId id="2147484092" r:id="rId4"/>
    <p:sldLayoutId id="2147484093" r:id="rId5"/>
    <p:sldLayoutId id="2147483993" r:id="rId6"/>
    <p:sldLayoutId id="2147483994" r:id="rId7"/>
    <p:sldLayoutId id="2147483995" r:id="rId8"/>
    <p:sldLayoutId id="2147484094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071" r:id="rId2"/>
    <p:sldLayoutId id="2147484133" r:id="rId3"/>
    <p:sldLayoutId id="2147484134" r:id="rId4"/>
    <p:sldLayoutId id="2147484135" r:id="rId5"/>
    <p:sldLayoutId id="2147484072" r:id="rId6"/>
    <p:sldLayoutId id="2147484073" r:id="rId7"/>
    <p:sldLayoutId id="2147484074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CEC8E874-468B-4ABB-8785-8E7B302DD3C0}" type="slidenum">
              <a:rPr lang="x-none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1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086" r:id="rId2"/>
    <p:sldLayoutId id="2147484162" r:id="rId3"/>
    <p:sldLayoutId id="2147484163" r:id="rId4"/>
    <p:sldLayoutId id="2147484164" r:id="rId5"/>
    <p:sldLayoutId id="2147484087" r:id="rId6"/>
    <p:sldLayoutId id="2147484088" r:id="rId7"/>
    <p:sldLayoutId id="2147484089" r:id="rId8"/>
    <p:sldLayoutId id="2147484165" r:id="rId9"/>
    <p:sldLayoutId id="2147484166" r:id="rId10"/>
    <p:sldLayoutId id="214748449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13CD3069-6180-41FE-B185-F31ADEB742D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66DD57AD-B88B-47CD-9F25-F1F6FA188163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A1D343E3-DA1A-4EE6-9360-F2E96EBB2CCA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080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387A118C-9036-40D9-A1FE-695A115C08B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4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3996" r:id="rId2"/>
    <p:sldLayoutId id="2147484097" r:id="rId3"/>
    <p:sldLayoutId id="2147484098" r:id="rId4"/>
    <p:sldLayoutId id="2147484099" r:id="rId5"/>
    <p:sldLayoutId id="2147483997" r:id="rId6"/>
    <p:sldLayoutId id="2147483998" r:id="rId7"/>
    <p:sldLayoutId id="2147483999" r:id="rId8"/>
    <p:sldLayoutId id="2147484100" r:id="rId9"/>
    <p:sldLayoutId id="2147484101" r:id="rId10"/>
    <p:sldLayoutId id="2147484000" r:id="rId11"/>
    <p:sldLayoutId id="2147484102" r:id="rId12"/>
    <p:sldLayoutId id="2147484001" r:id="rId13"/>
    <p:sldLayoutId id="2147484002" r:id="rId14"/>
    <p:sldLayoutId id="2147484103" r:id="rId1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92EC7BCD-FF4B-4032-BA6F-3CFAF318F402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5128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745ECFE6-1721-40E3-B8AA-D84CBE664394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6152" name="Picture 8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  <p:sldLayoutId id="2147484366" r:id="rId17"/>
    <p:sldLayoutId id="2147484367" r:id="rId18"/>
    <p:sldLayoutId id="2147484368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CEC8E874-468B-4ABB-8785-8E7B302DD3C0}" type="slidenum">
              <a:rPr lang="x-none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13CD3069-6180-41FE-B185-F31ADEB742D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1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4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EBB740-9ECB-43C0-99A6-F9457278B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534AFB-8C1A-4D2A-A9E0-163320CAD6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66DD57AD-B88B-47CD-9F25-F1F6FA188163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10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A1D343E3-DA1A-4EE6-9360-F2E96EBB2CCA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080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10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387A118C-9036-40D9-A1FE-695A115C08B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4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1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92EC7BCD-FF4B-4032-BA6F-3CFAF318F402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5128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1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745ECFE6-1721-40E3-B8AA-D84CBE664394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6152" name="Picture 8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5" r:id="rId13"/>
    <p:sldLayoutId id="21474841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067" r:id="rId2"/>
    <p:sldLayoutId id="2147484118" r:id="rId3"/>
    <p:sldLayoutId id="2147484119" r:id="rId4"/>
    <p:sldLayoutId id="2147484120" r:id="rId5"/>
    <p:sldLayoutId id="2147484068" r:id="rId6"/>
    <p:sldLayoutId id="2147484069" r:id="rId7"/>
    <p:sldLayoutId id="214748407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199231" y="381000"/>
            <a:ext cx="8593138" cy="1384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HCV Elimination in Georgia: Progress </a:t>
            </a:r>
            <a:br>
              <a:rPr lang="en-US" altLang="en-US" sz="3200" dirty="0" smtClean="0"/>
            </a:br>
            <a:r>
              <a:rPr lang="en-US" altLang="en-US" sz="3200" dirty="0" smtClean="0"/>
              <a:t>and Challenges</a:t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EASL, Barcelona</a:t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14 April 2016 </a:t>
            </a:r>
            <a:br>
              <a:rPr lang="en-US" altLang="en-US" sz="3200" dirty="0" smtClean="0"/>
            </a:br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 bwMode="auto">
          <a:xfrm>
            <a:off x="762000" y="4191000"/>
            <a:ext cx="7620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Francisco Averhoff, MD MPH</a:t>
            </a:r>
          </a:p>
          <a:p>
            <a:r>
              <a:rPr lang="en-US" altLang="en-US" sz="2400" dirty="0" smtClean="0"/>
              <a:t>Division of Viral Hepatitis (DVH)</a:t>
            </a:r>
          </a:p>
          <a:p>
            <a:r>
              <a:rPr lang="en-US" altLang="en-US" sz="2400" dirty="0" smtClean="0"/>
              <a:t>Centers  for Disease Control and Prevention</a:t>
            </a:r>
          </a:p>
          <a:p>
            <a:endParaRPr lang="en-US" altLang="en-US" dirty="0" smtClean="0"/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295400" y="3732213"/>
            <a:ext cx="6400800" cy="129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3253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National Center for HIV/AIDS, Viral Hepatitis, STD, and TB Prevention</a:t>
            </a:r>
          </a:p>
          <a:p>
            <a:endParaRPr lang="en-US" altLang="en-US" smtClean="0"/>
          </a:p>
        </p:txBody>
      </p:sp>
      <p:sp>
        <p:nvSpPr>
          <p:cNvPr id="53254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Division of Viral Hepatitis</a:t>
            </a:r>
          </a:p>
        </p:txBody>
      </p:sp>
      <p:pic>
        <p:nvPicPr>
          <p:cNvPr id="53255" name="Picture 6" descr="CDC_ViralHep_logo_3C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94388"/>
            <a:ext cx="12541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Hepatitis C Treatment, Care Cascade, Georgia, April 2015 – 15 February  2016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9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12876" cy="99417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n-lt"/>
              </a:rPr>
              <a:t>Level of Fibrosis Among Persons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Starting HCV Treatment May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2015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– February 15,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2016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385531"/>
              </p:ext>
            </p:extLst>
          </p:nvPr>
        </p:nvGraphicFramePr>
        <p:xfrm>
          <a:off x="792425" y="1964375"/>
          <a:ext cx="666949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1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2320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2400" b="1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Fibroscan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 Stage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Number</a:t>
                      </a:r>
                      <a:r>
                        <a:rPr lang="en-US" sz="2400" b="1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+mn-lt"/>
                        </a:rPr>
                        <a:t>of persons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(N= 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5,955)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F0-F1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0.5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F2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0.9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79501193"/>
                  </a:ext>
                </a:extLst>
              </a:tr>
              <a:tr h="384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F3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1,491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25.0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65554755"/>
                  </a:ext>
                </a:extLst>
              </a:tr>
              <a:tr h="384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F4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4,229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71.0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59348569"/>
                  </a:ext>
                </a:extLst>
              </a:tr>
              <a:tr h="384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Missing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148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20916"/>
                          </a:solidFill>
                        </a:rPr>
                        <a:t>2.5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1502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-5813"/>
            <a:ext cx="8229600" cy="1162050"/>
          </a:xfrm>
        </p:spPr>
        <p:txBody>
          <a:bodyPr/>
          <a:lstStyle/>
          <a:p>
            <a:pPr algn="ctr"/>
            <a:r>
              <a:rPr lang="en-US" sz="3200" dirty="0" smtClean="0"/>
              <a:t>STOP-C: Data Management Challenges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435102"/>
            <a:ext cx="3733800" cy="4356099"/>
          </a:xfrm>
        </p:spPr>
        <p:txBody>
          <a:bodyPr/>
          <a:lstStyle/>
          <a:p>
            <a:r>
              <a:rPr lang="en-US" sz="1600" b="1" dirty="0" smtClean="0"/>
              <a:t>Originally developed for INF Program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Expanded for the Phase I, and again for Phase II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Not meeting growing needs of Elimination Program: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Providers cannot access their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Not linked to Laboratory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Missing key data in Cascade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No validation rules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Extensive cleaning required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Needed for &gt; 100,000 patients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58CEF1-C876-42E1-9B1C-8D4E43EE34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84048"/>
            <a:ext cx="569415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88974"/>
            <a:ext cx="8229600" cy="1143000"/>
          </a:xfrm>
        </p:spPr>
        <p:txBody>
          <a:bodyPr/>
          <a:lstStyle/>
          <a:p>
            <a:r>
              <a:rPr lang="en-US" dirty="0" smtClean="0"/>
              <a:t>Additional Priorities/Activities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0248" y="1277113"/>
            <a:ext cx="8229600" cy="4191000"/>
          </a:xfrm>
        </p:spPr>
        <p:txBody>
          <a:bodyPr/>
          <a:lstStyle/>
          <a:p>
            <a:r>
              <a:rPr lang="en-US" sz="2000" dirty="0" smtClean="0"/>
              <a:t>Laboratory Quality Assurance</a:t>
            </a:r>
          </a:p>
          <a:p>
            <a:pPr lvl="1"/>
            <a:r>
              <a:rPr lang="en-US" sz="1600" dirty="0" smtClean="0"/>
              <a:t>Need for Q/A and</a:t>
            </a:r>
          </a:p>
          <a:p>
            <a:pPr lvl="1"/>
            <a:r>
              <a:rPr lang="en-US" sz="1600" dirty="0" smtClean="0"/>
              <a:t>National Reference Laboratory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Infection Control</a:t>
            </a:r>
          </a:p>
          <a:p>
            <a:pPr lvl="1"/>
            <a:r>
              <a:rPr lang="en-US" sz="1800" dirty="0" smtClean="0"/>
              <a:t>Anecdotal data suggests transmission risk in health care settings</a:t>
            </a:r>
          </a:p>
          <a:p>
            <a:pPr lvl="1"/>
            <a:r>
              <a:rPr lang="en-US" sz="1800" dirty="0" smtClean="0"/>
              <a:t>Nearly 40% of HCV infections without identified Risk Factor</a:t>
            </a:r>
          </a:p>
          <a:p>
            <a:endParaRPr lang="en-US" sz="2200" dirty="0"/>
          </a:p>
          <a:p>
            <a:r>
              <a:rPr lang="en-US" sz="2200" dirty="0" smtClean="0"/>
              <a:t>Blood Safety</a:t>
            </a:r>
          </a:p>
          <a:p>
            <a:pPr lvl="1"/>
            <a:r>
              <a:rPr lang="en-US" sz="1800" dirty="0" smtClean="0"/>
              <a:t>Transfusions identified as risk factor, including post 1997 (after HCV screening introduced) </a:t>
            </a:r>
          </a:p>
          <a:p>
            <a:pPr lvl="1"/>
            <a:r>
              <a:rPr lang="en-US" sz="1800" dirty="0" smtClean="0"/>
              <a:t>70% of transfusions unregulated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7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8288"/>
            <a:ext cx="8229600" cy="1143000"/>
          </a:xfrm>
        </p:spPr>
        <p:txBody>
          <a:bodyPr/>
          <a:lstStyle/>
          <a:p>
            <a:r>
              <a:rPr lang="en-US" dirty="0" smtClean="0"/>
              <a:t>Additional Priorities/Activities (II)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1374648"/>
            <a:ext cx="8458200" cy="4191000"/>
          </a:xfrm>
        </p:spPr>
        <p:txBody>
          <a:bodyPr/>
          <a:lstStyle/>
          <a:p>
            <a:r>
              <a:rPr lang="en-US" sz="2000" dirty="0" smtClean="0"/>
              <a:t>Disease Burden/Surveillance </a:t>
            </a:r>
          </a:p>
          <a:p>
            <a:pPr lvl="1"/>
            <a:r>
              <a:rPr lang="en-US" sz="1800" dirty="0" smtClean="0"/>
              <a:t>Identification of Acute &amp; Chronic HCV, risk factors</a:t>
            </a:r>
          </a:p>
          <a:p>
            <a:pPr lvl="1"/>
            <a:r>
              <a:rPr lang="en-US" sz="1800" dirty="0" smtClean="0"/>
              <a:t>Morbidity and Mortality </a:t>
            </a:r>
            <a:r>
              <a:rPr lang="en-US" sz="1800" i="1" dirty="0" smtClean="0"/>
              <a:t>(impact indicators)</a:t>
            </a:r>
          </a:p>
          <a:p>
            <a:endParaRPr lang="en-US" sz="2000" dirty="0"/>
          </a:p>
          <a:p>
            <a:r>
              <a:rPr lang="en-US" sz="2000" dirty="0" smtClean="0"/>
              <a:t>Monitoring and Evaluation</a:t>
            </a:r>
          </a:p>
          <a:p>
            <a:pPr lvl="1"/>
            <a:r>
              <a:rPr lang="en-US" sz="1800" dirty="0" smtClean="0"/>
              <a:t>Development of a comprehensive program under development (focus of April 6 – 8 2016 Workshop in Tbilisi)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 smtClean="0"/>
              <a:t>Modeling</a:t>
            </a:r>
          </a:p>
          <a:p>
            <a:pPr lvl="1"/>
            <a:r>
              <a:rPr lang="en-US" sz="1800" dirty="0" smtClean="0"/>
              <a:t>Preliminary analysis (P Vickerman et al): </a:t>
            </a:r>
          </a:p>
          <a:p>
            <a:pPr lvl="2"/>
            <a:r>
              <a:rPr lang="en-US" dirty="0" smtClean="0"/>
              <a:t>Over 1500 premature deaths averted among 6000 treated in Phase I</a:t>
            </a:r>
          </a:p>
          <a:p>
            <a:pPr lvl="2"/>
            <a:r>
              <a:rPr lang="en-US" dirty="0" smtClean="0"/>
              <a:t>Expanded Harm Reduction and Targeted Treatment of PWID needed to achieve goals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"/>
            <a:ext cx="8229600" cy="1143000"/>
          </a:xfrm>
        </p:spPr>
        <p:txBody>
          <a:bodyPr/>
          <a:lstStyle/>
          <a:p>
            <a:r>
              <a:rPr lang="en-US" dirty="0" smtClean="0"/>
              <a:t>Research &amp; Documenting HCV 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r>
              <a:rPr lang="en-US" i="1" dirty="0" smtClean="0"/>
              <a:t>Why?  Worlds first HCV elimination program, serves as a model for the world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Answer critical questions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Document lessons learned</a:t>
            </a:r>
          </a:p>
          <a:p>
            <a:pPr lvl="1"/>
            <a:r>
              <a:rPr lang="en-US" dirty="0" smtClean="0"/>
              <a:t>What worked well</a:t>
            </a:r>
          </a:p>
          <a:p>
            <a:pPr lvl="1"/>
            <a:r>
              <a:rPr lang="en-US" dirty="0" smtClean="0"/>
              <a:t>What presented challenges</a:t>
            </a:r>
            <a:endParaRPr lang="en-US" dirty="0"/>
          </a:p>
          <a:p>
            <a:pPr lvl="1"/>
            <a:endParaRPr lang="en-US" sz="1800" dirty="0" smtClean="0"/>
          </a:p>
          <a:p>
            <a:r>
              <a:rPr lang="en-US" sz="2000" dirty="0"/>
              <a:t>Document </a:t>
            </a:r>
            <a:r>
              <a:rPr lang="en-US" sz="2000" dirty="0" smtClean="0"/>
              <a:t>Success: </a:t>
            </a:r>
            <a:r>
              <a:rPr lang="en-US" sz="2000" dirty="0"/>
              <a:t>was the </a:t>
            </a:r>
            <a:r>
              <a:rPr lang="en-US" sz="2000" dirty="0" smtClean="0"/>
              <a:t>elimination achieved?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3572"/>
            <a:ext cx="8229600" cy="1143000"/>
          </a:xfrm>
        </p:spPr>
        <p:txBody>
          <a:bodyPr/>
          <a:lstStyle/>
          <a:p>
            <a:r>
              <a:rPr lang="en-US" dirty="0" smtClean="0"/>
              <a:t>Research Questions in HCV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191000"/>
          </a:xfrm>
        </p:spPr>
        <p:txBody>
          <a:bodyPr/>
          <a:lstStyle/>
          <a:p>
            <a:r>
              <a:rPr lang="en-US" sz="2000" dirty="0" smtClean="0"/>
              <a:t>Examples </a:t>
            </a:r>
          </a:p>
          <a:p>
            <a:pPr lvl="1"/>
            <a:r>
              <a:rPr lang="en-US" sz="1800" dirty="0" smtClean="0"/>
              <a:t>Impact of HCV treatment on morbidity and mortality?</a:t>
            </a:r>
          </a:p>
          <a:p>
            <a:pPr lvl="1"/>
            <a:r>
              <a:rPr lang="en-US" sz="1800" dirty="0" smtClean="0"/>
              <a:t>Why do a substantial proportion of patients not have SVR results? </a:t>
            </a:r>
          </a:p>
          <a:p>
            <a:pPr lvl="1"/>
            <a:r>
              <a:rPr lang="en-US" sz="1800" dirty="0" smtClean="0"/>
              <a:t>Is HCV incidence increasing or decreasing?</a:t>
            </a:r>
          </a:p>
          <a:p>
            <a:pPr lvl="1"/>
            <a:r>
              <a:rPr lang="en-US" sz="1800" dirty="0" smtClean="0"/>
              <a:t>Macro-economic impact of HCV treatment on Georgia?</a:t>
            </a:r>
          </a:p>
          <a:p>
            <a:pPr lvl="1"/>
            <a:r>
              <a:rPr lang="en-US" sz="1800" dirty="0" smtClean="0"/>
              <a:t>Effectiveness of screening and linkage to care strategies?</a:t>
            </a:r>
          </a:p>
          <a:p>
            <a:pPr lvl="1"/>
            <a:r>
              <a:rPr lang="en-US" sz="1800" dirty="0" smtClean="0"/>
              <a:t>Importance of intra-familial transmission in the HCV epidemic?</a:t>
            </a:r>
          </a:p>
          <a:p>
            <a:pPr lvl="1"/>
            <a:r>
              <a:rPr lang="en-US" sz="1800" dirty="0" smtClean="0"/>
              <a:t>Does HCV transmission cluster in villages? Why?</a:t>
            </a:r>
          </a:p>
          <a:p>
            <a:pPr lvl="1"/>
            <a:r>
              <a:rPr lang="en-US" sz="1800" dirty="0" smtClean="0"/>
              <a:t>Effectiveness of treatment strategies targeting high risk populations on transmission and prevalence? </a:t>
            </a:r>
          </a:p>
          <a:p>
            <a:pPr lvl="1"/>
            <a:r>
              <a:rPr lang="en-US" sz="1800" dirty="0" smtClean="0"/>
              <a:t>Effectiveness of primary care providers to deliver care and treatment for HCV (vs. specialists) </a:t>
            </a:r>
          </a:p>
          <a:p>
            <a:pPr lvl="1"/>
            <a:r>
              <a:rPr lang="en-US" sz="1800" dirty="0" smtClean="0"/>
              <a:t>Can monitoring of patients on treatment be simplified? </a:t>
            </a:r>
          </a:p>
          <a:p>
            <a:pPr lvl="1"/>
            <a:r>
              <a:rPr lang="en-US" sz="1800" dirty="0" smtClean="0"/>
              <a:t>Effectiveness (Cost) of HCV Core-Ag (vs. Anti-HCV + PCR)? </a:t>
            </a:r>
          </a:p>
          <a:p>
            <a:pPr lvl="1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0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91000"/>
          </a:xfrm>
        </p:spPr>
        <p:txBody>
          <a:bodyPr/>
          <a:lstStyle/>
          <a:p>
            <a:r>
              <a:rPr lang="en-US" sz="2000" dirty="0" smtClean="0"/>
              <a:t>Phase </a:t>
            </a:r>
            <a:r>
              <a:rPr lang="en-US" sz="2000" dirty="0"/>
              <a:t>1 goal </a:t>
            </a:r>
            <a:r>
              <a:rPr lang="en-US" sz="2000" dirty="0" smtClean="0"/>
              <a:t>achieved; focus on treatment</a:t>
            </a:r>
            <a:endParaRPr lang="en-US" sz="2000" dirty="0"/>
          </a:p>
          <a:p>
            <a:pPr lvl="1"/>
            <a:r>
              <a:rPr lang="en-US" dirty="0"/>
              <a:t>Majority of patients initiated treatment were with severe liver disease (F3/F4</a:t>
            </a:r>
            <a:r>
              <a:rPr lang="en-US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Male </a:t>
            </a:r>
            <a:r>
              <a:rPr lang="en-US" sz="2000" dirty="0"/>
              <a:t>population disproportionally </a:t>
            </a:r>
            <a:r>
              <a:rPr lang="en-US" sz="2000" dirty="0" smtClean="0"/>
              <a:t>receiving  </a:t>
            </a:r>
            <a:r>
              <a:rPr lang="en-US" sz="2000" dirty="0"/>
              <a:t>HCV </a:t>
            </a:r>
            <a:r>
              <a:rPr lang="en-US" sz="2000" dirty="0" smtClean="0"/>
              <a:t>treatment</a:t>
            </a:r>
          </a:p>
          <a:p>
            <a:endParaRPr lang="en-US" sz="2000" dirty="0" smtClean="0"/>
          </a:p>
          <a:p>
            <a:r>
              <a:rPr lang="en-US" sz="2000" dirty="0" smtClean="0"/>
              <a:t>Enrollment slowing </a:t>
            </a:r>
            <a:r>
              <a:rPr lang="en-US" sz="2000" dirty="0"/>
              <a:t>over time</a:t>
            </a:r>
          </a:p>
          <a:p>
            <a:pPr lvl="1"/>
            <a:r>
              <a:rPr lang="en-US" dirty="0" smtClean="0"/>
              <a:t>Screening and linkage to care of </a:t>
            </a:r>
            <a:r>
              <a:rPr lang="en-US" dirty="0"/>
              <a:t>HCV </a:t>
            </a:r>
            <a:r>
              <a:rPr lang="en-US" dirty="0" smtClean="0"/>
              <a:t>infected not developed, data lacking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Barriers </a:t>
            </a:r>
            <a:r>
              <a:rPr lang="en-US" sz="2000" dirty="0"/>
              <a:t>in progression in care cascade need </a:t>
            </a:r>
            <a:r>
              <a:rPr lang="en-US" sz="2000" dirty="0" smtClean="0"/>
              <a:t>to be studied and monitored: </a:t>
            </a:r>
          </a:p>
          <a:p>
            <a:pPr lvl="1"/>
            <a:r>
              <a:rPr lang="en-US" dirty="0" smtClean="0"/>
              <a:t>Cost of diagnostics? Access? Linkage to Care?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Information </a:t>
            </a:r>
            <a:r>
              <a:rPr lang="en-US" sz="2000" dirty="0"/>
              <a:t>system needs </a:t>
            </a:r>
            <a:r>
              <a:rPr lang="en-US" sz="2000" dirty="0" smtClean="0"/>
              <a:t>attention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68235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Priority for 2016 – 2017</a:t>
            </a:r>
            <a:r>
              <a:rPr lang="en-US" i="1" dirty="0" smtClean="0"/>
              <a:t>: Evidence Based Elimination Plan</a:t>
            </a:r>
          </a:p>
          <a:p>
            <a:endParaRPr lang="en-US" sz="2000" dirty="0"/>
          </a:p>
          <a:p>
            <a:r>
              <a:rPr lang="en-US" sz="2000" dirty="0" smtClean="0"/>
              <a:t>Critical Areas to be enhanced/addressed to achieve elimination</a:t>
            </a:r>
          </a:p>
          <a:p>
            <a:pPr lvl="1"/>
            <a:r>
              <a:rPr lang="en-US" dirty="0" smtClean="0"/>
              <a:t>Robust information system </a:t>
            </a:r>
          </a:p>
          <a:p>
            <a:pPr lvl="1"/>
            <a:r>
              <a:rPr lang="en-US" dirty="0" smtClean="0"/>
              <a:t>Reduction of barriers to PWID including decriminalization and harm reduction scale-up</a:t>
            </a:r>
          </a:p>
          <a:p>
            <a:pPr lvl="1"/>
            <a:r>
              <a:rPr lang="en-US" dirty="0" smtClean="0"/>
              <a:t>Blood Safety Regulation</a:t>
            </a:r>
          </a:p>
          <a:p>
            <a:pPr lvl="1"/>
            <a:r>
              <a:rPr lang="en-US" dirty="0" smtClean="0"/>
              <a:t>Targeted, streamlined screening and linkage to care </a:t>
            </a:r>
          </a:p>
          <a:p>
            <a:pPr lvl="1"/>
            <a:r>
              <a:rPr lang="en-US" dirty="0" smtClean="0"/>
              <a:t>Surveillance for acute/chronic infections, incidence, risk factors, morbidity/mortality </a:t>
            </a:r>
            <a:endParaRPr lang="en-US" dirty="0"/>
          </a:p>
          <a:p>
            <a:pPr lvl="1"/>
            <a:r>
              <a:rPr lang="en-US" dirty="0" smtClean="0"/>
              <a:t>Research</a:t>
            </a:r>
            <a:r>
              <a:rPr lang="en-US" dirty="0"/>
              <a:t>, </a:t>
            </a:r>
            <a:r>
              <a:rPr lang="en-US" dirty="0" smtClean="0"/>
              <a:t>Monitoring and Evaluation, and Modeling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0261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191000"/>
          </a:xfrm>
        </p:spPr>
        <p:txBody>
          <a:bodyPr/>
          <a:lstStyle/>
          <a:p>
            <a:r>
              <a:rPr lang="en-US" dirty="0" smtClean="0"/>
              <a:t>Lia Gvinjilia</a:t>
            </a:r>
          </a:p>
          <a:p>
            <a:r>
              <a:rPr lang="en-US" dirty="0" err="1" smtClean="0"/>
              <a:t>Eka</a:t>
            </a:r>
            <a:r>
              <a:rPr lang="en-US" dirty="0" smtClean="0"/>
              <a:t> </a:t>
            </a:r>
            <a:r>
              <a:rPr lang="en-US" dirty="0" err="1" smtClean="0"/>
              <a:t>Adamia</a:t>
            </a:r>
            <a:endParaRPr lang="en-US" dirty="0" smtClean="0"/>
          </a:p>
          <a:p>
            <a:r>
              <a:rPr lang="en-US" dirty="0" smtClean="0"/>
              <a:t>Maia Tsereteli</a:t>
            </a:r>
            <a:endParaRPr lang="en-US" dirty="0"/>
          </a:p>
          <a:p>
            <a:r>
              <a:rPr lang="en-US" dirty="0" smtClean="0"/>
              <a:t>David </a:t>
            </a:r>
            <a:r>
              <a:rPr lang="en-US" dirty="0" err="1" smtClean="0"/>
              <a:t>Baliashvili</a:t>
            </a:r>
            <a:endParaRPr lang="en-US" dirty="0"/>
          </a:p>
          <a:p>
            <a:r>
              <a:rPr lang="en-US" dirty="0"/>
              <a:t>Maia </a:t>
            </a:r>
            <a:r>
              <a:rPr lang="en-US" dirty="0" err="1" smtClean="0"/>
              <a:t>Alkhazashvili</a:t>
            </a:r>
            <a:endParaRPr lang="en-US" dirty="0"/>
          </a:p>
          <a:p>
            <a:r>
              <a:rPr lang="en-US" dirty="0" smtClean="0"/>
              <a:t>Leslyn McNabb</a:t>
            </a:r>
          </a:p>
          <a:p>
            <a:r>
              <a:rPr lang="en-US" dirty="0" smtClean="0"/>
              <a:t>Sharmeen Hussain</a:t>
            </a:r>
          </a:p>
          <a:p>
            <a:r>
              <a:rPr lang="en-US" dirty="0" smtClean="0"/>
              <a:t>Juliette Morgan</a:t>
            </a:r>
          </a:p>
          <a:p>
            <a:r>
              <a:rPr lang="en-US" dirty="0" smtClean="0"/>
              <a:t>Amiran </a:t>
            </a:r>
            <a:r>
              <a:rPr lang="en-US" dirty="0" err="1" smtClean="0"/>
              <a:t>Gamkrekidze</a:t>
            </a:r>
            <a:endParaRPr lang="en-US" dirty="0" smtClean="0"/>
          </a:p>
          <a:p>
            <a:r>
              <a:rPr lang="en-US" dirty="0" smtClean="0"/>
              <a:t>Valeri </a:t>
            </a:r>
            <a:r>
              <a:rPr lang="en-US" dirty="0" err="1" smtClean="0"/>
              <a:t>Kvarackhelia</a:t>
            </a:r>
            <a:endParaRPr lang="en-US" dirty="0" smtClean="0"/>
          </a:p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18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HCV Elimination Georgia*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4191000"/>
          </a:xfrm>
        </p:spPr>
        <p:txBody>
          <a:bodyPr/>
          <a:lstStyle/>
          <a:p>
            <a:r>
              <a:rPr lang="en-US" dirty="0" smtClean="0"/>
              <a:t>Phase I: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of charge treatment with SOF </a:t>
            </a:r>
            <a:r>
              <a:rPr lang="en-US" dirty="0" smtClean="0"/>
              <a:t>based regimens for first 5000 HCV infected patients citizens of Georgia with any of known </a:t>
            </a:r>
            <a:r>
              <a:rPr lang="en-US" dirty="0" smtClean="0">
                <a:solidFill>
                  <a:schemeClr val="bg1"/>
                </a:solidFill>
              </a:rPr>
              <a:t>advanced liver disease </a:t>
            </a:r>
            <a:r>
              <a:rPr lang="en-US" dirty="0" smtClean="0"/>
              <a:t>(</a:t>
            </a:r>
            <a:r>
              <a:rPr lang="en-US" dirty="0" err="1" smtClean="0"/>
              <a:t>Metavir</a:t>
            </a:r>
            <a:r>
              <a:rPr lang="en-US" dirty="0" smtClean="0"/>
              <a:t> F3/F4), extra-hepatic manifestations, HIV coinfection, other </a:t>
            </a:r>
          </a:p>
          <a:p>
            <a:pPr lvl="1"/>
            <a:endParaRPr lang="en-US" dirty="0"/>
          </a:p>
          <a:p>
            <a:r>
              <a:rPr lang="en-US" dirty="0" smtClean="0"/>
              <a:t>Phase II:</a:t>
            </a:r>
          </a:p>
          <a:p>
            <a:pPr lvl="1"/>
            <a:r>
              <a:rPr lang="en-US" dirty="0" smtClean="0"/>
              <a:t>Development of an </a:t>
            </a:r>
            <a:r>
              <a:rPr lang="en-US" dirty="0" smtClean="0">
                <a:solidFill>
                  <a:schemeClr val="bg1"/>
                </a:solidFill>
              </a:rPr>
              <a:t>evidence based elimination plan </a:t>
            </a:r>
            <a:r>
              <a:rPr lang="en-US" dirty="0" smtClean="0"/>
              <a:t>(in progress)</a:t>
            </a:r>
          </a:p>
          <a:p>
            <a:pPr lvl="1"/>
            <a:r>
              <a:rPr lang="en-US" dirty="0" smtClean="0"/>
              <a:t>Implementation of </a:t>
            </a:r>
            <a:r>
              <a:rPr lang="en-US" dirty="0" smtClean="0">
                <a:solidFill>
                  <a:schemeClr val="bg1"/>
                </a:solidFill>
              </a:rPr>
              <a:t>prevention</a:t>
            </a:r>
            <a:r>
              <a:rPr lang="en-US" dirty="0" smtClean="0"/>
              <a:t> activities and surveillance</a:t>
            </a:r>
          </a:p>
          <a:p>
            <a:pPr lvl="1"/>
            <a:r>
              <a:rPr lang="en-US" dirty="0" smtClean="0"/>
              <a:t>Screening and </a:t>
            </a:r>
            <a:r>
              <a:rPr lang="en-US" dirty="0" smtClean="0">
                <a:solidFill>
                  <a:schemeClr val="bg1"/>
                </a:solidFill>
              </a:rPr>
              <a:t>expanded treatment </a:t>
            </a:r>
            <a:r>
              <a:rPr lang="en-US" dirty="0" smtClean="0"/>
              <a:t>for HCV infected patients (regardless of </a:t>
            </a:r>
            <a:r>
              <a:rPr lang="en-US" dirty="0" err="1" smtClean="0"/>
              <a:t>Metavir</a:t>
            </a:r>
            <a:r>
              <a:rPr lang="en-US" dirty="0" smtClean="0"/>
              <a:t> score) with free of charge SOF based regimens, SOF/LED regimens, and other regimens as available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* Currently transitioning from Phase I to Phase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21877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Eligibility for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r>
              <a:rPr lang="en-US" dirty="0" smtClean="0"/>
              <a:t>Citizen of Georgia </a:t>
            </a:r>
            <a:endParaRPr lang="en-US" dirty="0"/>
          </a:p>
          <a:p>
            <a:r>
              <a:rPr lang="en-US" dirty="0" smtClean="0"/>
              <a:t>Present to designated provider with evidence of HCV infection (minimally anti-HCV+ test)</a:t>
            </a:r>
          </a:p>
          <a:p>
            <a:pPr lvl="1"/>
            <a:r>
              <a:rPr lang="en-US" dirty="0" smtClean="0"/>
              <a:t>Workup (paid by patient or free based on ability to pay): </a:t>
            </a:r>
          </a:p>
          <a:p>
            <a:pPr lvl="2"/>
            <a:r>
              <a:rPr lang="en-US" dirty="0" smtClean="0"/>
              <a:t>RNA test to confirm infection, if positive</a:t>
            </a:r>
          </a:p>
          <a:p>
            <a:pPr lvl="2"/>
            <a:r>
              <a:rPr lang="en-US" dirty="0" smtClean="0"/>
              <a:t>Staging: FIB4 and/or </a:t>
            </a:r>
            <a:r>
              <a:rPr lang="en-US" dirty="0" err="1" smtClean="0"/>
              <a:t>Fibroscan</a:t>
            </a:r>
            <a:r>
              <a:rPr lang="en-US" dirty="0" smtClean="0"/>
              <a:t>, </a:t>
            </a:r>
          </a:p>
          <a:p>
            <a:pPr lvl="3"/>
            <a:r>
              <a:rPr lang="en-US" dirty="0" smtClean="0"/>
              <a:t>if consistent with F0 – F2, deferred to Phase II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If consistent with F3/F4 eligible for Phase I: </a:t>
            </a:r>
            <a:r>
              <a:rPr lang="en-US" dirty="0" smtClean="0"/>
              <a:t>Genotyping and testing, recommended treatment regimen</a:t>
            </a:r>
          </a:p>
          <a:p>
            <a:pPr lvl="3"/>
            <a:r>
              <a:rPr lang="en-US" dirty="0" smtClean="0"/>
              <a:t>Records sent to Clinical Committee (CC) to approve or defer treatment (Phase II)</a:t>
            </a:r>
          </a:p>
          <a:p>
            <a:pPr lvl="3"/>
            <a:r>
              <a:rPr lang="en-US" dirty="0" smtClean="0"/>
              <a:t>Patient notified of CC decision and data entered into central database, “STOP-C”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9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Treatment Capacity*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Sites</a:t>
            </a:r>
          </a:p>
          <a:p>
            <a:pPr lvl="1"/>
            <a:r>
              <a:rPr lang="en-US" dirty="0" smtClean="0"/>
              <a:t>Eligibility Criteria: assessed by a standard tool to assess capacity, including: clinical, laboratory, infrastructure</a:t>
            </a:r>
          </a:p>
          <a:p>
            <a:pPr lvl="1"/>
            <a:r>
              <a:rPr lang="en-US" dirty="0" smtClean="0"/>
              <a:t>Initially 4 sites (all in Tbilisi), expanded to 16 (including corrections, and clinic serving PWID)</a:t>
            </a:r>
          </a:p>
          <a:p>
            <a:endParaRPr lang="en-US" dirty="0"/>
          </a:p>
          <a:p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Currently 93 approved/certified designated providers for program (60% </a:t>
            </a:r>
            <a:r>
              <a:rPr lang="en-US" dirty="0" err="1" smtClean="0"/>
              <a:t>inTbilisi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specialists (Infectious Disease and Gastroenterology) eligible for participation (&gt;600 nationwide)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 smtClean="0"/>
              <a:t>* Clinical sites and providers are private sector only; no treatment capacity in public sector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033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Number of Persons with a Positive HCV Results Presenting to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Clinical Site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,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by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Month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April 28, 2015–February 15,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2016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80492"/>
              </p:ext>
            </p:extLst>
          </p:nvPr>
        </p:nvGraphicFramePr>
        <p:xfrm>
          <a:off x="628650" y="2226469"/>
          <a:ext cx="7886700" cy="347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50" y="5669607"/>
            <a:ext cx="88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/>
                </a:solidFill>
                <a:latin typeface="Calibri"/>
                <a:cs typeface="+mn-cs"/>
              </a:rPr>
              <a:t>Data source: STOP-C system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/>
                </a:solidFill>
                <a:latin typeface="Calibri"/>
                <a:cs typeface="Times New Roman" panose="02020603050405020304" pitchFamily="18" charset="0"/>
              </a:rPr>
              <a:t>* The number of </a:t>
            </a:r>
            <a:r>
              <a:rPr lang="en-US" kern="0" dirty="0" smtClean="0">
                <a:solidFill>
                  <a:schemeClr val="bg2"/>
                </a:solidFill>
                <a:latin typeface="Calibri"/>
                <a:cs typeface="Times New Roman" panose="02020603050405020304" pitchFamily="18" charset="0"/>
              </a:rPr>
              <a:t>clinical </a:t>
            </a:r>
            <a:r>
              <a:rPr lang="en-US" kern="0" dirty="0">
                <a:solidFill>
                  <a:schemeClr val="bg2"/>
                </a:solidFill>
                <a:latin typeface="Calibri"/>
                <a:cs typeface="Times New Roman" panose="02020603050405020304" pitchFamily="18" charset="0"/>
              </a:rPr>
              <a:t>sites increased from 4 in April to 15 in February 2016</a:t>
            </a:r>
            <a:endParaRPr lang="en-US" kern="0" dirty="0">
              <a:solidFill>
                <a:schemeClr val="bg2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+mn-lt"/>
              </a:rPr>
              <a:t>Number of Persons Approved By Committee for Treatment and who Started Treatment, May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2015–February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15, 2016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36724"/>
              </p:ext>
            </p:extLst>
          </p:nvPr>
        </p:nvGraphicFramePr>
        <p:xfrm>
          <a:off x="381000" y="1870540"/>
          <a:ext cx="8382000" cy="392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999" y="5552302"/>
            <a:ext cx="822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/>
                </a:solidFill>
                <a:latin typeface="Calibri"/>
                <a:cs typeface="+mn-cs"/>
              </a:rPr>
              <a:t>Data source:  </a:t>
            </a:r>
            <a:r>
              <a:rPr lang="en-US" b="1" kern="0" dirty="0">
                <a:solidFill>
                  <a:schemeClr val="bg2"/>
                </a:solidFill>
                <a:latin typeface="Calibri"/>
                <a:cs typeface="+mn-cs"/>
              </a:rPr>
              <a:t>STOP-C Database.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/>
                </a:solidFill>
                <a:latin typeface="Calibri"/>
                <a:cs typeface="+mn-cs"/>
              </a:rPr>
              <a:t>The first committee meeting was on May 7th and the first treatment start date was May 14, 2015</a:t>
            </a:r>
          </a:p>
        </p:txBody>
      </p:sp>
    </p:spTree>
    <p:extLst>
      <p:ext uri="{BB962C8B-B14F-4D97-AF65-F5344CB8AC3E}">
        <p14:creationId xmlns:p14="http://schemas.microsoft.com/office/powerpoint/2010/main" val="24355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54094" cy="994172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+mn-lt"/>
              </a:rPr>
              <a:t>Region of Residence for Persons Starting HCV Treatment, May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– February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15,2016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59178"/>
              </p:ext>
            </p:extLst>
          </p:nvPr>
        </p:nvGraphicFramePr>
        <p:xfrm>
          <a:off x="762000" y="1447800"/>
          <a:ext cx="7162799" cy="498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4142">
                  <a:extLst>
                    <a:ext uri="{9D8B030D-6E8A-4147-A177-3AD203B41FA5}">
                      <a16:colId xmlns:a16="http://schemas.microsoft.com/office/drawing/2014/main" xmlns="" val="2142307769"/>
                    </a:ext>
                  </a:extLst>
                </a:gridCol>
              </a:tblGrid>
              <a:tr h="57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  Total=5,955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Population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</a:rPr>
                        <a:t>(est.)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</a:rPr>
                        <a:t>3,729,500</a:t>
                      </a:r>
                      <a:r>
                        <a:rPr lang="en-US" sz="2000" b="1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</a:rPr>
                        <a:t> (%)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Tbilisi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3549 (59.6)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1,118,300 (30.0)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Imereti</a:t>
                      </a:r>
                      <a:endParaRPr lang="en-US" sz="1600" b="1" i="0" u="none" strike="noStrike" dirty="0">
                        <a:solidFill>
                          <a:srgbClr val="020916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651 (10.9)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535,700 (14.4)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Adjara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455 (7.6)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336,500 (9.0)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Samegrelo</a:t>
                      </a:r>
                      <a:endParaRPr lang="en-US" sz="1600" b="1" i="0" u="none" strike="noStrike" dirty="0">
                        <a:solidFill>
                          <a:srgbClr val="020916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473 (7.9)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330,900 (8.9)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Kvemo</a:t>
                      </a:r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Kartli</a:t>
                      </a:r>
                      <a:endParaRPr lang="en-US" sz="1600" b="1" i="0" u="none" strike="noStrike" dirty="0">
                        <a:solidFill>
                          <a:srgbClr val="020916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236 (3.9)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425,000 (11.4)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42404212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Shida</a:t>
                      </a:r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Kartli</a:t>
                      </a:r>
                      <a:endParaRPr lang="en-US" sz="1600" b="1" i="0" u="none" strike="noStrike" dirty="0">
                        <a:solidFill>
                          <a:srgbClr val="020916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185 (3.1)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264,700 (7.1)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39097839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Kakheti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124 (2.1)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318,900 (8.6)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54591931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20916"/>
                          </a:solidFill>
                        </a:rPr>
                        <a:t>Guria</a:t>
                      </a:r>
                      <a:endParaRPr lang="en-US" sz="1600" b="1" dirty="0">
                        <a:solidFill>
                          <a:srgbClr val="020916"/>
                        </a:solidFill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118 (1.9)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113,100 (3.0)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93040250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20916"/>
                          </a:solidFill>
                        </a:rPr>
                        <a:t>Samtskhe-Javakheti</a:t>
                      </a:r>
                      <a:endParaRPr lang="en-US" sz="1600" b="1" dirty="0">
                        <a:solidFill>
                          <a:srgbClr val="020916"/>
                        </a:solidFill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45 (0.8)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160,300 (4.3)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5099514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20916"/>
                          </a:solidFill>
                        </a:rPr>
                        <a:t>Mtskheta-Mtianeti</a:t>
                      </a:r>
                      <a:endParaRPr lang="en-US" sz="1600" b="1" dirty="0">
                        <a:solidFill>
                          <a:srgbClr val="020916"/>
                        </a:solidFill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46 (0.8)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94,300 (2.5)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93986465"/>
                  </a:ext>
                </a:extLst>
              </a:tr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20916"/>
                          </a:solidFill>
                        </a:rPr>
                        <a:t>Racha</a:t>
                      </a:r>
                      <a:endParaRPr lang="en-US" sz="1600" b="1" dirty="0">
                        <a:solidFill>
                          <a:srgbClr val="020916"/>
                        </a:solidFill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40 (0.7)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31,800 (0.9)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8771486"/>
                  </a:ext>
                </a:extLst>
              </a:tr>
              <a:tr h="471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20916"/>
                          </a:solidFill>
                          <a:effectLst/>
                          <a:latin typeface="+mn-lt"/>
                        </a:rPr>
                        <a:t>Abkhazia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33 (0.6)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20916"/>
                          </a:solidFill>
                        </a:rPr>
                        <a:t>----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0800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91303" cy="9941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Demographic Characteristics of Persons Starting HCV Treatment, Phase 1 Hepatitis C Elimination Program, May 14–February 15,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51326"/>
              </p:ext>
            </p:extLst>
          </p:nvPr>
        </p:nvGraphicFramePr>
        <p:xfrm>
          <a:off x="1371600" y="1981200"/>
          <a:ext cx="6219329" cy="362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Numbe</a:t>
                      </a: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r 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of Persons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2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5,955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82747731"/>
                  </a:ext>
                </a:extLst>
              </a:tr>
              <a:tr h="4642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  <a:latin typeface="+mn-lt"/>
                        </a:rPr>
                        <a:t>Sex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2091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2091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2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20916"/>
                          </a:solidFill>
                          <a:latin typeface="+mn-lt"/>
                        </a:rPr>
                        <a:t>Male</a:t>
                      </a:r>
                      <a:endParaRPr lang="en-US" sz="2000" b="1" dirty="0">
                        <a:solidFill>
                          <a:srgbClr val="020916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5,086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 85.4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  <a:latin typeface="+mn-lt"/>
                        </a:rPr>
                        <a:t>Female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14.6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20916"/>
                          </a:solidFill>
                          <a:latin typeface="+mn-lt"/>
                        </a:rPr>
                        <a:t>Median Age </a:t>
                      </a:r>
                      <a:r>
                        <a:rPr lang="en-US" sz="2000" b="1" dirty="0">
                          <a:solidFill>
                            <a:srgbClr val="020916"/>
                          </a:solidFill>
                          <a:latin typeface="+mn-lt"/>
                        </a:rPr>
                        <a:t>(range)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      </a:t>
                      </a:r>
                      <a:endParaRPr lang="en-US" sz="2000" b="1" dirty="0" smtClean="0">
                        <a:solidFill>
                          <a:srgbClr val="020916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20916"/>
                          </a:solidFill>
                        </a:rPr>
                        <a:t>51 </a:t>
                      </a:r>
                      <a:r>
                        <a:rPr lang="en-US" sz="2000" b="1" dirty="0">
                          <a:solidFill>
                            <a:srgbClr val="020916"/>
                          </a:solidFill>
                        </a:rPr>
                        <a:t>(44-56)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2091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6243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7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4579"/>
            <a:ext cx="80010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HCV screening program among </a:t>
            </a:r>
            <a:r>
              <a:rPr lang="en-US" sz="2800" b="1" dirty="0" smtClean="0">
                <a:solidFill>
                  <a:schemeClr val="bg1"/>
                </a:solidFill>
                <a:ea typeface="+mj-ea"/>
                <a:cs typeface="+mj-cs"/>
              </a:rPr>
              <a:t>select populations, Georgia,  2015 – 2016*</a:t>
            </a:r>
            <a:endParaRPr lang="en-US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21792776"/>
              </p:ext>
            </p:extLst>
          </p:nvPr>
        </p:nvGraphicFramePr>
        <p:xfrm>
          <a:off x="1066800" y="1971764"/>
          <a:ext cx="731520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1371600"/>
            <a:ext cx="6282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smtClean="0">
                <a:solidFill>
                  <a:schemeClr val="bg2"/>
                </a:solidFill>
              </a:rPr>
              <a:t>Over 170 </a:t>
            </a:r>
            <a:r>
              <a:rPr lang="en-US" sz="1650" b="1" dirty="0">
                <a:solidFill>
                  <a:schemeClr val="bg2"/>
                </a:solidFill>
              </a:rPr>
              <a:t>000 </a:t>
            </a:r>
            <a:r>
              <a:rPr lang="en-US" sz="1650" b="1" dirty="0" smtClean="0">
                <a:solidFill>
                  <a:schemeClr val="bg2"/>
                </a:solidFill>
              </a:rPr>
              <a:t>tested, anti-HCV+ </a:t>
            </a:r>
            <a:r>
              <a:rPr lang="en-US" sz="165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1650" b="1" dirty="0" smtClean="0">
                <a:solidFill>
                  <a:schemeClr val="bg2"/>
                </a:solidFill>
              </a:rPr>
              <a:t> 19% </a:t>
            </a:r>
            <a:r>
              <a:rPr lang="en-US" sz="1650" b="1" dirty="0">
                <a:solidFill>
                  <a:schemeClr val="bg2"/>
                </a:solidFill>
              </a:rPr>
              <a:t>are </a:t>
            </a:r>
            <a:r>
              <a:rPr lang="en-US" sz="1650" b="1" dirty="0" smtClean="0">
                <a:solidFill>
                  <a:schemeClr val="bg2"/>
                </a:solidFill>
              </a:rPr>
              <a:t>positive, but… </a:t>
            </a:r>
            <a:r>
              <a:rPr lang="en-US" sz="1650" b="1" i="1" u="sng" dirty="0" smtClean="0">
                <a:solidFill>
                  <a:schemeClr val="bg2"/>
                </a:solidFill>
              </a:rPr>
              <a:t>linked to treatment??</a:t>
            </a:r>
            <a:endParaRPr lang="en-US" sz="1650" b="1" i="1" u="sng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47008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 Data through March 2016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HCV Elimination Program_Draft Outline_rev_102914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Georgia EASL Presentation FA April 2016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CGH_ppt_darktheme">
  <a:themeElements>
    <a:clrScheme name="CDC CGH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AA9C8F"/>
      </a:accent1>
      <a:accent2>
        <a:srgbClr val="C59217"/>
      </a:accent2>
      <a:accent3>
        <a:srgbClr val="5B8F22"/>
      </a:accent3>
      <a:accent4>
        <a:srgbClr val="96172E"/>
      </a:accent4>
      <a:accent5>
        <a:srgbClr val="532E60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GH_ppt_darktheme">
  <a:themeElements>
    <a:clrScheme name="CDC CGH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AA9C8F"/>
      </a:accent1>
      <a:accent2>
        <a:srgbClr val="C59217"/>
      </a:accent2>
      <a:accent3>
        <a:srgbClr val="5B8F22"/>
      </a:accent3>
      <a:accent4>
        <a:srgbClr val="96172E"/>
      </a:accent4>
      <a:accent5>
        <a:srgbClr val="532E60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5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F56DC"/>
    </a:dk1>
    <a:lt1>
      <a:srgbClr val="FFC000"/>
    </a:lt1>
    <a:dk2>
      <a:srgbClr val="FFFFFF"/>
    </a:dk2>
    <a:lt2>
      <a:srgbClr val="FFFFFF"/>
    </a:lt2>
    <a:accent1>
      <a:srgbClr val="00C6D7"/>
    </a:accent1>
    <a:accent2>
      <a:srgbClr val="6F2C3E"/>
    </a:accent2>
    <a:accent3>
      <a:srgbClr val="8E258D"/>
    </a:accent3>
    <a:accent4>
      <a:srgbClr val="AA272F"/>
    </a:accent4>
    <a:accent5>
      <a:srgbClr val="EC7A08"/>
    </a:accent5>
    <a:accent6>
      <a:srgbClr val="7F7F7F"/>
    </a:accent6>
    <a:hlink>
      <a:srgbClr val="FFC00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F56DC"/>
    </a:dk1>
    <a:lt1>
      <a:srgbClr val="FFC000"/>
    </a:lt1>
    <a:dk2>
      <a:srgbClr val="FFFFFF"/>
    </a:dk2>
    <a:lt2>
      <a:srgbClr val="FFFFFF"/>
    </a:lt2>
    <a:accent1>
      <a:srgbClr val="00C6D7"/>
    </a:accent1>
    <a:accent2>
      <a:srgbClr val="6F2C3E"/>
    </a:accent2>
    <a:accent3>
      <a:srgbClr val="8E258D"/>
    </a:accent3>
    <a:accent4>
      <a:srgbClr val="AA272F"/>
    </a:accent4>
    <a:accent5>
      <a:srgbClr val="EC7A08"/>
    </a:accent5>
    <a:accent6>
      <a:srgbClr val="7F7F7F"/>
    </a:accent6>
    <a:hlink>
      <a:srgbClr val="FFC00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Georgia HCV Elimination Program_Draft Outline_rev_102914.pptx</Template>
  <TotalTime>2626</TotalTime>
  <Words>1462</Words>
  <Application>Microsoft Office PowerPoint</Application>
  <PresentationFormat>On-screen Show (4:3)</PresentationFormat>
  <Paragraphs>254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32</vt:i4>
      </vt:variant>
      <vt:variant>
        <vt:lpstr>Slide Titles</vt:lpstr>
      </vt:variant>
      <vt:variant>
        <vt:i4>19</vt:i4>
      </vt:variant>
    </vt:vector>
  </HeadingPairs>
  <TitlesOfParts>
    <vt:vector size="60" baseType="lpstr">
      <vt:lpstr>MS PGothic</vt:lpstr>
      <vt:lpstr>Arial</vt:lpstr>
      <vt:lpstr>Arial Narrow</vt:lpstr>
      <vt:lpstr>Calibri</vt:lpstr>
      <vt:lpstr>Calibri Light</vt:lpstr>
      <vt:lpstr>Courier New</vt:lpstr>
      <vt:lpstr>Myriad Web Pro</vt:lpstr>
      <vt:lpstr>Times New Roman</vt:lpstr>
      <vt:lpstr>Wingdings</vt:lpstr>
      <vt:lpstr>Georgia HCV Elimination Program_Draft Outline_rev_102914</vt:lpstr>
      <vt:lpstr>CGH_ppt_darktheme</vt:lpstr>
      <vt:lpstr>master</vt:lpstr>
      <vt:lpstr>1_master</vt:lpstr>
      <vt:lpstr>2_master</vt:lpstr>
      <vt:lpstr>3_master</vt:lpstr>
      <vt:lpstr>4_master</vt:lpstr>
      <vt:lpstr>5_master</vt:lpstr>
      <vt:lpstr>1_NCHHSTP_PPT_dark(</vt:lpstr>
      <vt:lpstr>2_NCHHSTP_PPT_dark(</vt:lpstr>
      <vt:lpstr>NCHHSTP_PPT_dark([1]</vt:lpstr>
      <vt:lpstr>6_master</vt:lpstr>
      <vt:lpstr>3_NCHHSTP_PPT_dark(</vt:lpstr>
      <vt:lpstr>Georgia EASL Presentation FA April 2016</vt:lpstr>
      <vt:lpstr>1_CGH_ppt_darktheme</vt:lpstr>
      <vt:lpstr>7_master</vt:lpstr>
      <vt:lpstr>8_master</vt:lpstr>
      <vt:lpstr>9_master</vt:lpstr>
      <vt:lpstr>10_master</vt:lpstr>
      <vt:lpstr>11_master</vt:lpstr>
      <vt:lpstr>12_master</vt:lpstr>
      <vt:lpstr>4_NCHHSTP_PPT_dark(</vt:lpstr>
      <vt:lpstr>5_NCHHSTP_PPT_dark(</vt:lpstr>
      <vt:lpstr>1_NCHHSTP_PPT_dark([1]</vt:lpstr>
      <vt:lpstr>13_master</vt:lpstr>
      <vt:lpstr>6_NCHHSTP_PPT_dark(</vt:lpstr>
      <vt:lpstr>Office Theme</vt:lpstr>
      <vt:lpstr>6_Office Theme</vt:lpstr>
      <vt:lpstr>7_Office Theme</vt:lpstr>
      <vt:lpstr>8_Office Theme</vt:lpstr>
      <vt:lpstr>9_Office Theme</vt:lpstr>
      <vt:lpstr>10_Office Theme</vt:lpstr>
      <vt:lpstr> HCV Elimination in Georgia: Progress  and Challenges  EASL, Barcelona  14 April 2016      </vt:lpstr>
      <vt:lpstr> HCV Elimination Georgia*</vt:lpstr>
      <vt:lpstr>Eligibility for Phase I</vt:lpstr>
      <vt:lpstr>HCV Treatment Capacity*</vt:lpstr>
      <vt:lpstr>Number of Persons with a Positive HCV Results Presenting to Clinical Site*,  by Month, April 28, 2015–February 15, 2016 </vt:lpstr>
      <vt:lpstr>Number of Persons Approved By Committee for Treatment and who Started Treatment, May 2015–February 15, 2016</vt:lpstr>
      <vt:lpstr>Region of Residence for Persons Starting HCV Treatment, May – February 15,2016</vt:lpstr>
      <vt:lpstr>Demographic Characteristics of Persons Starting HCV Treatment, Phase 1 Hepatitis C Elimination Program, May 14–February 15, 2016</vt:lpstr>
      <vt:lpstr>PowerPoint Presentation</vt:lpstr>
      <vt:lpstr>Hepatitis C Treatment, Care Cascade, Georgia, April 2015 – 15 February  2016</vt:lpstr>
      <vt:lpstr>Level of Fibrosis Among Persons Starting HCV Treatment May 2015– February 15, 2016</vt:lpstr>
      <vt:lpstr>STOP-C: Data Management Challenges</vt:lpstr>
      <vt:lpstr>Additional Priorities/Activities </vt:lpstr>
      <vt:lpstr>Additional Priorities/Activities (II)</vt:lpstr>
      <vt:lpstr>Research &amp; Documenting HCV Elimination </vt:lpstr>
      <vt:lpstr>Research Questions in HCV Elimination</vt:lpstr>
      <vt:lpstr>Conclusions</vt:lpstr>
      <vt:lpstr>Next Steps</vt:lpstr>
      <vt:lpstr>Acknowledgements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HCV Elimination in Georgia  Draft Outline October 29, 2014</dc:title>
  <dc:creator>Liesl Hagan</dc:creator>
  <cp:lastModifiedBy>Averhoff, Francisco (CDC/OID/NCHHSTP)</cp:lastModifiedBy>
  <cp:revision>245</cp:revision>
  <cp:lastPrinted>2015-10-02T19:26:11Z</cp:lastPrinted>
  <dcterms:created xsi:type="dcterms:W3CDTF">2014-10-29T17:57:56Z</dcterms:created>
  <dcterms:modified xsi:type="dcterms:W3CDTF">2016-06-03T13:38:32Z</dcterms:modified>
</cp:coreProperties>
</file>