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EEF58-54DC-4A77-95BA-E7B570B87E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510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799EB-6E27-4917-8802-65D797B0B0C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52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9531C-FE18-45D8-87DA-648DDE491B6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21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890C9-9289-4FA8-B98C-73BD2C86248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5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C8FCF-E5AA-4685-A93E-606BD01D759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14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03E25-3A6A-4022-BD7A-5832529613A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21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6936A-15F0-4FE8-85E8-327F2CE0865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28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6671D-51D4-40B0-9EAF-7BA68380AD8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910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207D1-B134-42C7-8A22-0B42F28CD7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07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98EE5-04E6-417E-A8F5-5363541324B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83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BB762-9447-455A-A5BA-77B0833DD2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8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Click to edit Master text styles</a:t>
            </a:r>
          </a:p>
          <a:p>
            <a:pPr lvl="1"/>
            <a:r>
              <a:rPr lang="ru-RU" altLang="en-US" smtClean="0"/>
              <a:t>Second level</a:t>
            </a:r>
          </a:p>
          <a:p>
            <a:pPr lvl="2"/>
            <a:r>
              <a:rPr lang="ru-RU" altLang="en-US" smtClean="0"/>
              <a:t>Third level</a:t>
            </a:r>
          </a:p>
          <a:p>
            <a:pPr lvl="3"/>
            <a:r>
              <a:rPr lang="ru-RU" altLang="en-US" smtClean="0"/>
              <a:t>Fourth level</a:t>
            </a:r>
          </a:p>
          <a:p>
            <a:pPr lvl="4"/>
            <a:r>
              <a:rPr lang="ru-RU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0DFD55-D051-4B8E-9C73-8E53EFA013BB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pic>
        <p:nvPicPr>
          <p:cNvPr id="5127" name="Picture 6" descr="template_internal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7"/>
          <a:stretch>
            <a:fillRect/>
          </a:stretch>
        </p:blipFill>
        <p:spPr bwMode="auto">
          <a:xfrm>
            <a:off x="0" y="0"/>
            <a:ext cx="91440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0879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/>
          </p:cNvSpPr>
          <p:nvPr/>
        </p:nvSpPr>
        <p:spPr bwMode="auto">
          <a:xfrm>
            <a:off x="457200" y="76200"/>
            <a:ext cx="8229600" cy="990600"/>
          </a:xfrm>
          <a:prstGeom prst="rect">
            <a:avLst/>
          </a:prstGeom>
          <a:solidFill>
            <a:srgbClr val="FFC000"/>
          </a:solidFill>
          <a:ln w="19050">
            <a:solidFill>
              <a:srgbClr val="FFE0C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itchFamily="18" charset="0"/>
              </a:rPr>
              <a:t>Sofosbuvir-Containing Regimens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itchFamily="18" charset="0"/>
              </a:rPr>
              <a:t>(prior to Harvoni release)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39713" y="1066800"/>
          <a:ext cx="8686801" cy="5521325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590800"/>
                <a:gridCol w="3048001"/>
                <a:gridCol w="3048000"/>
              </a:tblGrid>
              <a:tr h="60258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HCV genotype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Option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Option 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24" marB="45724" anchor="ctr">
                    <a:noFill/>
                  </a:tcPr>
                </a:tc>
              </a:tr>
              <a:tr h="124973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Genotype</a:t>
                      </a:r>
                      <a:r>
                        <a:rPr lang="en-US" sz="1600" baseline="0" dirty="0" smtClean="0"/>
                        <a:t> 1</a:t>
                      </a:r>
                      <a:endParaRPr lang="en-US" sz="16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dirty="0" smtClean="0"/>
                        <a:t>PEG</a:t>
                      </a:r>
                      <a:r>
                        <a:rPr lang="en-US" sz="1600" baseline="0" dirty="0" smtClean="0"/>
                        <a:t> IFN alpha weekly</a:t>
                      </a:r>
                    </a:p>
                    <a:p>
                      <a:r>
                        <a:rPr lang="en-US" sz="1600" baseline="0" dirty="0" smtClean="0"/>
                        <a:t>Ribavirin 1000 or 1200 mg daily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12 weeks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baseline="0" dirty="0" smtClean="0"/>
                        <a:t>Ribavirin 1000 or 1200 daily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24 weeks</a:t>
                      </a:r>
                    </a:p>
                    <a:p>
                      <a:r>
                        <a:rPr lang="en-US" sz="1400" i="1" baseline="0" dirty="0" smtClean="0">
                          <a:solidFill>
                            <a:schemeClr val="tx1"/>
                          </a:solidFill>
                        </a:rPr>
                        <a:t>Prescribed only if no other interferon free regimen is available </a:t>
                      </a:r>
                    </a:p>
                  </a:txBody>
                  <a:tcPr marT="45724" marB="45724"/>
                </a:tc>
              </a:tr>
              <a:tr h="155459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Genotype 2</a:t>
                      </a:r>
                      <a:endParaRPr lang="en-US" sz="16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baseline="0" dirty="0" smtClean="0"/>
                        <a:t>Ribavirin 1000 or 1200 daily</a:t>
                      </a:r>
                    </a:p>
                    <a:p>
                      <a:endParaRPr lang="en-US" sz="1600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12 weeks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C00000"/>
                          </a:solidFill>
                        </a:rPr>
                        <a:t>(16-20-24 weeks for cirrhotic and/or treatment experienced patients)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dirty="0" smtClean="0"/>
                        <a:t>PEG</a:t>
                      </a:r>
                      <a:r>
                        <a:rPr lang="en-US" sz="1600" baseline="0" dirty="0" smtClean="0"/>
                        <a:t> IFN alpha weekly</a:t>
                      </a:r>
                    </a:p>
                    <a:p>
                      <a:r>
                        <a:rPr lang="en-US" sz="1600" baseline="0" dirty="0" smtClean="0"/>
                        <a:t>Ribavirin 1000 or 1200 daily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12 weeks</a:t>
                      </a:r>
                    </a:p>
                  </a:txBody>
                  <a:tcPr marT="45724" marB="45724"/>
                </a:tc>
              </a:tr>
              <a:tr h="119440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Genotype 3</a:t>
                      </a:r>
                      <a:endParaRPr lang="en-US" sz="16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dirty="0" smtClean="0"/>
                        <a:t>PEG</a:t>
                      </a:r>
                      <a:r>
                        <a:rPr lang="en-US" sz="1600" baseline="0" dirty="0" smtClean="0"/>
                        <a:t> IFN alpha weekly</a:t>
                      </a:r>
                    </a:p>
                    <a:p>
                      <a:r>
                        <a:rPr lang="en-US" sz="1600" baseline="0" dirty="0" smtClean="0"/>
                        <a:t>Ribavirin 1000 or 1200 daily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12 weeks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baseline="0" dirty="0" smtClean="0"/>
                        <a:t>Ribavirin 1000 or 1200 daily</a:t>
                      </a:r>
                    </a:p>
                    <a:p>
                      <a:endParaRPr lang="en-US" sz="1600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24 weeks</a:t>
                      </a:r>
                    </a:p>
                  </a:txBody>
                  <a:tcPr marT="45724" marB="45724"/>
                </a:tc>
              </a:tr>
              <a:tr h="92001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Patients</a:t>
                      </a:r>
                      <a:r>
                        <a:rPr lang="en-US" sz="1600" baseline="0" dirty="0" smtClean="0"/>
                        <a:t> with decompensated cirrhosis (all genotypes)</a:t>
                      </a:r>
                      <a:endParaRPr lang="en-US" sz="1600" dirty="0"/>
                    </a:p>
                  </a:txBody>
                  <a:tcPr marT="45724" marB="45724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Sofosbuvir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400 mg daily and </a:t>
                      </a:r>
                    </a:p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Ribavirin 1000 or 1200 mg daily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48 weeks</a:t>
                      </a:r>
                    </a:p>
                  </a:txBody>
                  <a:tcPr marT="45724" marB="45724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04800" y="6523038"/>
            <a:ext cx="8229600" cy="319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>
              <a:lnSpc>
                <a:spcPct val="115000"/>
              </a:lnSpc>
              <a:spcAft>
                <a:spcPts val="1000"/>
              </a:spcAft>
              <a:defRPr/>
            </a:pPr>
            <a:r>
              <a:rPr lang="en-US" sz="1400" dirty="0">
                <a:solidFill>
                  <a:srgbClr val="000000"/>
                </a:solidFill>
                <a:cs typeface="Times New Roman" pitchFamily="18" charset="0"/>
              </a:rPr>
              <a:t>Treatment approach for Genotype 4 is the same as for Genotype 1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1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Tengiz Tsertsvadze</dc:creator>
  <cp:lastModifiedBy>Tengiz Tsertsvadze</cp:lastModifiedBy>
  <cp:revision>1</cp:revision>
  <dcterms:created xsi:type="dcterms:W3CDTF">2017-03-12T11:31:03Z</dcterms:created>
  <dcterms:modified xsi:type="dcterms:W3CDTF">2017-03-12T11:31:17Z</dcterms:modified>
</cp:coreProperties>
</file>