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2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6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0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91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8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42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4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3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8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2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75AE5-1260-4527-A1FF-E36E0775D8D8}" type="datetimeFigureOut">
              <a:rPr lang="en-US" smtClean="0"/>
              <a:t>10-Feb-17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A48E7-9471-4DC8-AB7B-7D5B0B650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1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051" y="290709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 </a:t>
            </a:r>
            <a:r>
              <a:rPr lang="ka-GE" dirty="0" smtClean="0"/>
              <a:t>ჰეპატიტის ელიმინაციის პროგრამა</a:t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>დიაგნოსტიკისა და მონიტორინგის კვლევები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19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ka-GE" sz="2500" dirty="0" smtClean="0"/>
              <a:t>დიაგნოსტიკისა და მონიტორინგის კვლევები </a:t>
            </a:r>
            <a:r>
              <a:rPr lang="ka-GE" sz="2500" dirty="0" smtClean="0">
                <a:solidFill>
                  <a:srgbClr val="FF0000"/>
                </a:solidFill>
              </a:rPr>
              <a:t>რიბავირინიანი</a:t>
            </a:r>
            <a:r>
              <a:rPr lang="ka-GE" sz="2500" dirty="0" smtClean="0"/>
              <a:t> რეჟიმები (12 კვირა)</a:t>
            </a:r>
            <a:endParaRPr lang="en-US" sz="25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368210"/>
              </p:ext>
            </p:extLst>
          </p:nvPr>
        </p:nvGraphicFramePr>
        <p:xfrm>
          <a:off x="0" y="1002543"/>
          <a:ext cx="12192001" cy="57728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6011"/>
                <a:gridCol w="2010412"/>
                <a:gridCol w="1509219"/>
                <a:gridCol w="1509219"/>
                <a:gridCol w="1666897"/>
                <a:gridCol w="2410243"/>
              </a:tblGrid>
              <a:tr h="62692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dirty="0">
                          <a:effectLst/>
                        </a:rPr>
                        <a:t>მკურნალობის კვირა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მკურნალობის წინა დიაგნოსტიკა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მე-4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მე-8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მე-12 კვირა (</a:t>
                      </a:r>
                      <a:r>
                        <a:rPr lang="en-US" sz="1300" u="none" strike="noStrike">
                          <a:effectLst/>
                        </a:rPr>
                        <a:t>EOT)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SVR (12 </a:t>
                      </a:r>
                      <a:r>
                        <a:rPr lang="ka-GE" sz="1300" u="none" strike="noStrike">
                          <a:effectLst/>
                        </a:rPr>
                        <a:t>კვირა მკურნალობის დასრულებიდან)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300" u="none" strike="noStrike" dirty="0">
                          <a:effectLst/>
                        </a:rPr>
                        <a:t>ექიმის კონსულტაცია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2 </a:t>
                      </a:r>
                      <a:r>
                        <a:rPr lang="en-US" sz="1300" u="none" strike="noStrike" dirty="0" smtClean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652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HCV </a:t>
                      </a:r>
                      <a:r>
                        <a:rPr lang="ka-GE" sz="1300" u="none" strike="noStrike" dirty="0">
                          <a:effectLst/>
                        </a:rPr>
                        <a:t>რნმ-ის რაოდენობრივი განსაზღვრა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49332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HCV </a:t>
                      </a:r>
                      <a:r>
                        <a:rPr lang="ka-GE" sz="1300" u="none" strike="noStrike">
                          <a:effectLst/>
                        </a:rPr>
                        <a:t>გენეტიკური ტიპის განსაზღვრა 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49332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სისხლის საერთო ანალიზი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ALT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AST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კრეატინინი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ბილირუბინი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ალბუმინი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INR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ტუტე ფოსფატაზა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GGT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გლუკოზა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HBSAg, anti-HBc (tot)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FIB 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ულტრასონოგრაფია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66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1)  ყველა პაცინტს უნდა ჩაუტარდეს  </a:t>
                      </a:r>
                      <a:r>
                        <a:rPr lang="en-US" sz="1300" u="none" strike="noStrike" dirty="0">
                          <a:effectLst/>
                        </a:rPr>
                        <a:t>FIB4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66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2)ყველა პაციენტს </a:t>
                      </a:r>
                      <a:r>
                        <a:rPr lang="en-US" sz="1300" u="none" strike="noStrike" dirty="0">
                          <a:effectLst/>
                        </a:rPr>
                        <a:t>FIB4 &gt;1.45 but ≤ 3.25 </a:t>
                      </a:r>
                      <a:r>
                        <a:rPr lang="ka-GE" sz="1300" u="none" strike="noStrike" dirty="0">
                          <a:effectLst/>
                        </a:rPr>
                        <a:t>უნდა ჩაუტარდეს ელასტოგრაფია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66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016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3219"/>
            <a:ext cx="11599843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/>
              <a:t>დიაგნოსტიკის</a:t>
            </a:r>
            <a:r>
              <a:rPr lang="ka-GE" dirty="0" smtClean="0"/>
              <a:t> </a:t>
            </a:r>
            <a:r>
              <a:rPr lang="ka-GE" sz="2800" dirty="0"/>
              <a:t>და მონიტორინგის კვლევები </a:t>
            </a:r>
            <a:r>
              <a:rPr lang="ka-GE" sz="2800" dirty="0">
                <a:solidFill>
                  <a:srgbClr val="FF0000"/>
                </a:solidFill>
              </a:rPr>
              <a:t>ურიბავირინო</a:t>
            </a:r>
            <a:r>
              <a:rPr lang="ka-GE" sz="2800" dirty="0"/>
              <a:t> რეჟიმები (12 კვირა)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543284"/>
              </p:ext>
            </p:extLst>
          </p:nvPr>
        </p:nvGraphicFramePr>
        <p:xfrm>
          <a:off x="0" y="1079655"/>
          <a:ext cx="12192000" cy="5778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6011"/>
                <a:gridCol w="2010413"/>
                <a:gridCol w="1509218"/>
                <a:gridCol w="1509218"/>
                <a:gridCol w="1666897"/>
                <a:gridCol w="2410243"/>
              </a:tblGrid>
              <a:tr h="627523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მკურნალობის კვირა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მკურნალობის წინა დიაგნოსტიკა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მე-4 კვირა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მე-8 კვირა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მე-12 კვირა (</a:t>
                      </a:r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EOT)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SVR (12 </a:t>
                      </a:r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კვირა მკურნალობის დასრულებიდან)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ექიმის კონსულტაცია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X???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</a:tr>
              <a:tr h="653222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HCV </a:t>
                      </a:r>
                      <a:r>
                        <a:rPr lang="ka-GE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რნმ-ის რაოდენობრივი განსაზღვრა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</a:tr>
              <a:tr h="449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HCV </a:t>
                      </a:r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გენეტიკური ტიპის განსაზღვრა 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44976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სისხლის საერთო ანალიზი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კრეატინინი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ბილირუბინი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ალბუმინი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INR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ტუტე ფოსფატაზა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GGT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გლუკოზა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HBSAg, anti-HBc (tot)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FIB 4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ულტრასონოგრაფია</a:t>
                      </a: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 ყველა პაცინტს უნდა ჩაუტარდეს  </a:t>
                      </a:r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FIB4 </a:t>
                      </a: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88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2)ყველა პაციენტს </a:t>
                      </a:r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FIB4 &gt;1.45 but ≤ 3.25 </a:t>
                      </a:r>
                      <a:r>
                        <a:rPr lang="ka-GE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უნდა ჩაუტარდეს ელასტოგრაფია</a:t>
                      </a: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88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193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500" dirty="0" smtClean="0"/>
              <a:t>დიაგნოსტიკის და მონიტორინგის კვლევები </a:t>
            </a:r>
            <a:r>
              <a:rPr lang="ka-GE" sz="2500" dirty="0" smtClean="0">
                <a:solidFill>
                  <a:srgbClr val="FF0000"/>
                </a:solidFill>
              </a:rPr>
              <a:t>რიბავირინიანი, ინტერფერონიანი</a:t>
            </a:r>
            <a:r>
              <a:rPr lang="ka-GE" sz="2500" dirty="0" smtClean="0"/>
              <a:t> რეჟიმები (12 კვირა)</a:t>
            </a:r>
            <a:endParaRPr lang="en-US" sz="25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258147"/>
              </p:ext>
            </p:extLst>
          </p:nvPr>
        </p:nvGraphicFramePr>
        <p:xfrm>
          <a:off x="0" y="1079655"/>
          <a:ext cx="12191999" cy="5778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19147"/>
                <a:gridCol w="2032000"/>
                <a:gridCol w="1525423"/>
                <a:gridCol w="1525423"/>
                <a:gridCol w="1684797"/>
                <a:gridCol w="2305209"/>
              </a:tblGrid>
              <a:tr h="627523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dirty="0">
                          <a:effectLst/>
                        </a:rPr>
                        <a:t>მკურნალობის კვირა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მკურნალობის წინა დიაგნოსტიკა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მე-4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მე-8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მე-12 კვირა (</a:t>
                      </a:r>
                      <a:r>
                        <a:rPr lang="en-US" sz="1300" u="none" strike="noStrike">
                          <a:effectLst/>
                        </a:rPr>
                        <a:t>EOT)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SVR (12 </a:t>
                      </a:r>
                      <a:r>
                        <a:rPr lang="ka-GE" sz="1300" u="none" strike="noStrike">
                          <a:effectLst/>
                        </a:rPr>
                        <a:t>კვირა მკურნალობის დასრულებიდან)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300" u="none" strike="noStrike" dirty="0">
                          <a:effectLst/>
                        </a:rPr>
                        <a:t>ექიმის კონსულტაცია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 smtClean="0">
                          <a:effectLst/>
                        </a:rPr>
                        <a:t>2 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 smtClean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653222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HCV </a:t>
                      </a:r>
                      <a:r>
                        <a:rPr lang="ka-GE" sz="1300" u="none" strike="noStrike" dirty="0">
                          <a:effectLst/>
                        </a:rPr>
                        <a:t>რნმ-ის რაოდენობრივი განსაზღვრა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49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HCV </a:t>
                      </a:r>
                      <a:r>
                        <a:rPr lang="ka-GE" sz="1300" u="none" strike="noStrike">
                          <a:effectLst/>
                        </a:rPr>
                        <a:t>გენეტიკური ტიპის განსაზღვრა 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4976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 dirty="0">
                          <a:effectLst/>
                        </a:rPr>
                        <a:t>სისხლის საერთო ანალიზი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ALT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AST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კრეატინინი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ბილირუბინი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ალბუმინი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INR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ტუტე ფოსფატაზა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GGT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გლუკოზა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HBSAg, anti-HBc (tot)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TSH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FIB 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ულტრასონოგრაფია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488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1)  ყველა პაცინტს უნდა ჩაუტარდეს  </a:t>
                      </a:r>
                      <a:r>
                        <a:rPr lang="en-US" sz="1300" u="none" strike="noStrike" dirty="0">
                          <a:effectLst/>
                        </a:rPr>
                        <a:t>FIB4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88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2)ყველა პაციენტს </a:t>
                      </a:r>
                      <a:r>
                        <a:rPr lang="en-US" sz="1300" u="none" strike="noStrike" dirty="0">
                          <a:effectLst/>
                        </a:rPr>
                        <a:t>FIB4 &gt;1.45 but ≤ 3.25 </a:t>
                      </a:r>
                      <a:r>
                        <a:rPr lang="ka-GE" sz="1300" u="none" strike="noStrike" dirty="0">
                          <a:effectLst/>
                        </a:rPr>
                        <a:t>უნდა ჩაუტარდეს ელასტოგრაფია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885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500" dirty="0" smtClean="0"/>
              <a:t>დიაგნოსტიკის და მონიტორინგის კვლევები </a:t>
            </a:r>
            <a:r>
              <a:rPr lang="ka-GE" sz="2500" dirty="0" smtClean="0">
                <a:solidFill>
                  <a:srgbClr val="FF0000"/>
                </a:solidFill>
              </a:rPr>
              <a:t>ინტერფერონიანი რეჟიმი </a:t>
            </a:r>
            <a:r>
              <a:rPr lang="ka-GE" sz="2500" dirty="0" smtClean="0"/>
              <a:t>(24 კვირა)</a:t>
            </a:r>
            <a:endParaRPr lang="en-US" sz="25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857568"/>
              </p:ext>
            </p:extLst>
          </p:nvPr>
        </p:nvGraphicFramePr>
        <p:xfrm>
          <a:off x="0" y="1033788"/>
          <a:ext cx="12192001" cy="5824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8411"/>
                <a:gridCol w="1425662"/>
                <a:gridCol w="1070244"/>
                <a:gridCol w="1070244"/>
                <a:gridCol w="1182061"/>
                <a:gridCol w="1182061"/>
                <a:gridCol w="1182061"/>
                <a:gridCol w="1182061"/>
                <a:gridCol w="1709196"/>
              </a:tblGrid>
              <a:tr h="63250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dirty="0">
                          <a:effectLst/>
                        </a:rPr>
                        <a:t>მკურნალობის კვირა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მკურნალობის წინა დიაგნოსტიკა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მე-4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მე-8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მე-12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მე-16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მე-20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24-ე კვირა (</a:t>
                      </a:r>
                      <a:r>
                        <a:rPr lang="en-US" sz="1300" u="none" strike="noStrike">
                          <a:effectLst/>
                        </a:rPr>
                        <a:t>EOT)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SVR (12 </a:t>
                      </a:r>
                      <a:r>
                        <a:rPr lang="ka-GE" sz="1300" u="none" strike="noStrike">
                          <a:effectLst/>
                        </a:rPr>
                        <a:t>კვირა მკურნალობის დასრულებიდან)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300" u="none" strike="noStrike" dirty="0">
                          <a:effectLst/>
                        </a:rPr>
                        <a:t>ექიმის კონსულტაცია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2 X???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658408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HCV </a:t>
                      </a:r>
                      <a:r>
                        <a:rPr lang="ka-GE" sz="1300" u="none" strike="noStrike" dirty="0">
                          <a:effectLst/>
                        </a:rPr>
                        <a:t>რნმ-ის რაოდენობრივი განსაზღვრა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5333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HCV </a:t>
                      </a:r>
                      <a:r>
                        <a:rPr lang="ka-GE" sz="1300" u="none" strike="noStrike">
                          <a:effectLst/>
                        </a:rPr>
                        <a:t>გენეტიკური ტიპის განსაზღვრა 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5333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სისხლის საერთო ანალიზი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ALT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AST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კრეატინინი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ბილირუბინი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ალბუმინი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INR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ტუტე ფოსფატაზა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GGT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გლუკოზა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HBSAg, anti-HBc (tot)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TSH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FIB 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ულტრასონოგრაფია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66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8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1)  ყველა პაცინტს უნდა ჩაუტარდეს  </a:t>
                      </a:r>
                      <a:r>
                        <a:rPr lang="en-US" sz="1300" u="none" strike="noStrike" dirty="0">
                          <a:effectLst/>
                        </a:rPr>
                        <a:t>FIB4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66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8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2)ყველა პაციენტს </a:t>
                      </a:r>
                      <a:r>
                        <a:rPr lang="en-US" sz="1300" u="none" strike="noStrike" dirty="0">
                          <a:effectLst/>
                        </a:rPr>
                        <a:t>FIB4 &gt;1.45 but ≤ 3.25 </a:t>
                      </a:r>
                      <a:r>
                        <a:rPr lang="ka-GE" sz="1300" u="none" strike="noStrike" dirty="0">
                          <a:effectLst/>
                        </a:rPr>
                        <a:t>უნდა ჩაუტარდეს ელასტოგრაფია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61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ka-GE" sz="2500" b="1" dirty="0"/>
              <a:t>დიაგნოსტიკის და მონიტორინგის კვლევები </a:t>
            </a:r>
            <a:r>
              <a:rPr lang="ka-GE" sz="2500" b="1" dirty="0">
                <a:solidFill>
                  <a:srgbClr val="FF0000"/>
                </a:solidFill>
              </a:rPr>
              <a:t>რიბავირინიანი რეჟიმები </a:t>
            </a:r>
            <a:r>
              <a:rPr lang="ka-GE" sz="2500" b="1" dirty="0"/>
              <a:t>(24 კვირა)</a:t>
            </a:r>
            <a:r>
              <a:rPr lang="ka-GE" sz="2500" dirty="0" smtClean="0"/>
              <a:t> </a:t>
            </a:r>
            <a:endParaRPr lang="en-US" sz="25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158154"/>
              </p:ext>
            </p:extLst>
          </p:nvPr>
        </p:nvGraphicFramePr>
        <p:xfrm>
          <a:off x="2" y="1035588"/>
          <a:ext cx="12191998" cy="58224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8410"/>
                <a:gridCol w="1425662"/>
                <a:gridCol w="1070243"/>
                <a:gridCol w="1070243"/>
                <a:gridCol w="1182061"/>
                <a:gridCol w="1182061"/>
                <a:gridCol w="1182061"/>
                <a:gridCol w="1182061"/>
                <a:gridCol w="1709196"/>
              </a:tblGrid>
              <a:tr h="63230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 dirty="0">
                          <a:effectLst/>
                        </a:rPr>
                        <a:t>მკურნალობის კვირა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მკურნალობის წინა დიაგნოსტიკა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მე-4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მე-8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მე-12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მე-16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მე-20 კვირა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u="none" strike="noStrike">
                          <a:effectLst/>
                        </a:rPr>
                        <a:t>24-ე კვირა (</a:t>
                      </a:r>
                      <a:r>
                        <a:rPr lang="en-US" sz="1300" u="none" strike="noStrike">
                          <a:effectLst/>
                        </a:rPr>
                        <a:t>EOT)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SVR (12 </a:t>
                      </a:r>
                      <a:r>
                        <a:rPr lang="ka-GE" sz="1300" u="none" strike="noStrike">
                          <a:effectLst/>
                        </a:rPr>
                        <a:t>კვირა მკურნალობის დასრულებიდან)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300" u="none" strike="noStrike">
                          <a:effectLst/>
                        </a:rPr>
                        <a:t>ექიმის კონსულტაცია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2 X???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658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HCV </a:t>
                      </a:r>
                      <a:r>
                        <a:rPr lang="ka-GE" sz="1300" u="none" strike="noStrike" dirty="0">
                          <a:effectLst/>
                        </a:rPr>
                        <a:t>რნმ-ის რაოდენობრივი განსაზღვრა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53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HCV </a:t>
                      </a:r>
                      <a:r>
                        <a:rPr lang="ka-GE" sz="1300" u="none" strike="noStrike">
                          <a:effectLst/>
                        </a:rPr>
                        <a:t>გენეტიკური ტიპის განსაზღვრა 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453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სისხლის საერთო ანალიზი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ALT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AST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კრეატინინი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ბილირუბინი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ალბუმინი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X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INR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ტუტე ფოსფატაზა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GGT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გლუკოზა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HBSAg, anti-HBc (tot)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FIB 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u="none" strike="noStrike">
                          <a:effectLst/>
                        </a:rPr>
                        <a:t>ულტრასონოგრაფია</a:t>
                      </a:r>
                      <a:endParaRPr lang="ka-G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 anchor="ctr"/>
                </a:tc>
              </a:tr>
              <a:tr h="22659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8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1)  ყველა პაცინტს უნდა ჩაუტარდეს  </a:t>
                      </a:r>
                      <a:r>
                        <a:rPr lang="en-US" sz="1300" u="none" strike="noStrike" dirty="0">
                          <a:effectLst/>
                        </a:rPr>
                        <a:t>FIB4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59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8">
                  <a:txBody>
                    <a:bodyPr/>
                    <a:lstStyle/>
                    <a:p>
                      <a:pPr algn="l" fontAlgn="t"/>
                      <a:r>
                        <a:rPr lang="ka-GE" sz="1300" u="none" strike="noStrike" dirty="0">
                          <a:effectLst/>
                        </a:rPr>
                        <a:t>2)ყველა პაციენტს </a:t>
                      </a:r>
                      <a:r>
                        <a:rPr lang="en-US" sz="1300" u="none" strike="noStrike" dirty="0">
                          <a:effectLst/>
                        </a:rPr>
                        <a:t>FIB4 &gt;1.45 but ≤ 3.25 </a:t>
                      </a:r>
                      <a:r>
                        <a:rPr lang="ka-GE" sz="1300" u="none" strike="noStrike" dirty="0">
                          <a:effectLst/>
                        </a:rPr>
                        <a:t>უნდა ჩაუტარდეს ელასტოგრაფია</a:t>
                      </a:r>
                      <a:endParaRPr lang="ka-G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59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gridSpan="8">
                  <a:txBody>
                    <a:bodyPr/>
                    <a:lstStyle/>
                    <a:p>
                      <a:pPr algn="l" fontAlgn="t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64" marR="8064" marT="8064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926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604</Words>
  <Application>Microsoft Office PowerPoint</Application>
  <PresentationFormat>Widescreen</PresentationFormat>
  <Paragraphs>654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Sylfaen</vt:lpstr>
      <vt:lpstr>Office Theme</vt:lpstr>
      <vt:lpstr>C ჰეპატიტის ელიმინაციის პროგრამა  დიაგნოსტიკისა და მონიტორინგის კვლევები</vt:lpstr>
      <vt:lpstr>დიაგნოსტიკისა და მონიტორინგის კვლევები რიბავირინიანი რეჟიმები (12 კვირა)</vt:lpstr>
      <vt:lpstr>დიაგნოსტიკის და მონიტორინგის კვლევები ურიბავირინო რეჟიმები (12 კვირა)</vt:lpstr>
      <vt:lpstr>დიაგნოსტიკის და მონიტორინგის კვლევები რიბავირინიანი, ინტერფერონიანი რეჟიმები (12 კვირა)</vt:lpstr>
      <vt:lpstr>დიაგნოსტიკის და მონიტორინგის კვლევები ინტერფერონიანი რეჟიმი (24 კვირა)</vt:lpstr>
      <vt:lpstr>დიაგნოსტიკის და მონიტორინგის კვლევები რიბავირინიანი რეჟიმები (24 კვირა)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ჰეპატიტის ელიმინაციის პროგრამა  დიაგნოსტიკისა და მონიტორინგის კვლევები</dc:title>
  <dc:creator>Irina Tskhomelidze</dc:creator>
  <cp:lastModifiedBy>Irina Tskhomelidze</cp:lastModifiedBy>
  <cp:revision>1</cp:revision>
  <dcterms:created xsi:type="dcterms:W3CDTF">2017-02-10T09:04:35Z</dcterms:created>
  <dcterms:modified xsi:type="dcterms:W3CDTF">2017-02-10T09:20:12Z</dcterms:modified>
</cp:coreProperties>
</file>