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506" r:id="rId3"/>
    <p:sldId id="581" r:id="rId4"/>
    <p:sldId id="654" r:id="rId5"/>
    <p:sldId id="585" r:id="rId6"/>
    <p:sldId id="578" r:id="rId7"/>
    <p:sldId id="595" r:id="rId8"/>
    <p:sldId id="587" r:id="rId9"/>
    <p:sldId id="589" r:id="rId10"/>
    <p:sldId id="596" r:id="rId11"/>
    <p:sldId id="620" r:id="rId12"/>
    <p:sldId id="622" r:id="rId13"/>
    <p:sldId id="592" r:id="rId14"/>
    <p:sldId id="643" r:id="rId15"/>
    <p:sldId id="653" r:id="rId16"/>
    <p:sldId id="598" r:id="rId17"/>
    <p:sldId id="601" r:id="rId18"/>
    <p:sldId id="644" r:id="rId19"/>
    <p:sldId id="603" r:id="rId20"/>
    <p:sldId id="606" r:id="rId21"/>
    <p:sldId id="608" r:id="rId22"/>
    <p:sldId id="648" r:id="rId23"/>
    <p:sldId id="591" r:id="rId24"/>
    <p:sldId id="615" r:id="rId25"/>
    <p:sldId id="616" r:id="rId26"/>
    <p:sldId id="619" r:id="rId27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  <a:srgbClr val="3366CC"/>
    <a:srgbClr val="3399FF"/>
    <a:srgbClr val="008080"/>
    <a:srgbClr val="0066CC"/>
    <a:srgbClr val="0066FF"/>
    <a:srgbClr val="0099FF"/>
    <a:srgbClr val="6666FF"/>
    <a:srgbClr val="6699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01" autoAdjust="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016254547128982E-2"/>
          <c:y val="0.17158049219554788"/>
          <c:w val="0.87327244985224373"/>
          <c:h val="0.73347168230633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Government expenditure on health, mill GEL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dLbl>
              <c:idx val="0"/>
              <c:layout>
                <c:manualLayout>
                  <c:x val="-1.4054120092566852E-3"/>
                  <c:y val="6.71765563410511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45-43B6-8096-01FC40D503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strCache>
            </c:strRef>
          </c:cat>
          <c:val>
            <c:numRef>
              <c:f>Sheet1!$B$2:$P$2</c:f>
              <c:numCache>
                <c:formatCode>#,##0</c:formatCode>
                <c:ptCount val="15"/>
                <c:pt idx="0">
                  <c:v>57</c:v>
                </c:pt>
                <c:pt idx="1">
                  <c:v>67</c:v>
                </c:pt>
                <c:pt idx="2">
                  <c:v>101</c:v>
                </c:pt>
                <c:pt idx="3">
                  <c:v>121</c:v>
                </c:pt>
                <c:pt idx="4">
                  <c:v>158</c:v>
                </c:pt>
                <c:pt idx="5">
                  <c:v>175</c:v>
                </c:pt>
                <c:pt idx="6">
                  <c:v>203</c:v>
                </c:pt>
                <c:pt idx="7">
                  <c:v>311</c:v>
                </c:pt>
                <c:pt idx="8">
                  <c:v>399</c:v>
                </c:pt>
                <c:pt idx="9">
                  <c:v>441</c:v>
                </c:pt>
                <c:pt idx="10">
                  <c:v>375</c:v>
                </c:pt>
                <c:pt idx="11">
                  <c:v>450</c:v>
                </c:pt>
                <c:pt idx="12">
                  <c:v>548</c:v>
                </c:pt>
                <c:pt idx="13">
                  <c:v>693</c:v>
                </c:pt>
                <c:pt idx="14">
                  <c:v>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D3-4383-89CC-39AD214EB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64238896"/>
        <c:axId val="64239456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Government expenditure on health as % of GDP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strCache>
            </c:strRef>
          </c:cat>
          <c:val>
            <c:numRef>
              <c:f>Sheet1!$B$3:$P$3</c:f>
              <c:numCache>
                <c:formatCode>0.0%</c:formatCode>
                <c:ptCount val="15"/>
                <c:pt idx="0">
                  <c:v>8.5703433068074139E-3</c:v>
                </c:pt>
                <c:pt idx="1">
                  <c:v>9.0517645323162713E-3</c:v>
                </c:pt>
                <c:pt idx="2">
                  <c:v>1.1764952485668135E-2</c:v>
                </c:pt>
                <c:pt idx="3">
                  <c:v>1.2356028981519303E-2</c:v>
                </c:pt>
                <c:pt idx="4">
                  <c:v>1.3561878718665059E-2</c:v>
                </c:pt>
                <c:pt idx="5">
                  <c:v>1.2662034732232092E-2</c:v>
                </c:pt>
                <c:pt idx="6">
                  <c:v>1.195537311333851E-2</c:v>
                </c:pt>
                <c:pt idx="7">
                  <c:v>1.6279552256556206E-2</c:v>
                </c:pt>
                <c:pt idx="8">
                  <c:v>2.2177275306261193E-2</c:v>
                </c:pt>
                <c:pt idx="9">
                  <c:v>2.1533107964660497E-2</c:v>
                </c:pt>
                <c:pt idx="10">
                  <c:v>1.5424689032252081E-2</c:v>
                </c:pt>
                <c:pt idx="11">
                  <c:v>1.7209900867980875E-2</c:v>
                </c:pt>
                <c:pt idx="12">
                  <c:v>2.0409014953656761E-2</c:v>
                </c:pt>
                <c:pt idx="13">
                  <c:v>2.3780707749627678E-2</c:v>
                </c:pt>
                <c:pt idx="14">
                  <c:v>2.7553848091699206E-2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D3-4383-89CC-39AD214EB2D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Government expenditure on health as % of State Budget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strCache>
            </c:strRef>
          </c:cat>
          <c:val>
            <c:numRef>
              <c:f>Sheet1!$B$4:$P$4</c:f>
              <c:numCache>
                <c:formatCode>0.0%</c:formatCode>
                <c:ptCount val="15"/>
                <c:pt idx="0">
                  <c:v>4.6209323410986491E-2</c:v>
                </c:pt>
                <c:pt idx="1">
                  <c:v>4.7881208496601539E-2</c:v>
                </c:pt>
                <c:pt idx="2">
                  <c:v>6.2584138485204707E-2</c:v>
                </c:pt>
                <c:pt idx="3">
                  <c:v>5.01929455152966E-2</c:v>
                </c:pt>
                <c:pt idx="4">
                  <c:v>4.8040457143405831E-2</c:v>
                </c:pt>
                <c:pt idx="5">
                  <c:v>3.9113636951322778E-2</c:v>
                </c:pt>
                <c:pt idx="6">
                  <c:v>3.3398546604247473E-2</c:v>
                </c:pt>
                <c:pt idx="7">
                  <c:v>4.4775927166787174E-2</c:v>
                </c:pt>
                <c:pt idx="8">
                  <c:v>5.7566671482548008E-2</c:v>
                </c:pt>
                <c:pt idx="9">
                  <c:v>5.8930080551220454E-2</c:v>
                </c:pt>
                <c:pt idx="10">
                  <c:v>4.7131747182269944E-2</c:v>
                </c:pt>
                <c:pt idx="11">
                  <c:v>5.3137066546633145E-2</c:v>
                </c:pt>
                <c:pt idx="12">
                  <c:v>6.3278552727428633E-2</c:v>
                </c:pt>
                <c:pt idx="13">
                  <c:v>7.1791582565816248E-2</c:v>
                </c:pt>
                <c:pt idx="14">
                  <c:v>8.2523035715969861E-2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D3-4383-89CC-39AD214EB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240576"/>
        <c:axId val="64240016"/>
      </c:lineChart>
      <c:catAx>
        <c:axId val="64238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4239456"/>
        <c:crosses val="autoZero"/>
        <c:auto val="1"/>
        <c:lblAlgn val="ctr"/>
        <c:lblOffset val="100"/>
        <c:noMultiLvlLbl val="0"/>
      </c:catAx>
      <c:valAx>
        <c:axId val="6423945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4238896"/>
        <c:crosses val="autoZero"/>
        <c:crossBetween val="between"/>
      </c:valAx>
      <c:valAx>
        <c:axId val="6424001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4240576"/>
        <c:crosses val="max"/>
        <c:crossBetween val="between"/>
      </c:valAx>
      <c:catAx>
        <c:axId val="64240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24001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0617876663697964"/>
          <c:y val="7.8064768883567151E-3"/>
          <c:w val="0.67052926266995527"/>
          <c:h val="0.18015269523814662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68785846213668"/>
          <c:y val="0.19657672853269015"/>
          <c:w val="0.81475551667152712"/>
          <c:h val="0.69827172692308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Out-of-pocket Payment, mill GEL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2-7F28-472A-8350-874F9330AC8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7F28-472A-8350-874F9330AC8E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4-7F28-472A-8350-874F9330AC8E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7F28-472A-8350-874F9330AC8E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7F28-472A-8350-874F9330AC8E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6-7F28-472A-8350-874F9330A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1440</c:v>
                </c:pt>
                <c:pt idx="1">
                  <c:v>1543</c:v>
                </c:pt>
                <c:pt idx="2">
                  <c:v>1609</c:v>
                </c:pt>
                <c:pt idx="3">
                  <c:v>1557</c:v>
                </c:pt>
                <c:pt idx="4">
                  <c:v>1623</c:v>
                </c:pt>
                <c:pt idx="5">
                  <c:v>1481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715616"/>
        <c:axId val="1787150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OOP as % of THE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0953023233206961E-2"/>
                  <c:y val="-5.9908797310097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03-4761-B4DF-5DBCE9259186}"/>
                </c:ext>
              </c:extLst>
            </c:dLbl>
            <c:dLbl>
              <c:idx val="4"/>
              <c:layout>
                <c:manualLayout>
                  <c:x val="-4.9409813356663862E-2"/>
                  <c:y val="-9.4997264156165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28-472A-8350-874F9330AC8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Sheet1!$C$2:$C$7</c:f>
              <c:numCache>
                <c:formatCode>0.00%</c:formatCode>
                <c:ptCount val="6"/>
                <c:pt idx="0">
                  <c:v>0.72699999999999998</c:v>
                </c:pt>
                <c:pt idx="1">
                  <c:v>0.75600000000000001</c:v>
                </c:pt>
                <c:pt idx="2">
                  <c:v>0.73399999999999999</c:v>
                </c:pt>
                <c:pt idx="3" formatCode="0%">
                  <c:v>0.69099999999999995</c:v>
                </c:pt>
                <c:pt idx="4">
                  <c:v>0.66</c:v>
                </c:pt>
                <c:pt idx="5" formatCode="0.0%">
                  <c:v>0.58399999999999996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713936"/>
        <c:axId val="178714496"/>
      </c:lineChart>
      <c:catAx>
        <c:axId val="17871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714496"/>
        <c:crosses val="autoZero"/>
        <c:auto val="1"/>
        <c:lblAlgn val="ctr"/>
        <c:lblOffset val="100"/>
        <c:noMultiLvlLbl val="0"/>
      </c:catAx>
      <c:valAx>
        <c:axId val="17871449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78713936"/>
        <c:crosses val="autoZero"/>
        <c:crossBetween val="between"/>
      </c:valAx>
      <c:valAx>
        <c:axId val="1787150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78715616"/>
        <c:crosses val="max"/>
        <c:crossBetween val="between"/>
      </c:valAx>
      <c:catAx>
        <c:axId val="17871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71505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9.2282735491396907E-3"/>
          <c:y val="7.8171209088540624E-4"/>
          <c:w val="0.9799692573150578"/>
          <c:h val="0.16504465458511261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77710168955595E-2"/>
          <c:y val="0.160476624015748"/>
          <c:w val="0.95820563206652276"/>
          <c:h val="0.57108070866141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837-4DBF-B481-B249B6C6FA0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E837-4DBF-B481-B249B6C6FA0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/>
                      <a:t>14.1%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37-4DBF-B481-B249B6C6FA0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/>
                      <a:t>29.5%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37-4DBF-B481-B249B6C6FA0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/>
                      <a:t>99.9%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37-4DBF-B481-B249B6C6F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14.1</c:v>
                </c:pt>
                <c:pt idx="1">
                  <c:v>29.5</c:v>
                </c:pt>
                <c:pt idx="2">
                  <c:v>99.9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37-4DBF-B481-B249B6C6F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178717856"/>
        <c:axId val="178718416"/>
      </c:barChart>
      <c:catAx>
        <c:axId val="17871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718416"/>
        <c:crosses val="autoZero"/>
        <c:auto val="1"/>
        <c:lblAlgn val="ctr"/>
        <c:lblOffset val="100"/>
        <c:noMultiLvlLbl val="0"/>
      </c:catAx>
      <c:valAx>
        <c:axId val="17871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8717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4509803921568627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41-4340-B80A-2DA47C2D39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41-4340-B80A-2DA47C2D3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740992"/>
        <c:axId val="206741552"/>
      </c:barChart>
      <c:catAx>
        <c:axId val="2067409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6741552"/>
        <c:crosses val="autoZero"/>
        <c:auto val="1"/>
        <c:lblAlgn val="ctr"/>
        <c:lblOffset val="100"/>
        <c:noMultiLvlLbl val="0"/>
      </c:catAx>
      <c:valAx>
        <c:axId val="206741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6740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71386123904323"/>
          <c:y val="8.5233132623127997E-2"/>
          <c:w val="0.19584162828703017"/>
          <c:h val="0.272109773043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01886792452831E-2"/>
          <c:y val="5.8823529411764705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51-46A7-B7F0-E60C0CF30A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51-46A7-B7F0-E60C0CF30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744352"/>
        <c:axId val="206744912"/>
      </c:barChart>
      <c:catAx>
        <c:axId val="2067443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6744912"/>
        <c:crosses val="autoZero"/>
        <c:auto val="1"/>
        <c:lblAlgn val="ctr"/>
        <c:lblOffset val="100"/>
        <c:noMultiLvlLbl val="0"/>
      </c:catAx>
      <c:valAx>
        <c:axId val="206744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6744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71386123904323"/>
          <c:y val="8.5233132623127997E-2"/>
          <c:w val="0.19584162828703017"/>
          <c:h val="0.272109773043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1A9F662-19B4-4882-B83F-96FE6B2AEEB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76000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panose="020B0604020202020204" pitchFamily="34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panose="020B0604020202020204" pitchFamily="34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panose="020B0604020202020204" pitchFamily="34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panose="020B0604020202020204" pitchFamily="34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panose="020B0604020202020204" pitchFamily="34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B84739-0108-4A66-A129-BDFA2DE01652}" type="slidenum">
              <a:rPr lang="ru-RU" altLang="en-US"/>
              <a:pPr/>
              <a:t>1</a:t>
            </a:fld>
            <a:endParaRPr lang="ru-RU" altLang="en-US"/>
          </a:p>
        </p:txBody>
      </p:sp>
      <p:sp>
        <p:nvSpPr>
          <p:cNvPr id="163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16389" name="Slide Number Placeholder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AD6B5A0-1F78-4665-BE71-CC6E7CF21CA6}" type="slidenum">
              <a:rPr lang="en-US" altLang="en-US" sz="1200">
                <a:ea typeface="MS PGothic" pitchFamily="34" charset="-128"/>
              </a:rPr>
              <a:pPr algn="r" eaLnBrk="1" hangingPunct="1"/>
              <a:t>1</a:t>
            </a:fld>
            <a:endParaRPr lang="en-US" altLang="en-US" sz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961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a-GE"/>
              <a:t>Fonts, mark the departments; </a:t>
            </a:r>
            <a:endParaRPr lang="ka-GE" altLang="ka-GE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8825" indent="-2921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9988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9888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06613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38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10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782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354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85C0C77-1194-4C56-ADD1-46FD1B62D858}" type="slidenum">
              <a:rPr lang="ru-RU" altLang="ka-GE" smtClean="0"/>
              <a:pPr/>
              <a:t>20</a:t>
            </a:fld>
            <a:endParaRPr lang="ru-RU" altLang="ka-GE"/>
          </a:p>
        </p:txBody>
      </p:sp>
    </p:spTree>
    <p:extLst>
      <p:ext uri="{BB962C8B-B14F-4D97-AF65-F5344CB8AC3E}">
        <p14:creationId xmlns:p14="http://schemas.microsoft.com/office/powerpoint/2010/main" val="1318385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7D4C2E-770C-4F38-9259-B6FB6CCA4F07}" type="slidenum">
              <a:rPr lang="ru-RU" altLang="ka-GE" smtClean="0"/>
              <a:pPr/>
              <a:t>22</a:t>
            </a:fld>
            <a:endParaRPr lang="ru-RU" altLang="ka-GE"/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a-GE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3F9C0EA-917A-40F9-A2B1-2D8C4819D7EF}" type="slidenum">
              <a:rPr lang="en-US" altLang="ka-GE" sz="1200">
                <a:ea typeface="MS PGothic" panose="020B0600070205080204" pitchFamily="34" charset="-128"/>
              </a:rPr>
              <a:pPr algn="r"/>
              <a:t>22</a:t>
            </a:fld>
            <a:endParaRPr lang="en-US" altLang="ka-GE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5015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4D74301-C102-4364-B231-FB2559C5E698}" type="slidenum">
              <a:rPr lang="ru-RU" altLang="en-US"/>
              <a:pPr>
                <a:spcBef>
                  <a:spcPct val="0"/>
                </a:spcBef>
              </a:pPr>
              <a:t>23</a:t>
            </a:fld>
            <a:endParaRPr lang="ru-RU" altLang="en-US"/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E96666-06C6-4F38-9C23-41F2D8D3ADFA}" type="slidenum">
              <a:rPr lang="en-US" altLang="en-US"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6972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58825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699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398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066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638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0210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782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9354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7C061C-EBE0-42AB-859B-35DCDC1C17DE}" type="slidenum">
              <a:rPr lang="ru-RU" altLang="ka-GE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24</a:t>
            </a:fld>
            <a:endParaRPr lang="ru-RU" altLang="ka-GE">
              <a:latin typeface="Calibri" panose="020F0502020204030204" pitchFamily="34" charset="0"/>
            </a:endParaRPr>
          </a:p>
        </p:txBody>
      </p:sp>
      <p:sp>
        <p:nvSpPr>
          <p:cNvPr id="286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ka-GE"/>
          </a:p>
        </p:txBody>
      </p:sp>
      <p:sp>
        <p:nvSpPr>
          <p:cNvPr id="28677" name="Slide Number Placeholder 3"/>
          <p:cNvSpPr txBox="1">
            <a:spLocks noGrp="1"/>
          </p:cNvSpPr>
          <p:nvPr/>
        </p:nvSpPr>
        <p:spPr bwMode="auto">
          <a:xfrm>
            <a:off x="3992563" y="9539288"/>
            <a:ext cx="30543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36" tIns="46869" rIns="93736" bIns="4686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EA5F4B-69B1-4C25-9B9C-B6E650CD6221}" type="slidenum">
              <a:rPr lang="en-US" altLang="ka-GE"/>
              <a:pPr algn="r" eaLnBrk="1" hangingPunct="1">
                <a:spcBef>
                  <a:spcPct val="0"/>
                </a:spcBef>
              </a:pPr>
              <a:t>24</a:t>
            </a:fld>
            <a:endParaRPr lang="en-US" altLang="ka-GE"/>
          </a:p>
        </p:txBody>
      </p:sp>
    </p:spTree>
    <p:extLst>
      <p:ext uri="{BB962C8B-B14F-4D97-AF65-F5344CB8AC3E}">
        <p14:creationId xmlns:p14="http://schemas.microsoft.com/office/powerpoint/2010/main" val="1974230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58825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699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398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066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638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0210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782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9354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6DF460-759E-478C-A0DC-9D9EA488D2FA}" type="slidenum">
              <a:rPr lang="ru-RU" altLang="ka-GE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25</a:t>
            </a:fld>
            <a:endParaRPr lang="ru-RU" altLang="ka-GE">
              <a:latin typeface="Calibri" panose="020F0502020204030204" pitchFamily="34" charset="0"/>
            </a:endParaRPr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ka-GE"/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3916363" y="9591675"/>
            <a:ext cx="29956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36" tIns="46869" rIns="93736" bIns="4686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781C77-4DBB-4808-9F54-2487F94DB4B0}" type="slidenum">
              <a:rPr lang="en-US" altLang="ka-GE"/>
              <a:pPr algn="r" eaLnBrk="1" hangingPunct="1">
                <a:spcBef>
                  <a:spcPct val="0"/>
                </a:spcBef>
              </a:pPr>
              <a:t>25</a:t>
            </a:fld>
            <a:endParaRPr lang="en-US" altLang="ka-GE"/>
          </a:p>
        </p:txBody>
      </p:sp>
    </p:spTree>
    <p:extLst>
      <p:ext uri="{BB962C8B-B14F-4D97-AF65-F5344CB8AC3E}">
        <p14:creationId xmlns:p14="http://schemas.microsoft.com/office/powerpoint/2010/main" val="145037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18193C8-019C-4841-A35A-7CB6CA0282CF}" type="slidenum">
              <a:rPr lang="ru-RU" altLang="en-US"/>
              <a:pPr/>
              <a:t>2</a:t>
            </a:fld>
            <a:endParaRPr lang="ru-RU" altLang="en-US"/>
          </a:p>
        </p:txBody>
      </p:sp>
      <p:sp>
        <p:nvSpPr>
          <p:cNvPr id="17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72260F8-219E-4F0D-8B3A-568AB8B485E6}" type="slidenum">
              <a:rPr lang="en-US" altLang="en-US" sz="1200">
                <a:ea typeface="MS PGothic" pitchFamily="34" charset="-128"/>
              </a:rPr>
              <a:pPr algn="r"/>
              <a:t>2</a:t>
            </a:fld>
            <a:endParaRPr lang="en-US" altLang="en-US" sz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21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F836-5F65-45DA-A4F1-4B06C6358D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5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 National survey conducted by NCDC and CDC revealed that ~150 thousand people are infected with active HCV infection and need to be treated. The most prevalent genotype nationwide is genotype 1 (appx. 40%) followed by genotype 3 and 2.</a:t>
            </a:r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0ACB-3D6A-4C81-884E-7407748451C4}" type="slidenum">
              <a:rPr lang="ka-GE" smtClean="0"/>
              <a:t>11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89741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18A266-B895-4535-BA80-E5A3361C3F33}" type="slidenum">
              <a:rPr lang="ru-RU" altLang="en-US" smtClean="0"/>
              <a:pPr>
                <a:spcBef>
                  <a:spcPct val="0"/>
                </a:spcBef>
              </a:pPr>
              <a:t>14</a:t>
            </a:fld>
            <a:endParaRPr lang="ru-RU" altLang="en-US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B0725D-C422-4097-8F8C-11B73CCF39DE}" type="slidenum">
              <a:rPr lang="en-US" altLang="en-US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67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a-GE"/>
              <a:t> 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9968E9-017C-40F1-AF24-4A6DE1AC5AF6}" type="slidenum">
              <a:rPr lang="en-US" altLang="ka-GE" smtClean="0"/>
              <a:pPr/>
              <a:t>15</a:t>
            </a:fld>
            <a:endParaRPr lang="en-US" altLang="ka-GE"/>
          </a:p>
        </p:txBody>
      </p:sp>
    </p:spTree>
    <p:extLst>
      <p:ext uri="{BB962C8B-B14F-4D97-AF65-F5344CB8AC3E}">
        <p14:creationId xmlns:p14="http://schemas.microsoft.com/office/powerpoint/2010/main" val="3349541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58825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699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398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066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638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0210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782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9354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80C6B3-F8C9-40DB-AC02-697511A9468A}" type="slidenum">
              <a:rPr lang="ru-RU" altLang="ka-GE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17</a:t>
            </a:fld>
            <a:endParaRPr lang="ru-RU" altLang="ka-GE">
              <a:latin typeface="Calibri" panose="020F0502020204030204" pitchFamily="34" charset="0"/>
            </a:endParaRPr>
          </a:p>
        </p:txBody>
      </p:sp>
      <p:sp>
        <p:nvSpPr>
          <p:cNvPr id="92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2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ka-GE"/>
          </a:p>
        </p:txBody>
      </p:sp>
      <p:sp>
        <p:nvSpPr>
          <p:cNvPr id="9221" name="Slide Number Placeholder 3"/>
          <p:cNvSpPr txBox="1">
            <a:spLocks noGrp="1"/>
          </p:cNvSpPr>
          <p:nvPr/>
        </p:nvSpPr>
        <p:spPr bwMode="auto">
          <a:xfrm>
            <a:off x="3992563" y="9539288"/>
            <a:ext cx="30543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36" tIns="46869" rIns="93736" bIns="4686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58FB00-901F-4965-BE7C-AA88F70BD56A}" type="slidenum">
              <a:rPr lang="en-US" altLang="ka-GE"/>
              <a:pPr algn="r" eaLnBrk="1" hangingPunct="1">
                <a:spcBef>
                  <a:spcPct val="0"/>
                </a:spcBef>
              </a:pPr>
              <a:t>17</a:t>
            </a:fld>
            <a:endParaRPr lang="en-US" altLang="ka-GE"/>
          </a:p>
        </p:txBody>
      </p:sp>
    </p:spTree>
    <p:extLst>
      <p:ext uri="{BB962C8B-B14F-4D97-AF65-F5344CB8AC3E}">
        <p14:creationId xmlns:p14="http://schemas.microsoft.com/office/powerpoint/2010/main" val="1733916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18247A-8CBC-46C3-895A-667923B0DFF2}" type="slidenum">
              <a:rPr lang="ru-RU" altLang="en-US" smtClean="0"/>
              <a:pPr/>
              <a:t>18</a:t>
            </a:fld>
            <a:endParaRPr lang="ru-RU" altLang="en-US"/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96ABEB2-8723-45BE-AD40-C463B51833CC}" type="slidenum">
              <a:rPr lang="en-US" altLang="en-US" sz="1200">
                <a:ea typeface="MS PGothic" panose="020B0600070205080204" pitchFamily="34" charset="-128"/>
              </a:rPr>
              <a:pPr algn="r"/>
              <a:t>18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6503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6125" indent="-2873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935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972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68513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2571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8291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4011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9731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1D732DC-9664-4303-BF3A-F968921D5E8A}" type="slidenum">
              <a:rPr lang="ru-RU" altLang="ka-GE" smtClean="0"/>
              <a:pPr/>
              <a:t>19</a:t>
            </a:fld>
            <a:endParaRPr lang="ru-RU" altLang="ka-GE"/>
          </a:p>
        </p:txBody>
      </p:sp>
      <p:sp>
        <p:nvSpPr>
          <p:cNvPr id="133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ka-GE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317" name="Slide Number Placeholder 3"/>
          <p:cNvSpPr txBox="1">
            <a:spLocks noGrp="1"/>
          </p:cNvSpPr>
          <p:nvPr/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89" tIns="45994" rIns="91989" bIns="4599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FA704C0-AC5A-4A57-95F9-7BB83B4CC165}" type="slidenum">
              <a:rPr lang="en-US" altLang="ka-GE" sz="1200"/>
              <a:pPr algn="r" eaLnBrk="1" hangingPunct="1"/>
              <a:t>19</a:t>
            </a:fld>
            <a:endParaRPr lang="en-US" altLang="ka-GE" sz="1200"/>
          </a:p>
        </p:txBody>
      </p:sp>
    </p:spTree>
    <p:extLst>
      <p:ext uri="{BB962C8B-B14F-4D97-AF65-F5344CB8AC3E}">
        <p14:creationId xmlns:p14="http://schemas.microsoft.com/office/powerpoint/2010/main" val="17801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19AED-82BA-4B5F-8B15-F8C920A44B0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8234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AB3B6-1B01-4AA2-88A2-9C21EAEDD13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3373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BD186-1D84-4F45-B298-16A78E2AED7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63578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2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912DB-6442-40ED-9E74-7FD9391BF6B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6692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28159-BBC0-4C0B-99C8-923C6E11EF3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6797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B4EF9-C0FB-4C29-9AF1-328082DEF32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342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36AD-8180-4463-A9B2-C462C4D1319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2001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093FF-5EF8-4C07-9B85-DD7C285543C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5751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8D01-A093-41E6-847E-6A5256A4A7B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5472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D8976-232D-436E-A059-54632F84595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2468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EE553-98E9-4380-8AEC-3ABABE76307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0973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1045E68-1C54-49BA-9FDA-EB5000D0A9D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panose="020B0604020202020204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panose="020B0604020202020204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panose="020B0604020202020204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panose="020B0604020202020204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1258888" y="6237288"/>
            <a:ext cx="4752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National Center for Disease Control and Public Health</a:t>
            </a:r>
            <a:endParaRPr lang="ru-RU" altLang="en-US" sz="1400" b="1">
              <a:solidFill>
                <a:schemeClr val="bg1"/>
              </a:solidFill>
            </a:endParaRP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sp>
        <p:nvSpPr>
          <p:cNvPr id="2053" name="Rectangle 1024"/>
          <p:cNvSpPr>
            <a:spLocks noChangeArrowheads="1"/>
          </p:cNvSpPr>
          <p:nvPr/>
        </p:nvSpPr>
        <p:spPr bwMode="auto">
          <a:xfrm>
            <a:off x="25400" y="1109753"/>
            <a:ext cx="91440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A50021"/>
                </a:solidFill>
              </a:rPr>
              <a:t>Georgian Health Care System Overview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A5002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A5002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sz="2800" b="1" dirty="0">
              <a:solidFill>
                <a:srgbClr val="A5002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A5002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</a:rPr>
              <a:t> </a:t>
            </a:r>
            <a:endParaRPr lang="ka-GE" altLang="en-US" sz="2400" b="1" dirty="0">
              <a:solidFill>
                <a:srgbClr val="A5002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sz="2400" b="1" dirty="0">
              <a:solidFill>
                <a:srgbClr val="A50021"/>
              </a:solidFill>
            </a:endParaRPr>
          </a:p>
        </p:txBody>
      </p:sp>
      <p:sp>
        <p:nvSpPr>
          <p:cNvPr id="2054" name="Text Box 2048"/>
          <p:cNvSpPr txBox="1">
            <a:spLocks noChangeArrowheads="1"/>
          </p:cNvSpPr>
          <p:nvPr/>
        </p:nvSpPr>
        <p:spPr bwMode="auto">
          <a:xfrm>
            <a:off x="111125" y="3690938"/>
            <a:ext cx="91328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66"/>
                </a:solidFill>
              </a:rPr>
              <a:t>Amiran Gamkrelidze, MD, PhD, Professor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33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66"/>
                </a:solidFill>
              </a:rPr>
              <a:t>Director General, NCDC, Georgia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33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3366"/>
                </a:solidFill>
              </a:rPr>
              <a:t> </a:t>
            </a:r>
            <a:endParaRPr lang="ru-RU" altLang="en-US" sz="1800" b="1">
              <a:solidFill>
                <a:srgbClr val="003366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a-GE" altLang="en-US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en-US" sz="1400" b="1">
              <a:solidFill>
                <a:schemeClr val="bg1"/>
              </a:solidFill>
            </a:endParaRPr>
          </a:p>
        </p:txBody>
      </p:sp>
      <p:pic>
        <p:nvPicPr>
          <p:cNvPr id="8" name="Picture 1030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ka-GE" altLang="ka-GE" sz="180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ka-GE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2" name="Picture 1030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ka-GE" sz="180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331913" y="6381750"/>
            <a:ext cx="462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400" b="1">
                <a:solidFill>
                  <a:schemeClr val="bg1"/>
                </a:solidFill>
              </a:rPr>
              <a:t>National Center for Disease Control &amp; Public Health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6" name="Picture 1030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48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481888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08" y="0"/>
            <a:ext cx="8229600" cy="1008112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“Vertical” State Health Programs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Public health Programs</a:t>
            </a:r>
          </a:p>
          <a:p>
            <a:r>
              <a:rPr lang="en-US" sz="1800" dirty="0">
                <a:solidFill>
                  <a:srgbClr val="003366"/>
                </a:solidFill>
              </a:rPr>
              <a:t>Early Detection and  screening of Diseases</a:t>
            </a:r>
          </a:p>
          <a:p>
            <a:r>
              <a:rPr lang="en-US" sz="1800" dirty="0">
                <a:solidFill>
                  <a:srgbClr val="003366"/>
                </a:solidFill>
              </a:rPr>
              <a:t>Immunization</a:t>
            </a:r>
          </a:p>
          <a:p>
            <a:r>
              <a:rPr lang="en-US" sz="1800" dirty="0" err="1">
                <a:solidFill>
                  <a:srgbClr val="003366"/>
                </a:solidFill>
              </a:rPr>
              <a:t>Epidsurveillance</a:t>
            </a:r>
            <a:endParaRPr lang="en-US" sz="1800" dirty="0">
              <a:solidFill>
                <a:srgbClr val="003366"/>
              </a:solidFill>
            </a:endParaRPr>
          </a:p>
          <a:p>
            <a:r>
              <a:rPr lang="en-US" sz="1800" dirty="0">
                <a:solidFill>
                  <a:srgbClr val="003366"/>
                </a:solidFill>
              </a:rPr>
              <a:t>Blood safety</a:t>
            </a:r>
          </a:p>
          <a:p>
            <a:r>
              <a:rPr lang="ka-GE" sz="1800" dirty="0">
                <a:solidFill>
                  <a:srgbClr val="003366"/>
                </a:solidFill>
              </a:rPr>
              <a:t>Prevention of occupational diseases</a:t>
            </a:r>
            <a:endParaRPr lang="en-US" sz="1800" dirty="0">
              <a:solidFill>
                <a:srgbClr val="003366"/>
              </a:solidFill>
            </a:endParaRPr>
          </a:p>
          <a:p>
            <a:r>
              <a:rPr lang="en-US" sz="1800" dirty="0">
                <a:solidFill>
                  <a:srgbClr val="003366"/>
                </a:solidFill>
              </a:rPr>
              <a:t>Management Infectious diseases</a:t>
            </a:r>
          </a:p>
          <a:p>
            <a:r>
              <a:rPr lang="en-US" sz="1800" dirty="0">
                <a:solidFill>
                  <a:srgbClr val="003366"/>
                </a:solidFill>
              </a:rPr>
              <a:t>Management of TB</a:t>
            </a:r>
          </a:p>
          <a:p>
            <a:r>
              <a:rPr lang="en-US" sz="1800" dirty="0">
                <a:solidFill>
                  <a:srgbClr val="003366"/>
                </a:solidFill>
              </a:rPr>
              <a:t>Management of HIV</a:t>
            </a:r>
          </a:p>
          <a:p>
            <a:r>
              <a:rPr lang="en-US" sz="1800" dirty="0">
                <a:solidFill>
                  <a:srgbClr val="003366"/>
                </a:solidFill>
              </a:rPr>
              <a:t>Management of </a:t>
            </a:r>
            <a:r>
              <a:rPr lang="en-US" sz="1800" dirty="0" err="1">
                <a:solidFill>
                  <a:srgbClr val="003366"/>
                </a:solidFill>
              </a:rPr>
              <a:t>Hep</a:t>
            </a:r>
            <a:r>
              <a:rPr lang="en-US" sz="1800" dirty="0">
                <a:solidFill>
                  <a:srgbClr val="003366"/>
                </a:solidFill>
              </a:rPr>
              <a:t> C</a:t>
            </a:r>
          </a:p>
          <a:p>
            <a:r>
              <a:rPr lang="en-US" sz="1800" dirty="0">
                <a:solidFill>
                  <a:srgbClr val="003366"/>
                </a:solidFill>
              </a:rPr>
              <a:t>Treatment of drug abuse</a:t>
            </a:r>
          </a:p>
          <a:p>
            <a:r>
              <a:rPr lang="en-US" sz="1800" dirty="0">
                <a:solidFill>
                  <a:srgbClr val="003366"/>
                </a:solidFill>
              </a:rPr>
              <a:t>Maternal and Child health</a:t>
            </a:r>
          </a:p>
          <a:p>
            <a:r>
              <a:rPr lang="en-US" sz="1800" dirty="0">
                <a:solidFill>
                  <a:srgbClr val="003366"/>
                </a:solidFill>
              </a:rPr>
              <a:t>Health promotion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90872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Health Services in priorities areas</a:t>
            </a:r>
          </a:p>
          <a:p>
            <a:r>
              <a:rPr lang="en-US" sz="1800" dirty="0">
                <a:solidFill>
                  <a:srgbClr val="003366"/>
                </a:solidFill>
              </a:rPr>
              <a:t>Mental Health</a:t>
            </a:r>
          </a:p>
          <a:p>
            <a:r>
              <a:rPr lang="en-US" sz="1800" dirty="0">
                <a:solidFill>
                  <a:srgbClr val="003366"/>
                </a:solidFill>
              </a:rPr>
              <a:t>Management of Diabetes</a:t>
            </a:r>
          </a:p>
          <a:p>
            <a:r>
              <a:rPr lang="en-US" sz="1800" dirty="0">
                <a:solidFill>
                  <a:srgbClr val="003366"/>
                </a:solidFill>
              </a:rPr>
              <a:t>Child </a:t>
            </a:r>
            <a:r>
              <a:rPr lang="en-US" sz="1800" dirty="0" err="1">
                <a:solidFill>
                  <a:srgbClr val="003366"/>
                </a:solidFill>
              </a:rPr>
              <a:t>onco</a:t>
            </a:r>
            <a:r>
              <a:rPr lang="en-US" sz="1800" dirty="0">
                <a:solidFill>
                  <a:srgbClr val="003366"/>
                </a:solidFill>
              </a:rPr>
              <a:t>-hematology</a:t>
            </a:r>
          </a:p>
          <a:p>
            <a:r>
              <a:rPr lang="ka-GE" sz="1800" dirty="0">
                <a:solidFill>
                  <a:srgbClr val="003366"/>
                </a:solidFill>
              </a:rPr>
              <a:t>Dialysis and kidney transplantation</a:t>
            </a:r>
            <a:endParaRPr lang="en-US" sz="1800" dirty="0">
              <a:solidFill>
                <a:srgbClr val="003366"/>
              </a:solidFill>
            </a:endParaRPr>
          </a:p>
          <a:p>
            <a:r>
              <a:rPr lang="ka-GE" sz="1800" dirty="0">
                <a:solidFill>
                  <a:srgbClr val="003366"/>
                </a:solidFill>
              </a:rPr>
              <a:t>Palliative care </a:t>
            </a:r>
            <a:r>
              <a:rPr lang="en-US" sz="1800" dirty="0">
                <a:solidFill>
                  <a:srgbClr val="003366"/>
                </a:solidFill>
              </a:rPr>
              <a:t>of incurable patients</a:t>
            </a:r>
          </a:p>
          <a:p>
            <a:r>
              <a:rPr lang="en-US" sz="1800" dirty="0">
                <a:solidFill>
                  <a:srgbClr val="003366"/>
                </a:solidFill>
              </a:rPr>
              <a:t>Treatment of rare diseases</a:t>
            </a:r>
          </a:p>
          <a:p>
            <a:r>
              <a:rPr lang="en-US" sz="1800" dirty="0">
                <a:solidFill>
                  <a:srgbClr val="003366"/>
                </a:solidFill>
              </a:rPr>
              <a:t>Ambulance and emergency care</a:t>
            </a:r>
          </a:p>
          <a:p>
            <a:r>
              <a:rPr lang="en-US" sz="1800" dirty="0">
                <a:solidFill>
                  <a:srgbClr val="003366"/>
                </a:solidFill>
              </a:rPr>
              <a:t>Rural doctors </a:t>
            </a:r>
          </a:p>
          <a:p>
            <a:r>
              <a:rPr lang="ka-GE" sz="1800" dirty="0">
                <a:solidFill>
                  <a:srgbClr val="003366"/>
                </a:solidFill>
              </a:rPr>
              <a:t>Medical screening for army recruits</a:t>
            </a:r>
            <a:endParaRPr lang="en-US" sz="1800" dirty="0">
              <a:solidFill>
                <a:srgbClr val="003366"/>
              </a:solidFill>
            </a:endParaRPr>
          </a:p>
          <a:p>
            <a:r>
              <a:rPr lang="en-US" sz="1800" dirty="0">
                <a:solidFill>
                  <a:srgbClr val="003366"/>
                </a:solidFill>
              </a:rPr>
              <a:t>Referral (individual care)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a-GE" altLang="en-US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en-US" sz="1400" b="1">
              <a:solidFill>
                <a:schemeClr val="bg1"/>
              </a:solidFill>
            </a:endParaRPr>
          </a:p>
        </p:txBody>
      </p:sp>
      <p:pic>
        <p:nvPicPr>
          <p:cNvPr id="7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ka-GE" altLang="ka-GE" sz="18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ka-GE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1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ka-GE" sz="180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331913" y="6381750"/>
            <a:ext cx="462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400" b="1">
                <a:solidFill>
                  <a:schemeClr val="bg1"/>
                </a:solidFill>
              </a:rPr>
              <a:t>National Center for Disease Control &amp; Public Health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5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48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481888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18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06" y="356301"/>
            <a:ext cx="8748464" cy="109728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National Population-based </a:t>
            </a:r>
            <a:r>
              <a:rPr lang="en-US" sz="2800" b="1" dirty="0" err="1">
                <a:solidFill>
                  <a:srgbClr val="C00000"/>
                </a:solidFill>
              </a:rPr>
              <a:t>seroprevalence</a:t>
            </a:r>
            <a:r>
              <a:rPr lang="en-US" sz="2800" b="1" dirty="0">
                <a:solidFill>
                  <a:srgbClr val="C00000"/>
                </a:solidFill>
              </a:rPr>
              <a:t> survey 2015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Conducted by NCDC and CDC, Atlanta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933931"/>
              </p:ext>
            </p:extLst>
          </p:nvPr>
        </p:nvGraphicFramePr>
        <p:xfrm>
          <a:off x="381313" y="3474448"/>
          <a:ext cx="5126794" cy="2269594"/>
        </p:xfrm>
        <a:graphic>
          <a:graphicData uri="http://schemas.openxmlformats.org/drawingml/2006/table">
            <a:tbl>
              <a:tblPr/>
              <a:tblGrid>
                <a:gridCol w="2229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0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Characteristic</a:t>
                      </a:r>
                    </a:p>
                  </a:txBody>
                  <a:tcPr marL="68580" marR="68580" marT="34299" marB="342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n</a:t>
                      </a:r>
                    </a:p>
                  </a:txBody>
                  <a:tcPr marL="68580" marR="68580" marT="34299" marB="342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%</a:t>
                      </a:r>
                    </a:p>
                  </a:txBody>
                  <a:tcPr marL="68580" marR="68580" marT="34299" marB="342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Estimated # nationwide ≥18 years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Anti-HCV+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425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7.7%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208,800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HCV RNA+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311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5.4%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150,300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86572"/>
                  </a:ext>
                </a:extLst>
              </a:tr>
            </a:tbl>
          </a:graphicData>
        </a:graphic>
      </p:graphicFrame>
      <p:graphicFrame>
        <p:nvGraphicFramePr>
          <p:cNvPr id="195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328331"/>
              </p:ext>
            </p:extLst>
          </p:nvPr>
        </p:nvGraphicFramePr>
        <p:xfrm>
          <a:off x="5370145" y="1916832"/>
          <a:ext cx="3669715" cy="365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r:id="rId4" imgW="4365114" imgH="4749196" progId="Excel.Chart.8">
                  <p:embed/>
                </p:oleObj>
              </mc:Choice>
              <mc:Fallback>
                <p:oleObj r:id="rId4" imgW="4365114" imgH="474919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145" y="1916832"/>
                        <a:ext cx="3669715" cy="3652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309306" y="1935109"/>
            <a:ext cx="52708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600" dirty="0">
                <a:latin typeface="+mj-lt"/>
              </a:rPr>
              <a:t>T</a:t>
            </a:r>
            <a:r>
              <a:rPr lang="en-US" altLang="en-US" sz="1600" dirty="0">
                <a:solidFill>
                  <a:srgbClr val="002060"/>
                </a:solidFill>
                <a:latin typeface="+mj-lt"/>
              </a:rPr>
              <a:t>otal number of interviews – 6330    </a:t>
            </a:r>
            <a:r>
              <a:rPr lang="en-US" altLang="en-US" sz="1600" b="1" dirty="0">
                <a:solidFill>
                  <a:srgbClr val="002060"/>
                </a:solidFill>
                <a:latin typeface="+mj-lt"/>
              </a:rPr>
              <a:t>(90% response rate)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600" b="1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600" dirty="0">
                <a:solidFill>
                  <a:srgbClr val="002060"/>
                </a:solidFill>
                <a:latin typeface="+mj-lt"/>
              </a:rPr>
              <a:t>Total number of blood samples – 6011 </a:t>
            </a:r>
            <a:r>
              <a:rPr lang="en-US" altLang="en-US" sz="1600" b="1" dirty="0">
                <a:solidFill>
                  <a:srgbClr val="002060"/>
                </a:solidFill>
                <a:latin typeface="+mj-lt"/>
              </a:rPr>
              <a:t>(86% response rate)</a:t>
            </a:r>
            <a:endParaRPr lang="ru-RU" altLang="en-US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a-GE" altLang="en-US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en-US" sz="1400" b="1">
              <a:solidFill>
                <a:schemeClr val="bg1"/>
              </a:solidFill>
            </a:endParaRPr>
          </a:p>
        </p:txBody>
      </p:sp>
      <p:pic>
        <p:nvPicPr>
          <p:cNvPr id="9" name="Picture 1030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ka-GE" altLang="ka-GE" sz="180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ka-GE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3" name="Picture 1030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ka-GE" sz="1800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331913" y="6381750"/>
            <a:ext cx="462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400" b="1">
                <a:solidFill>
                  <a:schemeClr val="bg1"/>
                </a:solidFill>
              </a:rPr>
              <a:t>National Center for Disease Control &amp; Public Health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7" name="Picture 1030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48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481888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11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51520" y="214581"/>
            <a:ext cx="8640960" cy="168316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Goal</a:t>
            </a:r>
          </a:p>
          <a:p>
            <a:pPr marL="0" indent="0" algn="ctr">
              <a:buNone/>
            </a:pPr>
            <a:endParaRPr lang="en-US" altLang="en-US" sz="1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altLang="en-US" sz="3200" b="1" dirty="0"/>
              <a:t>Elimination of HCV by ensuring prevention, diagnostics and treatment of the disease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1585" y="1916832"/>
            <a:ext cx="4834355" cy="582325"/>
          </a:xfrm>
          <a:noFill/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4500" b="1" dirty="0">
                <a:solidFill>
                  <a:srgbClr val="0070C0"/>
                </a:solidFill>
              </a:rPr>
              <a:t>Targets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670507" y="2534876"/>
            <a:ext cx="6172200" cy="9394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90-95-95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756592" y="3442916"/>
            <a:ext cx="6258285" cy="212365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900"/>
              </a:spcBef>
              <a:spcAft>
                <a:spcPts val="900"/>
              </a:spcAft>
              <a:buNone/>
              <a:defRPr/>
            </a:pPr>
            <a:r>
              <a:rPr lang="en-US" sz="2400" b="1" dirty="0"/>
              <a:t>By 2020</a:t>
            </a:r>
          </a:p>
          <a:p>
            <a:pPr marL="556022" algn="ctr">
              <a:spcBef>
                <a:spcPts val="900"/>
              </a:spcBef>
              <a:spcAft>
                <a:spcPts val="900"/>
              </a:spcAft>
              <a:buClr>
                <a:schemeClr val="accent5">
                  <a:lumMod val="25000"/>
                </a:schemeClr>
              </a:buClr>
              <a:buSzPct val="135000"/>
              <a:buFont typeface="Wingdings" panose="05000000000000000000" pitchFamily="2" charset="2"/>
              <a:buChar char="ü"/>
              <a:defRPr/>
            </a:pPr>
            <a:r>
              <a:rPr lang="en-US" sz="2100" b="1" dirty="0">
                <a:solidFill>
                  <a:srgbClr val="FF0000"/>
                </a:solidFill>
              </a:rPr>
              <a:t>90% </a:t>
            </a:r>
            <a:r>
              <a:rPr lang="en-US" sz="2100" b="1" dirty="0"/>
              <a:t>of people living with HCV are diagnosed</a:t>
            </a:r>
          </a:p>
          <a:p>
            <a:pPr marL="556022" algn="ctr">
              <a:spcBef>
                <a:spcPts val="900"/>
              </a:spcBef>
              <a:spcAft>
                <a:spcPts val="900"/>
              </a:spcAft>
              <a:buClr>
                <a:schemeClr val="accent5">
                  <a:lumMod val="25000"/>
                </a:schemeClr>
              </a:buClr>
              <a:buSzPct val="135000"/>
              <a:buFont typeface="Wingdings" panose="05000000000000000000" pitchFamily="2" charset="2"/>
              <a:buChar char="ü"/>
              <a:defRPr/>
            </a:pPr>
            <a:r>
              <a:rPr lang="en-US" sz="2100" b="1" dirty="0">
                <a:solidFill>
                  <a:srgbClr val="FF0000"/>
                </a:solidFill>
              </a:rPr>
              <a:t>95%</a:t>
            </a:r>
            <a:r>
              <a:rPr lang="en-US" sz="2100" b="1" dirty="0"/>
              <a:t> of those diagnosed are treated</a:t>
            </a:r>
          </a:p>
          <a:p>
            <a:pPr marL="556022" algn="ctr">
              <a:spcBef>
                <a:spcPts val="900"/>
              </a:spcBef>
              <a:spcAft>
                <a:spcPts val="900"/>
              </a:spcAft>
              <a:buClr>
                <a:schemeClr val="accent5">
                  <a:lumMod val="25000"/>
                </a:schemeClr>
              </a:buClr>
              <a:buSzPct val="135000"/>
              <a:buFont typeface="Wingdings" panose="05000000000000000000" pitchFamily="2" charset="2"/>
              <a:buChar char="ü"/>
              <a:defRPr/>
            </a:pPr>
            <a:r>
              <a:rPr lang="en-US" sz="2100" b="1" dirty="0">
                <a:solidFill>
                  <a:srgbClr val="FF0000"/>
                </a:solidFill>
              </a:rPr>
              <a:t>95%</a:t>
            </a:r>
            <a:r>
              <a:rPr lang="en-US" sz="2100" b="1" dirty="0"/>
              <a:t> of those treated are cured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a-GE" altLang="en-US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en-US" sz="1400" b="1">
              <a:solidFill>
                <a:schemeClr val="bg1"/>
              </a:solidFill>
            </a:endParaRPr>
          </a:p>
        </p:txBody>
      </p:sp>
      <p:pic>
        <p:nvPicPr>
          <p:cNvPr id="8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ka-GE" altLang="ka-GE" sz="180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ka-GE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2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ka-GE" sz="180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331913" y="6381750"/>
            <a:ext cx="462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400" b="1">
                <a:solidFill>
                  <a:schemeClr val="bg1"/>
                </a:solidFill>
              </a:rPr>
              <a:t>National Center for Disease Control &amp; Public Health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6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48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481888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12292" y="2451323"/>
            <a:ext cx="40243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ka-GE" b="1" dirty="0">
                <a:solidFill>
                  <a:srgbClr val="002060"/>
                </a:solidFill>
              </a:rPr>
              <a:t>Started treatment </a:t>
            </a:r>
            <a:r>
              <a:rPr lang="en-US" altLang="ka-GE" b="1" dirty="0">
                <a:solidFill>
                  <a:srgbClr val="FF0000"/>
                </a:solidFill>
              </a:rPr>
              <a:t>about 30000</a:t>
            </a:r>
          </a:p>
          <a:p>
            <a:pPr algn="ctr" eaLnBrk="1" hangingPunct="1"/>
            <a:endParaRPr lang="en-US" altLang="ka-GE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ka-GE" b="1" dirty="0">
                <a:solidFill>
                  <a:srgbClr val="003366"/>
                </a:solidFill>
              </a:rPr>
              <a:t>Completed treatment</a:t>
            </a:r>
            <a:r>
              <a:rPr lang="en-US" altLang="ka-GE" b="1" dirty="0">
                <a:solidFill>
                  <a:srgbClr val="FF0000"/>
                </a:solidFill>
              </a:rPr>
              <a:t> about 20000</a:t>
            </a:r>
          </a:p>
        </p:txBody>
      </p:sp>
      <p:sp>
        <p:nvSpPr>
          <p:cNvPr id="2" name="Rectangle 1"/>
          <p:cNvSpPr/>
          <p:nvPr/>
        </p:nvSpPr>
        <p:spPr>
          <a:xfrm>
            <a:off x="5501693" y="4129399"/>
            <a:ext cx="324556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Sofosbuvir-based regimens</a:t>
            </a:r>
          </a:p>
          <a:p>
            <a:pPr algn="ctr">
              <a:defRPr/>
            </a:pPr>
            <a:r>
              <a:rPr lang="en-US" b="1" dirty="0"/>
              <a:t>SVR achieved: 79.5%</a:t>
            </a:r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r>
              <a:rPr lang="en-US" altLang="en-US" b="1" dirty="0" err="1">
                <a:solidFill>
                  <a:srgbClr val="FF0000"/>
                </a:solidFill>
              </a:rPr>
              <a:t>Harvoni</a:t>
            </a:r>
            <a:r>
              <a:rPr lang="en-US" altLang="en-US" b="1" dirty="0">
                <a:solidFill>
                  <a:srgbClr val="FF0000"/>
                </a:solidFill>
              </a:rPr>
              <a:t>-based regimens</a:t>
            </a:r>
          </a:p>
          <a:p>
            <a:pPr algn="ctr">
              <a:defRPr/>
            </a:pPr>
            <a:r>
              <a:rPr lang="en-US" b="1" dirty="0"/>
              <a:t>SVR achieved: 98.2%</a:t>
            </a:r>
            <a:endParaRPr lang="en-US" altLang="en-US" b="1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en-US" b="1" dirty="0"/>
          </a:p>
          <a:p>
            <a:r>
              <a:rPr lang="en-US" altLang="en-US" b="1" dirty="0">
                <a:solidFill>
                  <a:srgbClr val="0070C0"/>
                </a:solidFill>
              </a:rPr>
              <a:t> 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2016699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C00000"/>
                </a:solidFill>
                <a:effectLst/>
              </a:rPr>
              <a:t>Maternal and Child Health </a:t>
            </a:r>
            <a:endParaRPr lang="ka-GE" altLang="en-US" sz="36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42875" y="1458119"/>
            <a:ext cx="3708412" cy="4635500"/>
          </a:xfrm>
        </p:spPr>
        <p:txBody>
          <a:bodyPr>
            <a:noAutofit/>
          </a:bodyPr>
          <a:lstStyle/>
          <a:p>
            <a:pPr marL="342900" lvl="1" indent="-342900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altLang="en-US" sz="1600" dirty="0">
                <a:solidFill>
                  <a:srgbClr val="002060"/>
                </a:solidFill>
              </a:rPr>
              <a:t>Introduction of the “Birth Registry” </a:t>
            </a:r>
          </a:p>
          <a:p>
            <a:pPr marL="342900" lvl="1" indent="-342900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altLang="en-US" sz="1600" dirty="0">
                <a:solidFill>
                  <a:srgbClr val="002060"/>
                </a:solidFill>
              </a:rPr>
              <a:t>Regionalization of MCH services</a:t>
            </a:r>
          </a:p>
          <a:p>
            <a:pPr marL="342900" lvl="1" indent="-342900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altLang="en-US" sz="1600" dirty="0">
                <a:solidFill>
                  <a:srgbClr val="002060"/>
                </a:solidFill>
              </a:rPr>
              <a:t>National Protocols and Regulations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1600" dirty="0">
                <a:solidFill>
                  <a:srgbClr val="002060"/>
                </a:solidFill>
              </a:rPr>
              <a:t>Emergency obstetric and neonatal conditions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1600" dirty="0">
                <a:solidFill>
                  <a:srgbClr val="002060"/>
                </a:solidFill>
              </a:rPr>
              <a:t>C-section,  Abortion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1600" dirty="0">
                <a:solidFill>
                  <a:srgbClr val="002060"/>
                </a:solidFill>
              </a:rPr>
              <a:t> Perinatal services standards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1600" dirty="0">
                <a:solidFill>
                  <a:srgbClr val="002060"/>
                </a:solidFill>
              </a:rPr>
              <a:t>Folic Acid and Iron Supplements for Pregnant Women</a:t>
            </a:r>
          </a:p>
          <a:p>
            <a:pPr eaLnBrk="1" hangingPunct="1">
              <a:spcBef>
                <a:spcPts val="1200"/>
              </a:spcBef>
            </a:pPr>
            <a:r>
              <a:rPr lang="en-AU" sz="1600" dirty="0">
                <a:solidFill>
                  <a:srgbClr val="002060"/>
                </a:solidFill>
              </a:rPr>
              <a:t>Multiple Micronutrient Powder for 6-23 month children</a:t>
            </a:r>
            <a:r>
              <a:rPr lang="en-US" altLang="en-US" sz="1600" dirty="0">
                <a:solidFill>
                  <a:srgbClr val="002060"/>
                </a:solidFill>
              </a:rPr>
              <a:t> </a:t>
            </a:r>
          </a:p>
          <a:p>
            <a:pPr eaLnBrk="1" hangingPunct="1">
              <a:spcBef>
                <a:spcPts val="1200"/>
              </a:spcBef>
            </a:pPr>
            <a:endParaRPr lang="en-US" altLang="en-US" sz="1600" b="1" dirty="0"/>
          </a:p>
          <a:p>
            <a:pPr marL="0" indent="0" eaLnBrk="1" hangingPunct="1">
              <a:spcBef>
                <a:spcPts val="1200"/>
              </a:spcBef>
              <a:buNone/>
            </a:pPr>
            <a:endParaRPr lang="en-US" altLang="en-US" sz="1600" b="1" dirty="0"/>
          </a:p>
          <a:p>
            <a:pPr eaLnBrk="1" hangingPunct="1">
              <a:spcBef>
                <a:spcPts val="1200"/>
              </a:spcBef>
            </a:pPr>
            <a:endParaRPr lang="en-US" altLang="en-US" sz="1600" b="1" dirty="0"/>
          </a:p>
          <a:p>
            <a:pPr eaLnBrk="1" hangingPunct="1">
              <a:spcBef>
                <a:spcPts val="1200"/>
              </a:spcBef>
            </a:pPr>
            <a:endParaRPr lang="en-US" altLang="en-US" sz="1600" b="1" dirty="0"/>
          </a:p>
          <a:p>
            <a:pPr eaLnBrk="1" hangingPunct="1">
              <a:spcBef>
                <a:spcPts val="1200"/>
              </a:spcBef>
            </a:pPr>
            <a:endParaRPr lang="en-US" altLang="en-US" sz="1600" b="1" dirty="0"/>
          </a:p>
          <a:p>
            <a:pPr eaLnBrk="1" hangingPunct="1">
              <a:spcBef>
                <a:spcPts val="1200"/>
              </a:spcBef>
            </a:pPr>
            <a:endParaRPr lang="en-US" altLang="en-US" sz="16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a-GE" altLang="en-US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en-US" sz="1400" b="1">
              <a:solidFill>
                <a:schemeClr val="bg1"/>
              </a:solidFill>
            </a:endParaRPr>
          </a:p>
        </p:txBody>
      </p:sp>
      <p:pic>
        <p:nvPicPr>
          <p:cNvPr id="7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ka-GE" altLang="ka-GE" sz="18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ka-GE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1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ka-GE" sz="180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331913" y="6381750"/>
            <a:ext cx="462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400" b="1">
                <a:solidFill>
                  <a:schemeClr val="bg1"/>
                </a:solidFill>
              </a:rPr>
              <a:t>National Center for Disease Control &amp; Public Health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5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48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481888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088151">
            <a:off x="7737480" y="4680526"/>
            <a:ext cx="597858" cy="220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762" y="2751925"/>
            <a:ext cx="5244176" cy="327379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912138" y="2358865"/>
            <a:ext cx="5254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Under-5 </a:t>
            </a:r>
            <a:r>
              <a:rPr lang="ka-GE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mortality</a:t>
            </a:r>
            <a:r>
              <a:rPr lang="ka-GE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</a:t>
            </a:r>
            <a:r>
              <a:rPr lang="ka-GE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</a:t>
            </a:r>
            <a:r>
              <a:rPr lang="ka-GE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1000 LB, </a:t>
            </a:r>
            <a:r>
              <a:rPr lang="ka-GE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Georgia</a:t>
            </a:r>
            <a:r>
              <a:rPr lang="ka-GE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a-GE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5016" y="1028670"/>
            <a:ext cx="5742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1200"/>
              </a:spcBef>
            </a:pPr>
            <a:r>
              <a:rPr lang="en-US" altLang="en-US" sz="2000" b="1" dirty="0">
                <a:solidFill>
                  <a:srgbClr val="C00000"/>
                </a:solidFill>
              </a:rPr>
              <a:t>Reach MDG4 – Under-5 mortality rate – 10.2</a:t>
            </a:r>
          </a:p>
        </p:txBody>
      </p:sp>
    </p:spTree>
    <p:extLst>
      <p:ext uri="{BB962C8B-B14F-4D97-AF65-F5344CB8AC3E}">
        <p14:creationId xmlns:p14="http://schemas.microsoft.com/office/powerpoint/2010/main" val="3960489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6384925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185863" y="6503988"/>
            <a:ext cx="482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National Center for Disease Control and Public Health</a:t>
            </a:r>
            <a:endParaRPr lang="ru-RU" altLang="en-US" sz="1400" b="1">
              <a:solidFill>
                <a:schemeClr val="bg1"/>
              </a:solidFill>
            </a:endParaRPr>
          </a:p>
        </p:txBody>
      </p:sp>
      <p:pic>
        <p:nvPicPr>
          <p:cNvPr id="37892" name="Picture 1030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3436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-138113" y="63500"/>
            <a:ext cx="9144001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A50021"/>
                </a:solidFill>
              </a:rPr>
              <a:t>Immunization </a:t>
            </a:r>
            <a:r>
              <a:rPr lang="ka-GE" altLang="en-US" sz="3000" b="1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3789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590550"/>
            <a:ext cx="85693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16463" y="5422900"/>
          <a:ext cx="4316411" cy="815976"/>
        </p:xfrm>
        <a:graphic>
          <a:graphicData uri="http://schemas.openxmlformats.org/drawingml/2006/table">
            <a:tbl>
              <a:tblPr/>
              <a:tblGrid>
                <a:gridCol w="863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altLang="ka-G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1" marR="6856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a-G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DPT</a:t>
                      </a:r>
                      <a:r>
                        <a:rPr kumimoji="0" lang="ka-GE" altLang="ka-G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ka-GE" altLang="ka-G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a-G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OPV</a:t>
                      </a:r>
                      <a:r>
                        <a:rPr kumimoji="0" lang="ka-GE" altLang="ka-G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ka-GE" altLang="ka-G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a-G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MMR</a:t>
                      </a:r>
                      <a:r>
                        <a:rPr kumimoji="0" lang="ka-GE" altLang="ka-G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ka-GE" altLang="ka-G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a-G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MMR</a:t>
                      </a:r>
                      <a:r>
                        <a:rPr kumimoji="0" lang="ka-GE" altLang="ka-G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ka-GE" altLang="ka-GE" sz="1200" b="1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38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a-G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kumimoji="0" lang="ka-GE" altLang="ka-GE" sz="1200" b="1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a-GE" sz="1200" b="1" dirty="0">
                          <a:solidFill>
                            <a:srgbClr val="003366"/>
                          </a:solidFill>
                          <a:effectLst/>
                        </a:rPr>
                        <a:t>9</a:t>
                      </a:r>
                      <a:r>
                        <a:rPr lang="en-US" sz="1200" b="1" dirty="0">
                          <a:solidFill>
                            <a:srgbClr val="003366"/>
                          </a:solidFill>
                          <a:effectLst/>
                        </a:rPr>
                        <a:t>4</a:t>
                      </a:r>
                    </a:p>
                  </a:txBody>
                  <a:tcPr marL="68561" marR="685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a-GE" sz="1200" b="1" dirty="0">
                          <a:solidFill>
                            <a:srgbClr val="003366"/>
                          </a:solidFill>
                          <a:effectLst/>
                        </a:rPr>
                        <a:t>91</a:t>
                      </a:r>
                      <a:endParaRPr lang="en-US" sz="1200" b="1" dirty="0">
                        <a:solidFill>
                          <a:srgbClr val="003366"/>
                        </a:solidFill>
                        <a:effectLst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a-GE" sz="1200" b="1" dirty="0">
                          <a:solidFill>
                            <a:srgbClr val="003366"/>
                          </a:solidFill>
                          <a:effectLst/>
                        </a:rPr>
                        <a:t>9</a:t>
                      </a:r>
                      <a:r>
                        <a:rPr lang="en-US" sz="1200" b="1" dirty="0">
                          <a:solidFill>
                            <a:srgbClr val="003366"/>
                          </a:solidFill>
                          <a:effectLst/>
                        </a:rPr>
                        <a:t>6</a:t>
                      </a:r>
                    </a:p>
                  </a:txBody>
                  <a:tcPr marL="68561" marR="685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003366"/>
                          </a:solidFill>
                          <a:effectLst/>
                        </a:rPr>
                        <a:t>91</a:t>
                      </a:r>
                    </a:p>
                  </a:txBody>
                  <a:tcPr marL="68561" marR="685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13">
                <a:tc>
                  <a:txBody>
                    <a:bodyPr/>
                    <a:lstStyle>
                      <a:lvl1pPr marL="228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a-G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kumimoji="0" lang="ka-GE" altLang="ka-GE" sz="1200" b="1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a-GE" sz="1200" b="1" dirty="0">
                          <a:solidFill>
                            <a:srgbClr val="003366"/>
                          </a:solidFill>
                          <a:effectLst/>
                        </a:rPr>
                        <a:t>9</a:t>
                      </a:r>
                      <a:r>
                        <a:rPr lang="en-US" sz="1200" b="1" dirty="0">
                          <a:solidFill>
                            <a:srgbClr val="003366"/>
                          </a:solidFill>
                          <a:effectLst/>
                        </a:rPr>
                        <a:t>1</a:t>
                      </a:r>
                    </a:p>
                  </a:txBody>
                  <a:tcPr marL="68561" marR="685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a-GE" sz="1200" b="1" dirty="0">
                          <a:solidFill>
                            <a:srgbClr val="003366"/>
                          </a:solidFill>
                          <a:effectLst/>
                        </a:rPr>
                        <a:t>91</a:t>
                      </a:r>
                      <a:endParaRPr lang="en-US" sz="1200" b="1" dirty="0">
                        <a:solidFill>
                          <a:srgbClr val="003366"/>
                        </a:solidFill>
                        <a:effectLst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ka-GE" sz="1200" b="1" dirty="0">
                          <a:solidFill>
                            <a:srgbClr val="003366"/>
                          </a:solidFill>
                          <a:effectLst/>
                        </a:rPr>
                        <a:t>9</a:t>
                      </a:r>
                      <a:r>
                        <a:rPr lang="en-US" sz="1200" b="1" dirty="0">
                          <a:solidFill>
                            <a:srgbClr val="003366"/>
                          </a:solidFill>
                          <a:effectLst/>
                        </a:rPr>
                        <a:t>2</a:t>
                      </a:r>
                    </a:p>
                  </a:txBody>
                  <a:tcPr marL="68561" marR="685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003366"/>
                          </a:solidFill>
                          <a:effectLst/>
                        </a:rPr>
                        <a:t>87</a:t>
                      </a:r>
                    </a:p>
                  </a:txBody>
                  <a:tcPr marL="68561" marR="685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922" name="Rectangle 1"/>
          <p:cNvSpPr>
            <a:spLocks noChangeArrowheads="1"/>
          </p:cNvSpPr>
          <p:nvPr/>
        </p:nvSpPr>
        <p:spPr bwMode="auto">
          <a:xfrm>
            <a:off x="5508625" y="4906963"/>
            <a:ext cx="315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 b="1">
                <a:solidFill>
                  <a:srgbClr val="C00000"/>
                </a:solidFill>
                <a:ea typeface="Sylfaen" panose="010A0502050306030303" pitchFamily="18" charset="0"/>
                <a:cs typeface="Sylfaen" panose="010A0502050306030303" pitchFamily="18" charset="0"/>
              </a:rPr>
              <a:t>Vaccination coverage rates</a:t>
            </a:r>
            <a:endParaRPr lang="ka-GE" altLang="ka-GE" sz="1800"/>
          </a:p>
        </p:txBody>
      </p:sp>
      <p:sp>
        <p:nvSpPr>
          <p:cNvPr id="3" name="Rectangle 2"/>
          <p:cNvSpPr/>
          <p:nvPr/>
        </p:nvSpPr>
        <p:spPr>
          <a:xfrm>
            <a:off x="80963" y="4379913"/>
            <a:ext cx="4570412" cy="1939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a-GE" b="1" dirty="0">
                <a:solidFill>
                  <a:srgbClr val="C00000"/>
                </a:solidFill>
              </a:rPr>
              <a:t>Introduction of new vaccines in Georgia</a:t>
            </a:r>
          </a:p>
          <a:p>
            <a:pPr>
              <a:defRPr/>
            </a:pPr>
            <a:endParaRPr lang="en-US" altLang="ka-GE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ka-GE" sz="1400" b="1" dirty="0">
                <a:solidFill>
                  <a:srgbClr val="003366"/>
                </a:solidFill>
              </a:rPr>
              <a:t>Rotavirus vaccine – 2012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ka-GE" sz="1400" b="1" dirty="0">
              <a:solidFill>
                <a:srgbClr val="0033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ka-GE" sz="1400" b="1" dirty="0">
                <a:solidFill>
                  <a:srgbClr val="003366"/>
                </a:solidFill>
              </a:rPr>
              <a:t>Pneumococcal vaccine – 2014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ka-GE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ka-GE" sz="1400" b="1" dirty="0">
                <a:solidFill>
                  <a:srgbClr val="003366"/>
                </a:solidFill>
              </a:rPr>
              <a:t>Combined hexavalent </a:t>
            </a:r>
          </a:p>
          <a:p>
            <a:pPr>
              <a:defRPr/>
            </a:pPr>
            <a:r>
              <a:rPr lang="en-US" altLang="ka-GE" sz="1400" b="1" dirty="0">
                <a:solidFill>
                  <a:srgbClr val="003366"/>
                </a:solidFill>
              </a:rPr>
              <a:t>      (</a:t>
            </a:r>
            <a:r>
              <a:rPr lang="en-US" altLang="ka-GE" sz="1400" b="1" dirty="0" err="1">
                <a:solidFill>
                  <a:srgbClr val="003366"/>
                </a:solidFill>
              </a:rPr>
              <a:t>DPaT+HepB+Hib+IPV</a:t>
            </a:r>
            <a:r>
              <a:rPr lang="en-US" altLang="ka-GE" sz="1400" b="1" dirty="0">
                <a:solidFill>
                  <a:srgbClr val="003366"/>
                </a:solidFill>
              </a:rPr>
              <a:t>) vaccine - 2016</a:t>
            </a:r>
            <a:endParaRPr lang="ka-GE" altLang="ka-GE" sz="14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5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0" y="630394"/>
            <a:ext cx="9144000" cy="8048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Health Promotion State Program</a:t>
            </a:r>
            <a:br>
              <a:rPr lang="ka-G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ka-G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Public Movement for Healthy Georgia</a:t>
            </a:r>
            <a:r>
              <a:rPr lang="ka-G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”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ka-G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2015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r>
              <a:rPr lang="ka-G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066800"/>
            <a:ext cx="91440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endParaRPr lang="ka-G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ka-G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ka-G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defRPr/>
            </a:pPr>
            <a:endParaRPr lang="ka-G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defRPr/>
            </a:pPr>
            <a:endParaRPr lang="ka-G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75780" name="Rectangle 1"/>
          <p:cNvSpPr>
            <a:spLocks noChangeArrowheads="1"/>
          </p:cNvSpPr>
          <p:nvPr/>
        </p:nvSpPr>
        <p:spPr bwMode="auto">
          <a:xfrm>
            <a:off x="239713" y="1701800"/>
            <a:ext cx="6529387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ka-GE" sz="1800" b="1">
                <a:solidFill>
                  <a:srgbClr val="003366"/>
                </a:solidFill>
                <a:cs typeface="Calibri" panose="020F0502020204030204" pitchFamily="34" charset="0"/>
              </a:rPr>
              <a:t>Tobacco Control</a:t>
            </a:r>
            <a:r>
              <a:rPr lang="ka-GE" altLang="ka-GE" sz="1800" b="1">
                <a:solidFill>
                  <a:srgbClr val="003366"/>
                </a:solidFill>
                <a:cs typeface="Calibri" panose="020F0502020204030204" pitchFamily="34" charset="0"/>
              </a:rPr>
              <a:t> </a:t>
            </a:r>
            <a:endParaRPr lang="en-GB" altLang="ka-GE" sz="1800" b="1">
              <a:solidFill>
                <a:srgbClr val="003366"/>
              </a:solidFill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ka-GE" sz="1800" b="1">
                <a:solidFill>
                  <a:srgbClr val="003366"/>
                </a:solidFill>
                <a:cs typeface="Calibri" panose="020F0502020204030204" pitchFamily="34" charset="0"/>
              </a:rPr>
              <a:t>Promoting healthy nutrition; public awareness rising on alcohol </a:t>
            </a:r>
            <a:r>
              <a:rPr lang="ka-GE" altLang="ka-GE" sz="1800" b="1">
                <a:solidFill>
                  <a:srgbClr val="003366"/>
                </a:solidFill>
                <a:cs typeface="Calibri" panose="020F0502020204030204" pitchFamily="34" charset="0"/>
              </a:rPr>
              <a:t> </a:t>
            </a:r>
            <a:endParaRPr lang="en-US" altLang="ka-GE" sz="1800" b="1">
              <a:solidFill>
                <a:srgbClr val="003366"/>
              </a:solidFill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ka-GE" sz="1800" b="1">
                <a:solidFill>
                  <a:srgbClr val="003366"/>
                </a:solidFill>
                <a:cs typeface="Calibri" panose="020F0502020204030204" pitchFamily="34" charset="0"/>
              </a:rPr>
              <a:t>Promoting physical activity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ka-GE" sz="1800" b="1">
                <a:solidFill>
                  <a:srgbClr val="003366"/>
                </a:solidFill>
                <a:cs typeface="Calibri" panose="020F0502020204030204" pitchFamily="34" charset="0"/>
              </a:rPr>
              <a:t>HCV prevention and promotion of public awareness</a:t>
            </a:r>
            <a:r>
              <a:rPr lang="ka-GE" altLang="ka-GE" sz="1800" b="1">
                <a:solidFill>
                  <a:srgbClr val="003366"/>
                </a:solidFill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ka-GE" sz="1800" b="1">
                <a:solidFill>
                  <a:srgbClr val="003366"/>
                </a:solidFill>
                <a:cs typeface="Calibri" panose="020F0502020204030204" pitchFamily="34" charset="0"/>
              </a:rPr>
              <a:t>Popularization and strengthening of Health Promotion</a:t>
            </a:r>
            <a:r>
              <a:rPr lang="ka-GE" altLang="ka-GE" sz="1800" b="1">
                <a:solidFill>
                  <a:srgbClr val="003366"/>
                </a:solidFill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578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1465419"/>
            <a:ext cx="2100263" cy="286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82812"/>
            <a:ext cx="2616796" cy="165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02150"/>
            <a:ext cx="24368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ka-GE" altLang="ka-GE" sz="1800"/>
          </a:p>
        </p:txBody>
      </p:sp>
      <p:sp>
        <p:nvSpPr>
          <p:cNvPr id="75785" name="Rectangle 5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ka-GE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75786" name="Picture 1030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  <p:sp>
        <p:nvSpPr>
          <p:cNvPr id="75788" name="Rectangle 7"/>
          <p:cNvSpPr>
            <a:spLocks noChangeArrowheads="1"/>
          </p:cNvSpPr>
          <p:nvPr/>
        </p:nvSpPr>
        <p:spPr bwMode="auto">
          <a:xfrm>
            <a:off x="0" y="6165850"/>
            <a:ext cx="9180513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ka-GE" sz="1800"/>
          </a:p>
        </p:txBody>
      </p:sp>
      <p:sp>
        <p:nvSpPr>
          <p:cNvPr id="75789" name="Rectangle 8"/>
          <p:cNvSpPr>
            <a:spLocks noChangeArrowheads="1"/>
          </p:cNvSpPr>
          <p:nvPr/>
        </p:nvSpPr>
        <p:spPr bwMode="auto">
          <a:xfrm>
            <a:off x="1331913" y="6381750"/>
            <a:ext cx="462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400" b="1">
                <a:solidFill>
                  <a:schemeClr val="bg1"/>
                </a:solidFill>
              </a:rPr>
              <a:t>National Center for Disease Control &amp; Public Health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75790" name="Picture 1030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48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1" name="Text Box 10"/>
          <p:cNvSpPr txBox="1">
            <a:spLocks noChangeArrowheads="1"/>
          </p:cNvSpPr>
          <p:nvPr/>
        </p:nvSpPr>
        <p:spPr bwMode="auto">
          <a:xfrm>
            <a:off x="7481888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23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7" y="896437"/>
            <a:ext cx="1361000" cy="116441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4" y="4290950"/>
            <a:ext cx="2742129" cy="17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92" y="4221088"/>
            <a:ext cx="4568837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211960" y="4044958"/>
            <a:ext cx="1797038" cy="99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lfaen" panose="010A0502050306030303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tMtavrPS" pitchFamily="2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tMtavrPS" pitchFamily="2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tMtavrPS" pitchFamily="2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tMtavrPS" pitchFamily="2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ka-GE" sz="2000" kern="0" dirty="0">
                <a:solidFill>
                  <a:srgbClr val="008080"/>
                </a:solidFill>
              </a:rPr>
              <a:t>„</a:t>
            </a:r>
            <a:r>
              <a:rPr lang="en-US" sz="2000" kern="0" dirty="0">
                <a:solidFill>
                  <a:srgbClr val="008080"/>
                </a:solidFill>
              </a:rPr>
              <a:t>Cancer</a:t>
            </a:r>
            <a:r>
              <a:rPr lang="ka-GE" sz="2000" kern="0" dirty="0">
                <a:solidFill>
                  <a:srgbClr val="008080"/>
                </a:solidFill>
              </a:rPr>
              <a:t>“ </a:t>
            </a:r>
            <a:r>
              <a:rPr lang="en-US" sz="2000" kern="0" dirty="0">
                <a:solidFill>
                  <a:srgbClr val="008080"/>
                </a:solidFill>
              </a:rPr>
              <a:t>Registry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83002" y="3527367"/>
            <a:ext cx="2016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lfaen" panose="010A0502050306030303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tMtavrPS" pitchFamily="2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tMtavrPS" pitchFamily="2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tMtavrPS" pitchFamily="2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tMtavrPS" pitchFamily="2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ka-GE" sz="2000" kern="0" dirty="0">
                <a:solidFill>
                  <a:srgbClr val="008080"/>
                </a:solidFill>
                <a:effectLst/>
              </a:rPr>
              <a:t>„</a:t>
            </a:r>
            <a:r>
              <a:rPr lang="en-US" sz="2000" kern="0" dirty="0">
                <a:solidFill>
                  <a:srgbClr val="008080"/>
                </a:solidFill>
                <a:effectLst/>
              </a:rPr>
              <a:t>Birth Registry”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9861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</a:rPr>
              <a:t>E-health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t="20881" r="61299" b="20481"/>
          <a:stretch/>
        </p:blipFill>
        <p:spPr bwMode="auto">
          <a:xfrm>
            <a:off x="2565585" y="202703"/>
            <a:ext cx="6459353" cy="386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81417" y="4336937"/>
            <a:ext cx="1934610" cy="5610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a-GE" altLang="en-US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en-US" sz="1400" b="1">
              <a:solidFill>
                <a:schemeClr val="bg1"/>
              </a:solidFill>
            </a:endParaRPr>
          </a:p>
        </p:txBody>
      </p:sp>
      <p:pic>
        <p:nvPicPr>
          <p:cNvPr id="16" name="Picture 1030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ka-GE" altLang="ka-GE" sz="180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ka-GE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20" name="Picture 1030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ka-GE" sz="1800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1331913" y="6381750"/>
            <a:ext cx="462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400" b="1">
                <a:solidFill>
                  <a:schemeClr val="bg1"/>
                </a:solidFill>
              </a:rPr>
              <a:t>National Center for Disease Control &amp; Public Health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24" name="Picture 1030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48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7481888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60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8212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ka-GE" sz="1800"/>
            </a:p>
          </p:txBody>
        </p:sp>
        <p:sp>
          <p:nvSpPr>
            <p:cNvPr id="8213" name="Rectangle 6"/>
            <p:cNvSpPr>
              <a:spLocks noChangeArrowheads="1"/>
            </p:cNvSpPr>
            <p:nvPr/>
          </p:nvSpPr>
          <p:spPr bwMode="auto">
            <a:xfrm>
              <a:off x="793" y="4016"/>
              <a:ext cx="33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a-GE" sz="1400" b="1">
                  <a:solidFill>
                    <a:schemeClr val="bg1"/>
                  </a:solidFill>
                </a:rPr>
                <a:t>National Center for Disease Control  &amp; Public Health</a:t>
              </a:r>
              <a:endParaRPr lang="ru-RU" altLang="ka-GE" sz="1400" b="1">
                <a:solidFill>
                  <a:schemeClr val="bg1"/>
                </a:solidFill>
              </a:endParaRPr>
            </a:p>
          </p:txBody>
        </p:sp>
        <p:pic>
          <p:nvPicPr>
            <p:cNvPr id="8214" name="Picture 1030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5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a-GE" sz="1800">
                  <a:solidFill>
                    <a:schemeClr val="bg1"/>
                  </a:solidFill>
                </a:rPr>
                <a:t>www.ncdc.ge</a:t>
              </a:r>
              <a:endParaRPr lang="ru-RU" altLang="ka-GE" sz="1800">
                <a:solidFill>
                  <a:schemeClr val="bg1"/>
                </a:solidFill>
              </a:endParaRPr>
            </a:p>
          </p:txBody>
        </p:sp>
      </p:grp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547813" y="1217613"/>
            <a:ext cx="6192837" cy="9159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800" b="1">
                <a:solidFill>
                  <a:srgbClr val="17375E"/>
                </a:solidFill>
                <a:latin typeface="Arial" panose="020B0604020202020204" pitchFamily="34" charset="0"/>
              </a:rPr>
              <a:t>Multisectoral Supervisory Board</a:t>
            </a:r>
            <a:r>
              <a:rPr lang="ka-GE" altLang="ka-GE" sz="1800" b="1">
                <a:solidFill>
                  <a:srgbClr val="17375E"/>
                </a:solidFill>
                <a:latin typeface="Arial" panose="020B0604020202020204" pitchFamily="34" charset="0"/>
              </a:rPr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a-GE" altLang="ka-GE" sz="1800" b="1">
                <a:solidFill>
                  <a:srgbClr val="17375E"/>
                </a:solidFill>
                <a:latin typeface="Arial" panose="020B0604020202020204" pitchFamily="34" charset="0"/>
              </a:rPr>
              <a:t>MoLHSA, MoA, MoES, </a:t>
            </a:r>
            <a:r>
              <a:rPr lang="en-US" altLang="ka-GE" sz="1800" b="1">
                <a:solidFill>
                  <a:srgbClr val="17375E"/>
                </a:solidFill>
                <a:latin typeface="Arial" panose="020B0604020202020204" pitchFamily="34" charset="0"/>
              </a:rPr>
              <a:t>MIA, MoD, MoE, MoF</a:t>
            </a:r>
            <a:r>
              <a:rPr lang="ru-RU" altLang="ka-GE" sz="1800">
                <a:solidFill>
                  <a:srgbClr val="17375E"/>
                </a:solidFill>
              </a:rPr>
              <a:t>       </a:t>
            </a:r>
            <a:endParaRPr lang="ka-GE" altLang="ka-GE" sz="1800" b="1">
              <a:solidFill>
                <a:srgbClr val="17375E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a-GE" altLang="ka-GE" sz="1800" b="1">
                <a:solidFill>
                  <a:srgbClr val="17375E"/>
                </a:solidFill>
                <a:latin typeface="Sylfaen" panose="010A0502050306030303" pitchFamily="18" charset="0"/>
              </a:rPr>
              <a:t>  </a:t>
            </a:r>
            <a:endParaRPr lang="ru-RU" altLang="ka-GE" sz="1800" b="1">
              <a:solidFill>
                <a:srgbClr val="17375E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50825" y="2308225"/>
            <a:ext cx="8713788" cy="9763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C00000"/>
                </a:solidFill>
                <a:latin typeface="Calibri" pitchFamily="34" charset="0"/>
                <a:ea typeface="+mn-ea"/>
                <a:cs typeface="Arial" charset="0"/>
              </a:rPr>
              <a:t>NCDC</a:t>
            </a:r>
          </a:p>
          <a:p>
            <a:pPr algn="ctr" eaLnBrk="1" hangingPunct="1">
              <a:defRPr/>
            </a:pPr>
            <a:r>
              <a:rPr lang="ka-GE" sz="2200" b="1">
                <a:solidFill>
                  <a:srgbClr val="C00000"/>
                </a:solidFill>
                <a:latin typeface="Sylfaen" pitchFamily="18" charset="0"/>
                <a:ea typeface="+mn-ea"/>
                <a:cs typeface="Arial" charset="0"/>
              </a:rPr>
              <a:t>(</a:t>
            </a:r>
            <a:r>
              <a:rPr lang="ru-RU" sz="2200" b="1">
                <a:solidFill>
                  <a:srgbClr val="C00000"/>
                </a:solidFill>
                <a:latin typeface="Calibri" pitchFamily="34" charset="0"/>
                <a:ea typeface="+mn-ea"/>
                <a:cs typeface="Arial" charset="0"/>
              </a:rPr>
              <a:t>High-level Biomedical Research Center</a:t>
            </a:r>
            <a:r>
              <a:rPr lang="en-US" sz="2200">
                <a:solidFill>
                  <a:srgbClr val="C00000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n-US" sz="2200" b="1">
                <a:solidFill>
                  <a:srgbClr val="C00000"/>
                </a:solidFill>
                <a:latin typeface="Calibri" pitchFamily="34" charset="0"/>
                <a:ea typeface="+mn-ea"/>
                <a:cs typeface="Arial" charset="0"/>
              </a:rPr>
              <a:t>- Center of Excellence</a:t>
            </a:r>
            <a:r>
              <a:rPr lang="ka-GE" sz="2200" b="1">
                <a:solidFill>
                  <a:srgbClr val="C00000"/>
                </a:solidFill>
                <a:latin typeface="Sylfaen" pitchFamily="18" charset="0"/>
                <a:ea typeface="+mn-ea"/>
                <a:cs typeface="Arial" charset="0"/>
              </a:rPr>
              <a:t>) </a:t>
            </a:r>
            <a:endParaRPr lang="ru-RU" sz="2200" b="1">
              <a:solidFill>
                <a:srgbClr val="C00000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23850" y="1214438"/>
            <a:ext cx="85693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17375E"/>
              </a:solidFill>
              <a:latin typeface="+mn-lt"/>
              <a:ea typeface="+mn-ea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23850" y="2420938"/>
            <a:ext cx="8569325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17375E"/>
              </a:solidFill>
              <a:latin typeface="+mn-lt"/>
              <a:ea typeface="+mn-ea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23850" y="3619500"/>
            <a:ext cx="3962400" cy="129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17375E"/>
              </a:solidFill>
              <a:latin typeface="+mn-lt"/>
              <a:ea typeface="+mn-ea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95288" y="3692525"/>
            <a:ext cx="3733800" cy="9159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17375E"/>
                </a:solidFill>
                <a:latin typeface="Arial" charset="0"/>
                <a:ea typeface="+mn-ea"/>
                <a:cs typeface="Arial" charset="0"/>
              </a:rPr>
              <a:t>Lab Part</a:t>
            </a:r>
            <a:r>
              <a:rPr lang="ka-GE" b="1">
                <a:solidFill>
                  <a:srgbClr val="17375E"/>
                </a:solidFill>
                <a:latin typeface="Arial" charset="0"/>
                <a:ea typeface="+mn-ea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b="1">
                <a:solidFill>
                  <a:srgbClr val="17375E"/>
                </a:solidFill>
                <a:latin typeface="Arial" charset="0"/>
                <a:ea typeface="+mn-ea"/>
                <a:cs typeface="Arial" charset="0"/>
              </a:rPr>
              <a:t>Richard G. Lugar Center </a:t>
            </a:r>
          </a:p>
          <a:p>
            <a:pPr algn="ctr" eaLnBrk="1" hangingPunct="1">
              <a:defRPr/>
            </a:pPr>
            <a:r>
              <a:rPr lang="ka-GE" b="1">
                <a:solidFill>
                  <a:srgbClr val="17375E"/>
                </a:solidFill>
                <a:latin typeface="Arial" charset="0"/>
                <a:ea typeface="+mn-ea"/>
                <a:cs typeface="Arial" charset="0"/>
              </a:rPr>
              <a:t>“</a:t>
            </a:r>
            <a:r>
              <a:rPr lang="en-US" b="1">
                <a:solidFill>
                  <a:srgbClr val="17375E"/>
                </a:solidFill>
                <a:latin typeface="Arial" charset="0"/>
                <a:ea typeface="+mn-ea"/>
                <a:cs typeface="Arial" charset="0"/>
              </a:rPr>
              <a:t>One World – One Health</a:t>
            </a:r>
            <a:r>
              <a:rPr lang="ka-GE" b="1">
                <a:solidFill>
                  <a:srgbClr val="17375E"/>
                </a:solidFill>
                <a:latin typeface="Arial" charset="0"/>
                <a:ea typeface="+mn-ea"/>
                <a:cs typeface="Arial" charset="0"/>
              </a:rPr>
              <a:t>”</a:t>
            </a:r>
            <a:r>
              <a:rPr lang="ka-GE" b="1">
                <a:solidFill>
                  <a:srgbClr val="17375E"/>
                </a:solidFill>
                <a:latin typeface="Sylfaen" pitchFamily="18" charset="0"/>
                <a:ea typeface="+mn-ea"/>
                <a:cs typeface="Arial" charset="0"/>
              </a:rPr>
              <a:t> </a:t>
            </a:r>
            <a:r>
              <a:rPr lang="en-US" b="1">
                <a:solidFill>
                  <a:srgbClr val="17375E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endParaRPr lang="ru-RU" b="1">
              <a:solidFill>
                <a:srgbClr val="17375E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4932363" y="3644900"/>
            <a:ext cx="3960812" cy="129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17375E"/>
              </a:solidFill>
              <a:latin typeface="+mn-lt"/>
              <a:ea typeface="+mn-ea"/>
            </a:endParaRPr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5003800" y="3763963"/>
            <a:ext cx="3816350" cy="984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2000" b="1">
                <a:solidFill>
                  <a:srgbClr val="17375E"/>
                </a:solidFill>
                <a:latin typeface="Arial" panose="020B0604020202020204" pitchFamily="34" charset="0"/>
              </a:rPr>
              <a:t>Non-Lab</a:t>
            </a:r>
            <a:r>
              <a:rPr lang="ka-GE" altLang="ka-GE" sz="2000" b="1">
                <a:solidFill>
                  <a:srgbClr val="17375E"/>
                </a:solidFill>
                <a:latin typeface="Arial" panose="020B0604020202020204" pitchFamily="34" charset="0"/>
              </a:rPr>
              <a:t>/</a:t>
            </a:r>
            <a:r>
              <a:rPr lang="en-US" altLang="ka-GE" sz="2000" b="1">
                <a:solidFill>
                  <a:srgbClr val="17375E"/>
                </a:solidFill>
                <a:latin typeface="Arial" panose="020B0604020202020204" pitchFamily="34" charset="0"/>
              </a:rPr>
              <a:t>Office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2000" b="1">
                <a:solidFill>
                  <a:srgbClr val="17375E"/>
                </a:solidFill>
                <a:latin typeface="Arial" panose="020B0604020202020204" pitchFamily="34" charset="0"/>
              </a:rPr>
              <a:t>Part of NCDC&amp;PH</a:t>
            </a:r>
            <a:endParaRPr lang="ka-GE" altLang="ka-GE" sz="2000" b="1">
              <a:solidFill>
                <a:srgbClr val="17375E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a-GE" altLang="ka-GE" sz="1800" b="1">
                <a:solidFill>
                  <a:srgbClr val="17375E"/>
                </a:solidFill>
                <a:latin typeface="Arial" panose="020B0604020202020204" pitchFamily="34" charset="0"/>
              </a:rPr>
              <a:t> </a:t>
            </a:r>
            <a:endParaRPr lang="ru-RU" altLang="ka-GE" sz="1800" b="1">
              <a:solidFill>
                <a:srgbClr val="17375E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195513" y="244475"/>
            <a:ext cx="4976812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17375E"/>
              </a:solidFill>
              <a:latin typeface="+mn-lt"/>
              <a:ea typeface="+mn-ea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484438" y="211138"/>
            <a:ext cx="4679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3200" b="1">
                <a:solidFill>
                  <a:srgbClr val="17375E"/>
                </a:solidFill>
                <a:latin typeface="Arial" panose="020B0604020202020204" pitchFamily="34" charset="0"/>
              </a:rPr>
              <a:t>MOLHSA</a:t>
            </a:r>
            <a:endParaRPr lang="ru-RU" altLang="ka-GE" sz="3200" b="1">
              <a:solidFill>
                <a:srgbClr val="17375E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23850" y="5084763"/>
            <a:ext cx="8569325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17375E"/>
              </a:solidFill>
              <a:latin typeface="+mn-lt"/>
              <a:ea typeface="+mn-ea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11188" y="5133975"/>
            <a:ext cx="8064500" cy="6715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17375E"/>
                </a:solidFill>
                <a:latin typeface="Arial" charset="0"/>
                <a:ea typeface="+mn-ea"/>
                <a:cs typeface="Arial" charset="0"/>
              </a:rPr>
              <a:t>Immunization </a:t>
            </a:r>
          </a:p>
          <a:p>
            <a:pPr algn="ctr" eaLnBrk="1" hangingPunct="1">
              <a:defRPr/>
            </a:pPr>
            <a:r>
              <a:rPr lang="en-US" sz="2000" b="1">
                <a:solidFill>
                  <a:srgbClr val="17375E"/>
                </a:solidFill>
                <a:latin typeface="Arial" charset="0"/>
                <a:ea typeface="+mn-ea"/>
                <a:cs typeface="Arial" charset="0"/>
              </a:rPr>
              <a:t>Cold Chain Infrastructure </a:t>
            </a:r>
            <a:endParaRPr lang="ru-RU" sz="2000" b="1">
              <a:solidFill>
                <a:srgbClr val="17375E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4716463" y="930275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4714875" y="1916113"/>
            <a:ext cx="1588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2124075" y="3260725"/>
            <a:ext cx="1588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6877050" y="3260725"/>
            <a:ext cx="1588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4643438" y="3286125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93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33818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33819" name="Rectangle 6"/>
            <p:cNvSpPr>
              <a:spLocks noChangeArrowheads="1"/>
            </p:cNvSpPr>
            <p:nvPr/>
          </p:nvSpPr>
          <p:spPr bwMode="auto">
            <a:xfrm>
              <a:off x="793" y="4016"/>
              <a:ext cx="33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  <a:latin typeface="Calibri" panose="020F0502020204030204" pitchFamily="34" charset="0"/>
                </a:rPr>
                <a:t>National Center for Disease Control  &amp; Public Health</a:t>
              </a:r>
              <a:endParaRPr lang="ru-RU" altLang="en-US" sz="14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3820" name="Picture 1030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1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Calibri" panose="020F0502020204030204" pitchFamily="34" charset="0"/>
                </a:rPr>
                <a:t>www.ncdc.ge</a:t>
              </a:r>
              <a:endParaRPr lang="ru-RU" altLang="en-US" sz="1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698750" y="377825"/>
            <a:ext cx="6337300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17375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338388" y="522288"/>
            <a:ext cx="6626225" cy="7318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ea typeface="+mn-ea"/>
              </a:rPr>
              <a:t>Non-Laboratory Part of NCDC</a:t>
            </a:r>
            <a:r>
              <a:rPr lang="ka-GE" sz="2400" b="1" dirty="0">
                <a:solidFill>
                  <a:srgbClr val="C00000"/>
                </a:solidFill>
                <a:ea typeface="+mn-ea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a typeface="+mn-ea"/>
              </a:rPr>
              <a:t> </a:t>
            </a:r>
            <a:endParaRPr lang="ru-RU" b="1" dirty="0">
              <a:solidFill>
                <a:srgbClr val="C00000"/>
              </a:solidFill>
              <a:ea typeface="+mn-ea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106363" y="2068513"/>
            <a:ext cx="2160587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539750" y="5708650"/>
            <a:ext cx="81375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17375E"/>
                </a:solidFill>
                <a:latin typeface="Arial" charset="0"/>
                <a:ea typeface="+mn-ea"/>
              </a:rPr>
              <a:t>Training Center</a:t>
            </a:r>
            <a:endParaRPr lang="ru-RU" b="1">
              <a:solidFill>
                <a:srgbClr val="17375E"/>
              </a:solidFill>
              <a:latin typeface="Arial" charset="0"/>
              <a:ea typeface="+mn-ea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06363" y="2139950"/>
            <a:ext cx="2160587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7375E"/>
                </a:solidFill>
                <a:latin typeface="Calibri" panose="020F0502020204030204" pitchFamily="34" charset="0"/>
              </a:rPr>
              <a:t>State Public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7375E"/>
                </a:solidFill>
                <a:latin typeface="Calibri" panose="020F0502020204030204" pitchFamily="34" charset="0"/>
              </a:rPr>
              <a:t>Health Programs: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 b="1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7375E"/>
                </a:solidFill>
                <a:latin typeface="Calibri" panose="020F0502020204030204" pitchFamily="34" charset="0"/>
              </a:rPr>
              <a:t>   </a:t>
            </a:r>
            <a:r>
              <a:rPr lang="en-US" altLang="en-US" sz="1600" b="1">
                <a:solidFill>
                  <a:srgbClr val="17375E"/>
                </a:solidFill>
                <a:latin typeface="Calibri" panose="020F0502020204030204" pitchFamily="34" charset="0"/>
              </a:rPr>
              <a:t>- Immunization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17375E"/>
                </a:solidFill>
                <a:latin typeface="Calibri" panose="020F0502020204030204" pitchFamily="34" charset="0"/>
              </a:rPr>
              <a:t>   - Blood Safety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17375E"/>
                </a:solidFill>
                <a:latin typeface="Calibri" panose="020F0502020204030204" pitchFamily="34" charset="0"/>
              </a:rPr>
              <a:t>   - TB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17375E"/>
                </a:solidFill>
                <a:latin typeface="Calibri" panose="020F0502020204030204" pitchFamily="34" charset="0"/>
              </a:rPr>
              <a:t>   - HIV/AIDS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17375E"/>
                </a:solidFill>
                <a:latin typeface="Calibri" panose="020F0502020204030204" pitchFamily="34" charset="0"/>
              </a:rPr>
              <a:t>   - </a:t>
            </a:r>
            <a:r>
              <a:rPr lang="ka-GE" altLang="en-US" sz="1600" b="1">
                <a:solidFill>
                  <a:srgbClr val="17375E"/>
                </a:solidFill>
                <a:latin typeface="Sylfaen" panose="010A0502050306030303" pitchFamily="18" charset="0"/>
              </a:rPr>
              <a:t>Screening</a:t>
            </a:r>
            <a:endParaRPr lang="en-US" altLang="en-US" sz="1600" b="1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17375E"/>
                </a:solidFill>
                <a:latin typeface="Calibri" panose="020F0502020204030204" pitchFamily="34" charset="0"/>
              </a:rPr>
              <a:t>   - S</a:t>
            </a:r>
            <a:r>
              <a:rPr lang="ru-RU" altLang="en-US" sz="1600" b="1">
                <a:solidFill>
                  <a:srgbClr val="17375E"/>
                </a:solidFill>
                <a:latin typeface="Calibri" panose="020F0502020204030204" pitchFamily="34" charset="0"/>
              </a:rPr>
              <a:t>urveillance</a:t>
            </a:r>
            <a:endParaRPr lang="en-US" altLang="en-US" sz="1600" b="1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17375E"/>
                </a:solidFill>
                <a:latin typeface="Calibri" panose="020F0502020204030204" pitchFamily="34" charset="0"/>
              </a:rPr>
              <a:t>   - MCH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17375E"/>
                </a:solidFill>
                <a:latin typeface="Calibri" panose="020F0502020204030204" pitchFamily="34" charset="0"/>
              </a:rPr>
              <a:t>    - O</a:t>
            </a:r>
            <a:r>
              <a:rPr lang="ru-RU" altLang="en-US" sz="1600" b="1">
                <a:solidFill>
                  <a:srgbClr val="17375E"/>
                </a:solidFill>
                <a:latin typeface="Calibri" panose="020F0502020204030204" pitchFamily="34" charset="0"/>
              </a:rPr>
              <a:t>ccupational</a:t>
            </a:r>
            <a:endParaRPr lang="en-US" altLang="en-US" sz="1600" b="1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17375E"/>
                </a:solidFill>
                <a:latin typeface="Calibri" panose="020F0502020204030204" pitchFamily="34" charset="0"/>
              </a:rPr>
              <a:t>     </a:t>
            </a:r>
            <a:r>
              <a:rPr lang="ru-RU" altLang="en-US" sz="1600" b="1">
                <a:solidFill>
                  <a:srgbClr val="17375E"/>
                </a:solidFill>
                <a:latin typeface="Calibri" panose="020F0502020204030204" pitchFamily="34" charset="0"/>
              </a:rPr>
              <a:t>diseases</a:t>
            </a:r>
            <a:endParaRPr lang="en-US" altLang="en-US" sz="1600" b="1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17375E"/>
                </a:solidFill>
                <a:latin typeface="Calibri" panose="020F0502020204030204" pitchFamily="34" charset="0"/>
              </a:rPr>
              <a:t>    - Health promotion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17375E"/>
                </a:solidFill>
                <a:latin typeface="Calibri" panose="020F0502020204030204" pitchFamily="34" charset="0"/>
              </a:rPr>
              <a:t>    - Screening HCV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 </a:t>
            </a:r>
            <a:endParaRPr lang="ru-RU" altLang="en-US" sz="1800">
              <a:latin typeface="Calibri" panose="020F0502020204030204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482851" y="2587390"/>
            <a:ext cx="2160588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17375E"/>
                </a:solidFill>
                <a:latin typeface="Calibri" panose="020F0502020204030204" pitchFamily="34" charset="0"/>
              </a:rPr>
              <a:t>Epid</a:t>
            </a:r>
            <a:r>
              <a:rPr lang="en-US" altLang="en-US" sz="1800" b="1" dirty="0">
                <a:solidFill>
                  <a:srgbClr val="17375E"/>
                </a:solidFill>
                <a:latin typeface="Calibri" panose="020F0502020204030204" pitchFamily="34" charset="0"/>
              </a:rPr>
              <a:t>-surveillance of Infectious Diseases: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17375E"/>
                </a:solidFill>
                <a:latin typeface="Calibri" panose="020F0502020204030204" pitchFamily="34" charset="0"/>
              </a:rPr>
              <a:t>   - </a:t>
            </a:r>
            <a:r>
              <a:rPr lang="en-US" altLang="en-US" sz="1600" b="1" dirty="0">
                <a:solidFill>
                  <a:srgbClr val="17375E"/>
                </a:solidFill>
                <a:latin typeface="Calibri" panose="020F0502020204030204" pitchFamily="34" charset="0"/>
              </a:rPr>
              <a:t>VPD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17375E"/>
                </a:solidFill>
                <a:latin typeface="Calibri" panose="020F0502020204030204" pitchFamily="34" charset="0"/>
              </a:rPr>
              <a:t>   -  Diarrheal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17375E"/>
                </a:solidFill>
                <a:latin typeface="Calibri" panose="020F0502020204030204" pitchFamily="34" charset="0"/>
              </a:rPr>
              <a:t>   -  Vector borne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17375E"/>
                </a:solidFill>
                <a:latin typeface="Calibri" panose="020F0502020204030204" pitchFamily="34" charset="0"/>
              </a:rPr>
              <a:t>   -  Air borne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17375E"/>
                </a:solidFill>
                <a:latin typeface="Calibri" panose="020F0502020204030204" pitchFamily="34" charset="0"/>
              </a:rPr>
              <a:t>   -  EDP - </a:t>
            </a:r>
            <a:r>
              <a:rPr lang="en-US" altLang="en-US" sz="1600" b="1" dirty="0" err="1">
                <a:solidFill>
                  <a:srgbClr val="17375E"/>
                </a:solidFill>
                <a:latin typeface="Calibri" panose="020F0502020204030204" pitchFamily="34" charset="0"/>
              </a:rPr>
              <a:t>Zoonoses</a:t>
            </a:r>
            <a:endParaRPr lang="en-US" altLang="en-US" sz="1600" b="1" dirty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17375E"/>
                </a:solidFill>
                <a:latin typeface="Calibri" panose="020F0502020204030204" pitchFamily="34" charset="0"/>
              </a:rPr>
              <a:t>   -  STI/HIV/TB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17375E"/>
                </a:solidFill>
                <a:latin typeface="Calibri" panose="020F0502020204030204" pitchFamily="34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endParaRPr lang="ru-RU" altLang="en-US" sz="1800" dirty="0">
              <a:latin typeface="Calibri" panose="020F0502020204030204" pitchFamily="34" charset="0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4798669" y="2591842"/>
            <a:ext cx="2232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17375E"/>
                </a:solidFill>
                <a:latin typeface="Calibri" panose="020F0502020204030204" pitchFamily="34" charset="0"/>
              </a:rPr>
              <a:t>Surveillance of NCD: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17375E"/>
                </a:solidFill>
                <a:latin typeface="Calibri" panose="020F0502020204030204" pitchFamily="34" charset="0"/>
              </a:rPr>
              <a:t>   - </a:t>
            </a:r>
            <a:r>
              <a:rPr lang="en-US" altLang="en-US" sz="1600" b="1" dirty="0">
                <a:solidFill>
                  <a:srgbClr val="17375E"/>
                </a:solidFill>
                <a:latin typeface="Calibri" panose="020F0502020204030204" pitchFamily="34" charset="0"/>
              </a:rPr>
              <a:t>CVD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17375E"/>
                </a:solidFill>
                <a:latin typeface="Calibri" panose="020F0502020204030204" pitchFamily="34" charset="0"/>
              </a:rPr>
              <a:t>   - Cancer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17375E"/>
                </a:solidFill>
                <a:latin typeface="Calibri" panose="020F0502020204030204" pitchFamily="34" charset="0"/>
              </a:rPr>
              <a:t>   - Diabetes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17375E"/>
                </a:solidFill>
                <a:latin typeface="Calibri" panose="020F0502020204030204" pitchFamily="34" charset="0"/>
              </a:rPr>
              <a:t>   - CRD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17375E"/>
                </a:solidFill>
                <a:latin typeface="Calibri" panose="020F0502020204030204" pitchFamily="34" charset="0"/>
              </a:rPr>
              <a:t>   - Risk factors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17375E"/>
                </a:solidFill>
                <a:latin typeface="Calibri" panose="020F0502020204030204" pitchFamily="34" charset="0"/>
              </a:rPr>
              <a:t>   - Health promotion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17375E"/>
                </a:solidFill>
                <a:latin typeface="Calibri" panose="020F0502020204030204" pitchFamily="34" charset="0"/>
              </a:rPr>
              <a:t>   - Behavioral Health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endParaRPr lang="ru-RU" altLang="en-US" sz="1800" dirty="0">
              <a:latin typeface="Calibri" panose="020F0502020204030204" pitchFamily="34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7451725" y="2793107"/>
            <a:ext cx="1692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7375E"/>
                </a:solidFill>
                <a:latin typeface="Calibri" panose="020F0502020204030204" pitchFamily="34" charset="0"/>
              </a:rPr>
              <a:t>Environ-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7375E"/>
                </a:solidFill>
                <a:latin typeface="Calibri" panose="020F0502020204030204" pitchFamily="34" charset="0"/>
              </a:rPr>
              <a:t>mental Health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 </a:t>
            </a:r>
            <a:endParaRPr lang="ru-RU" altLang="en-US" sz="1800">
              <a:latin typeface="Calibri" panose="020F050202020403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2411413" y="2068513"/>
            <a:ext cx="2160587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4716463" y="2068513"/>
            <a:ext cx="2376487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7380288" y="2716907"/>
            <a:ext cx="1655762" cy="90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7375684" y="5102662"/>
            <a:ext cx="1655762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7539038" y="5249317"/>
            <a:ext cx="13684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17375E"/>
                </a:solidFill>
                <a:latin typeface="Calibri" panose="020F0502020204030204" pitchFamily="34" charset="0"/>
              </a:rPr>
              <a:t>Medical Statistics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endParaRPr lang="ru-RU" altLang="en-US" sz="1800" dirty="0">
              <a:latin typeface="Calibri" panose="020F0502020204030204" pitchFamily="34" charset="0"/>
            </a:endParaRP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H="1">
            <a:off x="2124075" y="1125538"/>
            <a:ext cx="122555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a-GE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>
            <a:off x="4067175" y="1125538"/>
            <a:ext cx="0" cy="842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a-GE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5867400" y="11255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a-GE"/>
          </a:p>
        </p:txBody>
      </p:sp>
      <p:sp>
        <p:nvSpPr>
          <p:cNvPr id="33811" name="Line 20"/>
          <p:cNvSpPr>
            <a:spLocks noChangeShapeType="1"/>
          </p:cNvSpPr>
          <p:nvPr/>
        </p:nvSpPr>
        <p:spPr bwMode="auto">
          <a:xfrm flipH="1">
            <a:off x="7211504" y="1125538"/>
            <a:ext cx="24319" cy="4360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a-GE"/>
          </a:p>
        </p:txBody>
      </p:sp>
      <p:sp>
        <p:nvSpPr>
          <p:cNvPr id="33812" name="Line 21"/>
          <p:cNvSpPr>
            <a:spLocks noChangeShapeType="1"/>
          </p:cNvSpPr>
          <p:nvPr/>
        </p:nvSpPr>
        <p:spPr bwMode="auto">
          <a:xfrm>
            <a:off x="7235825" y="4437112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a-GE"/>
          </a:p>
        </p:txBody>
      </p:sp>
      <p:pic>
        <p:nvPicPr>
          <p:cNvPr id="33813" name="Picture 8" descr="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2320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4" name="Rectangle 1"/>
          <p:cNvSpPr>
            <a:spLocks noChangeArrowheads="1"/>
          </p:cNvSpPr>
          <p:nvPr/>
        </p:nvSpPr>
        <p:spPr bwMode="auto">
          <a:xfrm>
            <a:off x="7458075" y="3907135"/>
            <a:ext cx="1536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a-GE" sz="1800" b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Health Preparedness and Response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7396163" y="3861097"/>
            <a:ext cx="1654175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sp>
        <p:nvSpPr>
          <p:cNvPr id="33816" name="Line 21"/>
          <p:cNvSpPr>
            <a:spLocks noChangeShapeType="1"/>
          </p:cNvSpPr>
          <p:nvPr/>
        </p:nvSpPr>
        <p:spPr bwMode="auto">
          <a:xfrm>
            <a:off x="7235825" y="5445224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a-GE"/>
          </a:p>
        </p:txBody>
      </p:sp>
      <p:sp>
        <p:nvSpPr>
          <p:cNvPr id="33817" name="Line 21"/>
          <p:cNvSpPr>
            <a:spLocks noChangeShapeType="1"/>
          </p:cNvSpPr>
          <p:nvPr/>
        </p:nvSpPr>
        <p:spPr bwMode="auto">
          <a:xfrm>
            <a:off x="7235825" y="3212207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a-GE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7452196" y="1632992"/>
            <a:ext cx="16922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17375E"/>
                </a:solidFill>
                <a:latin typeface="Calibri" panose="020F0502020204030204" pitchFamily="34" charset="0"/>
              </a:rPr>
              <a:t>GF Programs Recipient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endParaRPr lang="ru-RU" altLang="en-US" sz="1800" dirty="0">
              <a:latin typeface="Calibri" panose="020F0502020204030204" pitchFamily="34" charset="0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7380759" y="1556792"/>
            <a:ext cx="1655762" cy="90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7236296" y="2052092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607235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2363" y="1301750"/>
            <a:ext cx="4052887" cy="3640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 dirty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a-GE" altLang="ka-G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258888" y="6237288"/>
            <a:ext cx="4897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Center for Disease Control and Public Health</a:t>
            </a:r>
            <a:endParaRPr lang="ru-RU" altLang="ka-GE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3" name="Picture 1030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www.ncdc.ge</a:t>
            </a:r>
            <a:endParaRPr lang="ru-RU" altLang="ka-G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5" name="Title 1"/>
          <p:cNvSpPr txBox="1">
            <a:spLocks/>
          </p:cNvSpPr>
          <p:nvPr/>
        </p:nvSpPr>
        <p:spPr bwMode="auto">
          <a:xfrm>
            <a:off x="149225" y="127000"/>
            <a:ext cx="8828088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Unified Laboratory Network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3200" b="1" dirty="0">
              <a:solidFill>
                <a:srgbClr val="C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1229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93738"/>
            <a:ext cx="4760913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725488"/>
            <a:ext cx="4189413" cy="2763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Content Placeholder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571875"/>
            <a:ext cx="3956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Rectangle 1"/>
          <p:cNvSpPr>
            <a:spLocks noChangeArrowheads="1"/>
          </p:cNvSpPr>
          <p:nvPr/>
        </p:nvSpPr>
        <p:spPr bwMode="auto">
          <a:xfrm>
            <a:off x="592138" y="4743450"/>
            <a:ext cx="222048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EIDSS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entry points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a-GE" altLang="ka-G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2363" y="755412"/>
            <a:ext cx="36462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                          </a:t>
            </a:r>
            <a:r>
              <a:rPr lang="en-US" dirty="0">
                <a:solidFill>
                  <a:srgbClr val="C00000"/>
                </a:solidFill>
              </a:rPr>
              <a:t>One Health                          </a:t>
            </a:r>
            <a:endParaRPr lang="ka-GE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8344" y="55181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a-GE" dirty="0"/>
          </a:p>
        </p:txBody>
      </p:sp>
      <p:sp>
        <p:nvSpPr>
          <p:cNvPr id="9" name="TextBox 8"/>
          <p:cNvSpPr txBox="1"/>
          <p:nvPr/>
        </p:nvSpPr>
        <p:spPr>
          <a:xfrm>
            <a:off x="142875" y="771049"/>
            <a:ext cx="32880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Public Health Network             </a:t>
            </a:r>
            <a:endParaRPr lang="ka-G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7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-27723" y="103022"/>
            <a:ext cx="91440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A50021"/>
                </a:solidFill>
              </a:rPr>
              <a:t>Demographic and socio-economic indicators, Georgia, 2015 </a:t>
            </a:r>
            <a:r>
              <a:rPr lang="ka-GE" altLang="en-US" sz="2800" b="1" dirty="0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2701" r="1270" b="4922"/>
          <a:stretch/>
        </p:blipFill>
        <p:spPr bwMode="auto">
          <a:xfrm>
            <a:off x="142875" y="1013571"/>
            <a:ext cx="880280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4984" y="5462905"/>
            <a:ext cx="54328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66CC"/>
                </a:solidFill>
              </a:rPr>
              <a:t>Government </a:t>
            </a:r>
            <a:r>
              <a:rPr lang="en-US" sz="1400" b="1" dirty="0">
                <a:solidFill>
                  <a:srgbClr val="0066CC"/>
                </a:solidFill>
                <a:latin typeface="+mn-lt"/>
              </a:rPr>
              <a:t>expenditure</a:t>
            </a:r>
            <a:r>
              <a:rPr lang="en-US" sz="1400" b="1" dirty="0">
                <a:solidFill>
                  <a:srgbClr val="0066CC"/>
                </a:solidFill>
              </a:rPr>
              <a:t> on health per capita – 104 $US</a:t>
            </a:r>
          </a:p>
          <a:p>
            <a:pPr algn="r"/>
            <a:r>
              <a:rPr lang="en-US" sz="1400" b="1" dirty="0">
                <a:solidFill>
                  <a:srgbClr val="0066CC"/>
                </a:solidFill>
              </a:rPr>
              <a:t>Government expenditure on health as % of GDP – 2.8%</a:t>
            </a:r>
          </a:p>
          <a:p>
            <a:pPr algn="r"/>
            <a:r>
              <a:rPr lang="en-US" sz="1400" b="1" dirty="0">
                <a:solidFill>
                  <a:srgbClr val="0066CC"/>
                </a:solidFill>
              </a:rPr>
              <a:t>Government expenditure on health as % of State Budget – 8%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06" y="4758662"/>
            <a:ext cx="4047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66CC"/>
                </a:solidFill>
              </a:rPr>
              <a:t>Total Health expenditure per capita – 301 $US</a:t>
            </a:r>
          </a:p>
          <a:p>
            <a:r>
              <a:rPr lang="en-US" sz="1400" b="1" dirty="0">
                <a:solidFill>
                  <a:srgbClr val="0066CC"/>
                </a:solidFill>
              </a:rPr>
              <a:t>Total Health expenditure as % of GDP –8.2%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a-GE" altLang="en-US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en-US" sz="1400" b="1">
              <a:solidFill>
                <a:schemeClr val="bg1"/>
              </a:solidFill>
            </a:endParaRPr>
          </a:p>
        </p:txBody>
      </p:sp>
      <p:pic>
        <p:nvPicPr>
          <p:cNvPr id="8" name="Picture 1030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ka-GE" altLang="ka-GE" sz="180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ka-GE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2" name="Picture 1030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ka-GE" sz="180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331913" y="6381750"/>
            <a:ext cx="462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400" b="1">
                <a:solidFill>
                  <a:schemeClr val="bg1"/>
                </a:solidFill>
              </a:rPr>
              <a:t>National Center for Disease Control &amp; Public Health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6" name="Picture 1030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48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481888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>
            <a:stCxn id="7" idx="2"/>
            <a:endCxn id="7" idx="2"/>
          </p:cNvCxnSpPr>
          <p:nvPr/>
        </p:nvCxnSpPr>
        <p:spPr>
          <a:xfrm>
            <a:off x="654424" y="226148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 descr="https://sites.ch2m.com/sites/BTRIC-Georgia/PublishingImages/CPH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" y="111126"/>
            <a:ext cx="2116137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2483767" y="150813"/>
            <a:ext cx="648084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Arial" panose="020B0604020202020204" pitchFamily="34" charset="0"/>
              </a:rPr>
              <a:t>R. Lugar Center for Public Health Research</a:t>
            </a:r>
            <a:r>
              <a:rPr lang="ka-GE" altLang="en-US" sz="2400" b="1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endParaRPr lang="ka-GE" altLang="en-US" sz="2400"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grpSp>
        <p:nvGrpSpPr>
          <p:cNvPr id="16391" name="Group 45"/>
          <p:cNvGrpSpPr>
            <a:grpSpLocks/>
          </p:cNvGrpSpPr>
          <p:nvPr/>
        </p:nvGrpSpPr>
        <p:grpSpPr bwMode="auto">
          <a:xfrm>
            <a:off x="-36511" y="1465262"/>
            <a:ext cx="3456384" cy="4628033"/>
            <a:chOff x="1616075" y="1395452"/>
            <a:chExt cx="5114104" cy="4578311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4169960" y="1395452"/>
              <a:ext cx="1267" cy="15999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396429" y="1555447"/>
              <a:ext cx="332790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5724334" y="1555447"/>
              <a:ext cx="0" cy="92305"/>
            </a:xfrm>
            <a:prstGeom prst="line">
              <a:avLst/>
            </a:prstGeom>
            <a:ln w="254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05" name="Group 43"/>
            <p:cNvGrpSpPr>
              <a:grpSpLocks/>
            </p:cNvGrpSpPr>
            <p:nvPr/>
          </p:nvGrpSpPr>
          <p:grpSpPr bwMode="auto">
            <a:xfrm>
              <a:off x="1616075" y="1555447"/>
              <a:ext cx="5114104" cy="4418316"/>
              <a:chOff x="1616075" y="1555447"/>
              <a:chExt cx="5114104" cy="441831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784561" y="1647752"/>
                <a:ext cx="1707657" cy="535367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000" b="1" dirty="0">
                    <a:solidFill>
                      <a:srgbClr val="003366"/>
                    </a:solidFill>
                  </a:rPr>
                  <a:t>Bio-safety and EDP </a:t>
                </a:r>
                <a:r>
                  <a:rPr lang="ka-GE" sz="1000" b="1" dirty="0">
                    <a:solidFill>
                      <a:srgbClr val="003366"/>
                    </a:solidFill>
                  </a:rPr>
                  <a:t> </a:t>
                </a:r>
                <a:r>
                  <a:rPr lang="en-US" sz="1000" b="1" dirty="0">
                    <a:solidFill>
                      <a:srgbClr val="003366"/>
                    </a:solidFill>
                  </a:rPr>
                  <a:t>Department</a:t>
                </a:r>
                <a:endParaRPr lang="ka-GE" sz="1000" b="1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807363" y="2244655"/>
                <a:ext cx="1684855" cy="515367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000" b="1" dirty="0">
                    <a:solidFill>
                      <a:srgbClr val="000066"/>
                    </a:solidFill>
                  </a:rPr>
                  <a:t>Bio-Safety Division</a:t>
                </a:r>
                <a:endParaRPr lang="ka-GE" sz="1000" b="1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807363" y="2821559"/>
                <a:ext cx="1684855" cy="51998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000" b="1" dirty="0">
                    <a:solidFill>
                      <a:srgbClr val="000066"/>
                    </a:solidFill>
                  </a:rPr>
                  <a:t>National Repository</a:t>
                </a:r>
                <a:endParaRPr lang="ka-GE" sz="1000" b="1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807363" y="3409232"/>
                <a:ext cx="1684855" cy="50921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000" b="1" dirty="0">
                    <a:solidFill>
                      <a:srgbClr val="000066"/>
                    </a:solidFill>
                  </a:rPr>
                  <a:t>EDP Lab</a:t>
                </a:r>
                <a:endParaRPr lang="ka-GE" sz="1000" b="1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807363" y="3989213"/>
                <a:ext cx="1684855" cy="51075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000" b="1" dirty="0">
                    <a:solidFill>
                      <a:srgbClr val="000066"/>
                    </a:solidFill>
                  </a:rPr>
                  <a:t>Zoo-Entomology Lab</a:t>
                </a:r>
                <a:endParaRPr lang="ka-GE" sz="1000" b="1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807363" y="4570732"/>
                <a:ext cx="1684855" cy="438447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000" b="1" dirty="0">
                    <a:solidFill>
                      <a:srgbClr val="000066"/>
                    </a:solidFill>
                  </a:rPr>
                  <a:t>General Bacteriology Lab</a:t>
                </a:r>
                <a:endParaRPr lang="ka-GE" sz="1000" b="1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807363" y="5093792"/>
                <a:ext cx="1684855" cy="39691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000" b="1" dirty="0">
                    <a:solidFill>
                      <a:srgbClr val="000066"/>
                    </a:solidFill>
                  </a:rPr>
                  <a:t>Vivarium</a:t>
                </a:r>
                <a:endParaRPr lang="ka-GE" sz="1000" b="1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807363" y="5575314"/>
                <a:ext cx="1684855" cy="39844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000" b="1" dirty="0">
                    <a:solidFill>
                      <a:srgbClr val="000066"/>
                    </a:solidFill>
                  </a:rPr>
                  <a:t>Sample Receiving group</a:t>
                </a:r>
                <a:endParaRPr lang="ka-GE" sz="1000" b="1" dirty="0">
                  <a:solidFill>
                    <a:srgbClr val="000066"/>
                  </a:solidFill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386294" y="1555447"/>
                <a:ext cx="0" cy="92305"/>
              </a:xfrm>
              <a:prstGeom prst="line">
                <a:avLst/>
              </a:prstGeom>
              <a:ln w="2540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616075" y="1832361"/>
                <a:ext cx="11402" cy="394294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627477" y="1821592"/>
                <a:ext cx="1798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endCxn id="8" idx="1"/>
              </p:cNvCxnSpPr>
              <p:nvPr/>
            </p:nvCxnSpPr>
            <p:spPr>
              <a:xfrm>
                <a:off x="1616075" y="2501569"/>
                <a:ext cx="191288" cy="15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616075" y="3050782"/>
                <a:ext cx="2330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616075" y="3664608"/>
                <a:ext cx="3369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endCxn id="12" idx="1"/>
              </p:cNvCxnSpPr>
              <p:nvPr/>
            </p:nvCxnSpPr>
            <p:spPr>
              <a:xfrm>
                <a:off x="1616075" y="4244589"/>
                <a:ext cx="1912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endCxn id="13" idx="1"/>
              </p:cNvCxnSpPr>
              <p:nvPr/>
            </p:nvCxnSpPr>
            <p:spPr>
              <a:xfrm>
                <a:off x="1616075" y="4789187"/>
                <a:ext cx="1912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endCxn id="14" idx="1"/>
              </p:cNvCxnSpPr>
              <p:nvPr/>
            </p:nvCxnSpPr>
            <p:spPr>
              <a:xfrm flipV="1">
                <a:off x="1616075" y="5292247"/>
                <a:ext cx="1912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endCxn id="15" idx="1"/>
              </p:cNvCxnSpPr>
              <p:nvPr/>
            </p:nvCxnSpPr>
            <p:spPr>
              <a:xfrm flipV="1">
                <a:off x="1627477" y="5775308"/>
                <a:ext cx="1798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ounded Rectangle 90"/>
              <p:cNvSpPr/>
              <p:nvPr/>
            </p:nvSpPr>
            <p:spPr>
              <a:xfrm>
                <a:off x="4718488" y="1632368"/>
                <a:ext cx="2011691" cy="55536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000" b="1" dirty="0">
                    <a:solidFill>
                      <a:srgbClr val="003366"/>
                    </a:solidFill>
                  </a:rPr>
                  <a:t>Virology</a:t>
                </a:r>
                <a:r>
                  <a:rPr lang="ka-GE" sz="1000" b="1" dirty="0">
                    <a:solidFill>
                      <a:srgbClr val="003366"/>
                    </a:solidFill>
                  </a:rPr>
                  <a:t>, </a:t>
                </a:r>
                <a:r>
                  <a:rPr lang="en-US" sz="1000" b="1" dirty="0">
                    <a:solidFill>
                      <a:srgbClr val="003366"/>
                    </a:solidFill>
                  </a:rPr>
                  <a:t>Molecular Biology and  Genomic  Department</a:t>
                </a:r>
                <a:endParaRPr lang="ka-GE" sz="1000" b="1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4859103" y="2244655"/>
                <a:ext cx="1729193" cy="515367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000" b="1" dirty="0">
                    <a:solidFill>
                      <a:srgbClr val="003366"/>
                    </a:solidFill>
                  </a:rPr>
                  <a:t>Molecular Epidemiology / Genomics</a:t>
                </a:r>
                <a:endParaRPr lang="ka-GE" sz="1000" b="1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859103" y="2821559"/>
                <a:ext cx="1729193" cy="51690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000" b="1" dirty="0">
                    <a:solidFill>
                      <a:srgbClr val="003366"/>
                    </a:solidFill>
                  </a:rPr>
                  <a:t>Influenza and Respiratory Viruses Lab</a:t>
                </a:r>
                <a:r>
                  <a:rPr lang="ka-GE" sz="1000" b="1" dirty="0">
                    <a:solidFill>
                      <a:srgbClr val="003366"/>
                    </a:solidFill>
                  </a:rPr>
                  <a:t> </a:t>
                </a:r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4859103" y="3409232"/>
                <a:ext cx="1729193" cy="50921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000" b="1" dirty="0">
                    <a:solidFill>
                      <a:srgbClr val="002060"/>
                    </a:solidFill>
                  </a:rPr>
                  <a:t>Polio and other </a:t>
                </a:r>
                <a:r>
                  <a:rPr lang="en-US" sz="1000" b="1" dirty="0" err="1">
                    <a:solidFill>
                      <a:srgbClr val="002060"/>
                    </a:solidFill>
                  </a:rPr>
                  <a:t>Entero</a:t>
                </a:r>
                <a:r>
                  <a:rPr lang="en-US" sz="1000" b="1" dirty="0">
                    <a:solidFill>
                      <a:srgbClr val="002060"/>
                    </a:solidFill>
                  </a:rPr>
                  <a:t> viruses lab</a:t>
                </a:r>
                <a:endParaRPr lang="ka-GE" sz="1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4859103" y="3989213"/>
                <a:ext cx="1729193" cy="51075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000" b="1" dirty="0">
                    <a:solidFill>
                      <a:srgbClr val="003366"/>
                    </a:solidFill>
                  </a:rPr>
                  <a:t>Cell Culture Lab</a:t>
                </a:r>
                <a:endParaRPr lang="ka-GE" sz="1000" b="1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4859103" y="4655345"/>
                <a:ext cx="1729193" cy="438447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000" b="1" dirty="0">
                    <a:solidFill>
                      <a:srgbClr val="002060"/>
                    </a:solidFill>
                  </a:rPr>
                  <a:t>Serology Lab – HCV Research Subunit</a:t>
                </a:r>
                <a:endParaRPr lang="ka-GE" sz="1000" b="1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800">
              <a:latin typeface="Arial" panose="020B0604020202020204" pitchFamily="34" charset="0"/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1258888" y="6237288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400" b="1">
                <a:solidFill>
                  <a:schemeClr val="bg1"/>
                </a:solidFill>
                <a:latin typeface="Arial" panose="020B0604020202020204" pitchFamily="34" charset="0"/>
              </a:rPr>
              <a:t>National Center for Disease Control and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400" b="1">
                <a:solidFill>
                  <a:schemeClr val="bg1"/>
                </a:solidFill>
                <a:latin typeface="Arial" panose="020B0604020202020204" pitchFamily="34" charset="0"/>
              </a:rPr>
              <a:t>Public Health</a:t>
            </a:r>
            <a:endParaRPr lang="ru-RU" altLang="ka-GE" sz="1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394" name="Picture 1030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  <a:latin typeface="Arial" panose="020B0604020202020204" pitchFamily="34" charset="0"/>
              </a:rPr>
              <a:t>www.ncdc.ge</a:t>
            </a:r>
            <a:endParaRPr lang="ru-RU" altLang="ka-GE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2611721" y="998017"/>
            <a:ext cx="48258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Accreditation &amp; Certification –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NCDC  / Lugar Center</a:t>
            </a:r>
            <a:endParaRPr lang="ru-RU" altLang="en-US" sz="1600" b="1" dirty="0">
              <a:latin typeface="Arial" panose="020B0604020202020204" pitchFamily="34" charset="0"/>
            </a:endParaRP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3581581" y="2454008"/>
            <a:ext cx="3265962" cy="135421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1400" b="1" dirty="0">
              <a:solidFill>
                <a:srgbClr val="17375E"/>
              </a:solidFill>
              <a:latin typeface="Arial" charset="0"/>
              <a:ea typeface="+mn-ea"/>
              <a:cs typeface="Arial" charset="0"/>
            </a:endParaRPr>
          </a:p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1200" b="1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3 Labs accredited by WHO </a:t>
            </a:r>
          </a:p>
          <a:p>
            <a:pPr marL="1200150" lvl="2" indent="-285750">
              <a:buFontTx/>
              <a:buChar char="-"/>
              <a:defRPr/>
            </a:pPr>
            <a:r>
              <a:rPr lang="en-US" altLang="en-US" sz="1200" b="1" dirty="0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Polio</a:t>
            </a:r>
          </a:p>
          <a:p>
            <a:pPr marL="1200150" lvl="2" indent="-285750">
              <a:buFontTx/>
              <a:buChar char="-"/>
              <a:defRPr/>
            </a:pPr>
            <a:r>
              <a:rPr lang="en-US" altLang="en-US" sz="1200" b="1" dirty="0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Influenza</a:t>
            </a:r>
          </a:p>
          <a:p>
            <a:pPr marL="1200150" lvl="2" indent="-285750">
              <a:buFontTx/>
              <a:buChar char="-"/>
              <a:defRPr/>
            </a:pPr>
            <a:r>
              <a:rPr lang="en-US" altLang="en-US" sz="1200" b="1" dirty="0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Measles/Rubella</a:t>
            </a:r>
          </a:p>
          <a:p>
            <a:pPr marL="1200150" lvl="2" indent="-285750">
              <a:buFontTx/>
              <a:buChar char="-"/>
              <a:defRPr/>
            </a:pPr>
            <a:endParaRPr lang="en-US" altLang="en-US" sz="1400" b="1" dirty="0">
              <a:solidFill>
                <a:srgbClr val="17375E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6325023" y="3649500"/>
            <a:ext cx="2665562" cy="2406813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1600" b="1" kern="0" dirty="0">
              <a:solidFill>
                <a:schemeClr val="accent6"/>
              </a:solidFill>
              <a:latin typeface="Arial" charset="0"/>
              <a:ea typeface="+mn-ea"/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kern="0" dirty="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rPr>
              <a:t>	</a:t>
            </a:r>
            <a:r>
              <a:rPr lang="en-US" sz="1200" b="1" kern="0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5 Labs Connected to WHO Lab Network with EQA</a:t>
            </a:r>
          </a:p>
          <a:p>
            <a:pPr marL="1257300" lvl="2" indent="-342900">
              <a:spcBef>
                <a:spcPct val="20000"/>
              </a:spcBef>
              <a:buFontTx/>
              <a:buChar char="-"/>
              <a:defRPr/>
            </a:pPr>
            <a:r>
              <a:rPr lang="en-US" sz="1200" b="1" kern="0" dirty="0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Rota</a:t>
            </a:r>
          </a:p>
          <a:p>
            <a:pPr marL="1257300" lvl="2" indent="-342900">
              <a:spcBef>
                <a:spcPct val="20000"/>
              </a:spcBef>
              <a:buFontTx/>
              <a:buChar char="-"/>
              <a:defRPr/>
            </a:pPr>
            <a:r>
              <a:rPr lang="en-US" sz="1200" b="1" kern="0" dirty="0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Invasive Meningitis</a:t>
            </a:r>
          </a:p>
          <a:p>
            <a:pPr marL="1257300" lvl="2" indent="-342900">
              <a:spcBef>
                <a:spcPct val="20000"/>
              </a:spcBef>
              <a:buFontTx/>
              <a:buChar char="-"/>
              <a:defRPr/>
            </a:pPr>
            <a:r>
              <a:rPr lang="en-US" sz="1200" b="1" kern="0" dirty="0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Malaria</a:t>
            </a:r>
          </a:p>
          <a:p>
            <a:pPr marL="1257300" lvl="2" indent="-342900">
              <a:spcBef>
                <a:spcPct val="20000"/>
              </a:spcBef>
              <a:buFontTx/>
              <a:buChar char="-"/>
              <a:defRPr/>
            </a:pPr>
            <a:r>
              <a:rPr lang="en-US" sz="1200" b="1" kern="0" dirty="0" err="1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Salmonelosis</a:t>
            </a:r>
            <a:endParaRPr lang="ka-GE" sz="1200" b="1" kern="0" dirty="0">
              <a:solidFill>
                <a:srgbClr val="003366"/>
              </a:solidFill>
              <a:latin typeface="Arial" charset="0"/>
              <a:ea typeface="+mn-ea"/>
              <a:cs typeface="Arial" charset="0"/>
            </a:endParaRPr>
          </a:p>
          <a:p>
            <a:pPr marL="1257300" lvl="2" indent="-342900">
              <a:spcBef>
                <a:spcPct val="20000"/>
              </a:spcBef>
              <a:buFontTx/>
              <a:buChar char="-"/>
              <a:defRPr/>
            </a:pPr>
            <a:r>
              <a:rPr lang="en-US" sz="1200" b="1" kern="0" dirty="0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AMR</a:t>
            </a:r>
            <a:endParaRPr lang="ka-GE" sz="1200" b="1" kern="0" dirty="0">
              <a:solidFill>
                <a:srgbClr val="003366"/>
              </a:solidFill>
              <a:latin typeface="Arial" charset="0"/>
              <a:ea typeface="+mn-ea"/>
              <a:cs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ru-RU" sz="1600" kern="0" dirty="0">
              <a:solidFill>
                <a:schemeClr val="accent6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4099557" y="4411353"/>
            <a:ext cx="16246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Process to obtain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ISO 15189 accreditation </a:t>
            </a:r>
            <a:endParaRPr lang="ka-GE" altLang="en-US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873" y="627770"/>
            <a:ext cx="2488665" cy="173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74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6"/>
          <p:cNvGrpSpPr>
            <a:grpSpLocks/>
          </p:cNvGrpSpPr>
          <p:nvPr/>
        </p:nvGrpSpPr>
        <p:grpSpPr bwMode="auto">
          <a:xfrm>
            <a:off x="0" y="6165850"/>
            <a:ext cx="9180513" cy="692150"/>
            <a:chOff x="0" y="3884"/>
            <a:chExt cx="5760" cy="436"/>
          </a:xfrm>
        </p:grpSpPr>
        <p:sp>
          <p:nvSpPr>
            <p:cNvPr id="20485" name="Rectangle 7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ka-GE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86" name="Rectangle 8"/>
            <p:cNvSpPr>
              <a:spLocks noChangeArrowheads="1"/>
            </p:cNvSpPr>
            <p:nvPr/>
          </p:nvSpPr>
          <p:spPr bwMode="auto">
            <a:xfrm>
              <a:off x="793" y="3929"/>
              <a:ext cx="306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a-GE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Center for Disease Control and Public Health</a:t>
              </a:r>
              <a:endParaRPr lang="ru-RU" altLang="ka-G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487" name="Picture 1030" descr="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Text Box 10"/>
            <p:cNvSpPr txBox="1">
              <a:spLocks noChangeArrowheads="1"/>
            </p:cNvSpPr>
            <p:nvPr/>
          </p:nvSpPr>
          <p:spPr bwMode="auto">
            <a:xfrm>
              <a:off x="4694" y="4020"/>
              <a:ext cx="9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a-GE" sz="1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www.ncdc.ge</a:t>
              </a:r>
              <a:endParaRPr lang="ru-RU" altLang="ka-G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483" name="Title 1"/>
          <p:cNvSpPr txBox="1">
            <a:spLocks/>
          </p:cNvSpPr>
          <p:nvPr/>
        </p:nvSpPr>
        <p:spPr bwMode="auto">
          <a:xfrm>
            <a:off x="0" y="209550"/>
            <a:ext cx="90249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and Main Functions of the Lugar Center</a:t>
            </a:r>
          </a:p>
        </p:txBody>
      </p:sp>
      <p:sp>
        <p:nvSpPr>
          <p:cNvPr id="20484" name="Content Placeholder 2"/>
          <p:cNvSpPr txBox="1">
            <a:spLocks/>
          </p:cNvSpPr>
          <p:nvPr/>
        </p:nvSpPr>
        <p:spPr bwMode="auto">
          <a:xfrm>
            <a:off x="573088" y="704850"/>
            <a:ext cx="85693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altLang="ka-GE" sz="18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epidemiological security</a:t>
            </a:r>
            <a:endParaRPr lang="ka-GE" altLang="ka-GE" sz="1800" b="1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ka-GE" altLang="ka-GE" sz="1800" b="1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altLang="ka-GE" sz="18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detection of biological threats, confirmation and respond</a:t>
            </a:r>
            <a:endParaRPr lang="ka-GE" altLang="ka-GE" sz="1800" b="1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ka-GE" altLang="ka-GE" sz="1800" b="1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altLang="ka-GE" sz="18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facility responsible for biological security</a:t>
            </a:r>
            <a:endParaRPr lang="ka-GE" altLang="ka-GE" sz="1800" b="1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ka-GE" altLang="ka-GE" sz="1800" b="1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altLang="ka-GE" sz="18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Global Health Security Agenda (GHSA) real-time bio-surveillance, laboratory and zoonotic diseases packages</a:t>
            </a:r>
            <a:endParaRPr lang="ka-GE" altLang="ka-GE" sz="1800" b="1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ka-GE" altLang="ka-GE" sz="1800" b="1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altLang="ka-GE" sz="1800" b="1" i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EDPs</a:t>
            </a:r>
            <a:r>
              <a:rPr lang="en-US" altLang="ka-GE" sz="18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consolidated in a secure place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ka-GE" altLang="ka-GE" sz="1800" b="1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altLang="ka-GE" sz="18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Zoentomological surveillance</a:t>
            </a:r>
            <a:endParaRPr lang="ka-GE" altLang="ka-GE" sz="1800" b="1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ka-GE" altLang="ka-GE" sz="1800" b="1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altLang="ka-GE" sz="18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of lab support to Public Health State Programs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ka-GE" altLang="ka-GE" sz="1800" b="1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altLang="ka-GE" sz="18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bio-medical research potential in the country</a:t>
            </a:r>
            <a:endParaRPr lang="ka-GE" altLang="ka-GE" sz="1800" b="1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en-US" altLang="ka-GE" sz="1800" b="1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32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ka-GE" sz="1800"/>
          </a:p>
        </p:txBody>
      </p:sp>
      <p:sp>
        <p:nvSpPr>
          <p:cNvPr id="66563" name="Rectangle 5"/>
          <p:cNvSpPr>
            <a:spLocks noChangeArrowheads="1"/>
          </p:cNvSpPr>
          <p:nvPr/>
        </p:nvSpPr>
        <p:spPr bwMode="auto">
          <a:xfrm>
            <a:off x="1258888" y="6237288"/>
            <a:ext cx="4608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400" b="1">
                <a:solidFill>
                  <a:schemeClr val="bg1"/>
                </a:solidFill>
              </a:rPr>
              <a:t>National Center for Disease Control &amp; Public Health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66564" name="Picture 1030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92088"/>
            <a:ext cx="8229600" cy="92233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3600" b="1" dirty="0">
                <a:solidFill>
                  <a:srgbClr val="C00000"/>
                </a:solidFill>
                <a:cs typeface="Calibri" panose="020F0502020204030204" pitchFamily="34" charset="0"/>
              </a:rPr>
              <a:t>R. Lugar Center for Public Health Research  </a:t>
            </a:r>
          </a:p>
          <a:p>
            <a:pPr algn="ctr">
              <a:defRPr/>
            </a:pPr>
            <a:r>
              <a:rPr lang="en-US" sz="2900" b="1" kern="0" dirty="0">
                <a:solidFill>
                  <a:srgbClr val="C00000"/>
                </a:solidFill>
              </a:rPr>
              <a:t>Significant achievements and discoveries</a:t>
            </a:r>
            <a:endParaRPr lang="en-US" sz="2900" kern="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656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08050"/>
            <a:ext cx="234315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2"/>
          <p:cNvSpPr>
            <a:spLocks noChangeArrowheads="1"/>
          </p:cNvSpPr>
          <p:nvPr/>
        </p:nvSpPr>
        <p:spPr bwMode="auto">
          <a:xfrm>
            <a:off x="160338" y="908050"/>
            <a:ext cx="635635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9000"/>
              </a:lnSpc>
              <a:spcBef>
                <a:spcPct val="0"/>
              </a:spcBef>
              <a:buFont typeface="Wingdings" panose="05000000000000000000" pitchFamily="2" charset="2"/>
              <a:buChar char=""/>
              <a:defRPr/>
            </a:pPr>
            <a:r>
              <a:rPr lang="ka-GE" altLang="ka-GE" sz="1400" b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From patient’s clinical sample suspicious for Cat Scratch Fever, </a:t>
            </a:r>
            <a:r>
              <a:rPr lang="ka-GE" altLang="ka-GE" sz="1400" b="1" i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Bartonella</a:t>
            </a:r>
            <a:r>
              <a:rPr lang="ka-GE" altLang="ka-GE" sz="1400" b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 strains was isolated which </a:t>
            </a:r>
            <a:r>
              <a:rPr lang="ka-GE" altLang="ka-GE" sz="1400" b="1" dirty="0">
                <a:solidFill>
                  <a:srgbClr val="C00000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before was never described </a:t>
            </a:r>
            <a:r>
              <a:rPr lang="ka-GE" altLang="ka-GE" sz="1400" b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in scientific literature as pathogenic for humans</a:t>
            </a:r>
            <a:endParaRPr lang="ka-GE" altLang="ka-GE" sz="1400" b="1" dirty="0">
              <a:solidFill>
                <a:srgbClr val="003366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99000"/>
              </a:lnSpc>
              <a:spcBef>
                <a:spcPct val="0"/>
              </a:spcBef>
              <a:buFont typeface="Wingdings" panose="05000000000000000000" pitchFamily="2" charset="2"/>
              <a:buChar char=""/>
              <a:defRPr/>
            </a:pPr>
            <a:r>
              <a:rPr lang="ka-GE" altLang="ka-GE" sz="1400" b="1" dirty="0">
                <a:solidFill>
                  <a:srgbClr val="C00000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First time Janibacter spp.</a:t>
            </a:r>
            <a:r>
              <a:rPr lang="ka-GE" altLang="ka-GE" sz="1400" b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 was isolated from </a:t>
            </a:r>
            <a:r>
              <a:rPr lang="en-US" altLang="ka-GE" sz="1400" b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the </a:t>
            </a:r>
            <a:r>
              <a:rPr lang="ka-GE" altLang="ka-GE" sz="1400" b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heart valve sample (during endocarditis)</a:t>
            </a:r>
            <a:endParaRPr lang="ka-GE" altLang="ka-GE" sz="1400" b="1" dirty="0">
              <a:solidFill>
                <a:srgbClr val="003366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99000"/>
              </a:lnSpc>
              <a:spcBef>
                <a:spcPct val="0"/>
              </a:spcBef>
              <a:buFont typeface="Wingdings" panose="05000000000000000000" pitchFamily="2" charset="2"/>
              <a:buChar char=""/>
              <a:defRPr/>
            </a:pPr>
            <a:r>
              <a:rPr lang="ka-GE" altLang="ka-GE" sz="1400" b="1" dirty="0">
                <a:solidFill>
                  <a:srgbClr val="C00000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First time was confirmed:</a:t>
            </a:r>
            <a:endParaRPr lang="ka-GE" altLang="ka-GE" sz="14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lvl="1" algn="just">
              <a:lnSpc>
                <a:spcPct val="99000"/>
              </a:lnSpc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r>
              <a:rPr lang="en-US" altLang="ka-GE" sz="1400" b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CCHF case in West Georgia (</a:t>
            </a:r>
            <a:r>
              <a:rPr lang="en-US" altLang="ka-GE" sz="1400" b="1" dirty="0" err="1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Bagdati</a:t>
            </a:r>
            <a:r>
              <a:rPr lang="en-US" altLang="ka-GE" sz="1400" b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 region)</a:t>
            </a:r>
            <a:endParaRPr lang="ka-GE" altLang="ka-GE" sz="1400" b="1" dirty="0">
              <a:solidFill>
                <a:srgbClr val="003366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99000"/>
              </a:lnSpc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r>
              <a:rPr lang="en-US" altLang="ka-GE" sz="1400" b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Existence of CCHF vector tick, </a:t>
            </a:r>
            <a:r>
              <a:rPr lang="ka-GE" altLang="ka-GE" sz="1400" b="1" i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Ripicephalus sanguineus</a:t>
            </a:r>
            <a:r>
              <a:rPr lang="en-US" altLang="ka-GE" sz="1400" b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, in Georgia</a:t>
            </a:r>
            <a:endParaRPr lang="ka-GE" altLang="ka-GE" sz="1400" b="1" dirty="0">
              <a:solidFill>
                <a:srgbClr val="003366"/>
              </a:solidFill>
              <a:latin typeface="+mj-lt"/>
              <a:cs typeface="Calibri" panose="020F0502020204030204" pitchFamily="34" charset="0"/>
            </a:endParaRPr>
          </a:p>
          <a:p>
            <a:pPr lvl="1" algn="just">
              <a:lnSpc>
                <a:spcPct val="99000"/>
              </a:lnSpc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r>
              <a:rPr lang="en-US" altLang="ka-GE" sz="1400" b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Human Tularemia case in Tbilisi</a:t>
            </a:r>
            <a:endParaRPr lang="ka-GE" altLang="ka-GE" sz="1400" b="1" dirty="0">
              <a:solidFill>
                <a:srgbClr val="003366"/>
              </a:solidFill>
              <a:latin typeface="+mj-lt"/>
              <a:cs typeface="Calibri" panose="020F0502020204030204" pitchFamily="34" charset="0"/>
            </a:endParaRPr>
          </a:p>
          <a:p>
            <a:pPr lvl="1" algn="just">
              <a:lnSpc>
                <a:spcPct val="99000"/>
              </a:lnSpc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r>
              <a:rPr lang="en-US" altLang="ka-GE" sz="1400" b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Existence of mosquito </a:t>
            </a:r>
            <a:r>
              <a:rPr lang="ka-GE" altLang="ka-GE" sz="1400" b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Aedes albopictus</a:t>
            </a:r>
            <a:endParaRPr lang="ka-GE" altLang="ka-GE" sz="1400" b="1" dirty="0">
              <a:solidFill>
                <a:srgbClr val="003366"/>
              </a:solidFill>
              <a:latin typeface="+mj-lt"/>
              <a:cs typeface="Calibri" panose="020F0502020204030204" pitchFamily="34" charset="0"/>
            </a:endParaRPr>
          </a:p>
          <a:p>
            <a:pPr algn="just">
              <a:lnSpc>
                <a:spcPct val="99000"/>
              </a:lnSpc>
              <a:spcBef>
                <a:spcPct val="0"/>
              </a:spcBef>
              <a:buFont typeface="Wingdings" panose="05000000000000000000" pitchFamily="2" charset="2"/>
              <a:buChar char=""/>
              <a:defRPr/>
            </a:pPr>
            <a:r>
              <a:rPr lang="en-US" altLang="ka-GE" sz="1400" b="1" dirty="0">
                <a:solidFill>
                  <a:srgbClr val="C00000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First time in Georgia </a:t>
            </a:r>
            <a:r>
              <a:rPr lang="ka-GE" altLang="ka-GE" sz="1400" b="1" i="1" dirty="0">
                <a:solidFill>
                  <a:srgbClr val="C00000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Ochrobactrum </a:t>
            </a:r>
            <a:r>
              <a:rPr lang="en-US" altLang="ka-GE" sz="1400" b="1" dirty="0">
                <a:solidFill>
                  <a:srgbClr val="C00000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genus </a:t>
            </a:r>
            <a:r>
              <a:rPr lang="en-US" altLang="ka-GE" sz="1400" b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bacteria was described</a:t>
            </a:r>
            <a:endParaRPr lang="ka-GE" altLang="ka-GE" sz="1400" b="1" dirty="0">
              <a:solidFill>
                <a:srgbClr val="003366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99000"/>
              </a:lnSpc>
              <a:spcBef>
                <a:spcPct val="0"/>
              </a:spcBef>
              <a:buFont typeface="Wingdings" panose="05000000000000000000" pitchFamily="2" charset="2"/>
              <a:buChar char=""/>
              <a:defRPr/>
            </a:pPr>
            <a:r>
              <a:rPr lang="en-US" altLang="ka-GE" sz="1400" b="1" dirty="0">
                <a:solidFill>
                  <a:srgbClr val="C00000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First time in Georgia </a:t>
            </a:r>
            <a:r>
              <a:rPr lang="en-US" altLang="ka-GE" sz="1400" b="1" dirty="0" err="1">
                <a:solidFill>
                  <a:srgbClr val="C00000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Parapox</a:t>
            </a:r>
            <a:r>
              <a:rPr lang="en-US" altLang="ka-GE" sz="1400" b="1" dirty="0">
                <a:solidFill>
                  <a:srgbClr val="C00000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 infection </a:t>
            </a:r>
            <a:r>
              <a:rPr lang="en-US" altLang="ka-GE" sz="1400" b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was diagnosed in Humans</a:t>
            </a:r>
            <a:endParaRPr lang="ka-GE" altLang="ka-GE" sz="1400" b="1" dirty="0">
              <a:solidFill>
                <a:srgbClr val="003366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99000"/>
              </a:lnSpc>
              <a:spcBef>
                <a:spcPct val="0"/>
              </a:spcBef>
              <a:buFont typeface="Wingdings" panose="05000000000000000000" pitchFamily="2" charset="2"/>
              <a:buChar char=""/>
              <a:defRPr/>
            </a:pPr>
            <a:r>
              <a:rPr lang="en-US" altLang="ka-GE" sz="1400" b="1" dirty="0">
                <a:solidFill>
                  <a:srgbClr val="C00000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Novel </a:t>
            </a:r>
            <a:r>
              <a:rPr lang="en-US" altLang="ka-GE" sz="1400" b="1" dirty="0" err="1">
                <a:solidFill>
                  <a:srgbClr val="C00000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Orthopox</a:t>
            </a:r>
            <a:r>
              <a:rPr lang="en-US" altLang="ka-GE" sz="1400" b="1" dirty="0">
                <a:solidFill>
                  <a:srgbClr val="C00000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 virus </a:t>
            </a:r>
            <a:r>
              <a:rPr lang="en-US" altLang="ka-GE" sz="1400" b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specie was discovered</a:t>
            </a:r>
            <a:endParaRPr lang="ka-GE" altLang="ka-GE" sz="1400" b="1" dirty="0">
              <a:solidFill>
                <a:srgbClr val="003366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99000"/>
              </a:lnSpc>
              <a:spcBef>
                <a:spcPct val="0"/>
              </a:spcBef>
              <a:buFont typeface="Wingdings" panose="05000000000000000000" pitchFamily="2" charset="2"/>
              <a:buChar char=""/>
              <a:defRPr/>
            </a:pPr>
            <a:r>
              <a:rPr lang="en-US" altLang="ka-GE" sz="1400" b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Second time for Georgian authors, and first time for NCDC scientists, article was published in the </a:t>
            </a:r>
            <a:r>
              <a:rPr lang="en-US" altLang="ka-GE" sz="1400" b="1" dirty="0">
                <a:solidFill>
                  <a:srgbClr val="C00000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New England Journal of Medicine</a:t>
            </a:r>
            <a:endParaRPr lang="ka-GE" altLang="ka-GE" sz="1400" b="1" dirty="0">
              <a:solidFill>
                <a:srgbClr val="003366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99000"/>
              </a:lnSpc>
              <a:spcBef>
                <a:spcPct val="0"/>
              </a:spcBef>
              <a:buFont typeface="Wingdings" panose="05000000000000000000" pitchFamily="2" charset="2"/>
              <a:buChar char=""/>
              <a:defRPr/>
            </a:pPr>
            <a:r>
              <a:rPr lang="en-US" altLang="ka-GE" sz="1400" b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 First time in Georgia </a:t>
            </a:r>
            <a:r>
              <a:rPr lang="en-US" altLang="ka-GE" sz="1400" b="1" dirty="0">
                <a:solidFill>
                  <a:srgbClr val="C00000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Whole Genome Sequencing </a:t>
            </a:r>
            <a:r>
              <a:rPr lang="en-US" altLang="ka-GE" sz="1400" b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of 4 Georgian strains of </a:t>
            </a:r>
            <a:r>
              <a:rPr lang="en-US" altLang="ka-GE" sz="1400" b="1" i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Brucella</a:t>
            </a:r>
            <a:r>
              <a:rPr lang="en-US" altLang="ka-GE" sz="1400" b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 was conducted</a:t>
            </a:r>
            <a:endParaRPr lang="ka-GE" altLang="ka-GE" sz="1400" b="1" dirty="0">
              <a:solidFill>
                <a:srgbClr val="003366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99000"/>
              </a:lnSpc>
              <a:spcBef>
                <a:spcPct val="0"/>
              </a:spcBef>
              <a:buFont typeface="Wingdings" panose="05000000000000000000" pitchFamily="2" charset="2"/>
              <a:buChar char=""/>
              <a:defRPr/>
            </a:pPr>
            <a:r>
              <a:rPr lang="en-US" altLang="ka-GE" sz="1400" b="1" dirty="0">
                <a:solidFill>
                  <a:srgbClr val="C00000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Hanta virus detection</a:t>
            </a:r>
            <a:r>
              <a:rPr lang="en-US" altLang="ka-GE" sz="1400" b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 with specific molecular markers was conducted for the first time (</a:t>
            </a:r>
            <a:r>
              <a:rPr lang="en-US" altLang="ka-GE" sz="1400" b="1" dirty="0">
                <a:solidFill>
                  <a:srgbClr val="003366"/>
                </a:solidFill>
                <a:ea typeface="Sylfaen" panose="010A0502050306030303" pitchFamily="18" charset="0"/>
                <a:cs typeface="Sylfaen" panose="010A0502050306030303" pitchFamily="18" charset="0"/>
              </a:rPr>
              <a:t>In collaboration with Bundeswehr Institute of Microbiology </a:t>
            </a:r>
            <a:r>
              <a:rPr lang="en-US" altLang="ka-GE" sz="1400" b="1" dirty="0">
                <a:solidFill>
                  <a:srgbClr val="003366"/>
                </a:solidFill>
                <a:latin typeface="+mj-lt"/>
                <a:ea typeface="Sylfaen" panose="010A0502050306030303" pitchFamily="18" charset="0"/>
                <a:cs typeface="Sylfaen" panose="010A0502050306030303" pitchFamily="18" charset="0"/>
              </a:rPr>
              <a:t>)</a:t>
            </a:r>
          </a:p>
          <a:p>
            <a:pPr algn="just">
              <a:lnSpc>
                <a:spcPct val="99000"/>
              </a:lnSpc>
              <a:spcBef>
                <a:spcPct val="0"/>
              </a:spcBef>
              <a:buFont typeface="Wingdings" panose="05000000000000000000" pitchFamily="2" charset="2"/>
              <a:buChar char=""/>
              <a:defRPr/>
            </a:pPr>
            <a:r>
              <a:rPr lang="en-US" altLang="ka-GE" sz="1400" b="1" dirty="0">
                <a:solidFill>
                  <a:srgbClr val="003366"/>
                </a:solidFill>
              </a:rPr>
              <a:t>First study of </a:t>
            </a:r>
            <a:r>
              <a:rPr lang="en-US" altLang="ka-GE" sz="1400" b="1" dirty="0">
                <a:solidFill>
                  <a:srgbClr val="C00000"/>
                </a:solidFill>
              </a:rPr>
              <a:t>Tick-Born Encephalitis (</a:t>
            </a:r>
            <a:r>
              <a:rPr lang="en-US" altLang="ka-GE" sz="1400" b="1" dirty="0">
                <a:solidFill>
                  <a:srgbClr val="003366"/>
                </a:solidFill>
                <a:ea typeface="Sylfaen" panose="010A0502050306030303" pitchFamily="18" charset="0"/>
                <a:cs typeface="Sylfaen" panose="010A0502050306030303" pitchFamily="18" charset="0"/>
              </a:rPr>
              <a:t>In collaboration with Bundeswehr Institute of Microbiology </a:t>
            </a:r>
            <a:endParaRPr lang="ka-GE" altLang="ka-GE" sz="1400" b="1" dirty="0">
              <a:solidFill>
                <a:srgbClr val="003366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06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/>
          <p:cNvSpPr>
            <a:spLocks noChangeArrowheads="1"/>
          </p:cNvSpPr>
          <p:nvPr/>
        </p:nvSpPr>
        <p:spPr bwMode="auto">
          <a:xfrm>
            <a:off x="179301" y="978252"/>
            <a:ext cx="669695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ka-GE" sz="1400" b="1" dirty="0">
                <a:solidFill>
                  <a:srgbClr val="003366"/>
                </a:solidFill>
              </a:rPr>
              <a:t>Georgia, together with other countries is actively involved in support of the 11 Action Package objectives:</a:t>
            </a:r>
          </a:p>
          <a:p>
            <a:pPr>
              <a:spcBef>
                <a:spcPct val="0"/>
              </a:spcBef>
              <a:defRPr/>
            </a:pPr>
            <a:endParaRPr lang="en-US" altLang="ka-GE" sz="1400" b="1" dirty="0">
              <a:solidFill>
                <a:srgbClr val="003366"/>
              </a:solidFill>
            </a:endParaRPr>
          </a:p>
          <a:p>
            <a:pPr lvl="1" indent="-17145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a-GE" sz="1400" b="1" dirty="0">
                <a:solidFill>
                  <a:srgbClr val="C00000"/>
                </a:solidFill>
              </a:rPr>
              <a:t> Real-Time Surveillance </a:t>
            </a:r>
            <a:r>
              <a:rPr lang="en-US" altLang="ka-GE" sz="1400" b="1" dirty="0">
                <a:solidFill>
                  <a:srgbClr val="003366"/>
                </a:solidFill>
              </a:rPr>
              <a:t>- as a leading country </a:t>
            </a:r>
          </a:p>
          <a:p>
            <a:pPr lvl="1" indent="-17145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a-GE" sz="1400" b="1" dirty="0">
                <a:solidFill>
                  <a:srgbClr val="003366"/>
                </a:solidFill>
              </a:rPr>
              <a:t> </a:t>
            </a:r>
            <a:r>
              <a:rPr lang="en-US" altLang="ka-GE" sz="1400" b="1" dirty="0">
                <a:solidFill>
                  <a:srgbClr val="C00000"/>
                </a:solidFill>
              </a:rPr>
              <a:t>National Laboratory System </a:t>
            </a:r>
            <a:r>
              <a:rPr lang="en-US" altLang="ka-GE" sz="1400" b="1" dirty="0">
                <a:solidFill>
                  <a:srgbClr val="003366"/>
                </a:solidFill>
              </a:rPr>
              <a:t>– as the contributing country  </a:t>
            </a:r>
          </a:p>
          <a:p>
            <a:pPr lvl="1" indent="-17145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a-GE" sz="1400" b="1" dirty="0">
                <a:solidFill>
                  <a:srgbClr val="003366"/>
                </a:solidFill>
              </a:rPr>
              <a:t> </a:t>
            </a:r>
            <a:r>
              <a:rPr lang="en-US" altLang="ka-GE" sz="1400" b="1" dirty="0">
                <a:solidFill>
                  <a:srgbClr val="C00000"/>
                </a:solidFill>
              </a:rPr>
              <a:t>Zoonotic Diseases </a:t>
            </a:r>
            <a:r>
              <a:rPr lang="en-US" altLang="ka-GE" sz="1400" b="1" dirty="0">
                <a:solidFill>
                  <a:srgbClr val="003366"/>
                </a:solidFill>
              </a:rPr>
              <a:t>– as the contributing country</a:t>
            </a:r>
            <a:endParaRPr lang="ka-GE" altLang="en-US" sz="1400" b="1" dirty="0">
              <a:solidFill>
                <a:srgbClr val="C000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ka-GE" sz="1400" b="1" dirty="0">
                <a:solidFill>
                  <a:srgbClr val="003366"/>
                </a:solidFill>
              </a:rPr>
              <a:t> </a:t>
            </a:r>
            <a:endParaRPr lang="ka-GE" altLang="ka-GE" sz="1400" b="1" dirty="0">
              <a:solidFill>
                <a:srgbClr val="003366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697706" y="222387"/>
            <a:ext cx="9144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3200" b="1" kern="0" dirty="0">
                <a:solidFill>
                  <a:srgbClr val="C00000"/>
                </a:solidFill>
              </a:rPr>
              <a:t>Global Health Security Agenda</a:t>
            </a:r>
          </a:p>
        </p:txBody>
      </p:sp>
      <p:pic>
        <p:nvPicPr>
          <p:cNvPr id="256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3175"/>
            <a:ext cx="4238625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Rectangle 9"/>
          <p:cNvSpPr>
            <a:spLocks noChangeArrowheads="1"/>
          </p:cNvSpPr>
          <p:nvPr/>
        </p:nvSpPr>
        <p:spPr bwMode="auto">
          <a:xfrm>
            <a:off x="179301" y="2476156"/>
            <a:ext cx="4186301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ka-GE" sz="2000" b="1" dirty="0">
              <a:solidFill>
                <a:srgbClr val="0033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3366"/>
                </a:solidFill>
              </a:rPr>
              <a:t>On September 26, </a:t>
            </a:r>
            <a:r>
              <a:rPr lang="ka-GE" altLang="en-US" sz="1400" b="1" dirty="0">
                <a:solidFill>
                  <a:srgbClr val="003366"/>
                </a:solidFill>
              </a:rPr>
              <a:t>2014 </a:t>
            </a:r>
            <a:r>
              <a:rPr lang="en-US" altLang="en-US" sz="1400" b="1" dirty="0">
                <a:solidFill>
                  <a:srgbClr val="003366"/>
                </a:solidFill>
              </a:rPr>
              <a:t>it was held the Global Health Security Summit in the White House, Washington DC</a:t>
            </a:r>
            <a:r>
              <a:rPr lang="ka-GE" altLang="en-US" sz="1400" b="1" dirty="0">
                <a:solidFill>
                  <a:srgbClr val="003366"/>
                </a:solidFill>
              </a:rPr>
              <a:t> </a:t>
            </a:r>
            <a:r>
              <a:rPr lang="en-US" altLang="en-US" sz="1400" b="1" dirty="0">
                <a:solidFill>
                  <a:srgbClr val="003366"/>
                </a:solidFill>
              </a:rPr>
              <a:t>under the US Political Leadership. On the Summit </a:t>
            </a:r>
            <a:r>
              <a:rPr lang="en-US" altLang="en-US" sz="1400" b="1" dirty="0">
                <a:solidFill>
                  <a:srgbClr val="C00000"/>
                </a:solidFill>
              </a:rPr>
              <a:t>Georgia was nominated as one of the exemplary international partners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a-GE" sz="1400" b="1" dirty="0">
              <a:solidFill>
                <a:srgbClr val="0033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a-GE" sz="1400" b="1" dirty="0">
                <a:solidFill>
                  <a:srgbClr val="003366"/>
                </a:solidFill>
              </a:rPr>
              <a:t>Election as the GHSA </a:t>
            </a:r>
            <a:r>
              <a:rPr lang="en-US" altLang="ka-GE" sz="1400" b="1" dirty="0">
                <a:solidFill>
                  <a:srgbClr val="C00000"/>
                </a:solidFill>
              </a:rPr>
              <a:t>Assessment Alliance Advisory Group </a:t>
            </a:r>
            <a:r>
              <a:rPr lang="en-US" altLang="ka-GE" sz="1400" b="1" dirty="0">
                <a:solidFill>
                  <a:srgbClr val="003366"/>
                </a:solidFill>
              </a:rPr>
              <a:t>member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a-GE" sz="1400" b="1" dirty="0">
              <a:solidFill>
                <a:srgbClr val="0033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a-GE" sz="1400" b="1" dirty="0">
                <a:solidFill>
                  <a:srgbClr val="003366"/>
                </a:solidFill>
              </a:rPr>
              <a:t>2015 - Conceptual Frame for </a:t>
            </a:r>
            <a:r>
              <a:rPr lang="en-US" altLang="ka-GE" sz="1400" b="1" dirty="0">
                <a:solidFill>
                  <a:srgbClr val="C00000"/>
                </a:solidFill>
              </a:rPr>
              <a:t>Emergency Operation Center </a:t>
            </a:r>
            <a:r>
              <a:rPr lang="en-US" altLang="ka-GE" sz="1400" b="1" dirty="0">
                <a:solidFill>
                  <a:srgbClr val="003366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ka-GE" altLang="ka-GE" sz="2000" b="1" dirty="0">
              <a:solidFill>
                <a:srgbClr val="0033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2420938"/>
            <a:ext cx="4847852" cy="3662363"/>
          </a:xfrm>
          <a:prstGeom prst="rect">
            <a:avLst/>
          </a:prstGeom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6513" y="6192838"/>
            <a:ext cx="9180513" cy="692150"/>
            <a:chOff x="0" y="3884"/>
            <a:chExt cx="5760" cy="436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ka-GE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793" y="3929"/>
              <a:ext cx="30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a-GE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Center for Disease Control and Public Health</a:t>
              </a:r>
              <a:endParaRPr lang="ru-RU" altLang="ka-G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30" descr="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694" y="4020"/>
              <a:ext cx="9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a-GE" sz="1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www.ncdc.ge</a:t>
              </a:r>
              <a:endParaRPr lang="ru-RU" altLang="ka-G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0370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27686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ka-GE" sz="1800"/>
            </a:p>
          </p:txBody>
        </p:sp>
        <p:sp>
          <p:nvSpPr>
            <p:cNvPr id="27687" name="Rectangle 6"/>
            <p:cNvSpPr>
              <a:spLocks noChangeArrowheads="1"/>
            </p:cNvSpPr>
            <p:nvPr/>
          </p:nvSpPr>
          <p:spPr bwMode="auto">
            <a:xfrm>
              <a:off x="793" y="4016"/>
              <a:ext cx="33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a-GE" sz="1400" b="1">
                  <a:solidFill>
                    <a:schemeClr val="bg1"/>
                  </a:solidFill>
                </a:rPr>
                <a:t>National Center for Disease Control  &amp; Public Health</a:t>
              </a:r>
              <a:endParaRPr lang="ru-RU" altLang="ka-GE" sz="1400" b="1">
                <a:solidFill>
                  <a:schemeClr val="bg1"/>
                </a:solidFill>
              </a:endParaRPr>
            </a:p>
          </p:txBody>
        </p:sp>
        <p:pic>
          <p:nvPicPr>
            <p:cNvPr id="27688" name="Picture 1030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9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a-GE" sz="1800">
                  <a:solidFill>
                    <a:schemeClr val="bg1"/>
                  </a:solidFill>
                </a:rPr>
                <a:t>www.ncdc.ge</a:t>
              </a:r>
              <a:endParaRPr lang="ru-RU" altLang="ka-GE" sz="1800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85750" y="2500313"/>
            <a:ext cx="2286000" cy="5715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WB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285750"/>
            <a:ext cx="2286000" cy="1295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DTRA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3688" y="71983"/>
            <a:ext cx="2286000" cy="62071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2"/>
                </a:solidFill>
                <a:latin typeface="Arial" charset="0"/>
                <a:cs typeface="Arial" charset="0"/>
              </a:rPr>
              <a:t>WHO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0" y="3286125"/>
            <a:ext cx="2314575" cy="57626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EU</a:t>
            </a:r>
          </a:p>
          <a:p>
            <a:pPr algn="ctr" eaLnBrk="1" hangingPunct="1"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4943475"/>
            <a:ext cx="8135938" cy="115252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3366"/>
                </a:solidFill>
                <a:latin typeface="Arial" charset="0"/>
                <a:cs typeface="Arial" charset="0"/>
              </a:rPr>
              <a:t>Universities &amp; Research Centers: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003366"/>
                </a:solidFill>
                <a:latin typeface="Arial" charset="0"/>
                <a:cs typeface="Arial" charset="0"/>
              </a:rPr>
              <a:t>University of Florida,</a:t>
            </a:r>
            <a:r>
              <a:rPr lang="ru-RU" dirty="0">
                <a:solidFill>
                  <a:srgbClr val="003366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>
                <a:solidFill>
                  <a:srgbClr val="003366"/>
                </a:solidFill>
                <a:latin typeface="Arial" charset="0"/>
                <a:cs typeface="Arial" charset="0"/>
              </a:rPr>
              <a:t>University of </a:t>
            </a:r>
            <a:r>
              <a:rPr lang="en-US" b="1" dirty="0">
                <a:solidFill>
                  <a:srgbClr val="003366"/>
                </a:solidFill>
                <a:latin typeface="Arial" charset="0"/>
                <a:cs typeface="Arial" charset="0"/>
              </a:rPr>
              <a:t>Maryland, 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003366"/>
                </a:solidFill>
                <a:latin typeface="Arial" charset="0"/>
                <a:cs typeface="Arial" charset="0"/>
              </a:rPr>
              <a:t>Emory University, Johns Hopkins University, North Arizona University, </a:t>
            </a:r>
            <a:r>
              <a:rPr lang="ru-RU" b="1" dirty="0">
                <a:solidFill>
                  <a:srgbClr val="003366"/>
                </a:solidFill>
                <a:latin typeface="Arial" charset="0"/>
                <a:cs typeface="Arial" charset="0"/>
              </a:rPr>
              <a:t>Bundeswehr Institute of Microbiology</a:t>
            </a:r>
            <a:r>
              <a:rPr lang="en-US" b="1" dirty="0">
                <a:solidFill>
                  <a:srgbClr val="003366"/>
                </a:solidFill>
                <a:latin typeface="Arial" charset="0"/>
                <a:cs typeface="Arial" charset="0"/>
              </a:rPr>
              <a:t>,</a:t>
            </a:r>
            <a:r>
              <a:rPr lang="ru-RU" dirty="0">
                <a:solidFill>
                  <a:srgbClr val="003366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>
                <a:solidFill>
                  <a:srgbClr val="003366"/>
                </a:solidFill>
                <a:latin typeface="Arial" charset="0"/>
                <a:cs typeface="Arial" charset="0"/>
              </a:rPr>
              <a:t>University of Oslo</a:t>
            </a:r>
            <a:r>
              <a:rPr lang="en-US" b="1" dirty="0">
                <a:solidFill>
                  <a:srgbClr val="003366"/>
                </a:solidFill>
                <a:latin typeface="Arial" charset="0"/>
                <a:cs typeface="Arial" charset="0"/>
              </a:rPr>
              <a:t>,</a:t>
            </a:r>
            <a:r>
              <a:rPr lang="ru-RU" b="1" dirty="0">
                <a:solidFill>
                  <a:srgbClr val="003366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3366"/>
                </a:solidFill>
                <a:latin typeface="Arial" charset="0"/>
                <a:cs typeface="Arial" charset="0"/>
              </a:rPr>
              <a:t>etc.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50" y="1000125"/>
            <a:ext cx="2286000" cy="5715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WRAIR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8925" y="2919413"/>
            <a:ext cx="2286000" cy="6477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tx2"/>
                </a:solidFill>
                <a:latin typeface="Arial" charset="0"/>
                <a:cs typeface="Arial" charset="0"/>
              </a:rPr>
              <a:t>FOA / OIE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743200" y="1630363"/>
            <a:ext cx="10668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H="1">
            <a:off x="5251450" y="1630363"/>
            <a:ext cx="10668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 flipV="1">
            <a:off x="2708275" y="3900488"/>
            <a:ext cx="10668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51450" y="3925888"/>
            <a:ext cx="10668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500563" y="1682750"/>
            <a:ext cx="0" cy="741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V="1">
            <a:off x="6166644" y="3061494"/>
            <a:ext cx="0" cy="741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 flipV="1">
            <a:off x="3071019" y="3132932"/>
            <a:ext cx="0" cy="741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00563" y="4008438"/>
            <a:ext cx="0" cy="739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00438" y="2592388"/>
            <a:ext cx="2286000" cy="1295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C00000"/>
                </a:solidFill>
                <a:latin typeface="Arial" charset="0"/>
                <a:cs typeface="Arial" charset="0"/>
              </a:rPr>
              <a:t>NCDC</a:t>
            </a:r>
            <a:endParaRPr lang="en-US" sz="3600" b="1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7"/>
          <p:cNvSpPr/>
          <p:nvPr/>
        </p:nvSpPr>
        <p:spPr>
          <a:xfrm>
            <a:off x="6643688" y="728663"/>
            <a:ext cx="2286000" cy="57626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UNFPA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ctangle 7"/>
          <p:cNvSpPr/>
          <p:nvPr/>
        </p:nvSpPr>
        <p:spPr>
          <a:xfrm>
            <a:off x="6643688" y="1427163"/>
            <a:ext cx="2286000" cy="6477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UNICEF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Rectangle 7"/>
          <p:cNvSpPr/>
          <p:nvPr/>
        </p:nvSpPr>
        <p:spPr>
          <a:xfrm>
            <a:off x="6643688" y="2211388"/>
            <a:ext cx="2286000" cy="57785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USAID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Rectangle 7"/>
          <p:cNvSpPr/>
          <p:nvPr/>
        </p:nvSpPr>
        <p:spPr>
          <a:xfrm>
            <a:off x="285750" y="214313"/>
            <a:ext cx="2286000" cy="57626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CDC / Atlanta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11"/>
          <p:cNvSpPr/>
          <p:nvPr/>
        </p:nvSpPr>
        <p:spPr>
          <a:xfrm>
            <a:off x="285750" y="3933825"/>
            <a:ext cx="2286000" cy="93503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a-GE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Principal Recipient of GFTAM Grants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5750" y="1714500"/>
            <a:ext cx="2286000" cy="57785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NIH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Rectangle 11"/>
          <p:cNvSpPr/>
          <p:nvPr/>
        </p:nvSpPr>
        <p:spPr>
          <a:xfrm>
            <a:off x="6638925" y="3656013"/>
            <a:ext cx="2286000" cy="54768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a-GE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GAVI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27674" name="Picture 30" descr="http://ncdc.ge/images/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765175"/>
            <a:ext cx="8794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31" descr="http://ncdc.ge/images/logo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73063"/>
            <a:ext cx="7207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32" descr="http://ncdc.ge/images/logo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6250"/>
            <a:ext cx="7191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7" name="Picture 33" descr="http://ncdc.ge/images/logo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37063"/>
            <a:ext cx="10080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Picture 34" descr="http://ncdc.ge/images/logo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863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9" name="Picture 35" descr="http://ncdc.ge/images/logo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981075"/>
            <a:ext cx="865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0" name="Picture 36" descr="http://ncdc.ge/images/logo1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00438"/>
            <a:ext cx="1079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1" name="Picture 37" descr="http://ncdc.ge/images/logo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1689100"/>
            <a:ext cx="9366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2" name="Picture 37" descr="C:\Users\archil.gagnidze\AppData\Local\Microsoft\Windows\Temporary Internet Files\Content.Word\tif_youngWalter_logo.tif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7921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3" name="Picture 38" descr="http://ncdc.ge/images/logo8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2500313"/>
            <a:ext cx="863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11"/>
          <p:cNvSpPr/>
          <p:nvPr/>
        </p:nvSpPr>
        <p:spPr>
          <a:xfrm>
            <a:off x="6638925" y="4302125"/>
            <a:ext cx="2286000" cy="54768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a-GE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27685" name="Picture 4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4338638"/>
            <a:ext cx="9985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069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ka-GE" sz="1800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793" y="4016"/>
              <a:ext cx="33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a-GE" sz="1400" b="1">
                  <a:solidFill>
                    <a:schemeClr val="bg1"/>
                  </a:solidFill>
                </a:rPr>
                <a:t>National Center for Disease Control  &amp; Public Health</a:t>
              </a:r>
              <a:endParaRPr lang="ru-RU" altLang="ka-GE" sz="1400" b="1">
                <a:solidFill>
                  <a:schemeClr val="bg1"/>
                </a:solidFill>
              </a:endParaRPr>
            </a:p>
          </p:txBody>
        </p:sp>
        <p:pic>
          <p:nvPicPr>
            <p:cNvPr id="29703" name="Picture 1030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a-GE" sz="1800">
                  <a:solidFill>
                    <a:schemeClr val="bg1"/>
                  </a:solidFill>
                </a:rPr>
                <a:t>www.ncdc.ge</a:t>
              </a:r>
              <a:endParaRPr lang="ru-RU" altLang="ka-GE" sz="1800">
                <a:solidFill>
                  <a:schemeClr val="bg1"/>
                </a:solidFill>
              </a:endParaRPr>
            </a:p>
          </p:txBody>
        </p:sp>
      </p:grpSp>
      <p:sp>
        <p:nvSpPr>
          <p:cNvPr id="29699" name="Title 1"/>
          <p:cNvSpPr txBox="1">
            <a:spLocks/>
          </p:cNvSpPr>
          <p:nvPr/>
        </p:nvSpPr>
        <p:spPr bwMode="auto">
          <a:xfrm>
            <a:off x="30163" y="7938"/>
            <a:ext cx="896461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3000" b="1">
                <a:solidFill>
                  <a:srgbClr val="C00000"/>
                </a:solidFill>
              </a:rPr>
              <a:t>Research Projects of Public Health Importance at NCDC</a:t>
            </a:r>
            <a:r>
              <a:rPr lang="en-US" altLang="ka-GE" b="1">
                <a:solidFill>
                  <a:srgbClr val="C00000"/>
                </a:solidFill>
              </a:rPr>
              <a:t> </a:t>
            </a:r>
            <a:endParaRPr lang="ru-RU" altLang="ka-GE" b="1">
              <a:solidFill>
                <a:srgbClr val="C00000"/>
              </a:solidFill>
            </a:endParaRPr>
          </a:p>
        </p:txBody>
      </p:sp>
      <p:sp>
        <p:nvSpPr>
          <p:cNvPr id="56320" name="Rectangle 0"/>
          <p:cNvSpPr>
            <a:spLocks noChangeArrowheads="1"/>
          </p:cNvSpPr>
          <p:nvPr/>
        </p:nvSpPr>
        <p:spPr bwMode="auto">
          <a:xfrm>
            <a:off x="184150" y="549275"/>
            <a:ext cx="8135938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As of Today NCDC has implemented 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more than 160 international projects and research grants within 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~ 23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 000 000 USD:</a:t>
            </a:r>
          </a:p>
          <a:p>
            <a:pPr algn="ctr">
              <a:defRPr/>
            </a:pPr>
            <a:endParaRPr lang="en-US" dirty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Tularemia Epidemiology and Ecology in Georgia GG 19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rgbClr val="003366"/>
              </a:solidFill>
              <a:latin typeface="Arial" charset="0"/>
              <a:ea typeface="+mn-ea"/>
              <a:cs typeface="Arial" charset="0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US" sz="1400" b="1" dirty="0">
                <a:solidFill>
                  <a:srgbClr val="003366"/>
                </a:solidFill>
              </a:rPr>
              <a:t>     Poxvirus project: HDTRA1-15-1-006</a:t>
            </a:r>
          </a:p>
          <a:p>
            <a:pPr algn="just" eaLnBrk="1" hangingPunct="1">
              <a:buFontTx/>
              <a:buChar char="•"/>
              <a:defRPr/>
            </a:pPr>
            <a:endParaRPr lang="en-US" sz="1400" b="1" dirty="0">
              <a:solidFill>
                <a:srgbClr val="003366"/>
              </a:solidFill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US" sz="1400" b="1" dirty="0">
                <a:solidFill>
                  <a:srgbClr val="003366"/>
                </a:solidFill>
              </a:rPr>
              <a:t>    Human diseases epidemiology and EDPs surveillance in Georgia  </a:t>
            </a:r>
            <a:r>
              <a:rPr lang="ka-GE" sz="1400" b="1" dirty="0">
                <a:solidFill>
                  <a:srgbClr val="003366"/>
                </a:solidFill>
              </a:rPr>
              <a:t>CBR/DTRA, GG-21</a:t>
            </a:r>
            <a:endParaRPr lang="en-US" sz="1400" b="1" dirty="0">
              <a:solidFill>
                <a:srgbClr val="003366"/>
              </a:solidFill>
            </a:endParaRPr>
          </a:p>
          <a:p>
            <a:pPr algn="just" eaLnBrk="1" hangingPunct="1">
              <a:buFontTx/>
              <a:buChar char="•"/>
              <a:defRPr/>
            </a:pPr>
            <a:endParaRPr lang="en-US" sz="1400" b="1" dirty="0">
              <a:solidFill>
                <a:srgbClr val="003366"/>
              </a:solidFill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US" sz="1400" b="1" dirty="0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    Establishing enterovirus surveillance in Georgia (GDD)</a:t>
            </a:r>
          </a:p>
          <a:p>
            <a:pPr algn="just" eaLnBrk="1" hangingPunct="1">
              <a:defRPr/>
            </a:pPr>
            <a:endParaRPr lang="en-US" sz="1400" b="1" dirty="0">
              <a:solidFill>
                <a:srgbClr val="003366"/>
              </a:solidFill>
              <a:latin typeface="Arial" charset="0"/>
              <a:ea typeface="+mn-ea"/>
              <a:cs typeface="Arial" charset="0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US" sz="1400" b="1" dirty="0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    Laboratory capacity building of molecular genotyping technology for surveillance     improvement of vaccine preventable diseases (GDD)</a:t>
            </a:r>
          </a:p>
          <a:p>
            <a:pPr algn="just" eaLnBrk="1" hangingPunct="1">
              <a:defRPr/>
            </a:pPr>
            <a:endParaRPr lang="en-US" sz="1400" b="1" dirty="0">
              <a:solidFill>
                <a:srgbClr val="003366"/>
              </a:solidFill>
              <a:latin typeface="Arial" charset="0"/>
              <a:ea typeface="+mn-ea"/>
              <a:cs typeface="Arial" charset="0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US" sz="1400" b="1" dirty="0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    Population-based </a:t>
            </a:r>
            <a:r>
              <a:rPr lang="en-US" sz="1400" b="1" dirty="0" err="1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sero</a:t>
            </a:r>
            <a:r>
              <a:rPr lang="en-US" sz="1400" b="1" dirty="0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-survey of Hepatitis C (CDC)</a:t>
            </a:r>
          </a:p>
          <a:p>
            <a:pPr algn="just" eaLnBrk="1" hangingPunct="1">
              <a:buFontTx/>
              <a:buChar char="•"/>
              <a:defRPr/>
            </a:pPr>
            <a:endParaRPr lang="ru-RU" sz="1400" b="1" dirty="0">
              <a:solidFill>
                <a:srgbClr val="003366"/>
              </a:solidFill>
              <a:latin typeface="Arial" charset="0"/>
              <a:ea typeface="+mn-ea"/>
              <a:cs typeface="Arial" charset="0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US" sz="1400" b="1" dirty="0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    Strengthening surveillance to assess real burden of viral </a:t>
            </a:r>
            <a:r>
              <a:rPr lang="en-US" sz="1400" b="1" dirty="0" err="1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Hep</a:t>
            </a:r>
            <a:r>
              <a:rPr lang="en-US" sz="1400" b="1" dirty="0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 in Georgia (GDD)</a:t>
            </a:r>
          </a:p>
          <a:p>
            <a:pPr algn="just" eaLnBrk="1" hangingPunct="1">
              <a:buFontTx/>
              <a:buChar char="•"/>
              <a:defRPr/>
            </a:pPr>
            <a:endParaRPr lang="en-US" sz="1400" b="1" dirty="0">
              <a:solidFill>
                <a:srgbClr val="003366"/>
              </a:solidFill>
              <a:latin typeface="Arial" charset="0"/>
              <a:ea typeface="+mn-ea"/>
              <a:cs typeface="Arial" charset="0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US" sz="1400" b="1" dirty="0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    Genetic characteristic of hepatitis C virus in Georgia: implications for hepatitis C elimination program </a:t>
            </a:r>
          </a:p>
          <a:p>
            <a:pPr algn="just" eaLnBrk="1" hangingPunct="1">
              <a:defRPr/>
            </a:pPr>
            <a:r>
              <a:rPr lang="en-US" sz="1400" b="1" dirty="0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 </a:t>
            </a:r>
          </a:p>
          <a:p>
            <a:pPr algn="just" eaLnBrk="1" hangingPunct="1">
              <a:buFontTx/>
              <a:buChar char="•"/>
              <a:defRPr/>
            </a:pPr>
            <a:r>
              <a:rPr lang="en-US" sz="1400" b="1" dirty="0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    Surveillance and Response to Avian and Pandemic Influenza (CDC)</a:t>
            </a:r>
          </a:p>
          <a:p>
            <a:pPr algn="just" eaLnBrk="1" hangingPunct="1">
              <a:buFontTx/>
              <a:buChar char="•"/>
              <a:defRPr/>
            </a:pPr>
            <a:endParaRPr lang="ru-RU" sz="1400" b="1" dirty="0">
              <a:solidFill>
                <a:srgbClr val="003366"/>
              </a:solidFill>
              <a:latin typeface="Arial" charset="0"/>
              <a:ea typeface="+mn-ea"/>
              <a:cs typeface="Arial" charset="0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US" sz="1400" b="1" dirty="0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    Prevention of </a:t>
            </a:r>
            <a:r>
              <a:rPr lang="en-US" sz="1400" b="1" dirty="0" err="1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Amebiasis</a:t>
            </a:r>
            <a:r>
              <a:rPr lang="en-US" sz="1400" b="1" dirty="0">
                <a:solidFill>
                  <a:srgbClr val="003366"/>
                </a:solidFill>
                <a:latin typeface="Arial" charset="0"/>
                <a:ea typeface="+mn-ea"/>
                <a:cs typeface="Arial" charset="0"/>
              </a:rPr>
              <a:t> in Georgia (CDC)</a:t>
            </a:r>
            <a:endParaRPr lang="ru-RU" sz="1400" b="1" dirty="0">
              <a:solidFill>
                <a:srgbClr val="003366"/>
              </a:solidFill>
              <a:latin typeface="Arial" charset="0"/>
              <a:ea typeface="+mn-ea"/>
              <a:cs typeface="Arial" charset="0"/>
            </a:endParaRPr>
          </a:p>
          <a:p>
            <a:pPr algn="just" eaLnBrk="1" hangingPunct="1">
              <a:buFontTx/>
              <a:buChar char="•"/>
              <a:defRPr/>
            </a:pPr>
            <a:endParaRPr lang="ru-RU" b="1" dirty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ka-GE" b="1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     </a:t>
            </a:r>
            <a:endParaRPr lang="ru-RU" b="1" dirty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55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46225" y="4602163"/>
            <a:ext cx="5570538" cy="1158875"/>
          </a:xfrm>
          <a:prstGeom prst="round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01600"/>
            <a:ext cx="9144000" cy="8350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you!</a:t>
            </a:r>
          </a:p>
        </p:txBody>
      </p:sp>
      <p:grpSp>
        <p:nvGrpSpPr>
          <p:cNvPr id="33796" name="Group 6"/>
          <p:cNvGrpSpPr>
            <a:grpSpLocks/>
          </p:cNvGrpSpPr>
          <p:nvPr/>
        </p:nvGrpSpPr>
        <p:grpSpPr bwMode="auto">
          <a:xfrm>
            <a:off x="0" y="6165850"/>
            <a:ext cx="9180513" cy="692150"/>
            <a:chOff x="0" y="3884"/>
            <a:chExt cx="5760" cy="436"/>
          </a:xfrm>
        </p:grpSpPr>
        <p:sp>
          <p:nvSpPr>
            <p:cNvPr id="33802" name="Rectangle 7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03" name="Rectangle 8"/>
            <p:cNvSpPr>
              <a:spLocks noChangeArrowheads="1"/>
            </p:cNvSpPr>
            <p:nvPr/>
          </p:nvSpPr>
          <p:spPr bwMode="auto">
            <a:xfrm>
              <a:off x="793" y="3929"/>
              <a:ext cx="290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a-GE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დაავადებათა კონტროლისა და საზოგადოებრივი ჯანმრთელობის ეროვნული ცენტრი</a:t>
              </a:r>
              <a:endParaRPr lang="ru-RU" altLang="en-US" sz="14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3804" name="Picture 1030" descr="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5" name="Text Box 10"/>
            <p:cNvSpPr txBox="1">
              <a:spLocks noChangeArrowheads="1"/>
            </p:cNvSpPr>
            <p:nvPr/>
          </p:nvSpPr>
          <p:spPr bwMode="auto">
            <a:xfrm>
              <a:off x="4694" y="4020"/>
              <a:ext cx="9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www.ncdc.ge</a:t>
              </a:r>
              <a:endParaRPr lang="ru-RU" altLang="en-US" sz="1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3379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22960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0" y="6165850"/>
            <a:ext cx="9180513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1258888" y="6237288"/>
            <a:ext cx="4752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3366"/>
                </a:solidFill>
                <a:latin typeface="Arial" panose="020B0604020202020204" pitchFamily="34" charset="0"/>
              </a:rPr>
              <a:t>National Center for Disease Control and Public Health</a:t>
            </a:r>
            <a:endParaRPr lang="ru-RU" altLang="en-US" sz="1400" b="1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33800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66"/>
                </a:solidFill>
                <a:latin typeface="Arial" panose="020B0604020202020204" pitchFamily="34" charset="0"/>
              </a:rPr>
              <a:t>www.ncdc.ge</a:t>
            </a:r>
            <a:endParaRPr lang="ru-RU" altLang="en-US" sz="18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9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/>
              </a:rPr>
              <a:t>Health Priority directions for 2014-2020</a:t>
            </a:r>
            <a:endParaRPr lang="en-US" sz="3200" b="1" kern="1200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300" y="1326196"/>
            <a:ext cx="8686800" cy="4038600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1200"/>
              </a:spcBef>
              <a:buFont typeface="+mj-lt"/>
              <a:buAutoNum type="arabicPeriod"/>
            </a:pPr>
            <a:r>
              <a:rPr lang="en-US" sz="1800" b="1" dirty="0">
                <a:solidFill>
                  <a:srgbClr val="002060"/>
                </a:solidFill>
              </a:rPr>
              <a:t>Health in all policies – general state multi-sectoral approach </a:t>
            </a:r>
          </a:p>
          <a:p>
            <a:pPr lvl="0">
              <a:spcBef>
                <a:spcPts val="1200"/>
              </a:spcBef>
              <a:buFont typeface="+mj-lt"/>
              <a:buAutoNum type="arabicPeriod"/>
            </a:pPr>
            <a:r>
              <a:rPr lang="en-US" sz="1800" b="1" dirty="0">
                <a:solidFill>
                  <a:srgbClr val="002060"/>
                </a:solidFill>
              </a:rPr>
              <a:t>Development of the healthcare sector governance</a:t>
            </a:r>
          </a:p>
          <a:p>
            <a:pPr lvl="0">
              <a:spcBef>
                <a:spcPts val="1200"/>
              </a:spcBef>
              <a:buFont typeface="+mj-lt"/>
              <a:buAutoNum type="arabicPeriod"/>
            </a:pPr>
            <a:r>
              <a:rPr lang="en-US" sz="1800" b="1" dirty="0">
                <a:solidFill>
                  <a:srgbClr val="002060"/>
                </a:solidFill>
              </a:rPr>
              <a:t>Improvement of healthcare financing system </a:t>
            </a:r>
          </a:p>
          <a:p>
            <a:pPr lvl="0">
              <a:spcBef>
                <a:spcPts val="1200"/>
              </a:spcBef>
              <a:buFont typeface="+mj-lt"/>
              <a:buAutoNum type="arabicPeriod"/>
            </a:pPr>
            <a:r>
              <a:rPr lang="en-US" sz="1800" b="1" dirty="0">
                <a:solidFill>
                  <a:srgbClr val="002060"/>
                </a:solidFill>
              </a:rPr>
              <a:t>Development of quality medical services </a:t>
            </a:r>
          </a:p>
          <a:p>
            <a:pPr lvl="0">
              <a:spcBef>
                <a:spcPts val="1200"/>
              </a:spcBef>
              <a:buFont typeface="+mj-lt"/>
              <a:buAutoNum type="arabicPeriod"/>
            </a:pPr>
            <a:r>
              <a:rPr lang="en-US" sz="1800" b="1" dirty="0">
                <a:solidFill>
                  <a:srgbClr val="002060"/>
                </a:solidFill>
              </a:rPr>
              <a:t>Development of human resources in the healthcare sector</a:t>
            </a:r>
          </a:p>
          <a:p>
            <a:pPr lvl="0">
              <a:spcBef>
                <a:spcPts val="1200"/>
              </a:spcBef>
              <a:buFont typeface="+mj-lt"/>
              <a:buAutoNum type="arabicPeriod"/>
            </a:pPr>
            <a:r>
              <a:rPr lang="en-US" sz="1800" b="1" dirty="0">
                <a:solidFill>
                  <a:srgbClr val="002060"/>
                </a:solidFill>
              </a:rPr>
              <a:t>Development of health management information systems</a:t>
            </a:r>
          </a:p>
          <a:p>
            <a:pPr lvl="0">
              <a:spcBef>
                <a:spcPts val="1200"/>
              </a:spcBef>
              <a:buFont typeface="+mj-lt"/>
              <a:buAutoNum type="arabicPeriod"/>
            </a:pPr>
            <a:r>
              <a:rPr lang="en-US" sz="1800" b="1" dirty="0">
                <a:solidFill>
                  <a:srgbClr val="002060"/>
                </a:solidFill>
              </a:rPr>
              <a:t>Support of maternal and child health</a:t>
            </a:r>
          </a:p>
          <a:p>
            <a:pPr lvl="0">
              <a:spcBef>
                <a:spcPts val="1200"/>
              </a:spcBef>
              <a:buFont typeface="+mj-lt"/>
              <a:buAutoNum type="arabicPeriod"/>
            </a:pPr>
            <a:r>
              <a:rPr lang="en-US" sz="1800" b="1" dirty="0">
                <a:solidFill>
                  <a:srgbClr val="002060"/>
                </a:solidFill>
              </a:rPr>
              <a:t>Improvement of prevention and management of priority communicable diseases </a:t>
            </a:r>
          </a:p>
          <a:p>
            <a:pPr lvl="0">
              <a:spcBef>
                <a:spcPts val="1200"/>
              </a:spcBef>
              <a:buFont typeface="+mj-lt"/>
              <a:buAutoNum type="arabicPeriod"/>
            </a:pPr>
            <a:r>
              <a:rPr lang="en-US" sz="1800" b="1" dirty="0">
                <a:solidFill>
                  <a:srgbClr val="002060"/>
                </a:solidFill>
              </a:rPr>
              <a:t>Improvement of prevention and control of priority non-communicable diseases</a:t>
            </a:r>
          </a:p>
          <a:p>
            <a:pPr lvl="0">
              <a:spcBef>
                <a:spcPts val="1200"/>
              </a:spcBef>
              <a:buFont typeface="+mj-lt"/>
              <a:buAutoNum type="arabicPeriod"/>
            </a:pPr>
            <a:r>
              <a:rPr lang="en-US" sz="1800" b="1" dirty="0">
                <a:solidFill>
                  <a:srgbClr val="002060"/>
                </a:solidFill>
              </a:rPr>
              <a:t>Development of public health system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a-GE" altLang="en-US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en-US" sz="1400" b="1">
              <a:solidFill>
                <a:schemeClr val="bg1"/>
              </a:solidFill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ka-GE" altLang="ka-GE" sz="180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ka-GE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0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ka-GE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331913" y="6381750"/>
            <a:ext cx="462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400" b="1">
                <a:solidFill>
                  <a:schemeClr val="bg1"/>
                </a:solidFill>
              </a:rPr>
              <a:t>National Center for Disease Control &amp; Public Health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4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48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481888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2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793" y="4016"/>
              <a:ext cx="33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  <a:latin typeface="Calibri" panose="020F0502020204030204" pitchFamily="34" charset="0"/>
                </a:rPr>
                <a:t>National Center for Disease Control  &amp; Public Health</a:t>
              </a:r>
              <a:endParaRPr lang="ru-RU" altLang="en-US" sz="14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5367" name="Picture 1030" descr="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Calibri" panose="020F0502020204030204" pitchFamily="34" charset="0"/>
                </a:rPr>
                <a:t>www.ncdc.ge</a:t>
              </a:r>
              <a:endParaRPr lang="ru-RU" altLang="en-US" sz="1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71438" y="434975"/>
            <a:ext cx="9144001" cy="4937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Mortality structure, Georgia </a:t>
            </a:r>
            <a:b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estimates, 2014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6913563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6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9248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</a:pPr>
            <a:r>
              <a:rPr lang="en-US" altLang="en-US" sz="3200" b="1" dirty="0">
                <a:solidFill>
                  <a:srgbClr val="C00000"/>
                </a:solidFill>
                <a:effectLst/>
              </a:rPr>
              <a:t>UNIVERSAL HEALTH CARE </a:t>
            </a:r>
            <a:br>
              <a:rPr lang="en-US" altLang="en-US" sz="3200" b="1" dirty="0">
                <a:solidFill>
                  <a:srgbClr val="C00000"/>
                </a:solidFill>
                <a:effectLst/>
              </a:rPr>
            </a:br>
            <a:r>
              <a:rPr lang="en-US" altLang="en-US" sz="3200" b="1" dirty="0">
                <a:solidFill>
                  <a:srgbClr val="C00000"/>
                </a:solidFill>
                <a:effectLst/>
              </a:rPr>
              <a:t>Declared and Better Funded Priority of the Government </a:t>
            </a:r>
            <a:endParaRPr lang="en-US" sz="3000" b="1" kern="1200" dirty="0">
              <a:solidFill>
                <a:srgbClr val="A50021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6518" y="1691452"/>
            <a:ext cx="2718420" cy="375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77" y="1693809"/>
            <a:ext cx="6094047" cy="40386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2060"/>
                </a:solidFill>
              </a:rPr>
              <a:t>Unprecedented Expansion of State Budget for Health care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</a:rPr>
              <a:t>365 Million GEL in 2012 </a:t>
            </a:r>
            <a:r>
              <a:rPr lang="en-US" sz="2000" b="1" dirty="0">
                <a:solidFill>
                  <a:srgbClr val="002060"/>
                </a:solidFill>
                <a:sym typeface="Wingdings" pitchFamily="2" charset="2"/>
              </a:rPr>
              <a:t> 875 Millions in 2015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endParaRPr lang="en-US" sz="2000" b="1" dirty="0">
              <a:solidFill>
                <a:srgbClr val="002060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2060"/>
                </a:solidFill>
              </a:rPr>
              <a:t>Launch of Universal Health Care Program in February 2013  </a:t>
            </a:r>
          </a:p>
          <a:p>
            <a:pPr marL="523875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2060"/>
                </a:solidFill>
              </a:rPr>
              <a:t>All population of Georgia are covered by health services</a:t>
            </a:r>
          </a:p>
          <a:p>
            <a:pPr marL="923925" lvl="1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2060"/>
                </a:solidFill>
              </a:rPr>
              <a:t>Among them ~ 500 000 have private health insurance</a:t>
            </a:r>
          </a:p>
          <a:p>
            <a:pPr marL="923925" lvl="1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2060"/>
                </a:solidFill>
              </a:rPr>
              <a:t>Others are Universal health care Program Beneficiaries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000" b="0" dirty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endParaRPr lang="en-US" sz="2000" b="0" dirty="0">
              <a:solidFill>
                <a:srgbClr val="002060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</a:pPr>
            <a:endParaRPr lang="ka-GE" sz="2000" b="0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a-GE" altLang="en-US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en-US" sz="1400" b="1">
              <a:solidFill>
                <a:schemeClr val="bg1"/>
              </a:solidFill>
            </a:endParaRPr>
          </a:p>
        </p:txBody>
      </p:sp>
      <p:pic>
        <p:nvPicPr>
          <p:cNvPr id="7" name="Picture 1030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ka-GE" altLang="ka-GE" sz="18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ka-GE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1" name="Picture 1030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ka-GE" sz="180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331913" y="6381750"/>
            <a:ext cx="462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400" b="1">
                <a:solidFill>
                  <a:schemeClr val="bg1"/>
                </a:solidFill>
              </a:rPr>
              <a:t>National Center for Disease Control &amp; Public Health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5" name="Picture 1030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48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481888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6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264525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Protect what is working well: universality backed by public investment in health through general taxes brings Georgia closer to EU countries</a:t>
            </a:r>
            <a:endParaRPr lang="ru-RU" sz="2000" b="1" kern="1200" dirty="0">
              <a:solidFill>
                <a:srgbClr val="A50021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" name="Chart Placeholder 2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59045513"/>
              </p:ext>
            </p:extLst>
          </p:nvPr>
        </p:nvGraphicFramePr>
        <p:xfrm>
          <a:off x="0" y="1238741"/>
          <a:ext cx="9036496" cy="5006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a-GE" altLang="en-US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en-US" sz="1400" b="1">
              <a:solidFill>
                <a:schemeClr val="bg1"/>
              </a:solidFill>
            </a:endParaRPr>
          </a:p>
        </p:txBody>
      </p:sp>
      <p:pic>
        <p:nvPicPr>
          <p:cNvPr id="7" name="Picture 1030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ka-GE" altLang="ka-GE" sz="18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ka-GE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1" name="Picture 1030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ka-GE" sz="180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331913" y="6381750"/>
            <a:ext cx="462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400" b="1">
                <a:solidFill>
                  <a:schemeClr val="bg1"/>
                </a:solidFill>
              </a:rPr>
              <a:t>National Center for Disease Control &amp; Public Health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5" name="Picture 1030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48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481888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3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30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Out-of-Pocket payment (OOP) as % of Total Health Expenditure (THE)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397191"/>
              </p:ext>
            </p:extLst>
          </p:nvPr>
        </p:nvGraphicFramePr>
        <p:xfrm>
          <a:off x="457200" y="1196752"/>
          <a:ext cx="8229600" cy="4859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a-GE" altLang="en-US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en-US" sz="1400" b="1">
              <a:solidFill>
                <a:schemeClr val="bg1"/>
              </a:solidFill>
            </a:endParaRPr>
          </a:p>
        </p:txBody>
      </p:sp>
      <p:pic>
        <p:nvPicPr>
          <p:cNvPr id="7" name="Picture 1030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ka-GE" altLang="ka-GE" sz="18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ka-GE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1" name="Picture 1030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ka-GE" sz="180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331913" y="6381750"/>
            <a:ext cx="462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400" b="1">
                <a:solidFill>
                  <a:schemeClr val="bg1"/>
                </a:solidFill>
              </a:rPr>
              <a:t>National Center for Disease Control &amp; Public Health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5" name="Picture 1030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48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481888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4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" y="-81666"/>
            <a:ext cx="4752528" cy="1325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Coverage of Healthcare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9599" y="4323161"/>
            <a:ext cx="5102602" cy="600328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UHC Program has led to a major expansion in population entitlement to publicly financed health services (HUES)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72096646"/>
              </p:ext>
            </p:extLst>
          </p:nvPr>
        </p:nvGraphicFramePr>
        <p:xfrm>
          <a:off x="79761" y="886682"/>
          <a:ext cx="525633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819641"/>
              </p:ext>
            </p:extLst>
          </p:nvPr>
        </p:nvGraphicFramePr>
        <p:xfrm>
          <a:off x="5724128" y="581116"/>
          <a:ext cx="4038600" cy="230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264087"/>
              </p:ext>
            </p:extLst>
          </p:nvPr>
        </p:nvGraphicFramePr>
        <p:xfrm>
          <a:off x="5652120" y="3216885"/>
          <a:ext cx="4038600" cy="240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65440" y="2699628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Hospitalization per 100 population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5440" y="5511885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0000"/>
                </a:solidFill>
              </a:rPr>
              <a:t>Ambulatory care visits per person per years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28356" y="10802"/>
            <a:ext cx="462724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kern="0" dirty="0">
                <a:solidFill>
                  <a:srgbClr val="C00000"/>
                </a:solidFill>
              </a:rPr>
              <a:t>Services utilization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a-GE" altLang="en-US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en-US" sz="1400" b="1">
              <a:solidFill>
                <a:schemeClr val="bg1"/>
              </a:solidFill>
            </a:endParaRPr>
          </a:p>
        </p:txBody>
      </p:sp>
      <p:pic>
        <p:nvPicPr>
          <p:cNvPr id="14" name="Picture 1030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ka-GE" altLang="ka-GE" sz="180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ka-GE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8" name="Picture 1030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ka-GE" sz="180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331913" y="6381750"/>
            <a:ext cx="462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400" b="1">
                <a:solidFill>
                  <a:schemeClr val="bg1"/>
                </a:solidFill>
              </a:rPr>
              <a:t>National Center for Disease Control &amp; Public Health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22" name="Picture 1030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48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481888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3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20688" y="29690"/>
            <a:ext cx="7056784" cy="114300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Target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49" y="1656734"/>
            <a:ext cx="3781053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2060"/>
                </a:solidFill>
              </a:rPr>
              <a:t>All citizens of Georgia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2060"/>
                </a:solidFill>
              </a:rPr>
              <a:t>Stateless persons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2060"/>
                </a:solidFill>
              </a:rPr>
              <a:t>Refugees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2060"/>
                </a:solidFill>
              </a:rPr>
              <a:t>Persons with humanitarian status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2060"/>
                </a:solidFill>
              </a:rPr>
              <a:t>Asylum-seekers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2060"/>
                </a:solidFill>
              </a:rPr>
              <a:t>Social unprotected foreigners with permanent residence permit</a:t>
            </a:r>
          </a:p>
          <a:p>
            <a:endParaRPr lang="en-US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a-GE" altLang="en-US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en-US" sz="1400" b="1">
              <a:solidFill>
                <a:schemeClr val="bg1"/>
              </a:solidFill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www.ncdc.ge</a:t>
            </a:r>
            <a:endParaRPr lang="ru-RU" altLang="en-US" sz="1800">
              <a:solidFill>
                <a:schemeClr val="bg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ka-GE" altLang="ka-GE" sz="180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ka-GE" sz="1400" b="1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0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ka-GE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331913" y="6381750"/>
            <a:ext cx="462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400" b="1">
                <a:solidFill>
                  <a:schemeClr val="bg1"/>
                </a:solidFill>
              </a:rPr>
              <a:t>National Center for Disease Control &amp; Public Health</a:t>
            </a:r>
            <a:endParaRPr lang="ru-RU" altLang="ka-GE" sz="1400" b="1">
              <a:solidFill>
                <a:schemeClr val="bg1"/>
              </a:solidFill>
            </a:endParaRPr>
          </a:p>
        </p:txBody>
      </p:sp>
      <p:pic>
        <p:nvPicPr>
          <p:cNvPr id="14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48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481888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</a:rPr>
              <a:t>www.ncdc.ge</a:t>
            </a:r>
            <a:endParaRPr lang="ru-RU" altLang="ka-GE" sz="180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139953" y="385163"/>
            <a:ext cx="468052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200" b="1" kern="0" dirty="0">
                <a:solidFill>
                  <a:srgbClr val="C00000"/>
                </a:solidFill>
              </a:rPr>
              <a:t>Current package caused by UHC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851920" y="1574954"/>
            <a:ext cx="5292080" cy="34563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2060"/>
                </a:solidFill>
              </a:rPr>
              <a:t>Evidence-based interventions at primary health care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2060"/>
                </a:solidFill>
              </a:rPr>
              <a:t>Urgent outpatient services – </a:t>
            </a:r>
            <a:endParaRPr lang="ka-GE" sz="2000" kern="0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2060"/>
                </a:solidFill>
              </a:rPr>
              <a:t>Intensive and Critical Hospital Care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2060"/>
                </a:solidFill>
              </a:rPr>
              <a:t>Elective Surgical Care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2060"/>
                </a:solidFill>
              </a:rPr>
              <a:t>Chemo-, radio- and hormonotherapy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2060"/>
                </a:solidFill>
              </a:rPr>
              <a:t> Maternity Services  </a:t>
            </a:r>
          </a:p>
        </p:txBody>
      </p:sp>
    </p:spTree>
    <p:extLst>
      <p:ext uri="{BB962C8B-B14F-4D97-AF65-F5344CB8AC3E}">
        <p14:creationId xmlns:p14="http://schemas.microsoft.com/office/powerpoint/2010/main" val="371591045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6348</TotalTime>
  <Words>2212</Words>
  <Application>Microsoft Office PowerPoint</Application>
  <PresentationFormat>On-screen Show (4:3)</PresentationFormat>
  <Paragraphs>514</Paragraphs>
  <Slides>26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Sylfaen</vt:lpstr>
      <vt:lpstr>Times New Roman</vt:lpstr>
      <vt:lpstr>Wingdings</vt:lpstr>
      <vt:lpstr>Оформление по умолчанию</vt:lpstr>
      <vt:lpstr>Microsoft Excel Chart</vt:lpstr>
      <vt:lpstr>PowerPoint Presentation</vt:lpstr>
      <vt:lpstr>PowerPoint Presentation</vt:lpstr>
      <vt:lpstr>Health Priority directions for 2014-2020</vt:lpstr>
      <vt:lpstr>Mortality structure, Georgia  WHO estimates, 2014</vt:lpstr>
      <vt:lpstr>UNIVERSAL HEALTH CARE  Declared and Better Funded Priority of the Government </vt:lpstr>
      <vt:lpstr>Protect what is working well: universality backed by public investment in health through general taxes brings Georgia closer to EU countries</vt:lpstr>
      <vt:lpstr>Out-of-Pocket payment (OOP) as % of Total Health Expenditure (THE)</vt:lpstr>
      <vt:lpstr>Coverage of Healthcare services</vt:lpstr>
      <vt:lpstr>Target Population</vt:lpstr>
      <vt:lpstr>“Vertical” State Health Programs </vt:lpstr>
      <vt:lpstr>National Population-based seroprevalence survey 2015 Conducted by NCDC and CDC, Atlanta</vt:lpstr>
      <vt:lpstr>Targets</vt:lpstr>
      <vt:lpstr>Maternal and Child Health </vt:lpstr>
      <vt:lpstr>PowerPoint Presentation</vt:lpstr>
      <vt:lpstr>Health Promotion State Program “Public Movement for Healthy Georgia” (2015)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Amiran Gamkrelidze</cp:lastModifiedBy>
  <cp:revision>834</cp:revision>
  <cp:lastPrinted>2015-04-16T10:26:50Z</cp:lastPrinted>
  <dcterms:created xsi:type="dcterms:W3CDTF">2013-07-11T13:44:30Z</dcterms:created>
  <dcterms:modified xsi:type="dcterms:W3CDTF">2017-02-24T08:32:14Z</dcterms:modified>
</cp:coreProperties>
</file>