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6.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58" r:id="rId3"/>
    <p:sldId id="303" r:id="rId4"/>
    <p:sldId id="304" r:id="rId5"/>
    <p:sldId id="305" r:id="rId6"/>
    <p:sldId id="306" r:id="rId7"/>
    <p:sldId id="307" r:id="rId8"/>
    <p:sldId id="273" r:id="rId9"/>
    <p:sldId id="308" r:id="rId10"/>
    <p:sldId id="309" r:id="rId11"/>
    <p:sldId id="310" r:id="rId12"/>
    <p:sldId id="311" r:id="rId13"/>
    <p:sldId id="312" r:id="rId1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3920" autoAdjust="0"/>
  </p:normalViewPr>
  <p:slideViewPr>
    <p:cSldViewPr snapToGrid="0">
      <p:cViewPr varScale="1">
        <p:scale>
          <a:sx n="86" d="100"/>
          <a:sy n="86" d="100"/>
        </p:scale>
        <p:origin x="1122" y="96"/>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13" b="0" i="0" u="none" strike="noStrike" baseline="0">
                <a:solidFill>
                  <a:schemeClr val="accent1">
                    <a:lumMod val="50000"/>
                  </a:schemeClr>
                </a:solidFill>
                <a:latin typeface="Calibri"/>
                <a:ea typeface="Calibri"/>
                <a:cs typeface="Calibri"/>
              </a:defRPr>
            </a:pPr>
            <a:r>
              <a:rPr lang="en-US" sz="1792" b="1" i="0" u="none" strike="noStrike" baseline="0" dirty="0">
                <a:solidFill>
                  <a:schemeClr val="accent1">
                    <a:lumMod val="50000"/>
                  </a:schemeClr>
                </a:solidFill>
              </a:rPr>
              <a:t>HCV Genotypes</a:t>
            </a:r>
            <a:endParaRPr lang="ka-GE" sz="1792" b="1" i="0" u="none" strike="noStrike" baseline="0" dirty="0">
              <a:solidFill>
                <a:schemeClr val="accent1">
                  <a:lumMod val="50000"/>
                </a:schemeClr>
              </a:solidFill>
              <a:latin typeface="Sylfaen"/>
            </a:endParaRPr>
          </a:p>
        </c:rich>
      </c:tx>
      <c:layout>
        <c:manualLayout>
          <c:xMode val="edge"/>
          <c:yMode val="edge"/>
          <c:x val="0.31215802165924611"/>
          <c:y val="2.227688982915636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27921469168883134"/>
          <c:y val="0.13430385295271316"/>
          <c:w val="0.4942575922418182"/>
          <c:h val="0.57778220648112577"/>
        </c:manualLayout>
      </c:layout>
      <c:pie3DChart>
        <c:varyColors val="1"/>
        <c:ser>
          <c:idx val="0"/>
          <c:order val="0"/>
          <c:tx>
            <c:strRef>
              <c:f>Sheet1!$B$1</c:f>
              <c:strCache>
                <c:ptCount val="1"/>
                <c:pt idx="0">
                  <c:v>Genotype distribution</c:v>
                </c:pt>
              </c:strCache>
            </c:strRef>
          </c:tx>
          <c:dPt>
            <c:idx val="0"/>
            <c:bubble3D val="0"/>
            <c:extLst xmlns:c16r2="http://schemas.microsoft.com/office/drawing/2015/06/chart">
              <c:ext xmlns:c16="http://schemas.microsoft.com/office/drawing/2014/chart" uri="{C3380CC4-5D6E-409C-BE32-E72D297353CC}">
                <c16:uniqueId val="{00000000-C3B7-452D-8A54-498FCAE6BB70}"/>
              </c:ext>
            </c:extLst>
          </c:dPt>
          <c:dPt>
            <c:idx val="1"/>
            <c:bubble3D val="0"/>
            <c:extLst xmlns:c16r2="http://schemas.microsoft.com/office/drawing/2015/06/chart">
              <c:ext xmlns:c16="http://schemas.microsoft.com/office/drawing/2014/chart" uri="{C3380CC4-5D6E-409C-BE32-E72D297353CC}">
                <c16:uniqueId val="{00000001-C3B7-452D-8A54-498FCAE6BB70}"/>
              </c:ext>
            </c:extLst>
          </c:dPt>
          <c:dPt>
            <c:idx val="2"/>
            <c:bubble3D val="0"/>
            <c:extLst xmlns:c16r2="http://schemas.microsoft.com/office/drawing/2015/06/chart">
              <c:ext xmlns:c16="http://schemas.microsoft.com/office/drawing/2014/chart" uri="{C3380CC4-5D6E-409C-BE32-E72D297353CC}">
                <c16:uniqueId val="{00000002-C3B7-452D-8A54-498FCAE6BB70}"/>
              </c:ext>
            </c:extLst>
          </c:dPt>
          <c:dPt>
            <c:idx val="3"/>
            <c:bubble3D val="0"/>
            <c:extLst xmlns:c16r2="http://schemas.microsoft.com/office/drawing/2015/06/chart">
              <c:ext xmlns:c16="http://schemas.microsoft.com/office/drawing/2014/chart" uri="{C3380CC4-5D6E-409C-BE32-E72D297353CC}">
                <c16:uniqueId val="{00000003-C3B7-452D-8A54-498FCAE6BB70}"/>
              </c:ext>
            </c:extLst>
          </c:dPt>
          <c:dPt>
            <c:idx val="4"/>
            <c:bubble3D val="0"/>
            <c:spPr>
              <a:solidFill>
                <a:schemeClr val="accent6"/>
              </a:solidFill>
            </c:spPr>
            <c:extLst xmlns:c16r2="http://schemas.microsoft.com/office/drawing/2015/06/chart">
              <c:ext xmlns:c16="http://schemas.microsoft.com/office/drawing/2014/chart" uri="{C3380CC4-5D6E-409C-BE32-E72D297353CC}">
                <c16:uniqueId val="{00000005-C3B7-452D-8A54-498FCAE6BB70}"/>
              </c:ext>
            </c:extLst>
          </c:dPt>
          <c:dLbls>
            <c:dLbl>
              <c:idx val="0"/>
              <c:layout/>
              <c:tx>
                <c:rich>
                  <a:bodyPr/>
                  <a:lstStyle/>
                  <a:p>
                    <a:r>
                      <a:rPr lang="en-US" sz="1614" b="0" dirty="0"/>
                      <a:t>0.6%</a:t>
                    </a:r>
                    <a:endParaRPr lang="en-US" dirty="0"/>
                  </a:p>
                </c:rich>
              </c:tx>
              <c:dLblPos val="bestFit"/>
              <c:showLegendKey val="0"/>
              <c:showVal val="0"/>
              <c:showCatName val="0"/>
              <c:showSerName val="0"/>
              <c:showPercent val="0"/>
              <c:showBubbleSize val="0"/>
              <c:extLst xmlns:c16r2="http://schemas.microsoft.com/office/drawing/2015/06/chart">
                <c:ext xmlns:c16="http://schemas.microsoft.com/office/drawing/2014/chart" uri="{C3380CC4-5D6E-409C-BE32-E72D297353CC}">
                  <c16:uniqueId val="{00000000-C3B7-452D-8A54-498FCAE6BB70}"/>
                </c:ext>
                <c:ext xmlns:c15="http://schemas.microsoft.com/office/drawing/2012/chart" uri="{CE6537A1-D6FC-4f65-9D91-7224C49458BB}">
                  <c15:layout/>
                </c:ext>
              </c:extLst>
            </c:dLbl>
            <c:spPr>
              <a:noFill/>
              <a:ln w="22761">
                <a:noFill/>
              </a:ln>
            </c:spPr>
            <c:txPr>
              <a:bodyPr/>
              <a:lstStyle/>
              <a:p>
                <a:pPr>
                  <a:defRPr sz="1614" b="0"/>
                </a:pPr>
                <a:endParaRPr lang="ka-GE"/>
              </a:p>
            </c:tx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strRef>
              <c:f>Sheet1!$A$2:$A$6</c:f>
              <c:strCache>
                <c:ptCount val="5"/>
                <c:pt idx="0">
                  <c:v>HCV GT1a</c:v>
                </c:pt>
                <c:pt idx="1">
                  <c:v>HCV GT1b</c:v>
                </c:pt>
                <c:pt idx="2">
                  <c:v>HCV GT2</c:v>
                </c:pt>
                <c:pt idx="3">
                  <c:v>HCV GT3</c:v>
                </c:pt>
                <c:pt idx="4">
                  <c:v>HCV GT Indeterminate</c:v>
                </c:pt>
              </c:strCache>
            </c:strRef>
          </c:cat>
          <c:val>
            <c:numRef>
              <c:f>Sheet1!$B$2:$B$6</c:f>
              <c:numCache>
                <c:formatCode>0.0%</c:formatCode>
                <c:ptCount val="5"/>
                <c:pt idx="0">
                  <c:v>6.0000000000000001E-3</c:v>
                </c:pt>
                <c:pt idx="1">
                  <c:v>0.40500000000000003</c:v>
                </c:pt>
                <c:pt idx="2">
                  <c:v>0.23599999999999999</c:v>
                </c:pt>
                <c:pt idx="3">
                  <c:v>0.34699999999999998</c:v>
                </c:pt>
                <c:pt idx="4">
                  <c:v>7.0000000000000001E-3</c:v>
                </c:pt>
              </c:numCache>
            </c:numRef>
          </c:val>
          <c:extLst xmlns:c16r2="http://schemas.microsoft.com/office/drawing/2015/06/chart">
            <c:ext xmlns:c16="http://schemas.microsoft.com/office/drawing/2014/chart" uri="{C3380CC4-5D6E-409C-BE32-E72D297353CC}">
              <c16:uniqueId val="{00000006-C3B7-452D-8A54-498FCAE6BB70}"/>
            </c:ext>
          </c:extLst>
        </c:ser>
        <c:dLbls>
          <c:showLegendKey val="0"/>
          <c:showVal val="0"/>
          <c:showCatName val="0"/>
          <c:showSerName val="0"/>
          <c:showPercent val="0"/>
          <c:showBubbleSize val="0"/>
          <c:showLeaderLines val="1"/>
        </c:dLbls>
      </c:pie3DChart>
      <c:spPr>
        <a:noFill/>
        <a:ln w="25362">
          <a:noFill/>
        </a:ln>
      </c:spPr>
    </c:plotArea>
    <c:legend>
      <c:legendPos val="b"/>
      <c:layout>
        <c:manualLayout>
          <c:xMode val="edge"/>
          <c:yMode val="edge"/>
          <c:x val="9.4451239236417933E-2"/>
          <c:y val="0.67641861384017155"/>
          <c:w val="0.81584313604882142"/>
          <c:h val="0.30163626509015068"/>
        </c:manualLayout>
      </c:layout>
      <c:overlay val="0"/>
      <c:txPr>
        <a:bodyPr/>
        <a:lstStyle/>
        <a:p>
          <a:pPr>
            <a:defRPr sz="1434" b="0"/>
          </a:pPr>
          <a:endParaRPr lang="ka-GE"/>
        </a:p>
      </c:txPr>
    </c:legend>
    <c:plotVisOnly val="1"/>
    <c:dispBlanksAs val="zero"/>
    <c:showDLblsOverMax val="0"/>
  </c:chart>
  <c:txPr>
    <a:bodyPr/>
    <a:lstStyle/>
    <a:p>
      <a:pPr>
        <a:defRPr sz="1614"/>
      </a:pPr>
      <a:endParaRPr lang="ka-G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7.3099580501155295E-2"/>
          <c:y val="7.0120527697195803E-2"/>
          <c:w val="0.76359972631626205"/>
          <c:h val="0.75487221991987896"/>
        </c:manualLayout>
      </c:layout>
      <c:barChart>
        <c:barDir val="col"/>
        <c:grouping val="clustered"/>
        <c:varyColors val="0"/>
        <c:ser>
          <c:idx val="0"/>
          <c:order val="0"/>
          <c:tx>
            <c:strRef>
              <c:f>Sheet1!$B$1</c:f>
              <c:strCache>
                <c:ptCount val="1"/>
                <c:pt idx="0">
                  <c:v>Anti-HCV+ </c:v>
                </c:pt>
              </c:strCache>
            </c:strRef>
          </c:tx>
          <c:invertIfNegative val="0"/>
          <c:dLbls>
            <c:dLbl>
              <c:idx val="0"/>
              <c:layout>
                <c:manualLayout>
                  <c:x val="-1.2704830815067E-3"/>
                  <c:y val="-6.2053608715705602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F825-40BD-8F07-4BA753707F65}"/>
                </c:ext>
                <c:ext xmlns:c15="http://schemas.microsoft.com/office/drawing/2012/chart" uri="{CE6537A1-D6FC-4f65-9D91-7224C49458BB}">
                  <c15:layout/>
                </c:ext>
              </c:extLst>
            </c:dLbl>
            <c:dLbl>
              <c:idx val="1"/>
              <c:layout>
                <c:manualLayout>
                  <c:x val="6.9293703151968099E-4"/>
                  <c:y val="-3.4059354123062199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825-40BD-8F07-4BA753707F65}"/>
                </c:ext>
                <c:ext xmlns:c15="http://schemas.microsoft.com/office/drawing/2012/chart" uri="{CE6537A1-D6FC-4f65-9D91-7224C49458BB}">
                  <c15:layout/>
                </c:ext>
              </c:extLst>
            </c:dLbl>
            <c:dLbl>
              <c:idx val="2"/>
              <c:layout>
                <c:manualLayout>
                  <c:x val="-3.0030030030029999E-3"/>
                  <c:y val="-2.6126709190800301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F825-40BD-8F07-4BA753707F65}"/>
                </c:ext>
                <c:ext xmlns:c15="http://schemas.microsoft.com/office/drawing/2012/chart" uri="{CE6537A1-D6FC-4f65-9D91-7224C49458BB}">
                  <c15:layout/>
                </c:ext>
              </c:extLst>
            </c:dLbl>
            <c:dLbl>
              <c:idx val="3"/>
              <c:layout>
                <c:manualLayout>
                  <c:x val="-4.4275377739944697E-3"/>
                  <c:y val="-6.8118708246124302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F825-40BD-8F07-4BA753707F65}"/>
                </c:ext>
                <c:ext xmlns:c15="http://schemas.microsoft.com/office/drawing/2012/chart" uri="{CE6537A1-D6FC-4f65-9D91-7224C49458BB}">
                  <c15:layout/>
                </c:ext>
              </c:extLst>
            </c:dLbl>
            <c:dLbl>
              <c:idx val="4"/>
              <c:layout>
                <c:manualLayout>
                  <c:x val="-4.5045045045045001E-3"/>
                  <c:y val="-4.7028076543440503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F825-40BD-8F07-4BA753707F65}"/>
                </c:ext>
                <c:ext xmlns:c15="http://schemas.microsoft.com/office/drawing/2012/chart" uri="{CE6537A1-D6FC-4f65-9D91-7224C49458BB}">
                  <c15:layout/>
                </c:ext>
              </c:extLst>
            </c:dLbl>
            <c:dLbl>
              <c:idx val="5"/>
              <c:layout>
                <c:manualLayout>
                  <c:x val="1.5015015015015E-3"/>
                  <c:y val="-3.1352051028960298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F825-40BD-8F07-4BA753707F65}"/>
                </c:ext>
                <c:ext xmlns:c15="http://schemas.microsoft.com/office/drawing/2012/chart" uri="{CE6537A1-D6FC-4f65-9D91-7224C49458BB}">
                  <c15:layout/>
                </c:ext>
              </c:extLst>
            </c:dLbl>
            <c:numFmt formatCode="0.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     18-29</c:v>
                </c:pt>
                <c:pt idx="1">
                  <c:v>     30-39</c:v>
                </c:pt>
                <c:pt idx="2">
                  <c:v>     40-49</c:v>
                </c:pt>
                <c:pt idx="3">
                  <c:v>     50-59</c:v>
                </c:pt>
                <c:pt idx="4">
                  <c:v>     60-69</c:v>
                </c:pt>
                <c:pt idx="5">
                  <c:v>     ≥70</c:v>
                </c:pt>
              </c:strCache>
            </c:strRef>
          </c:cat>
          <c:val>
            <c:numRef>
              <c:f>Sheet1!$B$2:$B$7</c:f>
              <c:numCache>
                <c:formatCode>0.00%</c:formatCode>
                <c:ptCount val="6"/>
                <c:pt idx="0">
                  <c:v>1.2E-2</c:v>
                </c:pt>
                <c:pt idx="1">
                  <c:v>0.03</c:v>
                </c:pt>
                <c:pt idx="2">
                  <c:v>4.2999999999999997E-2</c:v>
                </c:pt>
                <c:pt idx="3">
                  <c:v>4.3999999999999997E-2</c:v>
                </c:pt>
                <c:pt idx="4">
                  <c:v>5.0599999999999999E-2</c:v>
                </c:pt>
                <c:pt idx="5">
                  <c:v>5.6099999999999997E-2</c:v>
                </c:pt>
              </c:numCache>
            </c:numRef>
          </c:val>
          <c:extLst xmlns:c16r2="http://schemas.microsoft.com/office/drawing/2015/06/chart">
            <c:ext xmlns:c16="http://schemas.microsoft.com/office/drawing/2014/chart" uri="{C3380CC4-5D6E-409C-BE32-E72D297353CC}">
              <c16:uniqueId val="{00000006-F825-40BD-8F07-4BA753707F65}"/>
            </c:ext>
          </c:extLst>
        </c:ser>
        <c:ser>
          <c:idx val="1"/>
          <c:order val="1"/>
          <c:tx>
            <c:strRef>
              <c:f>Sheet1!$C$1</c:f>
              <c:strCache>
                <c:ptCount val="1"/>
                <c:pt idx="0">
                  <c:v>HCV RNA+ </c:v>
                </c:pt>
              </c:strCache>
            </c:strRef>
          </c:tx>
          <c:invertIfNegative val="0"/>
          <c:dLbls>
            <c:dLbl>
              <c:idx val="0"/>
              <c:layout>
                <c:manualLayout>
                  <c:x val="2.1367548651013198E-2"/>
                  <c:y val="3.7416739115139798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F825-40BD-8F07-4BA753707F65}"/>
                </c:ext>
                <c:ext xmlns:c15="http://schemas.microsoft.com/office/drawing/2012/chart" uri="{CE6537A1-D6FC-4f65-9D91-7224C49458BB}">
                  <c15:layout/>
                </c:ext>
              </c:extLst>
            </c:dLbl>
            <c:dLbl>
              <c:idx val="1"/>
              <c:layout>
                <c:manualLayout>
                  <c:x val="2.5564068005012899E-2"/>
                  <c:y val="8.5827268302377004E-3"/>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F825-40BD-8F07-4BA753707F65}"/>
                </c:ext>
                <c:ext xmlns:c15="http://schemas.microsoft.com/office/drawing/2012/chart" uri="{CE6537A1-D6FC-4f65-9D91-7224C49458BB}">
                  <c15:layout/>
                </c:ext>
              </c:extLst>
            </c:dLbl>
            <c:dLbl>
              <c:idx val="2"/>
              <c:layout>
                <c:manualLayout>
                  <c:x val="2.40625665035114E-2"/>
                  <c:y val="2.0901367352640199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F825-40BD-8F07-4BA753707F65}"/>
                </c:ext>
                <c:ext xmlns:c15="http://schemas.microsoft.com/office/drawing/2012/chart" uri="{CE6537A1-D6FC-4f65-9D91-7224C49458BB}">
                  <c15:layout/>
                </c:ext>
              </c:extLst>
            </c:dLbl>
            <c:dLbl>
              <c:idx val="3"/>
              <c:layout>
                <c:manualLayout>
                  <c:x val="2.14445153815233E-2"/>
                  <c:y val="2.17407136006596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F825-40BD-8F07-4BA753707F65}"/>
                </c:ext>
                <c:ext xmlns:c15="http://schemas.microsoft.com/office/drawing/2012/chart" uri="{CE6537A1-D6FC-4f65-9D91-7224C49458BB}">
                  <c15:layout/>
                </c:ext>
              </c:extLst>
            </c:dLbl>
            <c:dLbl>
              <c:idx val="4"/>
              <c:layout>
                <c:manualLayout>
                  <c:x val="1.2743491523019099E-2"/>
                  <c:y val="3.4898700371081601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F825-40BD-8F07-4BA753707F65}"/>
                </c:ext>
                <c:ext xmlns:c15="http://schemas.microsoft.com/office/drawing/2012/chart" uri="{CE6537A1-D6FC-4f65-9D91-7224C49458BB}">
                  <c15:layout/>
                </c:ext>
              </c:extLst>
            </c:dLbl>
            <c:dLbl>
              <c:idx val="5"/>
              <c:layout>
                <c:manualLayout>
                  <c:x val="1.2666524792509E-2"/>
                  <c:y val="1.0450683676320099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F825-40BD-8F07-4BA753707F65}"/>
                </c:ext>
                <c:ext xmlns:c15="http://schemas.microsoft.com/office/drawing/2012/chart" uri="{CE6537A1-D6FC-4f65-9D91-7224C49458BB}">
                  <c15:layout/>
                </c:ext>
              </c:extLst>
            </c:dLbl>
            <c:numFmt formatCode="0.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     18-29</c:v>
                </c:pt>
                <c:pt idx="1">
                  <c:v>     30-39</c:v>
                </c:pt>
                <c:pt idx="2">
                  <c:v>     40-49</c:v>
                </c:pt>
                <c:pt idx="3">
                  <c:v>     50-59</c:v>
                </c:pt>
                <c:pt idx="4">
                  <c:v>     60-69</c:v>
                </c:pt>
                <c:pt idx="5">
                  <c:v>     ≥70</c:v>
                </c:pt>
              </c:strCache>
            </c:strRef>
          </c:cat>
          <c:val>
            <c:numRef>
              <c:f>Sheet1!$C$2:$C$7</c:f>
              <c:numCache>
                <c:formatCode>0.00%</c:formatCode>
                <c:ptCount val="6"/>
                <c:pt idx="0">
                  <c:v>7.3000000000000001E-3</c:v>
                </c:pt>
                <c:pt idx="1">
                  <c:v>1.8599999999999998E-2</c:v>
                </c:pt>
                <c:pt idx="2">
                  <c:v>2.2100000000000002E-2</c:v>
                </c:pt>
                <c:pt idx="3">
                  <c:v>3.3300000000000003E-2</c:v>
                </c:pt>
                <c:pt idx="4">
                  <c:v>1.6799999999999999E-2</c:v>
                </c:pt>
                <c:pt idx="5">
                  <c:v>3.2899999999999999E-2</c:v>
                </c:pt>
              </c:numCache>
            </c:numRef>
          </c:val>
          <c:extLst xmlns:c16r2="http://schemas.microsoft.com/office/drawing/2015/06/chart">
            <c:ext xmlns:c16="http://schemas.microsoft.com/office/drawing/2014/chart" uri="{C3380CC4-5D6E-409C-BE32-E72D297353CC}">
              <c16:uniqueId val="{0000000D-F825-40BD-8F07-4BA753707F65}"/>
            </c:ext>
          </c:extLst>
        </c:ser>
        <c:dLbls>
          <c:showLegendKey val="0"/>
          <c:showVal val="0"/>
          <c:showCatName val="0"/>
          <c:showSerName val="0"/>
          <c:showPercent val="0"/>
          <c:showBubbleSize val="0"/>
        </c:dLbls>
        <c:gapWidth val="150"/>
        <c:axId val="236946848"/>
        <c:axId val="236947408"/>
      </c:barChart>
      <c:catAx>
        <c:axId val="236946848"/>
        <c:scaling>
          <c:orientation val="minMax"/>
        </c:scaling>
        <c:delete val="0"/>
        <c:axPos val="b"/>
        <c:numFmt formatCode="General" sourceLinked="0"/>
        <c:majorTickMark val="out"/>
        <c:minorTickMark val="none"/>
        <c:tickLblPos val="nextTo"/>
        <c:crossAx val="236947408"/>
        <c:crosses val="autoZero"/>
        <c:auto val="1"/>
        <c:lblAlgn val="ctr"/>
        <c:lblOffset val="100"/>
        <c:noMultiLvlLbl val="0"/>
      </c:catAx>
      <c:valAx>
        <c:axId val="236947408"/>
        <c:scaling>
          <c:orientation val="minMax"/>
          <c:max val="0.25"/>
        </c:scaling>
        <c:delete val="0"/>
        <c:axPos val="l"/>
        <c:numFmt formatCode="0%" sourceLinked="0"/>
        <c:majorTickMark val="out"/>
        <c:minorTickMark val="none"/>
        <c:tickLblPos val="nextTo"/>
        <c:crossAx val="236946848"/>
        <c:crosses val="autoZero"/>
        <c:crossBetween val="between"/>
      </c:valAx>
      <c:spPr>
        <a:noFill/>
        <a:ln w="24788">
          <a:noFill/>
        </a:ln>
      </c:spPr>
    </c:plotArea>
    <c:plotVisOnly val="1"/>
    <c:dispBlanksAs val="gap"/>
    <c:showDLblsOverMax val="0"/>
  </c:chart>
  <c:txPr>
    <a:bodyPr/>
    <a:lstStyle/>
    <a:p>
      <a:pPr>
        <a:defRPr sz="1400"/>
      </a:pPr>
      <a:endParaRPr lang="ka-G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7.3099580501155295E-2"/>
          <c:y val="7.0120527697195803E-2"/>
          <c:w val="0.76359972631626205"/>
          <c:h val="0.75487221991987896"/>
        </c:manualLayout>
      </c:layout>
      <c:barChart>
        <c:barDir val="col"/>
        <c:grouping val="clustered"/>
        <c:varyColors val="0"/>
        <c:ser>
          <c:idx val="0"/>
          <c:order val="0"/>
          <c:tx>
            <c:strRef>
              <c:f>Sheet1!$B$1</c:f>
              <c:strCache>
                <c:ptCount val="1"/>
                <c:pt idx="0">
                  <c:v>Anti-HCV+ </c:v>
                </c:pt>
              </c:strCache>
            </c:strRef>
          </c:tx>
          <c:invertIfNegative val="0"/>
          <c:dLbls>
            <c:dLbl>
              <c:idx val="0"/>
              <c:layout>
                <c:manualLayout>
                  <c:x val="-4.2735042735042696E-3"/>
                  <c:y val="-3.07017543859649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989A-4722-942A-F804D04B3C73}"/>
                </c:ext>
                <c:ext xmlns:c15="http://schemas.microsoft.com/office/drawing/2012/chart" uri="{CE6537A1-D6FC-4f65-9D91-7224C49458BB}">
                  <c15:layout/>
                </c:ext>
              </c:extLst>
            </c:dLbl>
            <c:dLbl>
              <c:idx val="1"/>
              <c:layout>
                <c:manualLayout>
                  <c:x val="-1.2820512820512799E-2"/>
                  <c:y val="-1.3157894736842099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989A-4722-942A-F804D04B3C73}"/>
                </c:ext>
                <c:ext xmlns:c15="http://schemas.microsoft.com/office/drawing/2012/chart" uri="{CE6537A1-D6FC-4f65-9D91-7224C49458BB}">
                  <c15:layout/>
                </c:ext>
              </c:extLst>
            </c:dLbl>
            <c:dLbl>
              <c:idx val="3"/>
              <c:layout>
                <c:manualLayout>
                  <c:x val="-1.4245014245013699E-3"/>
                  <c:y val="-2.6315789473684199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989A-4722-942A-F804D04B3C73}"/>
                </c:ext>
                <c:ext xmlns:c15="http://schemas.microsoft.com/office/drawing/2012/chart" uri="{CE6537A1-D6FC-4f65-9D91-7224C49458BB}">
                  <c15:layout/>
                </c:ext>
              </c:extLst>
            </c:dLbl>
            <c:numFmt formatCode="0.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     18-29</c:v>
                </c:pt>
                <c:pt idx="1">
                  <c:v>     30-39</c:v>
                </c:pt>
                <c:pt idx="2">
                  <c:v>     40-49</c:v>
                </c:pt>
                <c:pt idx="3">
                  <c:v>     50-59</c:v>
                </c:pt>
                <c:pt idx="4">
                  <c:v>     60-69</c:v>
                </c:pt>
                <c:pt idx="5">
                  <c:v>     ≥70</c:v>
                </c:pt>
              </c:strCache>
            </c:strRef>
          </c:cat>
          <c:val>
            <c:numRef>
              <c:f>Sheet1!$B$2:$B$7</c:f>
              <c:numCache>
                <c:formatCode>0.00%</c:formatCode>
                <c:ptCount val="6"/>
                <c:pt idx="0">
                  <c:v>3.5999999999999997E-2</c:v>
                </c:pt>
                <c:pt idx="1">
                  <c:v>0.156</c:v>
                </c:pt>
                <c:pt idx="2">
                  <c:v>0.22700000000000001</c:v>
                </c:pt>
                <c:pt idx="3">
                  <c:v>0.10100000000000001</c:v>
                </c:pt>
                <c:pt idx="4">
                  <c:v>8.6199999999999999E-2</c:v>
                </c:pt>
                <c:pt idx="5">
                  <c:v>8.5199999999999998E-2</c:v>
                </c:pt>
              </c:numCache>
            </c:numRef>
          </c:val>
          <c:extLst xmlns:c16r2="http://schemas.microsoft.com/office/drawing/2015/06/chart">
            <c:ext xmlns:c16="http://schemas.microsoft.com/office/drawing/2014/chart" uri="{C3380CC4-5D6E-409C-BE32-E72D297353CC}">
              <c16:uniqueId val="{00000003-989A-4722-942A-F804D04B3C73}"/>
            </c:ext>
          </c:extLst>
        </c:ser>
        <c:ser>
          <c:idx val="1"/>
          <c:order val="1"/>
          <c:tx>
            <c:strRef>
              <c:f>Sheet1!$C$1</c:f>
              <c:strCache>
                <c:ptCount val="1"/>
                <c:pt idx="0">
                  <c:v>HCV RNA+ </c:v>
                </c:pt>
              </c:strCache>
            </c:strRef>
          </c:tx>
          <c:invertIfNegative val="0"/>
          <c:dLbls>
            <c:dLbl>
              <c:idx val="0"/>
              <c:layout>
                <c:manualLayout>
                  <c:x val="2.1367521367521399E-2"/>
                  <c:y val="-4.38596491228062E-3"/>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989A-4722-942A-F804D04B3C73}"/>
                </c:ext>
                <c:ext xmlns:c15="http://schemas.microsoft.com/office/drawing/2012/chart" uri="{CE6537A1-D6FC-4f65-9D91-7224C49458BB}">
                  <c15:layout/>
                </c:ext>
              </c:extLst>
            </c:dLbl>
            <c:dLbl>
              <c:idx val="1"/>
              <c:layout>
                <c:manualLayout>
                  <c:x val="2.70655270655271E-2"/>
                  <c:y val="-1.7543859649122799E-2"/>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989A-4722-942A-F804D04B3C73}"/>
                </c:ext>
                <c:ext xmlns:c15="http://schemas.microsoft.com/office/drawing/2012/chart" uri="{CE6537A1-D6FC-4f65-9D91-7224C49458BB}">
                  <c15:layout/>
                </c:ext>
              </c:extLst>
            </c:dLbl>
            <c:dLbl>
              <c:idx val="2"/>
              <c:layout>
                <c:manualLayout>
                  <c:x val="2.70655270655271E-2"/>
                  <c:y val="0"/>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989A-4722-942A-F804D04B3C73}"/>
                </c:ext>
                <c:ext xmlns:c15="http://schemas.microsoft.com/office/drawing/2012/chart" uri="{CE6537A1-D6FC-4f65-9D91-7224C49458BB}">
                  <c15:layout/>
                </c:ext>
              </c:extLst>
            </c:dLbl>
            <c:dLbl>
              <c:idx val="3"/>
              <c:layout>
                <c:manualLayout>
                  <c:x val="1.9943019943019901E-2"/>
                  <c:y val="-4.3859649122806998E-3"/>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989A-4722-942A-F804D04B3C73}"/>
                </c:ext>
                <c:ext xmlns:c15="http://schemas.microsoft.com/office/drawing/2012/chart" uri="{CE6537A1-D6FC-4f65-9D91-7224C49458BB}">
                  <c15:layout/>
                </c:ext>
              </c:extLst>
            </c:dLbl>
            <c:dLbl>
              <c:idx val="4"/>
              <c:layout>
                <c:manualLayout>
                  <c:x val="1.42450142450142E-2"/>
                  <c:y val="8.7719298245613996E-3"/>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989A-4722-942A-F804D04B3C73}"/>
                </c:ext>
                <c:ext xmlns:c15="http://schemas.microsoft.com/office/drawing/2012/chart" uri="{CE6537A1-D6FC-4f65-9D91-7224C49458BB}">
                  <c15:layout/>
                </c:ext>
              </c:extLst>
            </c:dLbl>
            <c:dLbl>
              <c:idx val="5"/>
              <c:layout>
                <c:manualLayout>
                  <c:x val="1.5669515669515698E-2"/>
                  <c:y val="0"/>
                </c:manualLayout>
              </c:layout>
              <c:numFmt formatCode="0.0%" sourceLinked="0"/>
              <c:spPr/>
              <c:txPr>
                <a:bodyPr/>
                <a:lstStyle/>
                <a:p>
                  <a:pPr>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989A-4722-942A-F804D04B3C73}"/>
                </c:ext>
                <c:ext xmlns:c15="http://schemas.microsoft.com/office/drawing/2012/chart" uri="{CE6537A1-D6FC-4f65-9D91-7224C49458BB}">
                  <c15:layout/>
                </c:ext>
              </c:extLst>
            </c:dLbl>
            <c:numFmt formatCode="0.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     18-29</c:v>
                </c:pt>
                <c:pt idx="1">
                  <c:v>     30-39</c:v>
                </c:pt>
                <c:pt idx="2">
                  <c:v>     40-49</c:v>
                </c:pt>
                <c:pt idx="3">
                  <c:v>     50-59</c:v>
                </c:pt>
                <c:pt idx="4">
                  <c:v>     60-69</c:v>
                </c:pt>
                <c:pt idx="5">
                  <c:v>     ≥70</c:v>
                </c:pt>
              </c:strCache>
            </c:strRef>
          </c:cat>
          <c:val>
            <c:numRef>
              <c:f>Sheet1!$C$2:$C$7</c:f>
              <c:numCache>
                <c:formatCode>0.00%</c:formatCode>
                <c:ptCount val="6"/>
                <c:pt idx="0">
                  <c:v>1.9300000000000001E-2</c:v>
                </c:pt>
                <c:pt idx="1">
                  <c:v>0.11890000000000001</c:v>
                </c:pt>
                <c:pt idx="2">
                  <c:v>0.1857</c:v>
                </c:pt>
                <c:pt idx="3">
                  <c:v>7.8600000000000003E-2</c:v>
                </c:pt>
                <c:pt idx="4">
                  <c:v>5.0900000000000001E-2</c:v>
                </c:pt>
                <c:pt idx="5">
                  <c:v>3.9E-2</c:v>
                </c:pt>
              </c:numCache>
            </c:numRef>
          </c:val>
          <c:extLst xmlns:c16r2="http://schemas.microsoft.com/office/drawing/2015/06/chart">
            <c:ext xmlns:c16="http://schemas.microsoft.com/office/drawing/2014/chart" uri="{C3380CC4-5D6E-409C-BE32-E72D297353CC}">
              <c16:uniqueId val="{0000000A-989A-4722-942A-F804D04B3C73}"/>
            </c:ext>
          </c:extLst>
        </c:ser>
        <c:dLbls>
          <c:showLegendKey val="0"/>
          <c:showVal val="0"/>
          <c:showCatName val="0"/>
          <c:showSerName val="0"/>
          <c:showPercent val="0"/>
          <c:showBubbleSize val="0"/>
        </c:dLbls>
        <c:gapWidth val="150"/>
        <c:axId val="236950208"/>
        <c:axId val="236950768"/>
      </c:barChart>
      <c:catAx>
        <c:axId val="236950208"/>
        <c:scaling>
          <c:orientation val="minMax"/>
        </c:scaling>
        <c:delete val="0"/>
        <c:axPos val="b"/>
        <c:numFmt formatCode="General" sourceLinked="0"/>
        <c:majorTickMark val="out"/>
        <c:minorTickMark val="none"/>
        <c:tickLblPos val="nextTo"/>
        <c:crossAx val="236950768"/>
        <c:crosses val="autoZero"/>
        <c:auto val="1"/>
        <c:lblAlgn val="ctr"/>
        <c:lblOffset val="100"/>
        <c:noMultiLvlLbl val="0"/>
      </c:catAx>
      <c:valAx>
        <c:axId val="236950768"/>
        <c:scaling>
          <c:orientation val="minMax"/>
        </c:scaling>
        <c:delete val="0"/>
        <c:axPos val="l"/>
        <c:numFmt formatCode="0%" sourceLinked="0"/>
        <c:majorTickMark val="out"/>
        <c:minorTickMark val="none"/>
        <c:tickLblPos val="nextTo"/>
        <c:crossAx val="236950208"/>
        <c:crosses val="autoZero"/>
        <c:crossBetween val="between"/>
      </c:valAx>
      <c:spPr>
        <a:noFill/>
        <a:ln w="24310">
          <a:noFill/>
        </a:ln>
      </c:spPr>
    </c:plotArea>
    <c:legend>
      <c:legendPos val="r"/>
      <c:layout>
        <c:manualLayout>
          <c:xMode val="edge"/>
          <c:yMode val="edge"/>
          <c:x val="0.77462689375714344"/>
          <c:y val="1.5032110928035001E-2"/>
          <c:w val="0.2147275708275766"/>
          <c:h val="0.31245602523867594"/>
        </c:manualLayout>
      </c:layout>
      <c:overlay val="0"/>
    </c:legend>
    <c:plotVisOnly val="1"/>
    <c:dispBlanksAs val="gap"/>
    <c:showDLblsOverMax val="0"/>
  </c:chart>
  <c:txPr>
    <a:bodyPr/>
    <a:lstStyle/>
    <a:p>
      <a:pPr>
        <a:defRPr sz="1400"/>
      </a:pPr>
      <a:endParaRPr lang="ka-G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4500270749380981"/>
          <c:y val="4.0446461826573979E-2"/>
          <c:w val="0.61418043683377943"/>
          <c:h val="0.84482672598141406"/>
        </c:manualLayout>
      </c:layout>
      <c:barChart>
        <c:barDir val="col"/>
        <c:grouping val="clustered"/>
        <c:varyColors val="0"/>
        <c:ser>
          <c:idx val="0"/>
          <c:order val="0"/>
          <c:tx>
            <c:strRef>
              <c:f>Sheet1!$B$1</c:f>
              <c:strCache>
                <c:ptCount val="1"/>
                <c:pt idx="0">
                  <c:v>Anti-HCV+ </c:v>
                </c:pt>
              </c:strCache>
            </c:strRef>
          </c:tx>
          <c:invertIfNegative val="0"/>
          <c:dLbls>
            <c:dLbl>
              <c:idx val="1"/>
              <c:layout>
                <c:manualLayout>
                  <c:x val="1.2722646310432599E-3"/>
                  <c:y val="-1.9047619047619001E-2"/>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E99B-4F27-BBA8-2E4D3580AEF1}"/>
                </c:ext>
                <c:ext xmlns:c15="http://schemas.microsoft.com/office/drawing/2012/chart" uri="{CE6537A1-D6FC-4f65-9D91-7224C49458BB}">
                  <c15:layout/>
                </c:ext>
              </c:extLst>
            </c:dLbl>
            <c:dLbl>
              <c:idx val="5"/>
              <c:layout>
                <c:manualLayout>
                  <c:x val="-6.3613231552162898E-3"/>
                  <c:y val="-2.6190476190476202E-2"/>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E99B-4F27-BBA8-2E4D3580AEF1}"/>
                </c:ext>
                <c:ext xmlns:c15="http://schemas.microsoft.com/office/drawing/2012/chart" uri="{CE6537A1-D6FC-4f65-9D91-7224C49458BB}">
                  <c15:layout/>
                </c:ext>
              </c:extLst>
            </c:dLbl>
            <c:dLbl>
              <c:idx val="6"/>
              <c:layout>
                <c:manualLayout>
                  <c:x val="3.81679389312977E-3"/>
                  <c:y val="-7.14285714285714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E99B-4F27-BBA8-2E4D3580AEF1}"/>
                </c:ext>
                <c:ext xmlns:c15="http://schemas.microsoft.com/office/drawing/2012/chart" uri="{CE6537A1-D6FC-4f65-9D91-7224C49458BB}"/>
              </c:extLst>
            </c:dLbl>
            <c:dLbl>
              <c:idx val="7"/>
              <c:layout>
                <c:manualLayout>
                  <c:x val="2.5445292620865098E-3"/>
                  <c:y val="-2.3809523809523799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E99B-4F27-BBA8-2E4D3580AEF1}"/>
                </c:ext>
                <c:ext xmlns:c15="http://schemas.microsoft.com/office/drawing/2012/chart" uri="{CE6537A1-D6FC-4f65-9D91-7224C49458BB}"/>
              </c:extLst>
            </c:dLbl>
            <c:dLbl>
              <c:idx val="8"/>
              <c:layout>
                <c:manualLayout>
                  <c:x val="1.2722646310432599E-3"/>
                  <c:y val="-2.3809523809523801E-2"/>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E99B-4F27-BBA8-2E4D3580AEF1}"/>
                </c:ext>
                <c:ext xmlns:c15="http://schemas.microsoft.com/office/drawing/2012/chart" uri="{CE6537A1-D6FC-4f65-9D91-7224C49458BB}"/>
              </c:extLst>
            </c:dLbl>
            <c:numFmt formatCode="0.0%" sourceLinked="0"/>
            <c:spPr>
              <a:noFill/>
              <a:ln>
                <a:noFill/>
              </a:ln>
              <a:effectLst/>
            </c:spPr>
            <c:txPr>
              <a:bodyPr/>
              <a:lstStyle/>
              <a:p>
                <a:pPr>
                  <a:defRPr sz="1167"/>
                </a:pPr>
                <a:endParaRPr lang="ka-GE"/>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     Zugdidi</c:v>
                </c:pt>
                <c:pt idx="1">
                  <c:v>     Kutaisi</c:v>
                </c:pt>
                <c:pt idx="2">
                  <c:v>     Tbilisi</c:v>
                </c:pt>
                <c:pt idx="3">
                  <c:v>     Rustavi</c:v>
                </c:pt>
                <c:pt idx="4">
                  <c:v>     Telavi</c:v>
                </c:pt>
                <c:pt idx="5">
                  <c:v>     Batumi</c:v>
                </c:pt>
              </c:strCache>
            </c:strRef>
          </c:cat>
          <c:val>
            <c:numRef>
              <c:f>Sheet1!$B$2:$B$7</c:f>
              <c:numCache>
                <c:formatCode>0.00%</c:formatCode>
                <c:ptCount val="6"/>
                <c:pt idx="0">
                  <c:v>0.1404</c:v>
                </c:pt>
                <c:pt idx="1">
                  <c:v>0.12759999999999999</c:v>
                </c:pt>
                <c:pt idx="2">
                  <c:v>9.4E-2</c:v>
                </c:pt>
                <c:pt idx="3">
                  <c:v>8.7999999999999995E-2</c:v>
                </c:pt>
                <c:pt idx="4">
                  <c:v>7.6999999999999999E-2</c:v>
                </c:pt>
                <c:pt idx="5">
                  <c:v>7.9799999999999996E-2</c:v>
                </c:pt>
              </c:numCache>
            </c:numRef>
          </c:val>
          <c:extLst xmlns:c16r2="http://schemas.microsoft.com/office/drawing/2015/06/chart">
            <c:ext xmlns:c16="http://schemas.microsoft.com/office/drawing/2014/chart" uri="{C3380CC4-5D6E-409C-BE32-E72D297353CC}">
              <c16:uniqueId val="{00000005-E99B-4F27-BBA8-2E4D3580AEF1}"/>
            </c:ext>
          </c:extLst>
        </c:ser>
        <c:ser>
          <c:idx val="1"/>
          <c:order val="1"/>
          <c:tx>
            <c:strRef>
              <c:f>Sheet1!$C$1</c:f>
              <c:strCache>
                <c:ptCount val="1"/>
                <c:pt idx="0">
                  <c:v>HCV RNA+ </c:v>
                </c:pt>
              </c:strCache>
            </c:strRef>
          </c:tx>
          <c:invertIfNegative val="0"/>
          <c:dLbls>
            <c:dLbl>
              <c:idx val="0"/>
              <c:layout>
                <c:manualLayout>
                  <c:x val="1.3994910941475799E-2"/>
                  <c:y val="-2.3809523809523799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E99B-4F27-BBA8-2E4D3580AEF1}"/>
                </c:ext>
                <c:ext xmlns:c15="http://schemas.microsoft.com/office/drawing/2012/chart" uri="{CE6537A1-D6FC-4f65-9D91-7224C49458BB}">
                  <c15:layout/>
                </c:ext>
              </c:extLst>
            </c:dLbl>
            <c:dLbl>
              <c:idx val="1"/>
              <c:layout>
                <c:manualLayout>
                  <c:x val="1.27226463104326E-2"/>
                  <c:y val="-2.3809523809523799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E99B-4F27-BBA8-2E4D3580AEF1}"/>
                </c:ext>
                <c:ext xmlns:c15="http://schemas.microsoft.com/office/drawing/2012/chart" uri="{CE6537A1-D6FC-4f65-9D91-7224C49458BB}">
                  <c15:layout/>
                </c:ext>
              </c:extLst>
            </c:dLbl>
            <c:dLbl>
              <c:idx val="2"/>
              <c:layout>
                <c:manualLayout>
                  <c:x val="1.27226463104326E-2"/>
                  <c:y val="7.14285714285714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E99B-4F27-BBA8-2E4D3580AEF1}"/>
                </c:ext>
                <c:ext xmlns:c15="http://schemas.microsoft.com/office/drawing/2012/chart" uri="{CE6537A1-D6FC-4f65-9D91-7224C49458BB}">
                  <c15:layout/>
                </c:ext>
              </c:extLst>
            </c:dLbl>
            <c:dLbl>
              <c:idx val="3"/>
              <c:layout>
                <c:manualLayout>
                  <c:x val="1.3994910941475799E-2"/>
                  <c:y val="-4.7619047619047597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E99B-4F27-BBA8-2E4D3580AEF1}"/>
                </c:ext>
                <c:ext xmlns:c15="http://schemas.microsoft.com/office/drawing/2012/chart" uri="{CE6537A1-D6FC-4f65-9D91-7224C49458BB}">
                  <c15:layout/>
                </c:ext>
              </c:extLst>
            </c:dLbl>
            <c:dLbl>
              <c:idx val="4"/>
              <c:layout>
                <c:manualLayout>
                  <c:x val="1.01781170483461E-2"/>
                  <c:y val="0"/>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E99B-4F27-BBA8-2E4D3580AEF1}"/>
                </c:ext>
                <c:ext xmlns:c15="http://schemas.microsoft.com/office/drawing/2012/chart" uri="{CE6537A1-D6FC-4f65-9D91-7224C49458BB}">
                  <c15:layout/>
                </c:ext>
              </c:extLst>
            </c:dLbl>
            <c:dLbl>
              <c:idx val="5"/>
              <c:layout>
                <c:manualLayout>
                  <c:x val="1.5267175572519101E-2"/>
                  <c:y val="0"/>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E99B-4F27-BBA8-2E4D3580AEF1}"/>
                </c:ext>
                <c:ext xmlns:c15="http://schemas.microsoft.com/office/drawing/2012/chart" uri="{CE6537A1-D6FC-4f65-9D91-7224C49458BB}">
                  <c15:layout/>
                </c:ext>
              </c:extLst>
            </c:dLbl>
            <c:dLbl>
              <c:idx val="6"/>
              <c:layout>
                <c:manualLayout>
                  <c:x val="1.3994910941475799E-2"/>
                  <c:y val="9.5238095238095195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E99B-4F27-BBA8-2E4D3580AEF1}"/>
                </c:ext>
                <c:ext xmlns:c15="http://schemas.microsoft.com/office/drawing/2012/chart" uri="{CE6537A1-D6FC-4f65-9D91-7224C49458BB}"/>
              </c:extLst>
            </c:dLbl>
            <c:dLbl>
              <c:idx val="7"/>
              <c:layout>
                <c:manualLayout>
                  <c:x val="1.3994910941475799E-2"/>
                  <c:y val="-4.7620922384701897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E99B-4F27-BBA8-2E4D3580AEF1}"/>
                </c:ext>
                <c:ext xmlns:c15="http://schemas.microsoft.com/office/drawing/2012/chart" uri="{CE6537A1-D6FC-4f65-9D91-7224C49458BB}"/>
              </c:extLst>
            </c:dLbl>
            <c:dLbl>
              <c:idx val="8"/>
              <c:layout>
                <c:manualLayout>
                  <c:x val="1.27226463104326E-2"/>
                  <c:y val="2.3809523809523799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E-E99B-4F27-BBA8-2E4D3580AEF1}"/>
                </c:ext>
                <c:ext xmlns:c15="http://schemas.microsoft.com/office/drawing/2012/chart" uri="{CE6537A1-D6FC-4f65-9D91-7224C49458BB}"/>
              </c:extLst>
            </c:dLbl>
            <c:dLbl>
              <c:idx val="9"/>
              <c:layout>
                <c:manualLayout>
                  <c:x val="2.5445292620865201E-2"/>
                  <c:y val="-2.3809523809523799E-3"/>
                </c:manualLayout>
              </c:layout>
              <c:numFmt formatCode="0.0%" sourceLinked="0"/>
              <c:spPr/>
              <c:txPr>
                <a:bodyPr/>
                <a:lstStyle/>
                <a:p>
                  <a:pPr>
                    <a:defRPr sz="1167"/>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F-E99B-4F27-BBA8-2E4D3580AEF1}"/>
                </c:ext>
                <c:ext xmlns:c15="http://schemas.microsoft.com/office/drawing/2012/chart" uri="{CE6537A1-D6FC-4f65-9D91-7224C49458BB}"/>
              </c:extLst>
            </c:dLbl>
            <c:numFmt formatCode="0.0%" sourceLinked="0"/>
            <c:spPr>
              <a:noFill/>
              <a:ln>
                <a:noFill/>
              </a:ln>
              <a:effectLst/>
            </c:spPr>
            <c:txPr>
              <a:bodyPr/>
              <a:lstStyle/>
              <a:p>
                <a:pPr>
                  <a:defRPr sz="1167"/>
                </a:pPr>
                <a:endParaRPr lang="ka-GE"/>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     Zugdidi</c:v>
                </c:pt>
                <c:pt idx="1">
                  <c:v>     Kutaisi</c:v>
                </c:pt>
                <c:pt idx="2">
                  <c:v>     Tbilisi</c:v>
                </c:pt>
                <c:pt idx="3">
                  <c:v>     Rustavi</c:v>
                </c:pt>
                <c:pt idx="4">
                  <c:v>     Telavi</c:v>
                </c:pt>
                <c:pt idx="5">
                  <c:v>     Batumi</c:v>
                </c:pt>
              </c:strCache>
            </c:strRef>
          </c:cat>
          <c:val>
            <c:numRef>
              <c:f>Sheet1!$C$2:$C$7</c:f>
              <c:numCache>
                <c:formatCode>0.00%</c:formatCode>
                <c:ptCount val="6"/>
                <c:pt idx="0">
                  <c:v>9.9000000000000005E-2</c:v>
                </c:pt>
                <c:pt idx="1">
                  <c:v>9.64E-2</c:v>
                </c:pt>
                <c:pt idx="2">
                  <c:v>5.79E-2</c:v>
                </c:pt>
                <c:pt idx="3">
                  <c:v>7.3400000000000007E-2</c:v>
                </c:pt>
                <c:pt idx="4">
                  <c:v>6.0100000000000001E-2</c:v>
                </c:pt>
                <c:pt idx="5">
                  <c:v>5.3600000000000002E-2</c:v>
                </c:pt>
              </c:numCache>
            </c:numRef>
          </c:val>
          <c:extLst xmlns:c16r2="http://schemas.microsoft.com/office/drawing/2015/06/chart">
            <c:ext xmlns:c16="http://schemas.microsoft.com/office/drawing/2014/chart" uri="{C3380CC4-5D6E-409C-BE32-E72D297353CC}">
              <c16:uniqueId val="{00000010-E99B-4F27-BBA8-2E4D3580AEF1}"/>
            </c:ext>
          </c:extLst>
        </c:ser>
        <c:dLbls>
          <c:showLegendKey val="0"/>
          <c:showVal val="0"/>
          <c:showCatName val="0"/>
          <c:showSerName val="0"/>
          <c:showPercent val="0"/>
          <c:showBubbleSize val="0"/>
        </c:dLbls>
        <c:gapWidth val="150"/>
        <c:axId val="236876432"/>
        <c:axId val="236876992"/>
      </c:barChart>
      <c:lineChart>
        <c:grouping val="standard"/>
        <c:varyColors val="0"/>
        <c:ser>
          <c:idx val="2"/>
          <c:order val="2"/>
          <c:tx>
            <c:strRef>
              <c:f>Sheet1!$D$1</c:f>
              <c:strCache>
                <c:ptCount val="1"/>
                <c:pt idx="0">
                  <c:v>Estimated # RNA+</c:v>
                </c:pt>
              </c:strCache>
            </c:strRef>
          </c:tx>
          <c:spPr>
            <a:ln>
              <a:solidFill>
                <a:srgbClr val="FFC000"/>
              </a:solidFill>
            </a:ln>
          </c:spPr>
          <c:marker>
            <c:symbol val="none"/>
          </c:marker>
          <c:cat>
            <c:strRef>
              <c:f>Sheet1!$A$2:$A$7</c:f>
              <c:strCache>
                <c:ptCount val="6"/>
                <c:pt idx="0">
                  <c:v>     Zugdidi</c:v>
                </c:pt>
                <c:pt idx="1">
                  <c:v>     Kutaisi</c:v>
                </c:pt>
                <c:pt idx="2">
                  <c:v>     Tbilisi</c:v>
                </c:pt>
                <c:pt idx="3">
                  <c:v>     Rustavi</c:v>
                </c:pt>
                <c:pt idx="4">
                  <c:v>     Telavi</c:v>
                </c:pt>
                <c:pt idx="5">
                  <c:v>     Batumi</c:v>
                </c:pt>
              </c:strCache>
            </c:strRef>
          </c:cat>
          <c:val>
            <c:numRef>
              <c:f>Sheet1!$D$2:$D$7</c:f>
              <c:numCache>
                <c:formatCode>#,##0</c:formatCode>
                <c:ptCount val="6"/>
                <c:pt idx="0">
                  <c:v>3291</c:v>
                </c:pt>
                <c:pt idx="1">
                  <c:v>10822</c:v>
                </c:pt>
                <c:pt idx="2">
                  <c:v>49109</c:v>
                </c:pt>
                <c:pt idx="3">
                  <c:v>6906</c:v>
                </c:pt>
                <c:pt idx="4" formatCode="General">
                  <c:v>905</c:v>
                </c:pt>
                <c:pt idx="5">
                  <c:v>6178</c:v>
                </c:pt>
              </c:numCache>
            </c:numRef>
          </c:val>
          <c:smooth val="0"/>
          <c:extLst xmlns:c16r2="http://schemas.microsoft.com/office/drawing/2015/06/chart">
            <c:ext xmlns:c16="http://schemas.microsoft.com/office/drawing/2014/chart" uri="{C3380CC4-5D6E-409C-BE32-E72D297353CC}">
              <c16:uniqueId val="{00000011-E99B-4F27-BBA8-2E4D3580AEF1}"/>
            </c:ext>
          </c:extLst>
        </c:ser>
        <c:dLbls>
          <c:showLegendKey val="0"/>
          <c:showVal val="0"/>
          <c:showCatName val="0"/>
          <c:showSerName val="0"/>
          <c:showPercent val="0"/>
          <c:showBubbleSize val="0"/>
        </c:dLbls>
        <c:marker val="1"/>
        <c:smooth val="0"/>
        <c:axId val="236877552"/>
        <c:axId val="236878112"/>
      </c:lineChart>
      <c:catAx>
        <c:axId val="236876432"/>
        <c:scaling>
          <c:orientation val="minMax"/>
        </c:scaling>
        <c:delete val="0"/>
        <c:axPos val="b"/>
        <c:numFmt formatCode="General" sourceLinked="0"/>
        <c:majorTickMark val="out"/>
        <c:minorTickMark val="none"/>
        <c:tickLblPos val="nextTo"/>
        <c:crossAx val="236876992"/>
        <c:crosses val="autoZero"/>
        <c:auto val="1"/>
        <c:lblAlgn val="ctr"/>
        <c:lblOffset val="100"/>
        <c:noMultiLvlLbl val="0"/>
      </c:catAx>
      <c:valAx>
        <c:axId val="236876992"/>
        <c:scaling>
          <c:orientation val="minMax"/>
        </c:scaling>
        <c:delete val="0"/>
        <c:axPos val="l"/>
        <c:numFmt formatCode="0%" sourceLinked="0"/>
        <c:majorTickMark val="out"/>
        <c:minorTickMark val="none"/>
        <c:tickLblPos val="nextTo"/>
        <c:txPr>
          <a:bodyPr rot="0" vert="horz"/>
          <a:lstStyle/>
          <a:p>
            <a:pPr>
              <a:defRPr/>
            </a:pPr>
            <a:endParaRPr lang="ka-GE"/>
          </a:p>
        </c:txPr>
        <c:crossAx val="236876432"/>
        <c:crosses val="autoZero"/>
        <c:crossBetween val="between"/>
      </c:valAx>
      <c:catAx>
        <c:axId val="236877552"/>
        <c:scaling>
          <c:orientation val="minMax"/>
        </c:scaling>
        <c:delete val="1"/>
        <c:axPos val="b"/>
        <c:numFmt formatCode="General" sourceLinked="1"/>
        <c:majorTickMark val="out"/>
        <c:minorTickMark val="none"/>
        <c:tickLblPos val="nextTo"/>
        <c:crossAx val="236878112"/>
        <c:crosses val="autoZero"/>
        <c:auto val="1"/>
        <c:lblAlgn val="ctr"/>
        <c:lblOffset val="100"/>
        <c:noMultiLvlLbl val="0"/>
      </c:catAx>
      <c:valAx>
        <c:axId val="236878112"/>
        <c:scaling>
          <c:orientation val="minMax"/>
        </c:scaling>
        <c:delete val="0"/>
        <c:axPos val="r"/>
        <c:numFmt formatCode="#,##0" sourceLinked="1"/>
        <c:majorTickMark val="out"/>
        <c:minorTickMark val="none"/>
        <c:tickLblPos val="nextTo"/>
        <c:crossAx val="236877552"/>
        <c:crosses val="max"/>
        <c:crossBetween val="between"/>
      </c:valAx>
      <c:spPr>
        <a:noFill/>
        <a:ln w="21182">
          <a:noFill/>
        </a:ln>
      </c:spPr>
    </c:plotArea>
    <c:legend>
      <c:legendPos val="r"/>
      <c:layout>
        <c:manualLayout>
          <c:xMode val="edge"/>
          <c:yMode val="edge"/>
          <c:x val="0.43175430517633345"/>
          <c:y val="4.5744410524886786E-2"/>
          <c:w val="0.34735312308910071"/>
          <c:h val="0.2350909620429707"/>
        </c:manualLayout>
      </c:layout>
      <c:overlay val="0"/>
    </c:legend>
    <c:plotVisOnly val="1"/>
    <c:dispBlanksAs val="gap"/>
    <c:showDLblsOverMax val="0"/>
  </c:chart>
  <c:txPr>
    <a:bodyPr/>
    <a:lstStyle/>
    <a:p>
      <a:pPr>
        <a:defRPr sz="1501"/>
      </a:pPr>
      <a:endParaRPr lang="ka-GE"/>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barChart>
        <c:barDir val="col"/>
        <c:grouping val="clustered"/>
        <c:varyColors val="0"/>
        <c:ser>
          <c:idx val="0"/>
          <c:order val="0"/>
          <c:tx>
            <c:strRef>
              <c:f>Sheet1!$B$1</c:f>
              <c:strCache>
                <c:ptCount val="1"/>
                <c:pt idx="0">
                  <c:v>Anti-HCV+ </c:v>
                </c:pt>
              </c:strCache>
            </c:strRef>
          </c:tx>
          <c:invertIfNegative val="0"/>
          <c:dLbls>
            <c:dLbl>
              <c:idx val="1"/>
              <c:layout>
                <c:manualLayout>
                  <c:x val="1.2722646310432599E-3"/>
                  <c:y val="-1.9047619047619001E-2"/>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38F3-43F3-8414-CBBF1B23784A}"/>
                </c:ext>
                <c:ext xmlns:c15="http://schemas.microsoft.com/office/drawing/2012/chart" uri="{CE6537A1-D6FC-4f65-9D91-7224C49458BB}">
                  <c15:layout/>
                </c:ext>
              </c:extLst>
            </c:dLbl>
            <c:dLbl>
              <c:idx val="4"/>
              <c:layout>
                <c:manualLayout>
                  <c:x val="-6.3613231552162898E-3"/>
                  <c:y val="-2.6190476190476202E-2"/>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4FB3-49A5-B5AF-51216AC14FEC}"/>
                </c:ext>
                <c:ext xmlns:c15="http://schemas.microsoft.com/office/drawing/2012/chart" uri="{CE6537A1-D6FC-4f65-9D91-7224C49458BB}">
                  <c15:layout/>
                </c:ext>
              </c:extLst>
            </c:dLbl>
            <c:dLbl>
              <c:idx val="5"/>
              <c:layout>
                <c:manualLayout>
                  <c:x val="2.5445292620865098E-3"/>
                  <c:y val="-2.3809523809523799E-3"/>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38F3-43F3-8414-CBBF1B23784A}"/>
                </c:ext>
                <c:ext xmlns:c15="http://schemas.microsoft.com/office/drawing/2012/chart" uri="{CE6537A1-D6FC-4f65-9D91-7224C49458BB}">
                  <c15:layout/>
                </c:ext>
              </c:extLst>
            </c:dLbl>
            <c:numFmt formatCode="0.0%" sourceLinked="0"/>
            <c:spPr>
              <a:noFill/>
              <a:ln>
                <a:noFill/>
              </a:ln>
              <a:effectLst/>
            </c:spPr>
            <c:txPr>
              <a:bodyPr/>
              <a:lstStyle/>
              <a:p>
                <a:pPr>
                  <a:defRPr sz="1211"/>
                </a:pPr>
                <a:endParaRPr lang="ka-GE"/>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     Samgrelo-Zemo Svaneti</c:v>
                </c:pt>
                <c:pt idx="1">
                  <c:v>     Adjara</c:v>
                </c:pt>
                <c:pt idx="2">
                  <c:v>     Shida Kartli</c:v>
                </c:pt>
                <c:pt idx="3">
                  <c:v>     Imereti</c:v>
                </c:pt>
                <c:pt idx="4">
                  <c:v>     Kvemo Kartli</c:v>
                </c:pt>
                <c:pt idx="5">
                  <c:v>     Kakheti</c:v>
                </c:pt>
              </c:strCache>
            </c:strRef>
          </c:cat>
          <c:val>
            <c:numRef>
              <c:f>Sheet1!$B$2:$B$7</c:f>
              <c:numCache>
                <c:formatCode>0.00%</c:formatCode>
                <c:ptCount val="6"/>
                <c:pt idx="0">
                  <c:v>0.109</c:v>
                </c:pt>
                <c:pt idx="1">
                  <c:v>7.6399999999999996E-2</c:v>
                </c:pt>
                <c:pt idx="2">
                  <c:v>7.2999999999999995E-2</c:v>
                </c:pt>
                <c:pt idx="3">
                  <c:v>7.4999999999999997E-2</c:v>
                </c:pt>
                <c:pt idx="4">
                  <c:v>6.6000000000000003E-2</c:v>
                </c:pt>
                <c:pt idx="5">
                  <c:v>4.48E-2</c:v>
                </c:pt>
              </c:numCache>
            </c:numRef>
          </c:val>
          <c:extLst xmlns:c16r2="http://schemas.microsoft.com/office/drawing/2015/06/chart">
            <c:ext xmlns:c16="http://schemas.microsoft.com/office/drawing/2014/chart" uri="{C3380CC4-5D6E-409C-BE32-E72D297353CC}">
              <c16:uniqueId val="{00000005-38F3-43F3-8414-CBBF1B23784A}"/>
            </c:ext>
          </c:extLst>
        </c:ser>
        <c:ser>
          <c:idx val="1"/>
          <c:order val="1"/>
          <c:tx>
            <c:strRef>
              <c:f>Sheet1!$C$1</c:f>
              <c:strCache>
                <c:ptCount val="1"/>
                <c:pt idx="0">
                  <c:v>HCV RNA+ </c:v>
                </c:pt>
              </c:strCache>
            </c:strRef>
          </c:tx>
          <c:invertIfNegative val="0"/>
          <c:dLbls>
            <c:dLbl>
              <c:idx val="0"/>
              <c:layout>
                <c:manualLayout>
                  <c:x val="1.3994910941475799E-2"/>
                  <c:y val="-2.3809523809523799E-3"/>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38F3-43F3-8414-CBBF1B23784A}"/>
                </c:ext>
                <c:ext xmlns:c15="http://schemas.microsoft.com/office/drawing/2012/chart" uri="{CE6537A1-D6FC-4f65-9D91-7224C49458BB}">
                  <c15:layout/>
                </c:ext>
              </c:extLst>
            </c:dLbl>
            <c:dLbl>
              <c:idx val="1"/>
              <c:layout>
                <c:manualLayout>
                  <c:x val="1.27226463104326E-2"/>
                  <c:y val="-2.3809523809523799E-3"/>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38F3-43F3-8414-CBBF1B23784A}"/>
                </c:ext>
                <c:ext xmlns:c15="http://schemas.microsoft.com/office/drawing/2012/chart" uri="{CE6537A1-D6FC-4f65-9D91-7224C49458BB}">
                  <c15:layout/>
                </c:ext>
              </c:extLst>
            </c:dLbl>
            <c:dLbl>
              <c:idx val="2"/>
              <c:layout>
                <c:manualLayout>
                  <c:x val="1.27226463104326E-2"/>
                  <c:y val="7.14285714285714E-3"/>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38F3-43F3-8414-CBBF1B23784A}"/>
                </c:ext>
                <c:ext xmlns:c15="http://schemas.microsoft.com/office/drawing/2012/chart" uri="{CE6537A1-D6FC-4f65-9D91-7224C49458BB}">
                  <c15:layout/>
                </c:ext>
              </c:extLst>
            </c:dLbl>
            <c:dLbl>
              <c:idx val="3"/>
              <c:layout>
                <c:manualLayout>
                  <c:x val="1.3994910941475799E-2"/>
                  <c:y val="-4.7619047619047597E-3"/>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38F3-43F3-8414-CBBF1B23784A}"/>
                </c:ext>
                <c:ext xmlns:c15="http://schemas.microsoft.com/office/drawing/2012/chart" uri="{CE6537A1-D6FC-4f65-9D91-7224C49458BB}">
                  <c15:layout/>
                </c:ext>
              </c:extLst>
            </c:dLbl>
            <c:dLbl>
              <c:idx val="4"/>
              <c:layout>
                <c:manualLayout>
                  <c:x val="1.5267175572519101E-2"/>
                  <c:y val="0"/>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38F3-43F3-8414-CBBF1B23784A}"/>
                </c:ext>
                <c:ext xmlns:c15="http://schemas.microsoft.com/office/drawing/2012/chart" uri="{CE6537A1-D6FC-4f65-9D91-7224C49458BB}">
                  <c15:layout/>
                </c:ext>
              </c:extLst>
            </c:dLbl>
            <c:dLbl>
              <c:idx val="5"/>
              <c:layout>
                <c:manualLayout>
                  <c:x val="1.3994910941475799E-2"/>
                  <c:y val="-4.7620922384701897E-3"/>
                </c:manualLayout>
              </c:layout>
              <c:numFmt formatCode="0.0%" sourceLinked="0"/>
              <c:spPr/>
              <c:txPr>
                <a:bodyPr/>
                <a:lstStyle/>
                <a:p>
                  <a:pPr>
                    <a:defRPr sz="1211"/>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38F3-43F3-8414-CBBF1B23784A}"/>
                </c:ext>
                <c:ext xmlns:c15="http://schemas.microsoft.com/office/drawing/2012/chart" uri="{CE6537A1-D6FC-4f65-9D91-7224C49458BB}">
                  <c15:layout/>
                </c:ext>
              </c:extLst>
            </c:dLbl>
            <c:numFmt formatCode="0.0%" sourceLinked="0"/>
            <c:spPr>
              <a:noFill/>
              <a:ln>
                <a:noFill/>
              </a:ln>
              <a:effectLst/>
            </c:spPr>
            <c:txPr>
              <a:bodyPr/>
              <a:lstStyle/>
              <a:p>
                <a:pPr>
                  <a:defRPr sz="1211"/>
                </a:pPr>
                <a:endParaRPr lang="ka-GE"/>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     Samgrelo-Zemo Svaneti</c:v>
                </c:pt>
                <c:pt idx="1">
                  <c:v>     Adjara</c:v>
                </c:pt>
                <c:pt idx="2">
                  <c:v>     Shida Kartli</c:v>
                </c:pt>
                <c:pt idx="3">
                  <c:v>     Imereti</c:v>
                </c:pt>
                <c:pt idx="4">
                  <c:v>     Kvemo Kartli</c:v>
                </c:pt>
                <c:pt idx="5">
                  <c:v>     Kakheti</c:v>
                </c:pt>
              </c:strCache>
            </c:strRef>
          </c:cat>
          <c:val>
            <c:numRef>
              <c:f>Sheet1!$C$2:$C$7</c:f>
              <c:numCache>
                <c:formatCode>0.00%</c:formatCode>
                <c:ptCount val="6"/>
                <c:pt idx="0">
                  <c:v>7.22E-2</c:v>
                </c:pt>
                <c:pt idx="1">
                  <c:v>5.8099999999999999E-2</c:v>
                </c:pt>
                <c:pt idx="2">
                  <c:v>5.7099999999999998E-2</c:v>
                </c:pt>
                <c:pt idx="3">
                  <c:v>5.45E-2</c:v>
                </c:pt>
                <c:pt idx="4">
                  <c:v>5.28E-2</c:v>
                </c:pt>
                <c:pt idx="5">
                  <c:v>3.1899999999999998E-2</c:v>
                </c:pt>
              </c:numCache>
            </c:numRef>
          </c:val>
          <c:extLst xmlns:c16r2="http://schemas.microsoft.com/office/drawing/2015/06/chart">
            <c:ext xmlns:c16="http://schemas.microsoft.com/office/drawing/2014/chart" uri="{C3380CC4-5D6E-409C-BE32-E72D297353CC}">
              <c16:uniqueId val="{00000010-38F3-43F3-8414-CBBF1B23784A}"/>
            </c:ext>
          </c:extLst>
        </c:ser>
        <c:dLbls>
          <c:showLegendKey val="0"/>
          <c:showVal val="0"/>
          <c:showCatName val="0"/>
          <c:showSerName val="0"/>
          <c:showPercent val="0"/>
          <c:showBubbleSize val="0"/>
        </c:dLbls>
        <c:gapWidth val="150"/>
        <c:axId val="236881472"/>
        <c:axId val="236882032"/>
      </c:barChart>
      <c:lineChart>
        <c:grouping val="standard"/>
        <c:varyColors val="0"/>
        <c:ser>
          <c:idx val="2"/>
          <c:order val="2"/>
          <c:tx>
            <c:strRef>
              <c:f>Sheet1!$D$1</c:f>
              <c:strCache>
                <c:ptCount val="1"/>
                <c:pt idx="0">
                  <c:v>Estimated # RNA+</c:v>
                </c:pt>
              </c:strCache>
            </c:strRef>
          </c:tx>
          <c:spPr>
            <a:ln>
              <a:solidFill>
                <a:srgbClr val="FFC000"/>
              </a:solidFill>
            </a:ln>
          </c:spPr>
          <c:marker>
            <c:symbol val="none"/>
          </c:marker>
          <c:cat>
            <c:strRef>
              <c:f>Sheet1!$A$2:$A$7</c:f>
              <c:strCache>
                <c:ptCount val="6"/>
                <c:pt idx="0">
                  <c:v>     Samgrelo-Zemo Svaneti</c:v>
                </c:pt>
                <c:pt idx="1">
                  <c:v>     Adjara</c:v>
                </c:pt>
                <c:pt idx="2">
                  <c:v>     Shida Kartli</c:v>
                </c:pt>
                <c:pt idx="3">
                  <c:v>     Imereti</c:v>
                </c:pt>
                <c:pt idx="4">
                  <c:v>     Kvemo Kartli</c:v>
                </c:pt>
                <c:pt idx="5">
                  <c:v>     Kakheti</c:v>
                </c:pt>
              </c:strCache>
            </c:strRef>
          </c:cat>
          <c:val>
            <c:numRef>
              <c:f>Sheet1!$D$2:$D$7</c:f>
              <c:numCache>
                <c:formatCode>#,##0</c:formatCode>
                <c:ptCount val="6"/>
                <c:pt idx="0">
                  <c:v>15458</c:v>
                </c:pt>
                <c:pt idx="1">
                  <c:v>14754</c:v>
                </c:pt>
                <c:pt idx="2">
                  <c:v>11663</c:v>
                </c:pt>
                <c:pt idx="3">
                  <c:v>23012</c:v>
                </c:pt>
                <c:pt idx="4">
                  <c:v>16641</c:v>
                </c:pt>
                <c:pt idx="5">
                  <c:v>6883</c:v>
                </c:pt>
              </c:numCache>
            </c:numRef>
          </c:val>
          <c:smooth val="0"/>
          <c:extLst xmlns:c16r2="http://schemas.microsoft.com/office/drawing/2015/06/chart">
            <c:ext xmlns:c16="http://schemas.microsoft.com/office/drawing/2014/chart" uri="{C3380CC4-5D6E-409C-BE32-E72D297353CC}">
              <c16:uniqueId val="{00000011-38F3-43F3-8414-CBBF1B23784A}"/>
            </c:ext>
          </c:extLst>
        </c:ser>
        <c:dLbls>
          <c:showLegendKey val="0"/>
          <c:showVal val="0"/>
          <c:showCatName val="0"/>
          <c:showSerName val="0"/>
          <c:showPercent val="0"/>
          <c:showBubbleSize val="0"/>
        </c:dLbls>
        <c:marker val="1"/>
        <c:smooth val="0"/>
        <c:axId val="236882592"/>
        <c:axId val="236883152"/>
      </c:lineChart>
      <c:catAx>
        <c:axId val="236881472"/>
        <c:scaling>
          <c:orientation val="minMax"/>
        </c:scaling>
        <c:delete val="0"/>
        <c:axPos val="b"/>
        <c:numFmt formatCode="General" sourceLinked="0"/>
        <c:majorTickMark val="out"/>
        <c:minorTickMark val="none"/>
        <c:tickLblPos val="nextTo"/>
        <c:crossAx val="236882032"/>
        <c:crosses val="autoZero"/>
        <c:auto val="1"/>
        <c:lblAlgn val="ctr"/>
        <c:lblOffset val="100"/>
        <c:noMultiLvlLbl val="0"/>
      </c:catAx>
      <c:valAx>
        <c:axId val="236882032"/>
        <c:scaling>
          <c:orientation val="minMax"/>
        </c:scaling>
        <c:delete val="0"/>
        <c:axPos val="l"/>
        <c:numFmt formatCode="0%" sourceLinked="0"/>
        <c:majorTickMark val="out"/>
        <c:minorTickMark val="none"/>
        <c:tickLblPos val="nextTo"/>
        <c:txPr>
          <a:bodyPr rot="0" vert="horz"/>
          <a:lstStyle/>
          <a:p>
            <a:pPr>
              <a:defRPr/>
            </a:pPr>
            <a:endParaRPr lang="ka-GE"/>
          </a:p>
        </c:txPr>
        <c:crossAx val="236881472"/>
        <c:crosses val="autoZero"/>
        <c:crossBetween val="between"/>
      </c:valAx>
      <c:catAx>
        <c:axId val="236882592"/>
        <c:scaling>
          <c:orientation val="minMax"/>
        </c:scaling>
        <c:delete val="1"/>
        <c:axPos val="b"/>
        <c:numFmt formatCode="General" sourceLinked="1"/>
        <c:majorTickMark val="out"/>
        <c:minorTickMark val="none"/>
        <c:tickLblPos val="nextTo"/>
        <c:crossAx val="236883152"/>
        <c:crosses val="autoZero"/>
        <c:auto val="1"/>
        <c:lblAlgn val="ctr"/>
        <c:lblOffset val="100"/>
        <c:noMultiLvlLbl val="0"/>
      </c:catAx>
      <c:valAx>
        <c:axId val="236883152"/>
        <c:scaling>
          <c:orientation val="minMax"/>
        </c:scaling>
        <c:delete val="0"/>
        <c:axPos val="r"/>
        <c:numFmt formatCode="#,##0" sourceLinked="1"/>
        <c:majorTickMark val="out"/>
        <c:minorTickMark val="none"/>
        <c:tickLblPos val="nextTo"/>
        <c:crossAx val="236882592"/>
        <c:crosses val="max"/>
        <c:crossBetween val="between"/>
      </c:valAx>
      <c:spPr>
        <a:noFill/>
        <a:ln w="21980">
          <a:noFill/>
        </a:ln>
      </c:spPr>
    </c:plotArea>
    <c:legend>
      <c:legendPos val="r"/>
      <c:layout>
        <c:manualLayout>
          <c:xMode val="edge"/>
          <c:yMode val="edge"/>
          <c:x val="0.574990566055397"/>
          <c:y val="0.75313413056181655"/>
          <c:w val="0.22730644902046102"/>
          <c:h val="0.22475608356290175"/>
        </c:manualLayout>
      </c:layout>
      <c:overlay val="0"/>
      <c:txPr>
        <a:bodyPr/>
        <a:lstStyle/>
        <a:p>
          <a:pPr>
            <a:defRPr sz="1200"/>
          </a:pPr>
          <a:endParaRPr lang="ka-GE"/>
        </a:p>
      </c:txPr>
    </c:legend>
    <c:plotVisOnly val="1"/>
    <c:dispBlanksAs val="gap"/>
    <c:showDLblsOverMax val="0"/>
  </c:chart>
  <c:txPr>
    <a:bodyPr/>
    <a:lstStyle/>
    <a:p>
      <a:pPr>
        <a:defRPr sz="1558"/>
      </a:pPr>
      <a:endParaRPr lang="ka-GE"/>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dirty="0"/>
              <a:t>HCV Screening within different programs, 2015-2017</a:t>
            </a:r>
          </a:p>
        </c:rich>
      </c:tx>
      <c:layout>
        <c:manualLayout>
          <c:xMode val="edge"/>
          <c:yMode val="edge"/>
          <c:x val="0.11634494780687049"/>
          <c:y val="2.5982824447002784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ka-GE"/>
        </a:p>
      </c:txPr>
    </c:title>
    <c:autoTitleDeleted val="0"/>
    <c:plotArea>
      <c:layout>
        <c:manualLayout>
          <c:layoutTarget val="inner"/>
          <c:xMode val="edge"/>
          <c:yMode val="edge"/>
          <c:x val="5.4637190145159838E-2"/>
          <c:y val="0.2219538743588555"/>
          <c:w val="0.87861290112832657"/>
          <c:h val="0.4496605337369739"/>
        </c:manualLayout>
      </c:layout>
      <c:barChart>
        <c:barDir val="col"/>
        <c:grouping val="clustered"/>
        <c:varyColors val="0"/>
        <c:ser>
          <c:idx val="0"/>
          <c:order val="0"/>
          <c:tx>
            <c:strRef>
              <c:f>Sheet1!$B$1</c:f>
              <c:strCache>
                <c:ptCount val="1"/>
                <c:pt idx="0">
                  <c:v>Screened</c:v>
                </c:pt>
              </c:strCache>
            </c:strRef>
          </c:tx>
          <c:spPr>
            <a:solidFill>
              <a:srgbClr val="0070C0"/>
            </a:solidFill>
            <a:ln>
              <a:noFill/>
            </a:ln>
            <a:effectLst/>
          </c:spPr>
          <c:invertIfNegative val="0"/>
          <c:dLbls>
            <c:dLbl>
              <c:idx val="0"/>
              <c:layout/>
              <c:tx>
                <c:rich>
                  <a:bodyPr/>
                  <a:lstStyle/>
                  <a:p>
                    <a:r>
                      <a:rPr lang="en-US" dirty="0"/>
                      <a:t>168121</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57D2-493D-8AF2-44F46AE9857A}"/>
                </c:ext>
                <c:ext xmlns:c15="http://schemas.microsoft.com/office/drawing/2012/chart" uri="{CE6537A1-D6FC-4f65-9D91-7224C49458BB}">
                  <c15:layout/>
                </c:ext>
              </c:extLst>
            </c:dLbl>
            <c:dLbl>
              <c:idx val="1"/>
              <c:layout/>
              <c:tx>
                <c:rich>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r>
                      <a:rPr lang="en-US" sz="1000" dirty="0"/>
                      <a:t>1790</a:t>
                    </a:r>
                  </a:p>
                </c:rich>
              </c:tx>
              <c:spPr>
                <a:solidFill>
                  <a:schemeClr val="lt1"/>
                </a:solidFill>
                <a:ln>
                  <a:solidFill>
                    <a:schemeClr val="dk1">
                      <a:lumMod val="25000"/>
                      <a:lumOff val="75000"/>
                    </a:schemeClr>
                  </a:solid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57D2-493D-8AF2-44F46AE9857A}"/>
                </c:ext>
                <c:ext xmlns:c15="http://schemas.microsoft.com/office/drawing/2012/chart" uri="{CE6537A1-D6FC-4f65-9D91-7224C49458BB}">
                  <c15:spPr xmlns:c15="http://schemas.microsoft.com/office/drawing/2012/chart">
                    <a:prstGeom prst="rect">
                      <a:avLst/>
                    </a:prstGeom>
                    <a:noFill/>
                    <a:ln>
                      <a:noFill/>
                    </a:ln>
                  </c15:spPr>
                  <c15:layout/>
                </c:ext>
              </c:extLst>
            </c:dLbl>
            <c:dLbl>
              <c:idx val="2"/>
              <c:layout/>
              <c:tx>
                <c:rich>
                  <a:bodyPr/>
                  <a:lstStyle/>
                  <a:p>
                    <a:r>
                      <a:rPr lang="en-US" dirty="0"/>
                      <a:t>44410</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57D2-493D-8AF2-44F46AE9857A}"/>
                </c:ext>
                <c:ext xmlns:c15="http://schemas.microsoft.com/office/drawing/2012/chart" uri="{CE6537A1-D6FC-4f65-9D91-7224C49458BB}">
                  <c15:layout/>
                </c:ext>
              </c:extLst>
            </c:dLbl>
            <c:dLbl>
              <c:idx val="3"/>
              <c:layout/>
              <c:tx>
                <c:rich>
                  <a:bodyPr/>
                  <a:lstStyle/>
                  <a:p>
                    <a:r>
                      <a:rPr lang="en-US" dirty="0"/>
                      <a:t>53852</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57D2-493D-8AF2-44F46AE9857A}"/>
                </c:ext>
                <c:ext xmlns:c15="http://schemas.microsoft.com/office/drawing/2012/chart" uri="{CE6537A1-D6FC-4f65-9D91-7224C49458BB}">
                  <c15:layout/>
                </c:ext>
              </c:extLst>
            </c:dLbl>
            <c:dLbl>
              <c:idx val="4"/>
              <c:layout/>
              <c:tx>
                <c:rich>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fld id="{1AA9D0C7-5A45-4678-BFA6-81B1CBEBC86F}" type="CELLREF">
                      <a:rPr lang="en-US" smtClean="0"/>
                      <a:pPr>
                        <a:defRPr sz="1000"/>
                      </a:pPr>
                      <a:t>[CELLREF]</a:t>
                    </a:fld>
                    <a:endParaRPr lang="ka-GE"/>
                  </a:p>
                </c:rich>
              </c:tx>
              <c:spPr>
                <a:solidFill>
                  <a:schemeClr val="lt1"/>
                </a:solidFill>
                <a:ln>
                  <a:solidFill>
                    <a:schemeClr val="dk1">
                      <a:lumMod val="25000"/>
                      <a:lumOff val="75000"/>
                    </a:schemeClr>
                  </a:solid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ka-GE"/>
                </a:p>
              </c:txPr>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57D2-493D-8AF2-44F46AE9857A}"/>
                </c:ext>
                <c:ext xmlns:c15="http://schemas.microsoft.com/office/drawing/2012/chart" uri="{CE6537A1-D6FC-4f65-9D91-7224C49458BB}">
                  <c15:spPr xmlns:c15="http://schemas.microsoft.com/office/drawing/2012/chart">
                    <a:prstGeom prst="rect">
                      <a:avLst/>
                    </a:prstGeom>
                    <a:noFill/>
                    <a:ln>
                      <a:noFill/>
                    </a:ln>
                  </c15:spPr>
                  <c15:layout/>
                  <c15:dlblFieldTable>
                    <c15:dlblFTEntry>
                      <c15:txfldGUID>{1AA9D0C7-5A45-4678-BFA6-81B1CBEBC86F}</c15:txfldGUID>
                      <c15:f>Sheet1!$H$6</c15:f>
                      <c15:dlblFieldTableCache>
                        <c:ptCount val="1"/>
                        <c:pt idx="0">
                          <c:v>104,114</c:v>
                        </c:pt>
                      </c15:dlblFieldTableCache>
                    </c15:dlblFTEntry>
                  </c15:dlblFieldTable>
                  <c15:showDataLabelsRange val="0"/>
                </c:ext>
              </c:extLst>
            </c:dLbl>
            <c:dLbl>
              <c:idx val="5"/>
              <c:layout/>
              <c:tx>
                <c:rich>
                  <a:bodyPr/>
                  <a:lstStyle/>
                  <a:p>
                    <a:fld id="{56F53EE1-CEF8-4F91-AEFF-C0732BF61CCF}" type="CELLREF">
                      <a:rPr lang="en-US" smtClean="0"/>
                      <a:pPr/>
                      <a:t>[CELLREF]</a:t>
                    </a:fld>
                    <a:endParaRPr lang="ka-GE"/>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57D2-493D-8AF2-44F46AE9857A}"/>
                </c:ext>
                <c:ext xmlns:c15="http://schemas.microsoft.com/office/drawing/2012/chart" uri="{CE6537A1-D6FC-4f65-9D91-7224C49458BB}">
                  <c15:layout/>
                  <c15:dlblFieldTable>
                    <c15:dlblFTEntry>
                      <c15:txfldGUID>{56F53EE1-CEF8-4F91-AEFF-C0732BF61CCF}</c15:txfldGUID>
                      <c15:f>Sheet1!$H$7</c15:f>
                      <c15:dlblFieldTableCache>
                        <c:ptCount val="1"/>
                        <c:pt idx="0">
                          <c:v>46,687</c:v>
                        </c:pt>
                      </c15:dlblFieldTableCache>
                    </c15:dlblFTEntry>
                  </c15:dlblFieldTable>
                  <c15:showDataLabelsRange val="0"/>
                </c:ext>
              </c:extLst>
            </c:dLbl>
            <c:dLbl>
              <c:idx val="6"/>
              <c:layout/>
              <c:tx>
                <c:rich>
                  <a:bodyPr/>
                  <a:lstStyle/>
                  <a:p>
                    <a:r>
                      <a:rPr lang="en-US" dirty="0"/>
                      <a:t>83910</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57D2-493D-8AF2-44F46AE9857A}"/>
                </c:ext>
                <c:ext xmlns:c15="http://schemas.microsoft.com/office/drawing/2012/chart" uri="{CE6537A1-D6FC-4f65-9D91-7224C49458BB}">
                  <c15:layout/>
                </c:ext>
              </c:extLst>
            </c:dLbl>
            <c:dLbl>
              <c:idx val="7"/>
              <c:layout/>
              <c:tx>
                <c:rich>
                  <a:bodyPr/>
                  <a:lstStyle/>
                  <a:p>
                    <a:fld id="{B5DEF2C2-E04E-4C5F-BD8C-5144792FF0C9}" type="CELLREF">
                      <a:rPr lang="en-US"/>
                      <a:pPr/>
                      <a:t>[CELLREF]</a:t>
                    </a:fld>
                    <a:endParaRPr lang="ka-GE"/>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57D2-493D-8AF2-44F46AE9857A}"/>
                </c:ext>
                <c:ext xmlns:c15="http://schemas.microsoft.com/office/drawing/2012/chart" uri="{CE6537A1-D6FC-4f65-9D91-7224C49458BB}">
                  <c15:layout/>
                  <c15:dlblFieldTable>
                    <c15:dlblFTEntry>
                      <c15:txfldGUID>{B5DEF2C2-E04E-4C5F-BD8C-5144792FF0C9}</c15:txfldGUID>
                      <c15:f>Sheet1!$H$9</c15:f>
                      <c15:dlblFieldTableCache>
                        <c:ptCount val="1"/>
                        <c:pt idx="0">
                          <c:v>2,453</c:v>
                        </c:pt>
                      </c15:dlblFieldTableCache>
                    </c15:dlblFTEntry>
                  </c15:dlblFieldTable>
                  <c15:showDataLabelsRange val="0"/>
                </c:ext>
              </c:extLst>
            </c:dLbl>
            <c:dLbl>
              <c:idx val="8"/>
              <c:layout/>
              <c:tx>
                <c:rich>
                  <a:bodyPr/>
                  <a:lstStyle/>
                  <a:p>
                    <a:r>
                      <a:rPr lang="en-US" sz="1000" b="0" i="0" u="none" strike="noStrike" baseline="0" dirty="0"/>
                      <a:t>26159</a:t>
                    </a:r>
                    <a:endParaRPr lang="en-US" sz="1000" dirty="0"/>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57D2-493D-8AF2-44F46AE9857A}"/>
                </c:ext>
                <c:ext xmlns:c15="http://schemas.microsoft.com/office/drawing/2012/chart" uri="{CE6537A1-D6FC-4f65-9D91-7224C49458BB}">
                  <c15:layout/>
                </c:ext>
              </c:extLst>
            </c:dLbl>
            <c:dLbl>
              <c:idx val="9"/>
              <c:layout/>
              <c:tx>
                <c:rich>
                  <a:bodyPr/>
                  <a:lstStyle/>
                  <a:p>
                    <a:r>
                      <a:rPr lang="en-US" dirty="0"/>
                      <a:t>11217*</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57D2-493D-8AF2-44F46AE9857A}"/>
                </c:ext>
                <c:ext xmlns:c15="http://schemas.microsoft.com/office/drawing/2012/chart" uri="{CE6537A1-D6FC-4f65-9D91-7224C49458BB}">
                  <c15:layout/>
                </c:ext>
              </c:extLst>
            </c:dLbl>
            <c:dLbl>
              <c:idx val="10"/>
              <c:layout/>
              <c:tx>
                <c:rich>
                  <a:bodyPr/>
                  <a:lstStyle/>
                  <a:p>
                    <a:r>
                      <a:rPr lang="en-US" dirty="0"/>
                      <a:t>14053*</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57D2-493D-8AF2-44F46AE9857A}"/>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Sheet1!$A$2:$A$12</c:f>
              <c:strCache>
                <c:ptCount val="11"/>
                <c:pt idx="0">
                  <c:v>Blood donations</c:v>
                </c:pt>
                <c:pt idx="1">
                  <c:v>PLHIV</c:v>
                </c:pt>
                <c:pt idx="2">
                  <c:v>PWID</c:v>
                </c:pt>
                <c:pt idx="3">
                  <c:v>Pregnant</c:v>
                </c:pt>
                <c:pt idx="4">
                  <c:v>Hospitalized</c:v>
                </c:pt>
                <c:pt idx="5">
                  <c:v>Outpatient</c:v>
                </c:pt>
                <c:pt idx="6">
                  <c:v>NCDC </c:v>
                </c:pt>
                <c:pt idx="7">
                  <c:v>HCV Management Center</c:v>
                </c:pt>
                <c:pt idx="8">
                  <c:v>Tbilisi citizens</c:v>
                </c:pt>
                <c:pt idx="9">
                  <c:v>Recruits</c:v>
                </c:pt>
                <c:pt idx="10">
                  <c:v>Prisoners</c:v>
                </c:pt>
              </c:strCache>
            </c:strRef>
          </c:cat>
          <c:val>
            <c:numRef>
              <c:f>Sheet1!$B$2:$B$12</c:f>
              <c:numCache>
                <c:formatCode>0%</c:formatCode>
                <c:ptCount val="11"/>
                <c:pt idx="0">
                  <c:v>1</c:v>
                </c:pt>
                <c:pt idx="1">
                  <c:v>1</c:v>
                </c:pt>
                <c:pt idx="2">
                  <c:v>1</c:v>
                </c:pt>
                <c:pt idx="3">
                  <c:v>1</c:v>
                </c:pt>
                <c:pt idx="4">
                  <c:v>1</c:v>
                </c:pt>
                <c:pt idx="5">
                  <c:v>1</c:v>
                </c:pt>
                <c:pt idx="6">
                  <c:v>1</c:v>
                </c:pt>
                <c:pt idx="7">
                  <c:v>1</c:v>
                </c:pt>
                <c:pt idx="8">
                  <c:v>1</c:v>
                </c:pt>
                <c:pt idx="9">
                  <c:v>1</c:v>
                </c:pt>
                <c:pt idx="10">
                  <c:v>1</c:v>
                </c:pt>
              </c:numCache>
            </c:numRef>
          </c:val>
          <c:extLst xmlns:c16r2="http://schemas.microsoft.com/office/drawing/2015/06/chart">
            <c:ext xmlns:c16="http://schemas.microsoft.com/office/drawing/2014/chart" uri="{C3380CC4-5D6E-409C-BE32-E72D297353CC}">
              <c16:uniqueId val="{0000000B-57D2-493D-8AF2-44F46AE9857A}"/>
            </c:ext>
          </c:extLst>
        </c:ser>
        <c:ser>
          <c:idx val="1"/>
          <c:order val="1"/>
          <c:tx>
            <c:strRef>
              <c:f>Sheet1!$C$1</c:f>
              <c:strCache>
                <c:ptCount val="1"/>
                <c:pt idx="0">
                  <c:v>% HCV Positive</c:v>
                </c:pt>
              </c:strCache>
            </c:strRef>
          </c:tx>
          <c:spPr>
            <a:solidFill>
              <a:srgbClr val="FF0000"/>
            </a:solidFill>
            <a:ln>
              <a:noFill/>
            </a:ln>
            <a:effectLst/>
          </c:spPr>
          <c:invertIfNegative val="0"/>
          <c:dLbls>
            <c:dLbl>
              <c:idx val="0"/>
              <c:layout>
                <c:manualLayout>
                  <c:x val="1.7163211025058137E-2"/>
                  <c:y val="-1.113549619157269E-2"/>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57D2-493D-8AF2-44F46AE9857A}"/>
                </c:ext>
                <c:ext xmlns:c15="http://schemas.microsoft.com/office/drawing/2012/chart" uri="{CE6537A1-D6FC-4f65-9D91-7224C49458BB}">
                  <c15:layout/>
                </c:ext>
              </c:extLst>
            </c:dLbl>
            <c:dLbl>
              <c:idx val="1"/>
              <c:layout>
                <c:manualLayout>
                  <c:x val="2.0977257919515466E-2"/>
                  <c:y val="-7.4236641277150807E-3"/>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57D2-493D-8AF2-44F46AE9857A}"/>
                </c:ext>
                <c:ext xmlns:c15="http://schemas.microsoft.com/office/drawing/2012/chart" uri="{CE6537A1-D6FC-4f65-9D91-7224C49458BB}">
                  <c15:layout/>
                </c:ext>
              </c:extLst>
            </c:dLbl>
            <c:dLbl>
              <c:idx val="2"/>
              <c:layout>
                <c:manualLayout>
                  <c:x val="1.7163211025058137E-2"/>
                  <c:y val="0"/>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E-57D2-493D-8AF2-44F46AE9857A}"/>
                </c:ext>
                <c:ext xmlns:c15="http://schemas.microsoft.com/office/drawing/2012/chart" uri="{CE6537A1-D6FC-4f65-9D91-7224C49458BB}">
                  <c15:layout/>
                </c:ext>
              </c:extLst>
            </c:dLbl>
            <c:dLbl>
              <c:idx val="3"/>
              <c:layout>
                <c:manualLayout>
                  <c:x val="9.5351172361434096E-3"/>
                  <c:y val="-1.1135496191572621E-2"/>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F-57D2-493D-8AF2-44F46AE9857A}"/>
                </c:ext>
                <c:ext xmlns:c15="http://schemas.microsoft.com/office/drawing/2012/chart" uri="{CE6537A1-D6FC-4f65-9D91-7224C49458BB}">
                  <c15:layout/>
                </c:ext>
              </c:extLst>
            </c:dLbl>
            <c:dLbl>
              <c:idx val="4"/>
              <c:layout>
                <c:manualLayout>
                  <c:x val="1.5256187577829386E-2"/>
                  <c:y val="-1.113549619157269E-2"/>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0-57D2-493D-8AF2-44F46AE9857A}"/>
                </c:ext>
                <c:ext xmlns:c15="http://schemas.microsoft.com/office/drawing/2012/chart" uri="{CE6537A1-D6FC-4f65-9D91-7224C49458BB}">
                  <c15:layout/>
                </c:ext>
              </c:extLst>
            </c:dLbl>
            <c:dLbl>
              <c:idx val="5"/>
              <c:layout>
                <c:manualLayout>
                  <c:x val="1.1442140683372092E-2"/>
                  <c:y val="-3.7118320638575403E-3"/>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1-57D2-493D-8AF2-44F46AE9857A}"/>
                </c:ext>
                <c:ext xmlns:c15="http://schemas.microsoft.com/office/drawing/2012/chart" uri="{CE6537A1-D6FC-4f65-9D91-7224C49458BB}">
                  <c15:layout/>
                </c:ext>
              </c:extLst>
            </c:dLbl>
            <c:dLbl>
              <c:idx val="6"/>
              <c:layout>
                <c:manualLayout>
                  <c:x val="1.5256187577829455E-2"/>
                  <c:y val="-1.4847328255430161E-2"/>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2-57D2-493D-8AF2-44F46AE9857A}"/>
                </c:ext>
                <c:ext xmlns:c15="http://schemas.microsoft.com/office/drawing/2012/chart" uri="{CE6537A1-D6FC-4f65-9D91-7224C49458BB}">
                  <c15:layout/>
                </c:ext>
              </c:extLst>
            </c:dLbl>
            <c:dLbl>
              <c:idx val="7"/>
              <c:layout>
                <c:manualLayout>
                  <c:x val="1.1442140683372092E-2"/>
                  <c:y val="-6.8049468390789168E-17"/>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3-57D2-493D-8AF2-44F46AE9857A}"/>
                </c:ext>
                <c:ext xmlns:c15="http://schemas.microsoft.com/office/drawing/2012/chart" uri="{CE6537A1-D6FC-4f65-9D91-7224C49458BB}">
                  <c15:layout/>
                </c:ext>
              </c:extLst>
            </c:dLbl>
            <c:dLbl>
              <c:idx val="8"/>
              <c:layout>
                <c:manualLayout>
                  <c:x val="1.9070234472286819E-2"/>
                  <c:y val="-3.7118320638576084E-3"/>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4-57D2-493D-8AF2-44F46AE9857A}"/>
                </c:ext>
                <c:ext xmlns:c15="http://schemas.microsoft.com/office/drawing/2012/chart" uri="{CE6537A1-D6FC-4f65-9D91-7224C49458BB}">
                  <c15:layout/>
                </c:ext>
              </c:extLst>
            </c:dLbl>
            <c:dLbl>
              <c:idx val="9"/>
              <c:layout>
                <c:manualLayout>
                  <c:x val="1.5256187577829455E-2"/>
                  <c:y val="-7.4236641277151492E-3"/>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5-57D2-493D-8AF2-44F46AE9857A}"/>
                </c:ext>
                <c:ext xmlns:c15="http://schemas.microsoft.com/office/drawing/2012/chart" uri="{CE6537A1-D6FC-4f65-9D91-7224C49458BB}">
                  <c15:layout/>
                </c:ext>
              </c:extLst>
            </c:dLbl>
            <c:dLbl>
              <c:idx val="10"/>
              <c:layout>
                <c:manualLayout>
                  <c:x val="1.3349164130600773E-2"/>
                  <c:y val="0"/>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6-57D2-493D-8AF2-44F46AE9857A}"/>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Sheet1!$A$2:$A$12</c:f>
              <c:strCache>
                <c:ptCount val="11"/>
                <c:pt idx="0">
                  <c:v>Blood donations</c:v>
                </c:pt>
                <c:pt idx="1">
                  <c:v>PLHIV</c:v>
                </c:pt>
                <c:pt idx="2">
                  <c:v>PWID</c:v>
                </c:pt>
                <c:pt idx="3">
                  <c:v>Pregnant</c:v>
                </c:pt>
                <c:pt idx="4">
                  <c:v>Hospitalized</c:v>
                </c:pt>
                <c:pt idx="5">
                  <c:v>Outpatient</c:v>
                </c:pt>
                <c:pt idx="6">
                  <c:v>NCDC </c:v>
                </c:pt>
                <c:pt idx="7">
                  <c:v>HCV Management Center</c:v>
                </c:pt>
                <c:pt idx="8">
                  <c:v>Tbilisi citizens</c:v>
                </c:pt>
                <c:pt idx="9">
                  <c:v>Recruits</c:v>
                </c:pt>
                <c:pt idx="10">
                  <c:v>Prisoners</c:v>
                </c:pt>
              </c:strCache>
            </c:strRef>
          </c:cat>
          <c:val>
            <c:numRef>
              <c:f>Sheet1!$C$2:$C$12</c:f>
              <c:numCache>
                <c:formatCode>0.00%</c:formatCode>
                <c:ptCount val="11"/>
                <c:pt idx="0">
                  <c:v>1.2520743987961052E-2</c:v>
                </c:pt>
                <c:pt idx="1">
                  <c:v>0.24860335195530725</c:v>
                </c:pt>
                <c:pt idx="2">
                  <c:v>0.45001125872551229</c:v>
                </c:pt>
                <c:pt idx="3">
                  <c:v>4.0109930921785634E-3</c:v>
                </c:pt>
                <c:pt idx="4">
                  <c:v>4.2347811053268535E-2</c:v>
                </c:pt>
                <c:pt idx="5">
                  <c:v>6.4900293443571011E-2</c:v>
                </c:pt>
                <c:pt idx="6">
                  <c:v>0.17491359790251459</c:v>
                </c:pt>
                <c:pt idx="7">
                  <c:v>0.31390134529147984</c:v>
                </c:pt>
                <c:pt idx="8">
                  <c:v>0.13773462288313773</c:v>
                </c:pt>
                <c:pt idx="9">
                  <c:v>1.5155567442275118E-2</c:v>
                </c:pt>
                <c:pt idx="10">
                  <c:v>0.37401266633459046</c:v>
                </c:pt>
              </c:numCache>
            </c:numRef>
          </c:val>
          <c:extLst xmlns:c16r2="http://schemas.microsoft.com/office/drawing/2015/06/chart">
            <c:ext xmlns:c16="http://schemas.microsoft.com/office/drawing/2014/chart" uri="{C3380CC4-5D6E-409C-BE32-E72D297353CC}">
              <c16:uniqueId val="{00000017-57D2-493D-8AF2-44F46AE9857A}"/>
            </c:ext>
          </c:extLst>
        </c:ser>
        <c:dLbls>
          <c:dLblPos val="outEnd"/>
          <c:showLegendKey val="0"/>
          <c:showVal val="1"/>
          <c:showCatName val="0"/>
          <c:showSerName val="0"/>
          <c:showPercent val="0"/>
          <c:showBubbleSize val="0"/>
        </c:dLbls>
        <c:gapWidth val="219"/>
        <c:overlap val="-27"/>
        <c:axId val="237120384"/>
        <c:axId val="237120944"/>
        <c:extLst xmlns:c16r2="http://schemas.microsoft.com/office/drawing/2015/06/chart">
          <c:ext xmlns:c15="http://schemas.microsoft.com/office/drawing/2012/chart" uri="{02D57815-91ED-43cb-92C2-25804820EDAC}">
            <c15:filteredBarSeries>
              <c15:ser>
                <c:idx val="2"/>
                <c:order val="2"/>
                <c:tx>
                  <c:strRef>
                    <c:extLst xmlns:c16r2="http://schemas.microsoft.com/office/drawing/2015/06/chart">
                      <c:ext uri="{02D57815-91ED-43cb-92C2-25804820EDAC}">
                        <c15:formulaRef>
                          <c15:sqref>Sheet1!$D$1</c15:sqref>
                        </c15:formulaRef>
                      </c:ext>
                    </c:extLst>
                    <c:strCache>
                      <c:ptCount val="1"/>
                      <c:pt idx="0">
                        <c:v>Column1</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uri="{CE6537A1-D6FC-4f65-9D91-7224C49458BB}">
                      <c15:showLeaderLines val="0"/>
                    </c:ext>
                  </c:extLst>
                </c:dLbls>
                <c:cat>
                  <c:strRef>
                    <c:extLst xmlns:c16r2="http://schemas.microsoft.com/office/drawing/2015/06/chart">
                      <c:ext uri="{02D57815-91ED-43cb-92C2-25804820EDAC}">
                        <c15:formulaRef>
                          <c15:sqref>Sheet1!$A$2:$A$12</c15:sqref>
                        </c15:formulaRef>
                      </c:ext>
                    </c:extLst>
                    <c:strCache>
                      <c:ptCount val="11"/>
                      <c:pt idx="0">
                        <c:v>Blood donations</c:v>
                      </c:pt>
                      <c:pt idx="1">
                        <c:v>PLHIV</c:v>
                      </c:pt>
                      <c:pt idx="2">
                        <c:v>PWID</c:v>
                      </c:pt>
                      <c:pt idx="3">
                        <c:v>Pregnant</c:v>
                      </c:pt>
                      <c:pt idx="4">
                        <c:v>Hospitalized</c:v>
                      </c:pt>
                      <c:pt idx="5">
                        <c:v>Outpatient</c:v>
                      </c:pt>
                      <c:pt idx="6">
                        <c:v>NCDC </c:v>
                      </c:pt>
                      <c:pt idx="7">
                        <c:v>HCV Management Center</c:v>
                      </c:pt>
                      <c:pt idx="8">
                        <c:v>Tbilisi citizens</c:v>
                      </c:pt>
                      <c:pt idx="9">
                        <c:v>Recruits</c:v>
                      </c:pt>
                      <c:pt idx="10">
                        <c:v>Prisoners</c:v>
                      </c:pt>
                    </c:strCache>
                  </c:strRef>
                </c:cat>
                <c:val>
                  <c:numRef>
                    <c:extLst xmlns:c16r2="http://schemas.microsoft.com/office/drawing/2015/06/chart">
                      <c:ext uri="{02D57815-91ED-43cb-92C2-25804820EDAC}">
                        <c15:formulaRef>
                          <c15:sqref>Sheet1!$D$2:$D$12</c15:sqref>
                        </c15:formulaRef>
                      </c:ext>
                    </c:extLst>
                    <c:numCache>
                      <c:formatCode>General</c:formatCode>
                      <c:ptCount val="11"/>
                    </c:numCache>
                  </c:numRef>
                </c:val>
                <c:extLst xmlns:c16r2="http://schemas.microsoft.com/office/drawing/2015/06/chart">
                  <c:ext xmlns:c16="http://schemas.microsoft.com/office/drawing/2014/chart" uri="{C3380CC4-5D6E-409C-BE32-E72D297353CC}">
                    <c16:uniqueId val="{00000018-57D2-493D-8AF2-44F46AE9857A}"/>
                  </c:ext>
                </c:extLst>
              </c15:ser>
            </c15:filteredBarSeries>
          </c:ext>
        </c:extLst>
      </c:barChart>
      <c:catAx>
        <c:axId val="23712038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ka-GE"/>
          </a:p>
        </c:txPr>
        <c:crossAx val="237120944"/>
        <c:crosses val="autoZero"/>
        <c:auto val="1"/>
        <c:lblAlgn val="ctr"/>
        <c:lblOffset val="100"/>
        <c:noMultiLvlLbl val="0"/>
      </c:catAx>
      <c:valAx>
        <c:axId val="237120944"/>
        <c:scaling>
          <c:orientation val="minMax"/>
          <c:max val="1"/>
        </c:scaling>
        <c:delete val="0"/>
        <c:axPos val="r"/>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ka-GE"/>
          </a:p>
        </c:txPr>
        <c:crossAx val="237120384"/>
        <c:crosses val="max"/>
        <c:crossBetween val="between"/>
        <c:majorUnit val="0.2"/>
      </c:valAx>
      <c:spPr>
        <a:noFill/>
        <a:ln>
          <a:noFill/>
        </a:ln>
        <a:effectLst/>
      </c:spPr>
    </c:plotArea>
    <c:legend>
      <c:legendPos val="b"/>
      <c:layout>
        <c:manualLayout>
          <c:xMode val="edge"/>
          <c:yMode val="edge"/>
          <c:x val="0.60882018044113762"/>
          <c:y val="0.89172527415679304"/>
          <c:w val="0.36950905175314602"/>
          <c:h val="8.8016933367200095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ka-GE"/>
        </a:p>
      </c:txPr>
    </c:legend>
    <c:plotVisOnly val="1"/>
    <c:dispBlanksAs val="gap"/>
    <c:showDLblsOverMax val="0"/>
  </c:chart>
  <c:spPr>
    <a:noFill/>
    <a:ln>
      <a:noFill/>
    </a:ln>
    <a:effectLst/>
  </c:spPr>
  <c:txPr>
    <a:bodyPr/>
    <a:lstStyle/>
    <a:p>
      <a:pPr>
        <a:defRPr/>
      </a:pPr>
      <a:endParaRPr lang="ka-GE"/>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9599A7-86B9-4051-887C-6D52F365ACED}"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740C771F-FBDC-42A3-99E9-AD59385568CB}">
      <dgm:prSet phldrT="[Text]"/>
      <dgm:spPr/>
      <dgm:t>
        <a:bodyPr/>
        <a:lstStyle/>
        <a:p>
          <a:r>
            <a:rPr lang="en-US" b="1" dirty="0"/>
            <a:t>215,000 anti-HCV positive persons</a:t>
          </a:r>
        </a:p>
      </dgm:t>
    </dgm:pt>
    <dgm:pt modelId="{AE5EBF4B-4F12-440B-9BF7-638838ED31F5}" type="parTrans" cxnId="{0F7D7F3B-CAE9-4551-9A8E-B8504D647892}">
      <dgm:prSet/>
      <dgm:spPr/>
      <dgm:t>
        <a:bodyPr/>
        <a:lstStyle/>
        <a:p>
          <a:endParaRPr lang="en-US"/>
        </a:p>
      </dgm:t>
    </dgm:pt>
    <dgm:pt modelId="{A3E35C73-CB09-4482-BCD2-6FDD5EA94DA9}" type="sibTrans" cxnId="{0F7D7F3B-CAE9-4551-9A8E-B8504D647892}">
      <dgm:prSet/>
      <dgm:spPr/>
      <dgm:t>
        <a:bodyPr/>
        <a:lstStyle/>
        <a:p>
          <a:endParaRPr lang="en-US"/>
        </a:p>
      </dgm:t>
    </dgm:pt>
    <dgm:pt modelId="{FE92B569-1A08-4C9F-B38C-89486048B629}">
      <dgm:prSet phldrT="[Text]"/>
      <dgm:spPr/>
      <dgm:t>
        <a:bodyPr/>
        <a:lstStyle/>
        <a:p>
          <a:r>
            <a:rPr lang="en-US" dirty="0"/>
            <a:t>IDU and Blood Transfusion – Most common risk factors</a:t>
          </a:r>
        </a:p>
      </dgm:t>
    </dgm:pt>
    <dgm:pt modelId="{6B3DC051-B89A-45B9-8A9E-25A18FCB78DF}" type="parTrans" cxnId="{B7253BBC-38EE-4229-AD4A-FEFB4EF86C55}">
      <dgm:prSet/>
      <dgm:spPr/>
      <dgm:t>
        <a:bodyPr/>
        <a:lstStyle/>
        <a:p>
          <a:endParaRPr lang="en-US"/>
        </a:p>
      </dgm:t>
    </dgm:pt>
    <dgm:pt modelId="{608C0925-88E5-46B2-A8F4-4C113ABBE0FF}" type="sibTrans" cxnId="{B7253BBC-38EE-4229-AD4A-FEFB4EF86C55}">
      <dgm:prSet/>
      <dgm:spPr/>
      <dgm:t>
        <a:bodyPr/>
        <a:lstStyle/>
        <a:p>
          <a:endParaRPr lang="en-US"/>
        </a:p>
      </dgm:t>
    </dgm:pt>
    <dgm:pt modelId="{E064E1A6-9386-4B82-AD62-9A2219EA2512}">
      <dgm:prSet phldrT="[Text]"/>
      <dgm:spPr/>
      <dgm:t>
        <a:bodyPr/>
        <a:lstStyle/>
        <a:p>
          <a:r>
            <a:rPr lang="en-US" dirty="0"/>
            <a:t>Men between 30-50 years old – Highest prevalence</a:t>
          </a:r>
        </a:p>
      </dgm:t>
    </dgm:pt>
    <dgm:pt modelId="{EA586BBF-ED50-424C-A924-D685110DCFCB}" type="parTrans" cxnId="{9A688831-72BA-4227-ADC0-4ABA4B70BE2E}">
      <dgm:prSet/>
      <dgm:spPr/>
      <dgm:t>
        <a:bodyPr/>
        <a:lstStyle/>
        <a:p>
          <a:endParaRPr lang="en-US"/>
        </a:p>
      </dgm:t>
    </dgm:pt>
    <dgm:pt modelId="{4ED4DA98-A0E2-41F6-B698-65433BB5D698}" type="sibTrans" cxnId="{9A688831-72BA-4227-ADC0-4ABA4B70BE2E}">
      <dgm:prSet/>
      <dgm:spPr/>
      <dgm:t>
        <a:bodyPr/>
        <a:lstStyle/>
        <a:p>
          <a:endParaRPr lang="en-US"/>
        </a:p>
      </dgm:t>
    </dgm:pt>
    <dgm:pt modelId="{E1A3C57A-0AD3-4EB3-BC61-51B4C0FF64FA}">
      <dgm:prSet/>
      <dgm:spPr/>
      <dgm:t>
        <a:bodyPr/>
        <a:lstStyle/>
        <a:p>
          <a:r>
            <a:rPr lang="en-US" dirty="0"/>
            <a:t>Large proportion of individuals – unknown risk factors</a:t>
          </a:r>
        </a:p>
      </dgm:t>
    </dgm:pt>
    <dgm:pt modelId="{751E253B-3370-4F91-A367-CB7AE3D46705}" type="parTrans" cxnId="{3789122B-C92D-4809-9CD6-2BAF55EB18E0}">
      <dgm:prSet/>
      <dgm:spPr/>
      <dgm:t>
        <a:bodyPr/>
        <a:lstStyle/>
        <a:p>
          <a:endParaRPr lang="en-US"/>
        </a:p>
      </dgm:t>
    </dgm:pt>
    <dgm:pt modelId="{2C027A58-EFD9-4B8D-A599-A311C91370A8}" type="sibTrans" cxnId="{3789122B-C92D-4809-9CD6-2BAF55EB18E0}">
      <dgm:prSet/>
      <dgm:spPr/>
      <dgm:t>
        <a:bodyPr/>
        <a:lstStyle/>
        <a:p>
          <a:endParaRPr lang="en-US"/>
        </a:p>
      </dgm:t>
    </dgm:pt>
    <dgm:pt modelId="{23C9659B-883A-4BB0-8CFA-389B6AC0B11F}">
      <dgm:prSet/>
      <dgm:spPr/>
      <dgm:t>
        <a:bodyPr/>
        <a:lstStyle/>
        <a:p>
          <a:r>
            <a:rPr lang="en-US" dirty="0"/>
            <a:t>Highest prevalence regions – </a:t>
          </a:r>
          <a:r>
            <a:rPr lang="en-US" dirty="0" err="1"/>
            <a:t>Samegrelo</a:t>
          </a:r>
          <a:r>
            <a:rPr lang="en-US" dirty="0"/>
            <a:t>, </a:t>
          </a:r>
          <a:r>
            <a:rPr lang="en-US" dirty="0" err="1"/>
            <a:t>Achara</a:t>
          </a:r>
          <a:r>
            <a:rPr lang="en-US" dirty="0"/>
            <a:t>, </a:t>
          </a:r>
          <a:r>
            <a:rPr lang="en-US" dirty="0" err="1"/>
            <a:t>Imereti</a:t>
          </a:r>
          <a:r>
            <a:rPr lang="en-US" dirty="0"/>
            <a:t>, Tbilisi</a:t>
          </a:r>
        </a:p>
      </dgm:t>
    </dgm:pt>
    <dgm:pt modelId="{0C4EB010-F123-4FC7-9261-455275654301}" type="parTrans" cxnId="{64EA0C73-9228-4A91-B96C-E79FFF3C1AAF}">
      <dgm:prSet/>
      <dgm:spPr/>
      <dgm:t>
        <a:bodyPr/>
        <a:lstStyle/>
        <a:p>
          <a:endParaRPr lang="en-US"/>
        </a:p>
      </dgm:t>
    </dgm:pt>
    <dgm:pt modelId="{5A52DE8C-6DFC-459E-8829-34E4DC75C9E6}" type="sibTrans" cxnId="{64EA0C73-9228-4A91-B96C-E79FFF3C1AAF}">
      <dgm:prSet/>
      <dgm:spPr/>
      <dgm:t>
        <a:bodyPr/>
        <a:lstStyle/>
        <a:p>
          <a:endParaRPr lang="en-US"/>
        </a:p>
      </dgm:t>
    </dgm:pt>
    <dgm:pt modelId="{D5891EEC-26BB-47E3-A1D6-D050CE489C3D}">
      <dgm:prSet phldrT="[Text]"/>
      <dgm:spPr/>
      <dgm:t>
        <a:bodyPr/>
        <a:lstStyle/>
        <a:p>
          <a:r>
            <a:rPr lang="en-US" dirty="0"/>
            <a:t>Only about 1/3 of anti-HCV positive persons knew their HCV status</a:t>
          </a:r>
        </a:p>
      </dgm:t>
    </dgm:pt>
    <dgm:pt modelId="{E1F28D96-9F5F-46D1-AB51-21A11D62E16A}" type="sibTrans" cxnId="{6F471308-107F-4AAB-B207-090A3023747B}">
      <dgm:prSet/>
      <dgm:spPr/>
      <dgm:t>
        <a:bodyPr/>
        <a:lstStyle/>
        <a:p>
          <a:endParaRPr lang="en-US"/>
        </a:p>
      </dgm:t>
    </dgm:pt>
    <dgm:pt modelId="{9CB4C15E-2BAA-4C7C-9786-56F8D829845F}" type="parTrans" cxnId="{6F471308-107F-4AAB-B207-090A3023747B}">
      <dgm:prSet/>
      <dgm:spPr/>
      <dgm:t>
        <a:bodyPr/>
        <a:lstStyle/>
        <a:p>
          <a:endParaRPr lang="en-US"/>
        </a:p>
      </dgm:t>
    </dgm:pt>
    <dgm:pt modelId="{FC8F4C1E-E52C-4797-A0D8-AC03366C4B51}" type="pres">
      <dgm:prSet presAssocID="{369599A7-86B9-4051-887C-6D52F365ACED}" presName="Name0" presStyleCnt="0">
        <dgm:presLayoutVars>
          <dgm:chMax val="1"/>
          <dgm:chPref val="1"/>
          <dgm:dir/>
          <dgm:animOne val="branch"/>
          <dgm:animLvl val="lvl"/>
        </dgm:presLayoutVars>
      </dgm:prSet>
      <dgm:spPr/>
      <dgm:t>
        <a:bodyPr/>
        <a:lstStyle/>
        <a:p>
          <a:endParaRPr lang="ka-GE"/>
        </a:p>
      </dgm:t>
    </dgm:pt>
    <dgm:pt modelId="{C3EE989D-9D6E-4EF7-AF4F-8A14BBE4318F}" type="pres">
      <dgm:prSet presAssocID="{740C771F-FBDC-42A3-99E9-AD59385568CB}" presName="singleCycle" presStyleCnt="0"/>
      <dgm:spPr/>
    </dgm:pt>
    <dgm:pt modelId="{0A5679B7-E970-446D-9A14-638CE0D21AB4}" type="pres">
      <dgm:prSet presAssocID="{740C771F-FBDC-42A3-99E9-AD59385568CB}" presName="singleCenter" presStyleLbl="node1" presStyleIdx="0" presStyleCnt="6" custScaleX="115649" custScaleY="64889" custLinFactNeighborX="266" custLinFactNeighborY="-5322">
        <dgm:presLayoutVars>
          <dgm:chMax val="7"/>
          <dgm:chPref val="7"/>
        </dgm:presLayoutVars>
      </dgm:prSet>
      <dgm:spPr/>
      <dgm:t>
        <a:bodyPr/>
        <a:lstStyle/>
        <a:p>
          <a:endParaRPr lang="ka-GE"/>
        </a:p>
      </dgm:t>
    </dgm:pt>
    <dgm:pt modelId="{D8B1AB95-9825-4F68-B2AC-6D7E758628AA}" type="pres">
      <dgm:prSet presAssocID="{6B3DC051-B89A-45B9-8A9E-25A18FCB78DF}" presName="Name56" presStyleLbl="parChTrans1D2" presStyleIdx="0" presStyleCnt="5" custSzX="1079366"/>
      <dgm:spPr/>
      <dgm:t>
        <a:bodyPr/>
        <a:lstStyle/>
        <a:p>
          <a:endParaRPr lang="ka-GE"/>
        </a:p>
      </dgm:t>
    </dgm:pt>
    <dgm:pt modelId="{F76F8363-34CB-4577-89DE-CA251D69272A}" type="pres">
      <dgm:prSet presAssocID="{FE92B569-1A08-4C9F-B38C-89486048B629}" presName="text0" presStyleLbl="node1" presStyleIdx="1" presStyleCnt="6" custScaleX="218877" custScaleY="96092">
        <dgm:presLayoutVars>
          <dgm:bulletEnabled val="1"/>
        </dgm:presLayoutVars>
      </dgm:prSet>
      <dgm:spPr/>
      <dgm:t>
        <a:bodyPr/>
        <a:lstStyle/>
        <a:p>
          <a:endParaRPr lang="ka-GE"/>
        </a:p>
      </dgm:t>
    </dgm:pt>
    <dgm:pt modelId="{A4D23DFD-FB3E-43BD-8293-C131FF63AAA1}" type="pres">
      <dgm:prSet presAssocID="{EA586BBF-ED50-424C-A924-D685110DCFCB}" presName="Name56" presStyleLbl="parChTrans1D2" presStyleIdx="1" presStyleCnt="5" custSzX="261629"/>
      <dgm:spPr/>
      <dgm:t>
        <a:bodyPr/>
        <a:lstStyle/>
        <a:p>
          <a:endParaRPr lang="ka-GE"/>
        </a:p>
      </dgm:t>
    </dgm:pt>
    <dgm:pt modelId="{45FC069B-75FD-4773-B12F-C0DD28AEA1BD}" type="pres">
      <dgm:prSet presAssocID="{E064E1A6-9386-4B82-AD62-9A2219EA2512}" presName="text0" presStyleLbl="node1" presStyleIdx="2" presStyleCnt="6" custScaleX="218877" custScaleY="96092" custRadScaleRad="121582" custRadScaleInc="-5502">
        <dgm:presLayoutVars>
          <dgm:bulletEnabled val="1"/>
        </dgm:presLayoutVars>
      </dgm:prSet>
      <dgm:spPr/>
      <dgm:t>
        <a:bodyPr/>
        <a:lstStyle/>
        <a:p>
          <a:endParaRPr lang="ka-GE"/>
        </a:p>
      </dgm:t>
    </dgm:pt>
    <dgm:pt modelId="{0EABF9CE-0EBE-4EB7-A8F4-DD7EA30B45ED}" type="pres">
      <dgm:prSet presAssocID="{9CB4C15E-2BAA-4C7C-9786-56F8D829845F}" presName="Name56" presStyleLbl="parChTrans1D2" presStyleIdx="2" presStyleCnt="5" custSzX="794617"/>
      <dgm:spPr/>
      <dgm:t>
        <a:bodyPr/>
        <a:lstStyle/>
        <a:p>
          <a:endParaRPr lang="ka-GE"/>
        </a:p>
      </dgm:t>
    </dgm:pt>
    <dgm:pt modelId="{99C9F316-0344-43DC-92E6-85BAF6FBB3F3}" type="pres">
      <dgm:prSet presAssocID="{D5891EEC-26BB-47E3-A1D6-D050CE489C3D}" presName="text0" presStyleLbl="node1" presStyleIdx="3" presStyleCnt="6" custScaleX="218877" custScaleY="96092" custRadScaleRad="87194" custRadScaleInc="-17736">
        <dgm:presLayoutVars>
          <dgm:bulletEnabled val="1"/>
        </dgm:presLayoutVars>
      </dgm:prSet>
      <dgm:spPr/>
      <dgm:t>
        <a:bodyPr/>
        <a:lstStyle/>
        <a:p>
          <a:endParaRPr lang="ka-GE"/>
        </a:p>
      </dgm:t>
    </dgm:pt>
    <dgm:pt modelId="{2B90E0A0-3323-4463-871C-E108731A4A8A}" type="pres">
      <dgm:prSet presAssocID="{751E253B-3370-4F91-A367-CB7AE3D46705}" presName="Name56" presStyleLbl="parChTrans1D2" presStyleIdx="3" presStyleCnt="5" custSzX="794617"/>
      <dgm:spPr/>
      <dgm:t>
        <a:bodyPr/>
        <a:lstStyle/>
        <a:p>
          <a:endParaRPr lang="ka-GE"/>
        </a:p>
      </dgm:t>
    </dgm:pt>
    <dgm:pt modelId="{2AE379D6-7729-413C-8029-D0C94B99CF51}" type="pres">
      <dgm:prSet presAssocID="{E1A3C57A-0AD3-4EB3-BC61-51B4C0FF64FA}" presName="text0" presStyleLbl="node1" presStyleIdx="4" presStyleCnt="6" custScaleX="218877" custScaleY="96092" custRadScaleRad="87194" custRadScaleInc="17736">
        <dgm:presLayoutVars>
          <dgm:bulletEnabled val="1"/>
        </dgm:presLayoutVars>
      </dgm:prSet>
      <dgm:spPr/>
      <dgm:t>
        <a:bodyPr/>
        <a:lstStyle/>
        <a:p>
          <a:endParaRPr lang="ka-GE"/>
        </a:p>
      </dgm:t>
    </dgm:pt>
    <dgm:pt modelId="{959B05EB-BE2D-4E13-8F1B-57ED87BD219E}" type="pres">
      <dgm:prSet presAssocID="{0C4EB010-F123-4FC7-9261-455275654301}" presName="Name56" presStyleLbl="parChTrans1D2" presStyleIdx="4" presStyleCnt="5" custSzX="261629"/>
      <dgm:spPr/>
      <dgm:t>
        <a:bodyPr/>
        <a:lstStyle/>
        <a:p>
          <a:endParaRPr lang="ka-GE"/>
        </a:p>
      </dgm:t>
    </dgm:pt>
    <dgm:pt modelId="{DB6EF5D0-1A4C-453A-A1D6-3CE67E78FF1E}" type="pres">
      <dgm:prSet presAssocID="{23C9659B-883A-4BB0-8CFA-389B6AC0B11F}" presName="text0" presStyleLbl="node1" presStyleIdx="5" presStyleCnt="6" custScaleX="218877" custScaleY="96092" custRadScaleRad="125417" custRadScaleInc="3021">
        <dgm:presLayoutVars>
          <dgm:bulletEnabled val="1"/>
        </dgm:presLayoutVars>
      </dgm:prSet>
      <dgm:spPr/>
      <dgm:t>
        <a:bodyPr/>
        <a:lstStyle/>
        <a:p>
          <a:endParaRPr lang="ka-GE"/>
        </a:p>
      </dgm:t>
    </dgm:pt>
  </dgm:ptLst>
  <dgm:cxnLst>
    <dgm:cxn modelId="{288F26D3-2E53-4BD1-BB80-D6473391523C}" type="presOf" srcId="{FE92B569-1A08-4C9F-B38C-89486048B629}" destId="{F76F8363-34CB-4577-89DE-CA251D69272A}" srcOrd="0" destOrd="0" presId="urn:microsoft.com/office/officeart/2008/layout/RadialCluster"/>
    <dgm:cxn modelId="{B7253BBC-38EE-4229-AD4A-FEFB4EF86C55}" srcId="{740C771F-FBDC-42A3-99E9-AD59385568CB}" destId="{FE92B569-1A08-4C9F-B38C-89486048B629}" srcOrd="0" destOrd="0" parTransId="{6B3DC051-B89A-45B9-8A9E-25A18FCB78DF}" sibTransId="{608C0925-88E5-46B2-A8F4-4C113ABBE0FF}"/>
    <dgm:cxn modelId="{F5F632DA-7FED-4789-BDAB-9FD031AF246E}" type="presOf" srcId="{23C9659B-883A-4BB0-8CFA-389B6AC0B11F}" destId="{DB6EF5D0-1A4C-453A-A1D6-3CE67E78FF1E}" srcOrd="0" destOrd="0" presId="urn:microsoft.com/office/officeart/2008/layout/RadialCluster"/>
    <dgm:cxn modelId="{6F471308-107F-4AAB-B207-090A3023747B}" srcId="{740C771F-FBDC-42A3-99E9-AD59385568CB}" destId="{D5891EEC-26BB-47E3-A1D6-D050CE489C3D}" srcOrd="2" destOrd="0" parTransId="{9CB4C15E-2BAA-4C7C-9786-56F8D829845F}" sibTransId="{E1F28D96-9F5F-46D1-AB51-21A11D62E16A}"/>
    <dgm:cxn modelId="{9F8C5098-8B40-4F45-8D71-8FB706EDC354}" type="presOf" srcId="{EA586BBF-ED50-424C-A924-D685110DCFCB}" destId="{A4D23DFD-FB3E-43BD-8293-C131FF63AAA1}" srcOrd="0" destOrd="0" presId="urn:microsoft.com/office/officeart/2008/layout/RadialCluster"/>
    <dgm:cxn modelId="{64EA0C73-9228-4A91-B96C-E79FFF3C1AAF}" srcId="{740C771F-FBDC-42A3-99E9-AD59385568CB}" destId="{23C9659B-883A-4BB0-8CFA-389B6AC0B11F}" srcOrd="4" destOrd="0" parTransId="{0C4EB010-F123-4FC7-9261-455275654301}" sibTransId="{5A52DE8C-6DFC-459E-8829-34E4DC75C9E6}"/>
    <dgm:cxn modelId="{0F7D7F3B-CAE9-4551-9A8E-B8504D647892}" srcId="{369599A7-86B9-4051-887C-6D52F365ACED}" destId="{740C771F-FBDC-42A3-99E9-AD59385568CB}" srcOrd="0" destOrd="0" parTransId="{AE5EBF4B-4F12-440B-9BF7-638838ED31F5}" sibTransId="{A3E35C73-CB09-4482-BCD2-6FDD5EA94DA9}"/>
    <dgm:cxn modelId="{64D085A1-E9BF-43F9-B63E-1D7D5B087795}" type="presOf" srcId="{0C4EB010-F123-4FC7-9261-455275654301}" destId="{959B05EB-BE2D-4E13-8F1B-57ED87BD219E}" srcOrd="0" destOrd="0" presId="urn:microsoft.com/office/officeart/2008/layout/RadialCluster"/>
    <dgm:cxn modelId="{2376BCF8-E1BC-43A8-9E4A-A8F7105D3785}" type="presOf" srcId="{9CB4C15E-2BAA-4C7C-9786-56F8D829845F}" destId="{0EABF9CE-0EBE-4EB7-A8F4-DD7EA30B45ED}" srcOrd="0" destOrd="0" presId="urn:microsoft.com/office/officeart/2008/layout/RadialCluster"/>
    <dgm:cxn modelId="{8D307E88-8C3D-4CD3-A78A-6D3682CB22C9}" type="presOf" srcId="{6B3DC051-B89A-45B9-8A9E-25A18FCB78DF}" destId="{D8B1AB95-9825-4F68-B2AC-6D7E758628AA}" srcOrd="0" destOrd="0" presId="urn:microsoft.com/office/officeart/2008/layout/RadialCluster"/>
    <dgm:cxn modelId="{8BE9E76D-39BA-4B66-8197-56D85F65B9F5}" type="presOf" srcId="{D5891EEC-26BB-47E3-A1D6-D050CE489C3D}" destId="{99C9F316-0344-43DC-92E6-85BAF6FBB3F3}" srcOrd="0" destOrd="0" presId="urn:microsoft.com/office/officeart/2008/layout/RadialCluster"/>
    <dgm:cxn modelId="{127627A5-7E1C-49D3-8306-65F267A770DB}" type="presOf" srcId="{E1A3C57A-0AD3-4EB3-BC61-51B4C0FF64FA}" destId="{2AE379D6-7729-413C-8029-D0C94B99CF51}" srcOrd="0" destOrd="0" presId="urn:microsoft.com/office/officeart/2008/layout/RadialCluster"/>
    <dgm:cxn modelId="{D267A44D-9328-4759-91A7-3FFFC2C44315}" type="presOf" srcId="{E064E1A6-9386-4B82-AD62-9A2219EA2512}" destId="{45FC069B-75FD-4773-B12F-C0DD28AEA1BD}" srcOrd="0" destOrd="0" presId="urn:microsoft.com/office/officeart/2008/layout/RadialCluster"/>
    <dgm:cxn modelId="{3789122B-C92D-4809-9CD6-2BAF55EB18E0}" srcId="{740C771F-FBDC-42A3-99E9-AD59385568CB}" destId="{E1A3C57A-0AD3-4EB3-BC61-51B4C0FF64FA}" srcOrd="3" destOrd="0" parTransId="{751E253B-3370-4F91-A367-CB7AE3D46705}" sibTransId="{2C027A58-EFD9-4B8D-A599-A311C91370A8}"/>
    <dgm:cxn modelId="{2A65AD0A-E4FA-40AF-ABAC-42218961DCD5}" type="presOf" srcId="{751E253B-3370-4F91-A367-CB7AE3D46705}" destId="{2B90E0A0-3323-4463-871C-E108731A4A8A}" srcOrd="0" destOrd="0" presId="urn:microsoft.com/office/officeart/2008/layout/RadialCluster"/>
    <dgm:cxn modelId="{C5F8D9BF-6480-4446-B8A5-65A160502B65}" type="presOf" srcId="{369599A7-86B9-4051-887C-6D52F365ACED}" destId="{FC8F4C1E-E52C-4797-A0D8-AC03366C4B51}" srcOrd="0" destOrd="0" presId="urn:microsoft.com/office/officeart/2008/layout/RadialCluster"/>
    <dgm:cxn modelId="{9A688831-72BA-4227-ADC0-4ABA4B70BE2E}" srcId="{740C771F-FBDC-42A3-99E9-AD59385568CB}" destId="{E064E1A6-9386-4B82-AD62-9A2219EA2512}" srcOrd="1" destOrd="0" parTransId="{EA586BBF-ED50-424C-A924-D685110DCFCB}" sibTransId="{4ED4DA98-A0E2-41F6-B698-65433BB5D698}"/>
    <dgm:cxn modelId="{14083CF4-1DA8-4A29-860F-FA7DF1D47574}" type="presOf" srcId="{740C771F-FBDC-42A3-99E9-AD59385568CB}" destId="{0A5679B7-E970-446D-9A14-638CE0D21AB4}" srcOrd="0" destOrd="0" presId="urn:microsoft.com/office/officeart/2008/layout/RadialCluster"/>
    <dgm:cxn modelId="{2FF25041-8E4D-4006-99A0-A8EF4FCE7809}" type="presParOf" srcId="{FC8F4C1E-E52C-4797-A0D8-AC03366C4B51}" destId="{C3EE989D-9D6E-4EF7-AF4F-8A14BBE4318F}" srcOrd="0" destOrd="0" presId="urn:microsoft.com/office/officeart/2008/layout/RadialCluster"/>
    <dgm:cxn modelId="{122F03F3-DBB3-4365-860D-D529E8AB02D0}" type="presParOf" srcId="{C3EE989D-9D6E-4EF7-AF4F-8A14BBE4318F}" destId="{0A5679B7-E970-446D-9A14-638CE0D21AB4}" srcOrd="0" destOrd="0" presId="urn:microsoft.com/office/officeart/2008/layout/RadialCluster"/>
    <dgm:cxn modelId="{7ED99E2C-E0D2-407D-8B9F-2FF423325F3D}" type="presParOf" srcId="{C3EE989D-9D6E-4EF7-AF4F-8A14BBE4318F}" destId="{D8B1AB95-9825-4F68-B2AC-6D7E758628AA}" srcOrd="1" destOrd="0" presId="urn:microsoft.com/office/officeart/2008/layout/RadialCluster"/>
    <dgm:cxn modelId="{7B42A374-6657-4092-904B-00D9B5552781}" type="presParOf" srcId="{C3EE989D-9D6E-4EF7-AF4F-8A14BBE4318F}" destId="{F76F8363-34CB-4577-89DE-CA251D69272A}" srcOrd="2" destOrd="0" presId="urn:microsoft.com/office/officeart/2008/layout/RadialCluster"/>
    <dgm:cxn modelId="{6ED285BB-1C0D-48EB-8721-DBB581E986B5}" type="presParOf" srcId="{C3EE989D-9D6E-4EF7-AF4F-8A14BBE4318F}" destId="{A4D23DFD-FB3E-43BD-8293-C131FF63AAA1}" srcOrd="3" destOrd="0" presId="urn:microsoft.com/office/officeart/2008/layout/RadialCluster"/>
    <dgm:cxn modelId="{16ED7A09-0766-42C0-A62E-D5F7F5D1074F}" type="presParOf" srcId="{C3EE989D-9D6E-4EF7-AF4F-8A14BBE4318F}" destId="{45FC069B-75FD-4773-B12F-C0DD28AEA1BD}" srcOrd="4" destOrd="0" presId="urn:microsoft.com/office/officeart/2008/layout/RadialCluster"/>
    <dgm:cxn modelId="{C5B7278A-F145-4BAE-A755-DC5B795032A3}" type="presParOf" srcId="{C3EE989D-9D6E-4EF7-AF4F-8A14BBE4318F}" destId="{0EABF9CE-0EBE-4EB7-A8F4-DD7EA30B45ED}" srcOrd="5" destOrd="0" presId="urn:microsoft.com/office/officeart/2008/layout/RadialCluster"/>
    <dgm:cxn modelId="{A8CAAF73-914E-4786-B2B5-242183D34E13}" type="presParOf" srcId="{C3EE989D-9D6E-4EF7-AF4F-8A14BBE4318F}" destId="{99C9F316-0344-43DC-92E6-85BAF6FBB3F3}" srcOrd="6" destOrd="0" presId="urn:microsoft.com/office/officeart/2008/layout/RadialCluster"/>
    <dgm:cxn modelId="{91F80B77-62C9-47BF-B417-EC882D1474EB}" type="presParOf" srcId="{C3EE989D-9D6E-4EF7-AF4F-8A14BBE4318F}" destId="{2B90E0A0-3323-4463-871C-E108731A4A8A}" srcOrd="7" destOrd="0" presId="urn:microsoft.com/office/officeart/2008/layout/RadialCluster"/>
    <dgm:cxn modelId="{093E5BFD-EED6-49B2-A5CC-264E02E949E6}" type="presParOf" srcId="{C3EE989D-9D6E-4EF7-AF4F-8A14BBE4318F}" destId="{2AE379D6-7729-413C-8029-D0C94B99CF51}" srcOrd="8" destOrd="0" presId="urn:microsoft.com/office/officeart/2008/layout/RadialCluster"/>
    <dgm:cxn modelId="{17D2FA2F-E299-4E55-BFD1-18CDD980FBEC}" type="presParOf" srcId="{C3EE989D-9D6E-4EF7-AF4F-8A14BBE4318F}" destId="{959B05EB-BE2D-4E13-8F1B-57ED87BD219E}" srcOrd="9" destOrd="0" presId="urn:microsoft.com/office/officeart/2008/layout/RadialCluster"/>
    <dgm:cxn modelId="{39D5088C-3A5F-4EBA-8AEB-5A8EDCDDF4CF}" type="presParOf" srcId="{C3EE989D-9D6E-4EF7-AF4F-8A14BBE4318F}" destId="{DB6EF5D0-1A4C-453A-A1D6-3CE67E78FF1E}" srcOrd="10"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4E265B-E19A-4694-9D71-D863F96D14A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A7057DA-9889-4F79-A9F9-A85D97F43A5A}">
      <dgm:prSet phldrT="[Text]"/>
      <dgm:spPr/>
      <dgm:t>
        <a:bodyPr/>
        <a:lstStyle/>
        <a:p>
          <a:r>
            <a:rPr lang="en-US" b="1" dirty="0">
              <a:solidFill>
                <a:schemeClr val="bg1"/>
              </a:solidFill>
              <a:latin typeface="Arial" panose="020B0604020202020204" pitchFamily="34" charset="0"/>
            </a:rPr>
            <a:t>Strategy 1 – Promote Advocacy, Awareness and Education, and Partnership for HCV-associated resource mobilization</a:t>
          </a:r>
        </a:p>
      </dgm:t>
    </dgm:pt>
    <dgm:pt modelId="{6186CA23-EAA9-472E-B62A-7945E54E20AB}" type="parTrans" cxnId="{8AA60E49-E850-4292-8071-F1B146258AF9}">
      <dgm:prSet/>
      <dgm:spPr/>
      <dgm:t>
        <a:bodyPr/>
        <a:lstStyle/>
        <a:p>
          <a:endParaRPr lang="en-US"/>
        </a:p>
      </dgm:t>
    </dgm:pt>
    <dgm:pt modelId="{0EF2C51F-79F8-4FEB-B252-A91E3379C0C1}" type="sibTrans" cxnId="{8AA60E49-E850-4292-8071-F1B146258AF9}">
      <dgm:prSet/>
      <dgm:spPr/>
      <dgm:t>
        <a:bodyPr/>
        <a:lstStyle/>
        <a:p>
          <a:endParaRPr lang="en-US"/>
        </a:p>
      </dgm:t>
    </dgm:pt>
    <dgm:pt modelId="{C240186E-EB80-49E2-912F-1DBFFA04D6F5}">
      <dgm:prSet phldrT="[Text]"/>
      <dgm:spPr/>
      <dgm:t>
        <a:bodyPr/>
        <a:lstStyle/>
        <a:p>
          <a:r>
            <a:rPr lang="en-US" b="1" dirty="0">
              <a:solidFill>
                <a:schemeClr val="bg1"/>
              </a:solidFill>
              <a:latin typeface="Arial" panose="020B0604020202020204" pitchFamily="34" charset="0"/>
            </a:rPr>
            <a:t>Strategy 2 – Prevent HCV Transmission</a:t>
          </a:r>
        </a:p>
      </dgm:t>
    </dgm:pt>
    <dgm:pt modelId="{086DC7DD-5A55-4D45-827D-DCFB1E222DC2}" type="parTrans" cxnId="{2ACFFEFC-2ADB-4B55-95E5-06DBEEFA5B7F}">
      <dgm:prSet/>
      <dgm:spPr/>
      <dgm:t>
        <a:bodyPr/>
        <a:lstStyle/>
        <a:p>
          <a:endParaRPr lang="en-US"/>
        </a:p>
      </dgm:t>
    </dgm:pt>
    <dgm:pt modelId="{2581BF86-6E9A-4077-8E08-FF94185E33CD}" type="sibTrans" cxnId="{2ACFFEFC-2ADB-4B55-95E5-06DBEEFA5B7F}">
      <dgm:prSet/>
      <dgm:spPr/>
      <dgm:t>
        <a:bodyPr/>
        <a:lstStyle/>
        <a:p>
          <a:endParaRPr lang="en-US"/>
        </a:p>
      </dgm:t>
    </dgm:pt>
    <dgm:pt modelId="{22C7BFDC-747F-43B8-A94F-873D5A191A77}">
      <dgm:prSet phldrT="[Text]"/>
      <dgm:spPr/>
      <dgm:t>
        <a:bodyPr/>
        <a:lstStyle/>
        <a:p>
          <a:r>
            <a:rPr lang="en-US" b="1" dirty="0">
              <a:solidFill>
                <a:schemeClr val="bg1"/>
              </a:solidFill>
              <a:latin typeface="Arial" panose="020B0604020202020204" pitchFamily="34" charset="0"/>
            </a:rPr>
            <a:t>Strategy 3 – Identify Persons Infected with HCV</a:t>
          </a:r>
        </a:p>
      </dgm:t>
    </dgm:pt>
    <dgm:pt modelId="{C19963F8-0654-47E6-A902-EB4A30F4BF3C}" type="parTrans" cxnId="{4CB1DAC0-81E8-44D1-A589-059BABD9F2D3}">
      <dgm:prSet/>
      <dgm:spPr/>
      <dgm:t>
        <a:bodyPr/>
        <a:lstStyle/>
        <a:p>
          <a:endParaRPr lang="en-US"/>
        </a:p>
      </dgm:t>
    </dgm:pt>
    <dgm:pt modelId="{B8F86932-BB80-498E-8F70-38D624439780}" type="sibTrans" cxnId="{4CB1DAC0-81E8-44D1-A589-059BABD9F2D3}">
      <dgm:prSet/>
      <dgm:spPr/>
      <dgm:t>
        <a:bodyPr/>
        <a:lstStyle/>
        <a:p>
          <a:endParaRPr lang="en-US"/>
        </a:p>
      </dgm:t>
    </dgm:pt>
    <dgm:pt modelId="{028F30FB-4D3A-44EA-8342-27603B061191}">
      <dgm:prSet phldrT="[Text]"/>
      <dgm:spPr/>
      <dgm:t>
        <a:bodyPr/>
        <a:lstStyle/>
        <a:p>
          <a:r>
            <a:rPr lang="en-US" b="1" dirty="0">
              <a:solidFill>
                <a:schemeClr val="bg1"/>
              </a:solidFill>
              <a:latin typeface="Arial" panose="020B0604020202020204" pitchFamily="34" charset="0"/>
            </a:rPr>
            <a:t>Strategy 4 – Improve HCV Laboratory Diagnostics</a:t>
          </a:r>
        </a:p>
      </dgm:t>
    </dgm:pt>
    <dgm:pt modelId="{BA7C696D-AE01-4293-9227-01256D58139A}" type="parTrans" cxnId="{5E8461EB-C918-49FD-9F60-F7CD0DEFC2F6}">
      <dgm:prSet/>
      <dgm:spPr/>
      <dgm:t>
        <a:bodyPr/>
        <a:lstStyle/>
        <a:p>
          <a:endParaRPr lang="en-US"/>
        </a:p>
      </dgm:t>
    </dgm:pt>
    <dgm:pt modelId="{A6C20CF5-1899-421C-80BE-25EE1EE6314C}" type="sibTrans" cxnId="{5E8461EB-C918-49FD-9F60-F7CD0DEFC2F6}">
      <dgm:prSet/>
      <dgm:spPr/>
      <dgm:t>
        <a:bodyPr/>
        <a:lstStyle/>
        <a:p>
          <a:endParaRPr lang="en-US"/>
        </a:p>
      </dgm:t>
    </dgm:pt>
    <dgm:pt modelId="{730D2BE8-4D2E-4BB1-A1E1-DDC2FB37F457}">
      <dgm:prSet phldrT="[Text]" custT="1"/>
      <dgm:spPr/>
      <dgm:t>
        <a:bodyPr/>
        <a:lstStyle/>
        <a:p>
          <a:r>
            <a:rPr lang="en-US" sz="1500" b="1" kern="1200" dirty="0">
              <a:solidFill>
                <a:schemeClr val="bg1"/>
              </a:solidFill>
              <a:latin typeface="Arial" panose="020B0604020202020204" pitchFamily="34" charset="0"/>
            </a:rPr>
            <a:t>Strategy 5 – Provide HCV Care and </a:t>
          </a:r>
          <a:r>
            <a:rPr lang="en-US" sz="1500" b="1" kern="1200" dirty="0">
              <a:solidFill>
                <a:schemeClr val="bg1"/>
              </a:solidFill>
              <a:latin typeface="Arial" panose="020B0604020202020204" pitchFamily="34" charset="0"/>
              <a:ea typeface="+mn-ea"/>
              <a:cs typeface="+mn-cs"/>
            </a:rPr>
            <a:t>Treatment</a:t>
          </a:r>
        </a:p>
      </dgm:t>
    </dgm:pt>
    <dgm:pt modelId="{20DE1881-1BB7-41A6-87CF-BDE2C1378882}" type="parTrans" cxnId="{21026FD4-81CE-4317-B146-0D605F6310ED}">
      <dgm:prSet/>
      <dgm:spPr/>
      <dgm:t>
        <a:bodyPr/>
        <a:lstStyle/>
        <a:p>
          <a:endParaRPr lang="en-US"/>
        </a:p>
      </dgm:t>
    </dgm:pt>
    <dgm:pt modelId="{39BF024B-2E5F-42CD-87D7-1A7AFA4E0490}" type="sibTrans" cxnId="{21026FD4-81CE-4317-B146-0D605F6310ED}">
      <dgm:prSet/>
      <dgm:spPr/>
      <dgm:t>
        <a:bodyPr/>
        <a:lstStyle/>
        <a:p>
          <a:endParaRPr lang="en-US"/>
        </a:p>
      </dgm:t>
    </dgm:pt>
    <dgm:pt modelId="{88789BA1-7851-4CAE-90BB-7F68F348154D}">
      <dgm:prSet phldrT="[Text]" custT="1"/>
      <dgm:spPr/>
      <dgm:t>
        <a:bodyPr/>
        <a:lstStyle/>
        <a:p>
          <a:r>
            <a:rPr lang="en-US" sz="1500" b="1" kern="1200" dirty="0">
              <a:solidFill>
                <a:schemeClr val="bg1"/>
              </a:solidFill>
              <a:latin typeface="Arial" panose="020B0604020202020204" pitchFamily="34" charset="0"/>
            </a:rPr>
            <a:t>Strategy 6 – </a:t>
          </a:r>
          <a:r>
            <a:rPr lang="en-US" sz="1500" b="1" kern="1200" dirty="0">
              <a:solidFill>
                <a:schemeClr val="bg1"/>
              </a:solidFill>
              <a:latin typeface="Arial" panose="020B0604020202020204" pitchFamily="34" charset="0"/>
              <a:ea typeface="+mn-ea"/>
              <a:cs typeface="+mn-cs"/>
            </a:rPr>
            <a:t>Improve HCV Surveillance</a:t>
          </a:r>
        </a:p>
      </dgm:t>
    </dgm:pt>
    <dgm:pt modelId="{C19815BF-C7F2-4949-92C0-0D20C93C562C}" type="parTrans" cxnId="{5FD0D081-7C9D-43BA-A8E5-B04F2FD8962B}">
      <dgm:prSet/>
      <dgm:spPr/>
      <dgm:t>
        <a:bodyPr/>
        <a:lstStyle/>
        <a:p>
          <a:endParaRPr lang="en-US"/>
        </a:p>
      </dgm:t>
    </dgm:pt>
    <dgm:pt modelId="{8ADBC15B-4371-447B-A5FE-8947F362E767}" type="sibTrans" cxnId="{5FD0D081-7C9D-43BA-A8E5-B04F2FD8962B}">
      <dgm:prSet/>
      <dgm:spPr/>
      <dgm:t>
        <a:bodyPr/>
        <a:lstStyle/>
        <a:p>
          <a:endParaRPr lang="en-US"/>
        </a:p>
      </dgm:t>
    </dgm:pt>
    <dgm:pt modelId="{444BC66C-0562-4746-BBA5-59C4B477988B}" type="pres">
      <dgm:prSet presAssocID="{374E265B-E19A-4694-9D71-D863F96D14A0}" presName="diagram" presStyleCnt="0">
        <dgm:presLayoutVars>
          <dgm:dir/>
          <dgm:resizeHandles val="exact"/>
        </dgm:presLayoutVars>
      </dgm:prSet>
      <dgm:spPr/>
      <dgm:t>
        <a:bodyPr/>
        <a:lstStyle/>
        <a:p>
          <a:endParaRPr lang="ka-GE"/>
        </a:p>
      </dgm:t>
    </dgm:pt>
    <dgm:pt modelId="{5A5E8B78-F22B-498C-A5AD-99C4464CFCDF}" type="pres">
      <dgm:prSet presAssocID="{BA7057DA-9889-4F79-A9F9-A85D97F43A5A}" presName="node" presStyleLbl="node1" presStyleIdx="0" presStyleCnt="6" custLinFactNeighborY="-1444">
        <dgm:presLayoutVars>
          <dgm:bulletEnabled val="1"/>
        </dgm:presLayoutVars>
      </dgm:prSet>
      <dgm:spPr/>
      <dgm:t>
        <a:bodyPr/>
        <a:lstStyle/>
        <a:p>
          <a:endParaRPr lang="ka-GE"/>
        </a:p>
      </dgm:t>
    </dgm:pt>
    <dgm:pt modelId="{562DB0B3-9752-4422-BBC7-0C19823BA79F}" type="pres">
      <dgm:prSet presAssocID="{0EF2C51F-79F8-4FEB-B252-A91E3379C0C1}" presName="sibTrans" presStyleCnt="0"/>
      <dgm:spPr/>
    </dgm:pt>
    <dgm:pt modelId="{BD537A1B-719A-4EB4-A8C6-6DD263618E2E}" type="pres">
      <dgm:prSet presAssocID="{C240186E-EB80-49E2-912F-1DBFFA04D6F5}" presName="node" presStyleLbl="node1" presStyleIdx="1" presStyleCnt="6" custLinFactNeighborY="-1444">
        <dgm:presLayoutVars>
          <dgm:bulletEnabled val="1"/>
        </dgm:presLayoutVars>
      </dgm:prSet>
      <dgm:spPr/>
      <dgm:t>
        <a:bodyPr/>
        <a:lstStyle/>
        <a:p>
          <a:endParaRPr lang="ka-GE"/>
        </a:p>
      </dgm:t>
    </dgm:pt>
    <dgm:pt modelId="{A869EF4C-5B95-40B6-808F-5E6835B448CA}" type="pres">
      <dgm:prSet presAssocID="{2581BF86-6E9A-4077-8E08-FF94185E33CD}" presName="sibTrans" presStyleCnt="0"/>
      <dgm:spPr/>
    </dgm:pt>
    <dgm:pt modelId="{4DC7DE4E-C1A8-4218-B146-E1F4B16A9F4F}" type="pres">
      <dgm:prSet presAssocID="{22C7BFDC-747F-43B8-A94F-873D5A191A77}" presName="node" presStyleLbl="node1" presStyleIdx="2" presStyleCnt="6">
        <dgm:presLayoutVars>
          <dgm:bulletEnabled val="1"/>
        </dgm:presLayoutVars>
      </dgm:prSet>
      <dgm:spPr/>
      <dgm:t>
        <a:bodyPr/>
        <a:lstStyle/>
        <a:p>
          <a:endParaRPr lang="ka-GE"/>
        </a:p>
      </dgm:t>
    </dgm:pt>
    <dgm:pt modelId="{69FCE974-E92D-4048-81E8-D2B59D3CDBEB}" type="pres">
      <dgm:prSet presAssocID="{B8F86932-BB80-498E-8F70-38D624439780}" presName="sibTrans" presStyleCnt="0"/>
      <dgm:spPr/>
    </dgm:pt>
    <dgm:pt modelId="{8323B01A-101A-4B5F-B4BE-197FDF73E7F0}" type="pres">
      <dgm:prSet presAssocID="{028F30FB-4D3A-44EA-8342-27603B061191}" presName="node" presStyleLbl="node1" presStyleIdx="3" presStyleCnt="6" custLinFactNeighborY="-1444">
        <dgm:presLayoutVars>
          <dgm:bulletEnabled val="1"/>
        </dgm:presLayoutVars>
      </dgm:prSet>
      <dgm:spPr/>
      <dgm:t>
        <a:bodyPr/>
        <a:lstStyle/>
        <a:p>
          <a:endParaRPr lang="ka-GE"/>
        </a:p>
      </dgm:t>
    </dgm:pt>
    <dgm:pt modelId="{9EB54707-C4D8-4257-86FD-8CFF75FFE78D}" type="pres">
      <dgm:prSet presAssocID="{A6C20CF5-1899-421C-80BE-25EE1EE6314C}" presName="sibTrans" presStyleCnt="0"/>
      <dgm:spPr/>
    </dgm:pt>
    <dgm:pt modelId="{A10738A4-3735-4464-9B96-3AB5AAD9A772}" type="pres">
      <dgm:prSet presAssocID="{730D2BE8-4D2E-4BB1-A1E1-DDC2FB37F457}" presName="node" presStyleLbl="node1" presStyleIdx="4" presStyleCnt="6" custLinFactNeighborY="-1444">
        <dgm:presLayoutVars>
          <dgm:bulletEnabled val="1"/>
        </dgm:presLayoutVars>
      </dgm:prSet>
      <dgm:spPr/>
      <dgm:t>
        <a:bodyPr/>
        <a:lstStyle/>
        <a:p>
          <a:endParaRPr lang="ka-GE"/>
        </a:p>
      </dgm:t>
    </dgm:pt>
    <dgm:pt modelId="{38E04CA2-B9A4-442B-B007-1ED110E3DC66}" type="pres">
      <dgm:prSet presAssocID="{39BF024B-2E5F-42CD-87D7-1A7AFA4E0490}" presName="sibTrans" presStyleCnt="0"/>
      <dgm:spPr/>
    </dgm:pt>
    <dgm:pt modelId="{C4D296E6-7F94-409A-BA70-712A4EF88B45}" type="pres">
      <dgm:prSet presAssocID="{88789BA1-7851-4CAE-90BB-7F68F348154D}" presName="node" presStyleLbl="node1" presStyleIdx="5" presStyleCnt="6">
        <dgm:presLayoutVars>
          <dgm:bulletEnabled val="1"/>
        </dgm:presLayoutVars>
      </dgm:prSet>
      <dgm:spPr/>
      <dgm:t>
        <a:bodyPr/>
        <a:lstStyle/>
        <a:p>
          <a:endParaRPr lang="ka-GE"/>
        </a:p>
      </dgm:t>
    </dgm:pt>
  </dgm:ptLst>
  <dgm:cxnLst>
    <dgm:cxn modelId="{5FD0D081-7C9D-43BA-A8E5-B04F2FD8962B}" srcId="{374E265B-E19A-4694-9D71-D863F96D14A0}" destId="{88789BA1-7851-4CAE-90BB-7F68F348154D}" srcOrd="5" destOrd="0" parTransId="{C19815BF-C7F2-4949-92C0-0D20C93C562C}" sibTransId="{8ADBC15B-4371-447B-A5FE-8947F362E767}"/>
    <dgm:cxn modelId="{2ACFFEFC-2ADB-4B55-95E5-06DBEEFA5B7F}" srcId="{374E265B-E19A-4694-9D71-D863F96D14A0}" destId="{C240186E-EB80-49E2-912F-1DBFFA04D6F5}" srcOrd="1" destOrd="0" parTransId="{086DC7DD-5A55-4D45-827D-DCFB1E222DC2}" sibTransId="{2581BF86-6E9A-4077-8E08-FF94185E33CD}"/>
    <dgm:cxn modelId="{BE1E2627-B79B-430D-9B72-685568CB83AB}" type="presOf" srcId="{374E265B-E19A-4694-9D71-D863F96D14A0}" destId="{444BC66C-0562-4746-BBA5-59C4B477988B}" srcOrd="0" destOrd="0" presId="urn:microsoft.com/office/officeart/2005/8/layout/default"/>
    <dgm:cxn modelId="{4CB1DAC0-81E8-44D1-A589-059BABD9F2D3}" srcId="{374E265B-E19A-4694-9D71-D863F96D14A0}" destId="{22C7BFDC-747F-43B8-A94F-873D5A191A77}" srcOrd="2" destOrd="0" parTransId="{C19963F8-0654-47E6-A902-EB4A30F4BF3C}" sibTransId="{B8F86932-BB80-498E-8F70-38D624439780}"/>
    <dgm:cxn modelId="{6AD82A61-EBE9-4C72-88DD-6F176D6E9627}" type="presOf" srcId="{730D2BE8-4D2E-4BB1-A1E1-DDC2FB37F457}" destId="{A10738A4-3735-4464-9B96-3AB5AAD9A772}" srcOrd="0" destOrd="0" presId="urn:microsoft.com/office/officeart/2005/8/layout/default"/>
    <dgm:cxn modelId="{5E864177-E3EA-4D65-AD60-7CCAA0833733}" type="presOf" srcId="{88789BA1-7851-4CAE-90BB-7F68F348154D}" destId="{C4D296E6-7F94-409A-BA70-712A4EF88B45}" srcOrd="0" destOrd="0" presId="urn:microsoft.com/office/officeart/2005/8/layout/default"/>
    <dgm:cxn modelId="{723844A7-18D7-492E-9472-5E58F601EF55}" type="presOf" srcId="{028F30FB-4D3A-44EA-8342-27603B061191}" destId="{8323B01A-101A-4B5F-B4BE-197FDF73E7F0}" srcOrd="0" destOrd="0" presId="urn:microsoft.com/office/officeart/2005/8/layout/default"/>
    <dgm:cxn modelId="{B1C71734-1B41-424B-9B0D-EDA6EDF49473}" type="presOf" srcId="{22C7BFDC-747F-43B8-A94F-873D5A191A77}" destId="{4DC7DE4E-C1A8-4218-B146-E1F4B16A9F4F}" srcOrd="0" destOrd="0" presId="urn:microsoft.com/office/officeart/2005/8/layout/default"/>
    <dgm:cxn modelId="{5E8461EB-C918-49FD-9F60-F7CD0DEFC2F6}" srcId="{374E265B-E19A-4694-9D71-D863F96D14A0}" destId="{028F30FB-4D3A-44EA-8342-27603B061191}" srcOrd="3" destOrd="0" parTransId="{BA7C696D-AE01-4293-9227-01256D58139A}" sibTransId="{A6C20CF5-1899-421C-80BE-25EE1EE6314C}"/>
    <dgm:cxn modelId="{ED7E43B6-C7A1-45C0-8026-E1CB1A11DD1D}" type="presOf" srcId="{C240186E-EB80-49E2-912F-1DBFFA04D6F5}" destId="{BD537A1B-719A-4EB4-A8C6-6DD263618E2E}" srcOrd="0" destOrd="0" presId="urn:microsoft.com/office/officeart/2005/8/layout/default"/>
    <dgm:cxn modelId="{86348AB9-FF8C-4113-9444-B799F03BA24B}" type="presOf" srcId="{BA7057DA-9889-4F79-A9F9-A85D97F43A5A}" destId="{5A5E8B78-F22B-498C-A5AD-99C4464CFCDF}" srcOrd="0" destOrd="0" presId="urn:microsoft.com/office/officeart/2005/8/layout/default"/>
    <dgm:cxn modelId="{8AA60E49-E850-4292-8071-F1B146258AF9}" srcId="{374E265B-E19A-4694-9D71-D863F96D14A0}" destId="{BA7057DA-9889-4F79-A9F9-A85D97F43A5A}" srcOrd="0" destOrd="0" parTransId="{6186CA23-EAA9-472E-B62A-7945E54E20AB}" sibTransId="{0EF2C51F-79F8-4FEB-B252-A91E3379C0C1}"/>
    <dgm:cxn modelId="{21026FD4-81CE-4317-B146-0D605F6310ED}" srcId="{374E265B-E19A-4694-9D71-D863F96D14A0}" destId="{730D2BE8-4D2E-4BB1-A1E1-DDC2FB37F457}" srcOrd="4" destOrd="0" parTransId="{20DE1881-1BB7-41A6-87CF-BDE2C1378882}" sibTransId="{39BF024B-2E5F-42CD-87D7-1A7AFA4E0490}"/>
    <dgm:cxn modelId="{CDD7F03A-8F54-4ED9-AA92-8C04260A0EE0}" type="presParOf" srcId="{444BC66C-0562-4746-BBA5-59C4B477988B}" destId="{5A5E8B78-F22B-498C-A5AD-99C4464CFCDF}" srcOrd="0" destOrd="0" presId="urn:microsoft.com/office/officeart/2005/8/layout/default"/>
    <dgm:cxn modelId="{F39468F1-1F4E-4EA7-8295-B7ED5F43BCCD}" type="presParOf" srcId="{444BC66C-0562-4746-BBA5-59C4B477988B}" destId="{562DB0B3-9752-4422-BBC7-0C19823BA79F}" srcOrd="1" destOrd="0" presId="urn:microsoft.com/office/officeart/2005/8/layout/default"/>
    <dgm:cxn modelId="{E00E0EFB-42F6-409E-BC75-3F6F7501D14D}" type="presParOf" srcId="{444BC66C-0562-4746-BBA5-59C4B477988B}" destId="{BD537A1B-719A-4EB4-A8C6-6DD263618E2E}" srcOrd="2" destOrd="0" presId="urn:microsoft.com/office/officeart/2005/8/layout/default"/>
    <dgm:cxn modelId="{1394DCE4-1AF2-4739-80C4-0BFE6CF90299}" type="presParOf" srcId="{444BC66C-0562-4746-BBA5-59C4B477988B}" destId="{A869EF4C-5B95-40B6-808F-5E6835B448CA}" srcOrd="3" destOrd="0" presId="urn:microsoft.com/office/officeart/2005/8/layout/default"/>
    <dgm:cxn modelId="{AB85B2B8-70AC-4944-AC67-C35684DC4583}" type="presParOf" srcId="{444BC66C-0562-4746-BBA5-59C4B477988B}" destId="{4DC7DE4E-C1A8-4218-B146-E1F4B16A9F4F}" srcOrd="4" destOrd="0" presId="urn:microsoft.com/office/officeart/2005/8/layout/default"/>
    <dgm:cxn modelId="{3349A2EF-EC68-4010-9637-25C532DC9D7D}" type="presParOf" srcId="{444BC66C-0562-4746-BBA5-59C4B477988B}" destId="{69FCE974-E92D-4048-81E8-D2B59D3CDBEB}" srcOrd="5" destOrd="0" presId="urn:microsoft.com/office/officeart/2005/8/layout/default"/>
    <dgm:cxn modelId="{EB41101D-925F-4B58-81AC-68BF9F4630C8}" type="presParOf" srcId="{444BC66C-0562-4746-BBA5-59C4B477988B}" destId="{8323B01A-101A-4B5F-B4BE-197FDF73E7F0}" srcOrd="6" destOrd="0" presId="urn:microsoft.com/office/officeart/2005/8/layout/default"/>
    <dgm:cxn modelId="{31FBE585-3AE0-4162-8F6E-F130BBA9A96C}" type="presParOf" srcId="{444BC66C-0562-4746-BBA5-59C4B477988B}" destId="{9EB54707-C4D8-4257-86FD-8CFF75FFE78D}" srcOrd="7" destOrd="0" presId="urn:microsoft.com/office/officeart/2005/8/layout/default"/>
    <dgm:cxn modelId="{9519F56A-2F4D-45C3-87EF-009B92674F02}" type="presParOf" srcId="{444BC66C-0562-4746-BBA5-59C4B477988B}" destId="{A10738A4-3735-4464-9B96-3AB5AAD9A772}" srcOrd="8" destOrd="0" presId="urn:microsoft.com/office/officeart/2005/8/layout/default"/>
    <dgm:cxn modelId="{80872BA5-43CD-459D-9839-658CCD1029D9}" type="presParOf" srcId="{444BC66C-0562-4746-BBA5-59C4B477988B}" destId="{38E04CA2-B9A4-442B-B007-1ED110E3DC66}" srcOrd="9" destOrd="0" presId="urn:microsoft.com/office/officeart/2005/8/layout/default"/>
    <dgm:cxn modelId="{28F547EF-EC2F-42A8-961A-970B0ED8FE14}" type="presParOf" srcId="{444BC66C-0562-4746-BBA5-59C4B477988B}" destId="{C4D296E6-7F94-409A-BA70-712A4EF88B45}"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5679B7-E970-446D-9A14-638CE0D21AB4}">
      <dsp:nvSpPr>
        <dsp:cNvPr id="0" name=""/>
        <dsp:cNvSpPr/>
      </dsp:nvSpPr>
      <dsp:spPr>
        <a:xfrm>
          <a:off x="2674356" y="1746566"/>
          <a:ext cx="1522263" cy="854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n-US" sz="1600" b="1" kern="1200" dirty="0"/>
            <a:t>215,000 anti-HCV positive persons</a:t>
          </a:r>
        </a:p>
      </dsp:txBody>
      <dsp:txXfrm>
        <a:off x="2716051" y="1788261"/>
        <a:ext cx="1438873" cy="770730"/>
      </dsp:txXfrm>
    </dsp:sp>
    <dsp:sp modelId="{D8B1AB95-9825-4F68-B2AC-6D7E758628AA}">
      <dsp:nvSpPr>
        <dsp:cNvPr id="0" name=""/>
        <dsp:cNvSpPr/>
      </dsp:nvSpPr>
      <dsp:spPr>
        <a:xfrm rot="16179533">
          <a:off x="3032792" y="1348788"/>
          <a:ext cx="795570" cy="0"/>
        </a:xfrm>
        <a:custGeom>
          <a:avLst/>
          <a:gdLst/>
          <a:ahLst/>
          <a:cxnLst/>
          <a:rect l="0" t="0" r="0" b="0"/>
          <a:pathLst>
            <a:path>
              <a:moveTo>
                <a:pt x="0" y="0"/>
              </a:moveTo>
              <a:lnTo>
                <a:pt x="79557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6F8363-34CB-4577-89DE-CA251D69272A}">
      <dsp:nvSpPr>
        <dsp:cNvPr id="0" name=""/>
        <dsp:cNvSpPr/>
      </dsp:nvSpPr>
      <dsp:spPr>
        <a:xfrm>
          <a:off x="2460540" y="103567"/>
          <a:ext cx="1930292" cy="8474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n-US" sz="1600" kern="1200" dirty="0"/>
            <a:t>IDU and Blood Transfusion – Most common risk factors</a:t>
          </a:r>
        </a:p>
      </dsp:txBody>
      <dsp:txXfrm>
        <a:off x="2501909" y="144936"/>
        <a:ext cx="1847554" cy="764704"/>
      </dsp:txXfrm>
    </dsp:sp>
    <dsp:sp modelId="{A4D23DFD-FB3E-43BD-8293-C131FF63AAA1}">
      <dsp:nvSpPr>
        <dsp:cNvPr id="0" name=""/>
        <dsp:cNvSpPr/>
      </dsp:nvSpPr>
      <dsp:spPr>
        <a:xfrm rot="20687977">
          <a:off x="4189928" y="1916674"/>
          <a:ext cx="382553" cy="0"/>
        </a:xfrm>
        <a:custGeom>
          <a:avLst/>
          <a:gdLst/>
          <a:ahLst/>
          <a:cxnLst/>
          <a:rect l="0" t="0" r="0" b="0"/>
          <a:pathLst>
            <a:path>
              <a:moveTo>
                <a:pt x="0" y="0"/>
              </a:moveTo>
              <a:lnTo>
                <a:pt x="382553"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5FC069B-75FD-4773-B12F-C0DD28AEA1BD}">
      <dsp:nvSpPr>
        <dsp:cNvPr id="0" name=""/>
        <dsp:cNvSpPr/>
      </dsp:nvSpPr>
      <dsp:spPr>
        <a:xfrm>
          <a:off x="4565790" y="1180570"/>
          <a:ext cx="1930292" cy="8474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n-US" sz="1600" kern="1200" dirty="0"/>
            <a:t>Men between 30-50 years old – Highest prevalence</a:t>
          </a:r>
        </a:p>
      </dsp:txBody>
      <dsp:txXfrm>
        <a:off x="4607159" y="1221939"/>
        <a:ext cx="1847554" cy="764704"/>
      </dsp:txXfrm>
    </dsp:sp>
    <dsp:sp modelId="{0EABF9CE-0EBE-4EB7-A8F4-DD7EA30B45ED}">
      <dsp:nvSpPr>
        <dsp:cNvPr id="0" name=""/>
        <dsp:cNvSpPr/>
      </dsp:nvSpPr>
      <dsp:spPr>
        <a:xfrm rot="3131063">
          <a:off x="3636683" y="2866659"/>
          <a:ext cx="673358" cy="0"/>
        </a:xfrm>
        <a:custGeom>
          <a:avLst/>
          <a:gdLst/>
          <a:ahLst/>
          <a:cxnLst/>
          <a:rect l="0" t="0" r="0" b="0"/>
          <a:pathLst>
            <a:path>
              <a:moveTo>
                <a:pt x="0" y="0"/>
              </a:moveTo>
              <a:lnTo>
                <a:pt x="67335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C9F316-0344-43DC-92E6-85BAF6FBB3F3}">
      <dsp:nvSpPr>
        <dsp:cNvPr id="0" name=""/>
        <dsp:cNvSpPr/>
      </dsp:nvSpPr>
      <dsp:spPr>
        <a:xfrm>
          <a:off x="3543499" y="3132632"/>
          <a:ext cx="1930292" cy="8474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en-US" sz="1500" kern="1200" dirty="0"/>
            <a:t>Only about 1/3 of anti-HCV positive persons knew their HCV status</a:t>
          </a:r>
        </a:p>
      </dsp:txBody>
      <dsp:txXfrm>
        <a:off x="3584868" y="3174001"/>
        <a:ext cx="1847554" cy="764704"/>
      </dsp:txXfrm>
    </dsp:sp>
    <dsp:sp modelId="{2B90E0A0-3323-4463-871C-E108731A4A8A}">
      <dsp:nvSpPr>
        <dsp:cNvPr id="0" name=""/>
        <dsp:cNvSpPr/>
      </dsp:nvSpPr>
      <dsp:spPr>
        <a:xfrm rot="7699146">
          <a:off x="2548785" y="2866659"/>
          <a:ext cx="678008" cy="0"/>
        </a:xfrm>
        <a:custGeom>
          <a:avLst/>
          <a:gdLst/>
          <a:ahLst/>
          <a:cxnLst/>
          <a:rect l="0" t="0" r="0" b="0"/>
          <a:pathLst>
            <a:path>
              <a:moveTo>
                <a:pt x="0" y="0"/>
              </a:moveTo>
              <a:lnTo>
                <a:pt x="67800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E379D6-7729-413C-8029-D0C94B99CF51}">
      <dsp:nvSpPr>
        <dsp:cNvPr id="0" name=""/>
        <dsp:cNvSpPr/>
      </dsp:nvSpPr>
      <dsp:spPr>
        <a:xfrm>
          <a:off x="1377582" y="3132632"/>
          <a:ext cx="1930292" cy="8474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n-US" sz="1600" kern="1200" dirty="0"/>
            <a:t>Large proportion of individuals – unknown risk factors</a:t>
          </a:r>
        </a:p>
      </dsp:txBody>
      <dsp:txXfrm>
        <a:off x="1418951" y="3174001"/>
        <a:ext cx="1847554" cy="764704"/>
      </dsp:txXfrm>
    </dsp:sp>
    <dsp:sp modelId="{959B05EB-BE2D-4E13-8F1B-57ED87BD219E}">
      <dsp:nvSpPr>
        <dsp:cNvPr id="0" name=""/>
        <dsp:cNvSpPr/>
      </dsp:nvSpPr>
      <dsp:spPr>
        <a:xfrm rot="11658612">
          <a:off x="2199653" y="1919881"/>
          <a:ext cx="482183" cy="0"/>
        </a:xfrm>
        <a:custGeom>
          <a:avLst/>
          <a:gdLst/>
          <a:ahLst/>
          <a:cxnLst/>
          <a:rect l="0" t="0" r="0" b="0"/>
          <a:pathLst>
            <a:path>
              <a:moveTo>
                <a:pt x="0" y="0"/>
              </a:moveTo>
              <a:lnTo>
                <a:pt x="482183"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6EF5D0-1A4C-453A-A1D6-3CE67E78FF1E}">
      <dsp:nvSpPr>
        <dsp:cNvPr id="0" name=""/>
        <dsp:cNvSpPr/>
      </dsp:nvSpPr>
      <dsp:spPr>
        <a:xfrm>
          <a:off x="276842" y="1190373"/>
          <a:ext cx="1930292" cy="8474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en-US" sz="1500" kern="1200" dirty="0"/>
            <a:t>Highest prevalence regions – </a:t>
          </a:r>
          <a:r>
            <a:rPr lang="en-US" sz="1500" kern="1200" dirty="0" err="1"/>
            <a:t>Samegrelo</a:t>
          </a:r>
          <a:r>
            <a:rPr lang="en-US" sz="1500" kern="1200" dirty="0"/>
            <a:t>, </a:t>
          </a:r>
          <a:r>
            <a:rPr lang="en-US" sz="1500" kern="1200" dirty="0" err="1"/>
            <a:t>Achara</a:t>
          </a:r>
          <a:r>
            <a:rPr lang="en-US" sz="1500" kern="1200" dirty="0"/>
            <a:t>, </a:t>
          </a:r>
          <a:r>
            <a:rPr lang="en-US" sz="1500" kern="1200" dirty="0" err="1"/>
            <a:t>Imereti</a:t>
          </a:r>
          <a:r>
            <a:rPr lang="en-US" sz="1500" kern="1200" dirty="0"/>
            <a:t>, Tbilisi</a:t>
          </a:r>
        </a:p>
      </dsp:txBody>
      <dsp:txXfrm>
        <a:off x="318211" y="1231742"/>
        <a:ext cx="1847554" cy="7647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E8B78-F22B-498C-A5AD-99C4464CFCDF}">
      <dsp:nvSpPr>
        <dsp:cNvPr id="0" name=""/>
        <dsp:cNvSpPr/>
      </dsp:nvSpPr>
      <dsp:spPr>
        <a:xfrm>
          <a:off x="0" y="782349"/>
          <a:ext cx="2420074" cy="14520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bg1"/>
              </a:solidFill>
              <a:latin typeface="Arial" panose="020B0604020202020204" pitchFamily="34" charset="0"/>
            </a:rPr>
            <a:t>Strategy 1 – Promote Advocacy, Awareness and Education, and Partnership for HCV-associated resource mobilization</a:t>
          </a:r>
        </a:p>
      </dsp:txBody>
      <dsp:txXfrm>
        <a:off x="0" y="782349"/>
        <a:ext cx="2420074" cy="1452044"/>
      </dsp:txXfrm>
    </dsp:sp>
    <dsp:sp modelId="{BD537A1B-719A-4EB4-A8C6-6DD263618E2E}">
      <dsp:nvSpPr>
        <dsp:cNvPr id="0" name=""/>
        <dsp:cNvSpPr/>
      </dsp:nvSpPr>
      <dsp:spPr>
        <a:xfrm>
          <a:off x="2662082" y="782349"/>
          <a:ext cx="2420074" cy="14520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bg1"/>
              </a:solidFill>
              <a:latin typeface="Arial" panose="020B0604020202020204" pitchFamily="34" charset="0"/>
            </a:rPr>
            <a:t>Strategy 2 – Prevent HCV Transmission</a:t>
          </a:r>
        </a:p>
      </dsp:txBody>
      <dsp:txXfrm>
        <a:off x="2662082" y="782349"/>
        <a:ext cx="2420074" cy="1452044"/>
      </dsp:txXfrm>
    </dsp:sp>
    <dsp:sp modelId="{4DC7DE4E-C1A8-4218-B146-E1F4B16A9F4F}">
      <dsp:nvSpPr>
        <dsp:cNvPr id="0" name=""/>
        <dsp:cNvSpPr/>
      </dsp:nvSpPr>
      <dsp:spPr>
        <a:xfrm>
          <a:off x="5324164" y="803317"/>
          <a:ext cx="2420074" cy="14520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bg1"/>
              </a:solidFill>
              <a:latin typeface="Arial" panose="020B0604020202020204" pitchFamily="34" charset="0"/>
            </a:rPr>
            <a:t>Strategy 3 – Identify Persons Infected with HCV</a:t>
          </a:r>
        </a:p>
      </dsp:txBody>
      <dsp:txXfrm>
        <a:off x="5324164" y="803317"/>
        <a:ext cx="2420074" cy="1452044"/>
      </dsp:txXfrm>
    </dsp:sp>
    <dsp:sp modelId="{8323B01A-101A-4B5F-B4BE-197FDF73E7F0}">
      <dsp:nvSpPr>
        <dsp:cNvPr id="0" name=""/>
        <dsp:cNvSpPr/>
      </dsp:nvSpPr>
      <dsp:spPr>
        <a:xfrm>
          <a:off x="0" y="2476402"/>
          <a:ext cx="2420074" cy="14520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bg1"/>
              </a:solidFill>
              <a:latin typeface="Arial" panose="020B0604020202020204" pitchFamily="34" charset="0"/>
            </a:rPr>
            <a:t>Strategy 4 – Improve HCV Laboratory Diagnostics</a:t>
          </a:r>
        </a:p>
      </dsp:txBody>
      <dsp:txXfrm>
        <a:off x="0" y="2476402"/>
        <a:ext cx="2420074" cy="1452044"/>
      </dsp:txXfrm>
    </dsp:sp>
    <dsp:sp modelId="{A10738A4-3735-4464-9B96-3AB5AAD9A772}">
      <dsp:nvSpPr>
        <dsp:cNvPr id="0" name=""/>
        <dsp:cNvSpPr/>
      </dsp:nvSpPr>
      <dsp:spPr>
        <a:xfrm>
          <a:off x="2662082" y="2476402"/>
          <a:ext cx="2420074" cy="14520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bg1"/>
              </a:solidFill>
              <a:latin typeface="Arial" panose="020B0604020202020204" pitchFamily="34" charset="0"/>
            </a:rPr>
            <a:t>Strategy 5 – Provide HCV Care and </a:t>
          </a:r>
          <a:r>
            <a:rPr lang="en-US" sz="1500" b="1" kern="1200" dirty="0">
              <a:solidFill>
                <a:schemeClr val="bg1"/>
              </a:solidFill>
              <a:latin typeface="Arial" panose="020B0604020202020204" pitchFamily="34" charset="0"/>
              <a:ea typeface="+mn-ea"/>
              <a:cs typeface="+mn-cs"/>
            </a:rPr>
            <a:t>Treatment</a:t>
          </a:r>
        </a:p>
      </dsp:txBody>
      <dsp:txXfrm>
        <a:off x="2662082" y="2476402"/>
        <a:ext cx="2420074" cy="1452044"/>
      </dsp:txXfrm>
    </dsp:sp>
    <dsp:sp modelId="{C4D296E6-7F94-409A-BA70-712A4EF88B45}">
      <dsp:nvSpPr>
        <dsp:cNvPr id="0" name=""/>
        <dsp:cNvSpPr/>
      </dsp:nvSpPr>
      <dsp:spPr>
        <a:xfrm>
          <a:off x="5324164" y="2497369"/>
          <a:ext cx="2420074" cy="14520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bg1"/>
              </a:solidFill>
              <a:latin typeface="Arial" panose="020B0604020202020204" pitchFamily="34" charset="0"/>
            </a:rPr>
            <a:t>Strategy 6 – </a:t>
          </a:r>
          <a:r>
            <a:rPr lang="en-US" sz="1500" b="1" kern="1200" dirty="0">
              <a:solidFill>
                <a:schemeClr val="bg1"/>
              </a:solidFill>
              <a:latin typeface="Arial" panose="020B0604020202020204" pitchFamily="34" charset="0"/>
              <a:ea typeface="+mn-ea"/>
              <a:cs typeface="+mn-cs"/>
            </a:rPr>
            <a:t>Improve HCV Surveillance</a:t>
          </a:r>
        </a:p>
      </dsp:txBody>
      <dsp:txXfrm>
        <a:off x="5324164" y="2497369"/>
        <a:ext cx="2420074" cy="1452044"/>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0.26455</cdr:y>
    </cdr:from>
    <cdr:to>
      <cdr:x>0.0656</cdr:x>
      <cdr:y>0.75928</cdr:y>
    </cdr:to>
    <cdr:sp macro="" textlink="">
      <cdr:nvSpPr>
        <cdr:cNvPr id="2" name="TextBox 1"/>
        <cdr:cNvSpPr txBox="1"/>
      </cdr:nvSpPr>
      <cdr:spPr>
        <a:xfrm xmlns:a="http://schemas.openxmlformats.org/drawingml/2006/main">
          <a:off x="0" y="911991"/>
          <a:ext cx="403655" cy="1705520"/>
        </a:xfrm>
        <a:prstGeom xmlns:a="http://schemas.openxmlformats.org/drawingml/2006/main" prst="rect">
          <a:avLst/>
        </a:prstGeom>
      </cdr:spPr>
      <cdr:txBody>
        <a:bodyPr xmlns:a="http://schemas.openxmlformats.org/drawingml/2006/main" vertOverflow="clip" vert="vert270" wrap="none" rtlCol="0"/>
        <a:lstStyle xmlns:a="http://schemas.openxmlformats.org/drawingml/2006/main"/>
        <a:p xmlns:a="http://schemas.openxmlformats.org/drawingml/2006/main">
          <a:r>
            <a:rPr lang="en-US" sz="1800" b="1" dirty="0"/>
            <a:t>HCV Prevalence</a:t>
          </a:r>
        </a:p>
      </cdr:txBody>
    </cdr:sp>
  </cdr:relSizeAnchor>
  <cdr:relSizeAnchor xmlns:cdr="http://schemas.openxmlformats.org/drawingml/2006/chartDrawing">
    <cdr:from>
      <cdr:x>0.90039</cdr:x>
      <cdr:y>0.80045</cdr:y>
    </cdr:from>
    <cdr:to>
      <cdr:x>1</cdr:x>
      <cdr:y>0.97187</cdr:y>
    </cdr:to>
    <cdr:sp macro="" textlink="">
      <cdr:nvSpPr>
        <cdr:cNvPr id="4" name="TextBox 1"/>
        <cdr:cNvSpPr txBox="1"/>
      </cdr:nvSpPr>
      <cdr:spPr>
        <a:xfrm xmlns:a="http://schemas.openxmlformats.org/drawingml/2006/main">
          <a:off x="5390668" y="2759441"/>
          <a:ext cx="596369" cy="590949"/>
        </a:xfrm>
        <a:prstGeom xmlns:a="http://schemas.openxmlformats.org/drawingml/2006/main" prst="rect">
          <a:avLst/>
        </a:prstGeom>
      </cdr:spPr>
      <cdr:txBody>
        <a:bodyPr xmlns:a="http://schemas.openxmlformats.org/drawingml/2006/main" vert="vert270"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b="1" dirty="0"/>
            <a:t># Individuals ≥18 Estimated HCV RNA+</a:t>
          </a:r>
        </a:p>
      </cdr:txBody>
    </cdr:sp>
  </cdr:relSizeAnchor>
</c:userShapes>
</file>

<file path=ppt/drawings/drawing2.xml><?xml version="1.0" encoding="utf-8"?>
<c:userShapes xmlns:c="http://schemas.openxmlformats.org/drawingml/2006/chart">
  <cdr:relSizeAnchor xmlns:cdr="http://schemas.openxmlformats.org/drawingml/2006/chartDrawing">
    <cdr:from>
      <cdr:x>0.01002</cdr:x>
      <cdr:y>0.4503</cdr:y>
    </cdr:from>
    <cdr:to>
      <cdr:x>0.17441</cdr:x>
      <cdr:y>0.50744</cdr:y>
    </cdr:to>
    <cdr:sp macro="" textlink="">
      <cdr:nvSpPr>
        <cdr:cNvPr id="2" name="TextBox 1"/>
        <cdr:cNvSpPr txBox="1"/>
      </cdr:nvSpPr>
      <cdr:spPr>
        <a:xfrm xmlns:a="http://schemas.openxmlformats.org/drawingml/2006/main">
          <a:off x="89904" y="2070780"/>
          <a:ext cx="1474822" cy="262767"/>
        </a:xfrm>
        <a:prstGeom xmlns:a="http://schemas.openxmlformats.org/drawingml/2006/main" prst="rect">
          <a:avLst/>
        </a:prstGeom>
      </cdr:spPr>
      <cdr:txBody>
        <a:bodyPr xmlns:a="http://schemas.openxmlformats.org/drawingml/2006/main" vertOverflow="clip" vert="vert270" wrap="none" rtlCol="0"/>
        <a:lstStyle xmlns:a="http://schemas.openxmlformats.org/drawingml/2006/main"/>
        <a:p xmlns:a="http://schemas.openxmlformats.org/drawingml/2006/main">
          <a:r>
            <a:rPr lang="en-US" sz="1800" b="1" dirty="0"/>
            <a:t>HCV Prevalence</a:t>
          </a:r>
        </a:p>
      </cdr:txBody>
    </cdr:sp>
  </cdr:relSizeAnchor>
  <cdr:relSizeAnchor xmlns:cdr="http://schemas.openxmlformats.org/drawingml/2006/chartDrawing">
    <cdr:from>
      <cdr:x>0.80198</cdr:x>
      <cdr:y>0.61285</cdr:y>
    </cdr:from>
    <cdr:to>
      <cdr:x>0.90134</cdr:x>
      <cdr:y>0.78427</cdr:y>
    </cdr:to>
    <cdr:sp macro="" textlink="">
      <cdr:nvSpPr>
        <cdr:cNvPr id="3" name="TextBox 2"/>
        <cdr:cNvSpPr txBox="1"/>
      </cdr:nvSpPr>
      <cdr:spPr>
        <a:xfrm xmlns:a="http://schemas.openxmlformats.org/drawingml/2006/main">
          <a:off x="6461777" y="2753209"/>
          <a:ext cx="800575" cy="770102"/>
        </a:xfrm>
        <a:prstGeom xmlns:a="http://schemas.openxmlformats.org/drawingml/2006/main" prst="rect">
          <a:avLst/>
        </a:prstGeom>
      </cdr:spPr>
      <cdr:txBody>
        <a:bodyPr xmlns:a="http://schemas.openxmlformats.org/drawingml/2006/main" vertOverflow="clip" vert="vert270" wrap="none" rtlCol="0"/>
        <a:lstStyle xmlns:a="http://schemas.openxmlformats.org/drawingml/2006/main"/>
        <a:p xmlns:a="http://schemas.openxmlformats.org/drawingml/2006/main">
          <a:r>
            <a:rPr lang="en-US" sz="1600" b="1" dirty="0"/>
            <a:t># Individuals ≥18 Estimated HCV RNA+</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ka-GE"/>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A55532F-9DA6-4883-96AA-812EC49AD9EB}" type="datetimeFigureOut">
              <a:rPr lang="ka-GE" smtClean="0"/>
              <a:t>16.04.2017</a:t>
            </a:fld>
            <a:endParaRPr lang="ka-GE"/>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ka-GE"/>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E3D8224-E615-4E0B-9EE4-D43E73B4C513}" type="slidenum">
              <a:rPr lang="ka-GE" smtClean="0"/>
              <a:t>‹#›</a:t>
            </a:fld>
            <a:endParaRPr lang="ka-GE"/>
          </a:p>
        </p:txBody>
      </p:sp>
    </p:spTree>
    <p:extLst>
      <p:ext uri="{BB962C8B-B14F-4D97-AF65-F5344CB8AC3E}">
        <p14:creationId xmlns:p14="http://schemas.microsoft.com/office/powerpoint/2010/main" val="33733095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ka-GE"/>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DF86096-823D-4699-9DF8-26D00EAEA7BA}" type="datetimeFigureOut">
              <a:rPr lang="ka-GE" smtClean="0"/>
              <a:t>16.04.2017</a:t>
            </a:fld>
            <a:endParaRPr lang="ka-GE"/>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ka-GE"/>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ka-GE"/>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ka-GE"/>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6040ACB-3D6A-4C81-884E-7407748451C4}" type="slidenum">
              <a:rPr lang="ka-GE" smtClean="0"/>
              <a:t>‹#›</a:t>
            </a:fld>
            <a:endParaRPr lang="ka-GE"/>
          </a:p>
        </p:txBody>
      </p:sp>
    </p:spTree>
    <p:extLst>
      <p:ext uri="{BB962C8B-B14F-4D97-AF65-F5344CB8AC3E}">
        <p14:creationId xmlns:p14="http://schemas.microsoft.com/office/powerpoint/2010/main" val="4208372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ka-GE"/>
          </a:p>
        </p:txBody>
      </p:sp>
      <p:sp>
        <p:nvSpPr>
          <p:cNvPr id="4" name="Slide Number Placeholder 3"/>
          <p:cNvSpPr>
            <a:spLocks noGrp="1"/>
          </p:cNvSpPr>
          <p:nvPr>
            <p:ph type="sldNum" sz="quarter" idx="10"/>
          </p:nvPr>
        </p:nvSpPr>
        <p:spPr/>
        <p:txBody>
          <a:bodyPr/>
          <a:lstStyle/>
          <a:p>
            <a:fld id="{26040ACB-3D6A-4C81-884E-7407748451C4}" type="slidenum">
              <a:rPr lang="ka-GE" smtClean="0"/>
              <a:t>1</a:t>
            </a:fld>
            <a:endParaRPr lang="ka-GE"/>
          </a:p>
        </p:txBody>
      </p:sp>
    </p:spTree>
    <p:extLst>
      <p:ext uri="{BB962C8B-B14F-4D97-AF65-F5344CB8AC3E}">
        <p14:creationId xmlns:p14="http://schemas.microsoft.com/office/powerpoint/2010/main" val="326115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dirty="0"/>
              <a:t>2015 National survey conducted by NCDC and CDC revealed that ~150 thousand people are infected with active HCV infection and need to be treated. The most prevalent genotype nationwide is genotype 1 (appx. 40%) followed by genotype 3 and 2.</a:t>
            </a:r>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t>2</a:t>
            </a:fld>
            <a:endParaRPr lang="ka-GE"/>
          </a:p>
        </p:txBody>
      </p:sp>
    </p:spTree>
    <p:extLst>
      <p:ext uri="{BB962C8B-B14F-4D97-AF65-F5344CB8AC3E}">
        <p14:creationId xmlns:p14="http://schemas.microsoft.com/office/powerpoint/2010/main" val="1155532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Age and gender distribution of HCV shows that HCV prevalence is higher among males, especially among age groups 30-39 and 40-49</a:t>
            </a:r>
            <a:endParaRPr lang="ka-GE" dirty="0"/>
          </a:p>
        </p:txBody>
      </p:sp>
    </p:spTree>
    <p:extLst>
      <p:ext uri="{BB962C8B-B14F-4D97-AF65-F5344CB8AC3E}">
        <p14:creationId xmlns:p14="http://schemas.microsoft.com/office/powerpoint/2010/main" val="71661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prevalence of HCV by region and different cities is very important for us, these data gives us possibility to direct our screening activities in the regions with the highest burden. Cities with highest HCV prevalence include capital Tbilisi, Kutaisi and Zugdidi. In absolute numbers, Tbilisi and Kutaisi have the highest number of persons with HCV infection. </a:t>
            </a:r>
            <a:endParaRPr lang="ka-GE" dirty="0"/>
          </a:p>
        </p:txBody>
      </p:sp>
    </p:spTree>
    <p:extLst>
      <p:ext uri="{BB962C8B-B14F-4D97-AF65-F5344CB8AC3E}">
        <p14:creationId xmlns:p14="http://schemas.microsoft.com/office/powerpoint/2010/main" val="3904299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Summarize the main findings of the survey that can inform our future screening activities are the following.</a:t>
            </a:r>
            <a:endParaRPr lang="ka-GE" dirty="0"/>
          </a:p>
        </p:txBody>
      </p:sp>
      <p:sp>
        <p:nvSpPr>
          <p:cNvPr id="4" name="Slide Number Placeholder 3"/>
          <p:cNvSpPr>
            <a:spLocks noGrp="1"/>
          </p:cNvSpPr>
          <p:nvPr>
            <p:ph type="sldNum" sz="quarter" idx="10"/>
          </p:nvPr>
        </p:nvSpPr>
        <p:spPr/>
        <p:txBody>
          <a:bodyPr/>
          <a:lstStyle/>
          <a:p>
            <a:fld id="{C285BAE1-F811-401A-9355-79064AA13744}" type="slidenum">
              <a:rPr lang="ka-GE" smtClean="0"/>
              <a:t>6</a:t>
            </a:fld>
            <a:endParaRPr lang="ka-GE"/>
          </a:p>
        </p:txBody>
      </p:sp>
    </p:spTree>
    <p:extLst>
      <p:ext uri="{BB962C8B-B14F-4D97-AF65-F5344CB8AC3E}">
        <p14:creationId xmlns:p14="http://schemas.microsoft.com/office/powerpoint/2010/main" val="3690115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Considering importance of the topics, Screening is set forward as a separate strategic directions. </a:t>
            </a:r>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t>7</a:t>
            </a:fld>
            <a:endParaRPr lang="ka-GE"/>
          </a:p>
        </p:txBody>
      </p:sp>
    </p:spTree>
    <p:extLst>
      <p:ext uri="{BB962C8B-B14F-4D97-AF65-F5344CB8AC3E}">
        <p14:creationId xmlns:p14="http://schemas.microsoft.com/office/powerpoint/2010/main" val="2071084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ka-GE"/>
          </a:p>
        </p:txBody>
      </p:sp>
      <p:sp>
        <p:nvSpPr>
          <p:cNvPr id="4" name="Slide Number Placeholder 3"/>
          <p:cNvSpPr>
            <a:spLocks noGrp="1"/>
          </p:cNvSpPr>
          <p:nvPr>
            <p:ph type="sldNum" sz="quarter" idx="10"/>
          </p:nvPr>
        </p:nvSpPr>
        <p:spPr/>
        <p:txBody>
          <a:bodyPr/>
          <a:lstStyle/>
          <a:p>
            <a:fld id="{26040ACB-3D6A-4C81-884E-7407748451C4}" type="slidenum">
              <a:rPr lang="ka-GE" smtClean="0"/>
              <a:t>8</a:t>
            </a:fld>
            <a:endParaRPr lang="ka-GE"/>
          </a:p>
        </p:txBody>
      </p:sp>
    </p:spTree>
    <p:extLst>
      <p:ext uri="{BB962C8B-B14F-4D97-AF65-F5344CB8AC3E}">
        <p14:creationId xmlns:p14="http://schemas.microsoft.com/office/powerpoint/2010/main" val="2883072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85BAE1-F811-401A-9355-79064AA13744}" type="slidenum">
              <a:rPr lang="ka-GE" smtClean="0"/>
              <a:t>9</a:t>
            </a:fld>
            <a:endParaRPr lang="ka-GE"/>
          </a:p>
        </p:txBody>
      </p:sp>
    </p:spTree>
    <p:extLst>
      <p:ext uri="{BB962C8B-B14F-4D97-AF65-F5344CB8AC3E}">
        <p14:creationId xmlns:p14="http://schemas.microsoft.com/office/powerpoint/2010/main" val="2192298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53252" name="Footer Placeholder 3"/>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Tree>
    <p:extLst>
      <p:ext uri="{BB962C8B-B14F-4D97-AF65-F5344CB8AC3E}">
        <p14:creationId xmlns:p14="http://schemas.microsoft.com/office/powerpoint/2010/main" val="1120457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16.04.2017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137013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16.04.2017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2421805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16.04.2017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273995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16.04.2017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1113377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5"/>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70"/>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99259F-EFD8-46AC-9668-03936B3CC645}" type="datetimeFigureOut">
              <a:rPr lang="ka-GE" smtClean="0"/>
              <a:t>16.04.2017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4116436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99259F-EFD8-46AC-9668-03936B3CC645}" type="datetimeFigureOut">
              <a:rPr lang="ka-GE" smtClean="0"/>
              <a:t>16.04.2017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949205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99259F-EFD8-46AC-9668-03936B3CC645}" type="datetimeFigureOut">
              <a:rPr lang="ka-GE" smtClean="0"/>
              <a:t>16.04.2017</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1206971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99259F-EFD8-46AC-9668-03936B3CC645}" type="datetimeFigureOut">
              <a:rPr lang="ka-GE" smtClean="0"/>
              <a:t>16.04.2017</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398875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99259F-EFD8-46AC-9668-03936B3CC645}" type="datetimeFigureOut">
              <a:rPr lang="ka-GE" smtClean="0"/>
              <a:t>16.04.2017</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400637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3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99259F-EFD8-46AC-9668-03936B3CC645}" type="datetimeFigureOut">
              <a:rPr lang="ka-GE" smtClean="0"/>
              <a:t>16.04.2017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3550183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32"/>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99259F-EFD8-46AC-9668-03936B3CC645}" type="datetimeFigureOut">
              <a:rPr lang="ka-GE" smtClean="0"/>
              <a:t>16.04.2017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400565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9259F-EFD8-46AC-9668-03936B3CC645}" type="datetimeFigureOut">
              <a:rPr lang="ka-GE" smtClean="0"/>
              <a:t>16.04.2017</a:t>
            </a:fld>
            <a:endParaRPr lang="ka-GE"/>
          </a:p>
        </p:txBody>
      </p:sp>
      <p:sp>
        <p:nvSpPr>
          <p:cNvPr id="5" name="Footer Placeholder 4"/>
          <p:cNvSpPr>
            <a:spLocks noGrp="1"/>
          </p:cNvSpPr>
          <p:nvPr>
            <p:ph type="ftr" sz="quarter" idx="3"/>
          </p:nvPr>
        </p:nvSpPr>
        <p:spPr>
          <a:xfrm>
            <a:off x="3028950" y="635635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6457950" y="635635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1A317-2C67-4111-B0D7-C9FB65AF789E}" type="slidenum">
              <a:rPr lang="ka-GE" smtClean="0"/>
              <a:t>‹#›</a:t>
            </a:fld>
            <a:endParaRPr lang="ka-GE"/>
          </a:p>
        </p:txBody>
      </p:sp>
    </p:spTree>
    <p:extLst>
      <p:ext uri="{BB962C8B-B14F-4D97-AF65-F5344CB8AC3E}">
        <p14:creationId xmlns:p14="http://schemas.microsoft.com/office/powerpoint/2010/main" val="3272872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0639" y="1317180"/>
            <a:ext cx="8342722" cy="1492008"/>
          </a:xfrm>
        </p:spPr>
        <p:txBody>
          <a:bodyPr>
            <a:noAutofit/>
          </a:bodyPr>
          <a:lstStyle/>
          <a:p>
            <a:r>
              <a:rPr lang="en-US" sz="5400" b="1" dirty="0">
                <a:solidFill>
                  <a:srgbClr val="C00000"/>
                </a:solidFill>
                <a:latin typeface="Arial" panose="020B0604020202020204" pitchFamily="34" charset="0"/>
              </a:rPr>
              <a:t>Hepatitis C Elimination Program in Georgia</a:t>
            </a:r>
            <a:endParaRPr lang="ka-GE" sz="5400" b="1" dirty="0">
              <a:solidFill>
                <a:srgbClr val="C00000"/>
              </a:solidFill>
            </a:endParaRPr>
          </a:p>
        </p:txBody>
      </p:sp>
      <p:sp>
        <p:nvSpPr>
          <p:cNvPr id="4" name="Subtitle 2"/>
          <p:cNvSpPr>
            <a:spLocks noGrp="1"/>
          </p:cNvSpPr>
          <p:nvPr>
            <p:ph type="subTitle" idx="1"/>
          </p:nvPr>
        </p:nvSpPr>
        <p:spPr>
          <a:xfrm>
            <a:off x="1402171" y="3685309"/>
            <a:ext cx="6095910" cy="1302714"/>
          </a:xfrm>
        </p:spPr>
        <p:txBody>
          <a:bodyPr>
            <a:normAutofit/>
          </a:bodyPr>
          <a:lstStyle/>
          <a:p>
            <a:r>
              <a:rPr lang="en-US" altLang="en-US" sz="2000" b="1" dirty="0" err="1">
                <a:solidFill>
                  <a:srgbClr val="002060"/>
                </a:solidFill>
                <a:latin typeface="Arial" panose="020B0604020202020204" pitchFamily="34" charset="0"/>
              </a:rPr>
              <a:t>Amiran</a:t>
            </a:r>
            <a:r>
              <a:rPr lang="en-US" altLang="en-US" sz="2000" b="1" dirty="0">
                <a:solidFill>
                  <a:srgbClr val="002060"/>
                </a:solidFill>
                <a:latin typeface="Arial" panose="020B0604020202020204" pitchFamily="34" charset="0"/>
              </a:rPr>
              <a:t> </a:t>
            </a:r>
            <a:r>
              <a:rPr lang="en-US" altLang="en-US" sz="2000" b="1" dirty="0" err="1">
                <a:solidFill>
                  <a:srgbClr val="002060"/>
                </a:solidFill>
                <a:latin typeface="Arial" panose="020B0604020202020204" pitchFamily="34" charset="0"/>
              </a:rPr>
              <a:t>Gamkrelidze</a:t>
            </a:r>
            <a:endParaRPr lang="en-US" altLang="en-US" sz="2000" b="1" dirty="0">
              <a:solidFill>
                <a:srgbClr val="002060"/>
              </a:solidFill>
              <a:latin typeface="Arial" panose="020B0604020202020204" pitchFamily="34" charset="0"/>
            </a:endParaRPr>
          </a:p>
          <a:p>
            <a:r>
              <a:rPr lang="en-US" altLang="en-US" sz="2000" b="1" i="1" dirty="0">
                <a:solidFill>
                  <a:srgbClr val="002060"/>
                </a:solidFill>
                <a:latin typeface="Arial" panose="020B0604020202020204" pitchFamily="34" charset="0"/>
              </a:rPr>
              <a:t>Director General</a:t>
            </a:r>
          </a:p>
          <a:p>
            <a:r>
              <a:rPr lang="en-US" altLang="en-US" sz="1800" b="1" i="1" dirty="0">
                <a:solidFill>
                  <a:srgbClr val="002060"/>
                </a:solidFill>
                <a:latin typeface="Arial" panose="020B0604020202020204" pitchFamily="34" charset="0"/>
              </a:rPr>
              <a:t>National Center for Disease Control and Public Health</a:t>
            </a:r>
          </a:p>
        </p:txBody>
      </p:sp>
    </p:spTree>
    <p:extLst>
      <p:ext uri="{BB962C8B-B14F-4D97-AF65-F5344CB8AC3E}">
        <p14:creationId xmlns:p14="http://schemas.microsoft.com/office/powerpoint/2010/main" val="2488388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2"/>
          <p:cNvSpPr>
            <a:spLocks noGrp="1"/>
          </p:cNvSpPr>
          <p:nvPr>
            <p:ph type="title"/>
          </p:nvPr>
        </p:nvSpPr>
        <p:spPr>
          <a:xfrm>
            <a:off x="228600" y="122238"/>
            <a:ext cx="8578850" cy="1265238"/>
          </a:xfrm>
        </p:spPr>
        <p:txBody>
          <a:bodyPr vert="horz" lIns="91440" tIns="45720" rIns="91440" bIns="45720" rtlCol="0" anchor="ctr">
            <a:normAutofit fontScale="90000"/>
          </a:bodyPr>
          <a:lstStyle/>
          <a:p>
            <a:pPr algn="ctr"/>
            <a:r>
              <a:rPr lang="en-US" sz="3239" b="1" dirty="0">
                <a:solidFill>
                  <a:srgbClr val="C00000"/>
                </a:solidFill>
                <a:latin typeface="+mn-lt"/>
              </a:rPr>
              <a:t>HCV Care Cascade</a:t>
            </a:r>
            <a:br>
              <a:rPr lang="en-US" sz="3239" b="1" dirty="0">
                <a:solidFill>
                  <a:srgbClr val="C00000"/>
                </a:solidFill>
                <a:latin typeface="+mn-lt"/>
              </a:rPr>
            </a:br>
            <a:r>
              <a:rPr lang="en-US" sz="3239" b="1" dirty="0">
                <a:solidFill>
                  <a:srgbClr val="C00000"/>
                </a:solidFill>
                <a:latin typeface="+mn-lt"/>
              </a:rPr>
              <a:t>April 28, 2015 – December 31, 2016</a:t>
            </a:r>
            <a:br>
              <a:rPr lang="en-US" sz="3239" b="1" dirty="0">
                <a:solidFill>
                  <a:srgbClr val="C00000"/>
                </a:solidFill>
                <a:latin typeface="+mn-lt"/>
              </a:rPr>
            </a:br>
            <a:r>
              <a:rPr lang="en-US" sz="3239" b="1" dirty="0">
                <a:solidFill>
                  <a:srgbClr val="C00000"/>
                </a:solidFill>
                <a:latin typeface="+mn-lt"/>
              </a:rPr>
              <a:t>All regimens </a:t>
            </a:r>
          </a:p>
        </p:txBody>
      </p:sp>
      <p:grpSp>
        <p:nvGrpSpPr>
          <p:cNvPr id="29699" name="Group 32"/>
          <p:cNvGrpSpPr>
            <a:grpSpLocks/>
          </p:cNvGrpSpPr>
          <p:nvPr/>
        </p:nvGrpSpPr>
        <p:grpSpPr bwMode="auto">
          <a:xfrm>
            <a:off x="1573213" y="1585912"/>
            <a:ext cx="6562725" cy="3397250"/>
            <a:chOff x="1890713" y="2895600"/>
            <a:chExt cx="6226368" cy="3051036"/>
          </a:xfrm>
        </p:grpSpPr>
        <p:grpSp>
          <p:nvGrpSpPr>
            <p:cNvPr id="29704" name="Group 1"/>
            <p:cNvGrpSpPr>
              <a:grpSpLocks/>
            </p:cNvGrpSpPr>
            <p:nvPr/>
          </p:nvGrpSpPr>
          <p:grpSpPr bwMode="auto">
            <a:xfrm>
              <a:off x="2335022" y="2921263"/>
              <a:ext cx="2985162" cy="1176218"/>
              <a:chOff x="3243333" y="3454410"/>
              <a:chExt cx="2985482" cy="1176334"/>
            </a:xfrm>
          </p:grpSpPr>
          <p:sp>
            <p:nvSpPr>
              <p:cNvPr id="10" name="Bent-Up Arrow 9"/>
              <p:cNvSpPr/>
              <p:nvPr/>
            </p:nvSpPr>
            <p:spPr>
              <a:xfrm rot="5400000">
                <a:off x="3969341" y="3784140"/>
                <a:ext cx="613119" cy="974575"/>
              </a:xfrm>
              <a:prstGeom prst="bentUpArrow">
                <a:avLst>
                  <a:gd name="adj1" fmla="val 27259"/>
                  <a:gd name="adj2" fmla="val 25000"/>
                  <a:gd name="adj3" fmla="val 37640"/>
                </a:avLst>
              </a:prstGeom>
              <a:gradFill flip="none" rotWithShape="0">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8100000" scaled="1"/>
                <a:tileRect/>
              </a:gra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1" name="Freeform 10"/>
              <p:cNvSpPr/>
              <p:nvPr/>
            </p:nvSpPr>
            <p:spPr>
              <a:xfrm>
                <a:off x="3243333" y="3454410"/>
                <a:ext cx="1443033" cy="459127"/>
              </a:xfrm>
              <a:custGeom>
                <a:avLst/>
                <a:gdLst>
                  <a:gd name="connsiteX0" fmla="*/ 0 w 1279553"/>
                  <a:gd name="connsiteY0" fmla="*/ 76598 h 459494"/>
                  <a:gd name="connsiteX1" fmla="*/ 76598 w 1279553"/>
                  <a:gd name="connsiteY1" fmla="*/ 0 h 459494"/>
                  <a:gd name="connsiteX2" fmla="*/ 1202955 w 1279553"/>
                  <a:gd name="connsiteY2" fmla="*/ 0 h 459494"/>
                  <a:gd name="connsiteX3" fmla="*/ 1279553 w 1279553"/>
                  <a:gd name="connsiteY3" fmla="*/ 76598 h 459494"/>
                  <a:gd name="connsiteX4" fmla="*/ 1279553 w 1279553"/>
                  <a:gd name="connsiteY4" fmla="*/ 382896 h 459494"/>
                  <a:gd name="connsiteX5" fmla="*/ 1202955 w 1279553"/>
                  <a:gd name="connsiteY5" fmla="*/ 459494 h 459494"/>
                  <a:gd name="connsiteX6" fmla="*/ 76598 w 1279553"/>
                  <a:gd name="connsiteY6" fmla="*/ 459494 h 459494"/>
                  <a:gd name="connsiteX7" fmla="*/ 0 w 1279553"/>
                  <a:gd name="connsiteY7" fmla="*/ 382896 h 459494"/>
                  <a:gd name="connsiteX8" fmla="*/ 0 w 1279553"/>
                  <a:gd name="connsiteY8" fmla="*/ 76598 h 459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9553" h="459494">
                    <a:moveTo>
                      <a:pt x="0" y="76598"/>
                    </a:moveTo>
                    <a:cubicBezTo>
                      <a:pt x="0" y="34294"/>
                      <a:pt x="34294" y="0"/>
                      <a:pt x="76598" y="0"/>
                    </a:cubicBezTo>
                    <a:lnTo>
                      <a:pt x="1202955" y="0"/>
                    </a:lnTo>
                    <a:cubicBezTo>
                      <a:pt x="1245259" y="0"/>
                      <a:pt x="1279553" y="34294"/>
                      <a:pt x="1279553" y="76598"/>
                    </a:cubicBezTo>
                    <a:lnTo>
                      <a:pt x="1279553" y="382896"/>
                    </a:lnTo>
                    <a:cubicBezTo>
                      <a:pt x="1279553" y="425200"/>
                      <a:pt x="1245259" y="459494"/>
                      <a:pt x="1202955" y="459494"/>
                    </a:cubicBezTo>
                    <a:lnTo>
                      <a:pt x="76598" y="459494"/>
                    </a:lnTo>
                    <a:cubicBezTo>
                      <a:pt x="34294" y="459494"/>
                      <a:pt x="0" y="425200"/>
                      <a:pt x="0" y="382896"/>
                    </a:cubicBezTo>
                    <a:lnTo>
                      <a:pt x="0" y="76598"/>
                    </a:lnTo>
                    <a:close/>
                  </a:path>
                </a:pathLst>
              </a:custGeom>
              <a:gradFill flip="none" rotWithShape="0">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13875" tIns="113875" rIns="113875" bIns="113875" spcCol="1270" anchor="ctr"/>
              <a:lstStyle/>
              <a:p>
                <a:pPr algn="ctr" defTabSz="1066800" eaLnBrk="1" hangingPunct="1">
                  <a:lnSpc>
                    <a:spcPct val="90000"/>
                  </a:lnSpc>
                  <a:spcAft>
                    <a:spcPct val="35000"/>
                  </a:spcAft>
                  <a:defRPr/>
                </a:pPr>
                <a:endParaRPr lang="ka-GE" sz="2400" b="1" dirty="0">
                  <a:solidFill>
                    <a:schemeClr val="bg1"/>
                  </a:solidFill>
                  <a:effectLst>
                    <a:outerShdw blurRad="38100" dist="38100" dir="2700000" algn="tl">
                      <a:srgbClr val="000000">
                        <a:alpha val="43137"/>
                      </a:srgbClr>
                    </a:outerShdw>
                  </a:effectLst>
                </a:endParaRPr>
              </a:p>
              <a:p>
                <a:pPr algn="ctr" defTabSz="1066800" eaLnBrk="1" hangingPunct="1">
                  <a:lnSpc>
                    <a:spcPct val="90000"/>
                  </a:lnSpc>
                  <a:spcAft>
                    <a:spcPct val="35000"/>
                  </a:spcAft>
                  <a:defRPr/>
                </a:pPr>
                <a:r>
                  <a:rPr lang="en-US" sz="2400" b="1" dirty="0">
                    <a:solidFill>
                      <a:schemeClr val="bg1"/>
                    </a:solidFill>
                    <a:effectLst>
                      <a:outerShdw blurRad="38100" dist="38100" dir="2700000" algn="tl">
                        <a:srgbClr val="000000">
                          <a:alpha val="43137"/>
                        </a:srgbClr>
                      </a:outerShdw>
                    </a:effectLst>
                  </a:rPr>
                  <a:t>36 322</a:t>
                </a:r>
              </a:p>
              <a:p>
                <a:pPr algn="ctr" defTabSz="1066800" eaLnBrk="1" hangingPunct="1">
                  <a:lnSpc>
                    <a:spcPct val="90000"/>
                  </a:lnSpc>
                  <a:spcAft>
                    <a:spcPct val="35000"/>
                  </a:spcAft>
                  <a:defRPr/>
                </a:pPr>
                <a:endParaRPr lang="en-US" sz="2400" b="1" dirty="0">
                  <a:effectLst>
                    <a:outerShdw blurRad="38100" dist="38100" dir="2700000" algn="tl">
                      <a:srgbClr val="000000">
                        <a:alpha val="43137"/>
                      </a:srgbClr>
                    </a:outerShdw>
                  </a:effectLst>
                </a:endParaRPr>
              </a:p>
            </p:txBody>
          </p:sp>
          <p:sp>
            <p:nvSpPr>
              <p:cNvPr id="13" name="Freeform 12"/>
              <p:cNvSpPr/>
              <p:nvPr/>
            </p:nvSpPr>
            <p:spPr>
              <a:xfrm>
                <a:off x="4800845" y="4171617"/>
                <a:ext cx="1427970" cy="459127"/>
              </a:xfrm>
              <a:custGeom>
                <a:avLst/>
                <a:gdLst>
                  <a:gd name="connsiteX0" fmla="*/ 0 w 1279553"/>
                  <a:gd name="connsiteY0" fmla="*/ 76598 h 459494"/>
                  <a:gd name="connsiteX1" fmla="*/ 76598 w 1279553"/>
                  <a:gd name="connsiteY1" fmla="*/ 0 h 459494"/>
                  <a:gd name="connsiteX2" fmla="*/ 1202955 w 1279553"/>
                  <a:gd name="connsiteY2" fmla="*/ 0 h 459494"/>
                  <a:gd name="connsiteX3" fmla="*/ 1279553 w 1279553"/>
                  <a:gd name="connsiteY3" fmla="*/ 76598 h 459494"/>
                  <a:gd name="connsiteX4" fmla="*/ 1279553 w 1279553"/>
                  <a:gd name="connsiteY4" fmla="*/ 382896 h 459494"/>
                  <a:gd name="connsiteX5" fmla="*/ 1202955 w 1279553"/>
                  <a:gd name="connsiteY5" fmla="*/ 459494 h 459494"/>
                  <a:gd name="connsiteX6" fmla="*/ 76598 w 1279553"/>
                  <a:gd name="connsiteY6" fmla="*/ 459494 h 459494"/>
                  <a:gd name="connsiteX7" fmla="*/ 0 w 1279553"/>
                  <a:gd name="connsiteY7" fmla="*/ 382896 h 459494"/>
                  <a:gd name="connsiteX8" fmla="*/ 0 w 1279553"/>
                  <a:gd name="connsiteY8" fmla="*/ 76598 h 459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9553" h="459494">
                    <a:moveTo>
                      <a:pt x="0" y="76598"/>
                    </a:moveTo>
                    <a:cubicBezTo>
                      <a:pt x="0" y="34294"/>
                      <a:pt x="34294" y="0"/>
                      <a:pt x="76598" y="0"/>
                    </a:cubicBezTo>
                    <a:lnTo>
                      <a:pt x="1202955" y="0"/>
                    </a:lnTo>
                    <a:cubicBezTo>
                      <a:pt x="1245259" y="0"/>
                      <a:pt x="1279553" y="34294"/>
                      <a:pt x="1279553" y="76598"/>
                    </a:cubicBezTo>
                    <a:lnTo>
                      <a:pt x="1279553" y="382896"/>
                    </a:lnTo>
                    <a:cubicBezTo>
                      <a:pt x="1279553" y="425200"/>
                      <a:pt x="1245259" y="459494"/>
                      <a:pt x="1202955" y="459494"/>
                    </a:cubicBezTo>
                    <a:lnTo>
                      <a:pt x="76598" y="459494"/>
                    </a:lnTo>
                    <a:cubicBezTo>
                      <a:pt x="34294" y="459494"/>
                      <a:pt x="0" y="425200"/>
                      <a:pt x="0" y="382896"/>
                    </a:cubicBezTo>
                    <a:lnTo>
                      <a:pt x="0" y="76598"/>
                    </a:lnTo>
                    <a:close/>
                  </a:path>
                </a:pathLst>
              </a:custGeom>
              <a:gradFill rotWithShape="0">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13875" tIns="113875" rIns="113875" bIns="113875" spcCol="1270" anchor="ctr"/>
              <a:lstStyle/>
              <a:p>
                <a:pPr algn="ctr" defTabSz="1066800" eaLnBrk="1" hangingPunct="1">
                  <a:lnSpc>
                    <a:spcPct val="90000"/>
                  </a:lnSpc>
                  <a:spcAft>
                    <a:spcPct val="35000"/>
                  </a:spcAft>
                  <a:defRPr/>
                </a:pPr>
                <a:endParaRPr lang="ka-GE" sz="2400" b="1" dirty="0">
                  <a:solidFill>
                    <a:schemeClr val="bg1"/>
                  </a:solidFill>
                  <a:effectLst>
                    <a:outerShdw blurRad="38100" dist="38100" dir="2700000" algn="tl">
                      <a:srgbClr val="000000">
                        <a:alpha val="43137"/>
                      </a:srgbClr>
                    </a:outerShdw>
                  </a:effectLst>
                </a:endParaRPr>
              </a:p>
              <a:p>
                <a:pPr algn="ctr" defTabSz="1066800" eaLnBrk="1" hangingPunct="1">
                  <a:lnSpc>
                    <a:spcPct val="90000"/>
                  </a:lnSpc>
                  <a:spcAft>
                    <a:spcPct val="35000"/>
                  </a:spcAft>
                  <a:defRPr/>
                </a:pPr>
                <a:r>
                  <a:rPr lang="en-US" sz="2400" b="1" dirty="0">
                    <a:solidFill>
                      <a:schemeClr val="bg1"/>
                    </a:solidFill>
                    <a:effectLst>
                      <a:outerShdw blurRad="38100" dist="38100" dir="2700000" algn="tl">
                        <a:srgbClr val="000000">
                          <a:alpha val="43137"/>
                        </a:srgbClr>
                      </a:outerShdw>
                    </a:effectLst>
                  </a:rPr>
                  <a:t>27 595</a:t>
                </a:r>
                <a:endParaRPr lang="en-US" sz="2400" b="1" dirty="0">
                  <a:effectLst>
                    <a:outerShdw blurRad="38100" dist="38100" dir="2700000" algn="tl">
                      <a:srgbClr val="000000">
                        <a:alpha val="43137"/>
                      </a:srgbClr>
                    </a:outerShdw>
                  </a:effectLst>
                </a:endParaRPr>
              </a:p>
              <a:p>
                <a:pPr algn="ctr" defTabSz="1066800" eaLnBrk="1" hangingPunct="1">
                  <a:lnSpc>
                    <a:spcPct val="90000"/>
                  </a:lnSpc>
                  <a:spcAft>
                    <a:spcPct val="35000"/>
                  </a:spcAft>
                  <a:defRPr/>
                </a:pPr>
                <a:endParaRPr lang="en-US" sz="2400" b="1" dirty="0">
                  <a:effectLst>
                    <a:outerShdw blurRad="38100" dist="38100" dir="2700000" algn="tl">
                      <a:srgbClr val="000000">
                        <a:alpha val="43137"/>
                      </a:srgbClr>
                    </a:outerShdw>
                  </a:effectLst>
                </a:endParaRPr>
              </a:p>
            </p:txBody>
          </p:sp>
        </p:grpSp>
        <p:sp>
          <p:nvSpPr>
            <p:cNvPr id="29705" name="TextBox 9"/>
            <p:cNvSpPr txBox="1">
              <a:spLocks noChangeArrowheads="1"/>
            </p:cNvSpPr>
            <p:nvPr/>
          </p:nvSpPr>
          <p:spPr bwMode="auto">
            <a:xfrm>
              <a:off x="3778250" y="2895600"/>
              <a:ext cx="33528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200" b="1" dirty="0"/>
                <a:t>HCV RNA+</a:t>
              </a:r>
            </a:p>
          </p:txBody>
        </p:sp>
        <p:sp>
          <p:nvSpPr>
            <p:cNvPr id="29706" name="TextBox 17"/>
            <p:cNvSpPr txBox="1">
              <a:spLocks noChangeArrowheads="1"/>
            </p:cNvSpPr>
            <p:nvPr/>
          </p:nvSpPr>
          <p:spPr bwMode="auto">
            <a:xfrm>
              <a:off x="5265931" y="3610831"/>
              <a:ext cx="2851150" cy="430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200" b="1"/>
                <a:t>Started treatment</a:t>
              </a:r>
            </a:p>
          </p:txBody>
        </p:sp>
        <p:sp>
          <p:nvSpPr>
            <p:cNvPr id="29707" name="TextBox 3"/>
            <p:cNvSpPr txBox="1">
              <a:spLocks noChangeArrowheads="1"/>
            </p:cNvSpPr>
            <p:nvPr/>
          </p:nvSpPr>
          <p:spPr bwMode="auto">
            <a:xfrm>
              <a:off x="3982348" y="5230813"/>
              <a:ext cx="135165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a:t>Ongoing</a:t>
              </a:r>
            </a:p>
            <a:p>
              <a:pPr algn="ctr" eaLnBrk="1" hangingPunct="1">
                <a:spcBef>
                  <a:spcPct val="0"/>
                </a:spcBef>
                <a:buFontTx/>
                <a:buNone/>
              </a:pPr>
              <a:r>
                <a:rPr lang="en-US" altLang="en-US" sz="2000" b="1"/>
                <a:t>treatment</a:t>
              </a:r>
            </a:p>
          </p:txBody>
        </p:sp>
        <p:sp>
          <p:nvSpPr>
            <p:cNvPr id="29708" name="TextBox 41"/>
            <p:cNvSpPr txBox="1">
              <a:spLocks noChangeArrowheads="1"/>
            </p:cNvSpPr>
            <p:nvPr/>
          </p:nvSpPr>
          <p:spPr bwMode="auto">
            <a:xfrm>
              <a:off x="5730597" y="5235575"/>
              <a:ext cx="196560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a:t>Not completed</a:t>
              </a:r>
            </a:p>
            <a:p>
              <a:pPr algn="ctr" eaLnBrk="1" hangingPunct="1">
                <a:spcBef>
                  <a:spcPct val="0"/>
                </a:spcBef>
                <a:buFontTx/>
                <a:buNone/>
              </a:pPr>
              <a:r>
                <a:rPr lang="en-US" altLang="en-US" sz="2000" b="1"/>
                <a:t>treatment</a:t>
              </a:r>
            </a:p>
          </p:txBody>
        </p:sp>
        <p:sp>
          <p:nvSpPr>
            <p:cNvPr id="29709" name="TextBox 42"/>
            <p:cNvSpPr txBox="1">
              <a:spLocks noChangeArrowheads="1"/>
            </p:cNvSpPr>
            <p:nvPr/>
          </p:nvSpPr>
          <p:spPr bwMode="auto">
            <a:xfrm>
              <a:off x="1940400" y="5238750"/>
              <a:ext cx="15103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a:t>Completed</a:t>
              </a:r>
            </a:p>
            <a:p>
              <a:pPr algn="ctr" eaLnBrk="1" hangingPunct="1">
                <a:spcBef>
                  <a:spcPct val="0"/>
                </a:spcBef>
                <a:buFontTx/>
                <a:buNone/>
              </a:pPr>
              <a:r>
                <a:rPr lang="en-US" altLang="en-US" sz="2000" b="1"/>
                <a:t>treatment</a:t>
              </a:r>
            </a:p>
          </p:txBody>
        </p:sp>
        <p:grpSp>
          <p:nvGrpSpPr>
            <p:cNvPr id="29710" name="Group 54"/>
            <p:cNvGrpSpPr>
              <a:grpSpLocks/>
            </p:cNvGrpSpPr>
            <p:nvPr/>
          </p:nvGrpSpPr>
          <p:grpSpPr bwMode="auto">
            <a:xfrm>
              <a:off x="1890713" y="4694238"/>
              <a:ext cx="1533525" cy="550862"/>
              <a:chOff x="4567922" y="3660782"/>
              <a:chExt cx="1533616" cy="550740"/>
            </a:xfrm>
          </p:grpSpPr>
          <p:sp>
            <p:nvSpPr>
              <p:cNvPr id="56" name="Rounded Rectangle 55"/>
              <p:cNvSpPr/>
              <p:nvPr/>
            </p:nvSpPr>
            <p:spPr>
              <a:xfrm>
                <a:off x="4567922" y="3661400"/>
                <a:ext cx="1533338" cy="550205"/>
              </a:xfrm>
              <a:prstGeom prst="roundRect">
                <a:avLst>
                  <a:gd name="adj" fmla="val 16670"/>
                </a:avLst>
              </a:prstGeom>
              <a:gradFill rotWithShape="0">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7" name="Rounded Rectangle 4"/>
              <p:cNvSpPr/>
              <p:nvPr/>
            </p:nvSpPr>
            <p:spPr>
              <a:xfrm>
                <a:off x="4595034" y="3688483"/>
                <a:ext cx="1479114" cy="496040"/>
              </a:xfrm>
              <a:prstGeom prst="rect">
                <a:avLst/>
              </a:prstGeom>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algn="ctr" defTabSz="889000" eaLnBrk="1" hangingPunct="1">
                  <a:lnSpc>
                    <a:spcPct val="90000"/>
                  </a:lnSpc>
                  <a:spcAft>
                    <a:spcPct val="35000"/>
                  </a:spcAft>
                  <a:defRPr/>
                </a:pPr>
                <a:r>
                  <a:rPr lang="en-US" sz="2000" b="1" dirty="0">
                    <a:solidFill>
                      <a:schemeClr val="bg1"/>
                    </a:solidFill>
                    <a:effectLst>
                      <a:outerShdw blurRad="38100" dist="38100" dir="2700000" algn="tl">
                        <a:srgbClr val="000000">
                          <a:alpha val="43137"/>
                        </a:srgbClr>
                      </a:outerShdw>
                    </a:effectLst>
                  </a:rPr>
                  <a:t>19 778</a:t>
                </a:r>
                <a:endParaRPr lang="en-US" sz="2200" b="1" dirty="0">
                  <a:effectLst>
                    <a:outerShdw blurRad="38100" dist="38100" dir="2700000" algn="tl">
                      <a:srgbClr val="000000">
                        <a:alpha val="43137"/>
                      </a:srgbClr>
                    </a:outerShdw>
                  </a:effectLst>
                </a:endParaRPr>
              </a:p>
            </p:txBody>
          </p:sp>
        </p:grpSp>
        <p:grpSp>
          <p:nvGrpSpPr>
            <p:cNvPr id="29711" name="Group 57"/>
            <p:cNvGrpSpPr>
              <a:grpSpLocks/>
            </p:cNvGrpSpPr>
            <p:nvPr/>
          </p:nvGrpSpPr>
          <p:grpSpPr bwMode="auto">
            <a:xfrm>
              <a:off x="3894138" y="4687888"/>
              <a:ext cx="1533525" cy="550862"/>
              <a:chOff x="4567922" y="3660782"/>
              <a:chExt cx="1533616" cy="550740"/>
            </a:xfrm>
          </p:grpSpPr>
          <p:sp>
            <p:nvSpPr>
              <p:cNvPr id="59" name="Rounded Rectangle 58"/>
              <p:cNvSpPr/>
              <p:nvPr/>
            </p:nvSpPr>
            <p:spPr>
              <a:xfrm>
                <a:off x="4567658" y="3660621"/>
                <a:ext cx="1533338" cy="550205"/>
              </a:xfrm>
              <a:prstGeom prst="roundRect">
                <a:avLst>
                  <a:gd name="adj" fmla="val 16670"/>
                </a:avLst>
              </a:prstGeom>
              <a:gradFill rotWithShape="0">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0" name="Rounded Rectangle 4"/>
              <p:cNvSpPr/>
              <p:nvPr/>
            </p:nvSpPr>
            <p:spPr>
              <a:xfrm>
                <a:off x="4594770" y="3687703"/>
                <a:ext cx="1479114" cy="496040"/>
              </a:xfrm>
              <a:prstGeom prst="rect">
                <a:avLst/>
              </a:prstGeom>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algn="ctr" defTabSz="889000" eaLnBrk="1" hangingPunct="1">
                  <a:lnSpc>
                    <a:spcPct val="90000"/>
                  </a:lnSpc>
                  <a:spcAft>
                    <a:spcPct val="35000"/>
                  </a:spcAft>
                  <a:defRPr/>
                </a:pPr>
                <a:r>
                  <a:rPr lang="en-US" sz="2000" b="1" dirty="0">
                    <a:solidFill>
                      <a:schemeClr val="bg1"/>
                    </a:solidFill>
                    <a:effectLst>
                      <a:outerShdw blurRad="38100" dist="38100" dir="2700000" algn="tl">
                        <a:srgbClr val="000000">
                          <a:alpha val="43137"/>
                        </a:srgbClr>
                      </a:outerShdw>
                    </a:effectLst>
                  </a:rPr>
                  <a:t>7280</a:t>
                </a:r>
                <a:endParaRPr lang="en-US" sz="2200" b="1" dirty="0">
                  <a:effectLst>
                    <a:outerShdw blurRad="38100" dist="38100" dir="2700000" algn="tl">
                      <a:srgbClr val="000000">
                        <a:alpha val="43137"/>
                      </a:srgbClr>
                    </a:outerShdw>
                  </a:effectLst>
                </a:endParaRPr>
              </a:p>
            </p:txBody>
          </p:sp>
        </p:grpSp>
        <p:grpSp>
          <p:nvGrpSpPr>
            <p:cNvPr id="29712" name="Group 60"/>
            <p:cNvGrpSpPr>
              <a:grpSpLocks/>
            </p:cNvGrpSpPr>
            <p:nvPr/>
          </p:nvGrpSpPr>
          <p:grpSpPr bwMode="auto">
            <a:xfrm>
              <a:off x="5929313" y="4705350"/>
              <a:ext cx="1533525" cy="550863"/>
              <a:chOff x="4567922" y="3660782"/>
              <a:chExt cx="1533616" cy="550740"/>
            </a:xfrm>
          </p:grpSpPr>
          <p:sp>
            <p:nvSpPr>
              <p:cNvPr id="62" name="Rounded Rectangle 61"/>
              <p:cNvSpPr/>
              <p:nvPr/>
            </p:nvSpPr>
            <p:spPr>
              <a:xfrm>
                <a:off x="4567273" y="3660268"/>
                <a:ext cx="1534845" cy="551629"/>
              </a:xfrm>
              <a:prstGeom prst="roundRect">
                <a:avLst>
                  <a:gd name="adj" fmla="val 16670"/>
                </a:avLst>
              </a:prstGeom>
              <a:gradFill rotWithShape="0">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3" name="Rounded Rectangle 4"/>
              <p:cNvSpPr/>
              <p:nvPr/>
            </p:nvSpPr>
            <p:spPr>
              <a:xfrm>
                <a:off x="4594385" y="3687351"/>
                <a:ext cx="1480621" cy="497465"/>
              </a:xfrm>
              <a:prstGeom prst="rect">
                <a:avLst/>
              </a:prstGeom>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algn="ctr" defTabSz="889000" eaLnBrk="1" hangingPunct="1">
                  <a:lnSpc>
                    <a:spcPct val="90000"/>
                  </a:lnSpc>
                  <a:spcAft>
                    <a:spcPct val="35000"/>
                  </a:spcAft>
                  <a:defRPr/>
                </a:pPr>
                <a:r>
                  <a:rPr lang="en-US" sz="2000" b="1" dirty="0">
                    <a:solidFill>
                      <a:schemeClr val="bg1"/>
                    </a:solidFill>
                    <a:effectLst>
                      <a:outerShdw blurRad="38100" dist="38100" dir="2700000" algn="tl">
                        <a:srgbClr val="000000">
                          <a:alpha val="43137"/>
                        </a:srgbClr>
                      </a:outerShdw>
                    </a:effectLst>
                  </a:rPr>
                  <a:t>537</a:t>
                </a:r>
                <a:endParaRPr lang="en-US" sz="2200" b="1" dirty="0">
                  <a:effectLst>
                    <a:outerShdw blurRad="38100" dist="38100" dir="2700000" algn="tl">
                      <a:srgbClr val="000000">
                        <a:alpha val="43137"/>
                      </a:srgbClr>
                    </a:outerShdw>
                  </a:effectLst>
                </a:endParaRPr>
              </a:p>
            </p:txBody>
          </p:sp>
        </p:grpSp>
        <p:grpSp>
          <p:nvGrpSpPr>
            <p:cNvPr id="29713" name="Group 2"/>
            <p:cNvGrpSpPr>
              <a:grpSpLocks/>
            </p:cNvGrpSpPr>
            <p:nvPr/>
          </p:nvGrpSpPr>
          <p:grpSpPr bwMode="auto">
            <a:xfrm>
              <a:off x="2673350" y="4191000"/>
              <a:ext cx="4013200" cy="382588"/>
              <a:chOff x="3657601" y="5151036"/>
              <a:chExt cx="4012914" cy="383518"/>
            </a:xfrm>
          </p:grpSpPr>
          <p:cxnSp>
            <p:nvCxnSpPr>
              <p:cNvPr id="74" name="Elbow Connector 73"/>
              <p:cNvCxnSpPr/>
              <p:nvPr/>
            </p:nvCxnSpPr>
            <p:spPr>
              <a:xfrm rot="5400000">
                <a:off x="5474703" y="5339514"/>
                <a:ext cx="374446" cy="1506"/>
              </a:xfrm>
              <a:prstGeom prst="bentConnector3">
                <a:avLst/>
              </a:prstGeom>
              <a:ln w="25400">
                <a:solidFill>
                  <a:srgbClr val="484848"/>
                </a:solidFill>
                <a:tailEnd type="arrow"/>
              </a:ln>
            </p:spPr>
            <p:style>
              <a:lnRef idx="1">
                <a:schemeClr val="accent1"/>
              </a:lnRef>
              <a:fillRef idx="0">
                <a:schemeClr val="accent1"/>
              </a:fillRef>
              <a:effectRef idx="0">
                <a:schemeClr val="accent1"/>
              </a:effectRef>
              <a:fontRef idx="minor">
                <a:schemeClr val="tx1"/>
              </a:fontRef>
            </p:style>
          </p:cxnSp>
          <p:cxnSp>
            <p:nvCxnSpPr>
              <p:cNvPr id="80" name="Elbow Connector 79"/>
              <p:cNvCxnSpPr/>
              <p:nvPr/>
            </p:nvCxnSpPr>
            <p:spPr>
              <a:xfrm rot="5400000">
                <a:off x="4469620" y="4341578"/>
                <a:ext cx="381592" cy="2004524"/>
              </a:xfrm>
              <a:prstGeom prst="bentConnector3">
                <a:avLst/>
              </a:prstGeom>
              <a:ln w="25400">
                <a:solidFill>
                  <a:srgbClr val="484848"/>
                </a:solidFill>
                <a:tailEnd type="arrow"/>
              </a:ln>
            </p:spPr>
            <p:style>
              <a:lnRef idx="1">
                <a:schemeClr val="accent1"/>
              </a:lnRef>
              <a:fillRef idx="0">
                <a:schemeClr val="accent1"/>
              </a:fillRef>
              <a:effectRef idx="0">
                <a:schemeClr val="accent1"/>
              </a:effectRef>
              <a:fontRef idx="minor">
                <a:schemeClr val="tx1"/>
              </a:fontRef>
            </p:style>
          </p:cxnSp>
          <p:cxnSp>
            <p:nvCxnSpPr>
              <p:cNvPr id="86" name="Elbow Connector 85"/>
              <p:cNvCxnSpPr/>
              <p:nvPr/>
            </p:nvCxnSpPr>
            <p:spPr>
              <a:xfrm rot="16200000" flipH="1">
                <a:off x="6477158" y="4340148"/>
                <a:ext cx="381591" cy="2004525"/>
              </a:xfrm>
              <a:prstGeom prst="bentConnector3">
                <a:avLst/>
              </a:prstGeom>
              <a:ln w="25400">
                <a:solidFill>
                  <a:srgbClr val="484848"/>
                </a:solidFill>
                <a:tailEnd type="arrow"/>
              </a:ln>
            </p:spPr>
            <p:style>
              <a:lnRef idx="1">
                <a:schemeClr val="accent1"/>
              </a:lnRef>
              <a:fillRef idx="0">
                <a:schemeClr val="accent1"/>
              </a:fillRef>
              <a:effectRef idx="0">
                <a:schemeClr val="accent1"/>
              </a:effectRef>
              <a:fontRef idx="minor">
                <a:schemeClr val="tx1"/>
              </a:fontRef>
            </p:style>
          </p:cxnSp>
        </p:grpSp>
      </p:grpSp>
      <p:sp>
        <p:nvSpPr>
          <p:cNvPr id="29700" name="Rectangle 7"/>
          <p:cNvSpPr>
            <a:spLocks noChangeArrowheads="1"/>
          </p:cNvSpPr>
          <p:nvPr/>
        </p:nvSpPr>
        <p:spPr bwMode="auto">
          <a:xfrm>
            <a:off x="1824831" y="5714999"/>
            <a:ext cx="64468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a:spcBef>
                <a:spcPct val="0"/>
              </a:spcBef>
              <a:buFontTx/>
              <a:buNone/>
            </a:pPr>
            <a:r>
              <a:rPr lang="en-US" altLang="en-US" sz="1800" b="1" i="1" dirty="0">
                <a:latin typeface="Calibri" panose="020F0502020204030204" pitchFamily="34" charset="0"/>
                <a:cs typeface="Times New Roman" panose="02020603050405020304" pitchFamily="18" charset="0"/>
              </a:rPr>
              <a:t>Source: Georgia’s HCV Elimination Program Treatment Database</a:t>
            </a:r>
            <a:endParaRPr lang="en-US" altLang="en-US" sz="1800" b="1" i="1" dirty="0"/>
          </a:p>
        </p:txBody>
      </p:sp>
    </p:spTree>
    <p:extLst>
      <p:ext uri="{BB962C8B-B14F-4D97-AF65-F5344CB8AC3E}">
        <p14:creationId xmlns:p14="http://schemas.microsoft.com/office/powerpoint/2010/main" val="2061283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28600" y="76200"/>
            <a:ext cx="8686800" cy="1371600"/>
          </a:xfrm>
        </p:spPr>
        <p:txBody>
          <a:bodyPr vert="horz" lIns="91440" tIns="45720" rIns="91440" bIns="45720" rtlCol="0" anchor="ctr">
            <a:normAutofit fontScale="90000"/>
          </a:bodyPr>
          <a:lstStyle/>
          <a:p>
            <a:pPr algn="ctr"/>
            <a:r>
              <a:rPr lang="en-US" altLang="en-US" sz="3239" b="1" dirty="0">
                <a:solidFill>
                  <a:srgbClr val="C00000"/>
                </a:solidFill>
                <a:latin typeface="+mn-lt"/>
              </a:rPr>
              <a:t>Completed Treatment</a:t>
            </a:r>
            <a:br>
              <a:rPr lang="en-US" altLang="en-US" sz="3239" b="1" dirty="0">
                <a:solidFill>
                  <a:srgbClr val="C00000"/>
                </a:solidFill>
                <a:latin typeface="+mn-lt"/>
              </a:rPr>
            </a:br>
            <a:r>
              <a:rPr lang="en-US" altLang="en-US" sz="3239" b="1" dirty="0">
                <a:solidFill>
                  <a:srgbClr val="C00000"/>
                </a:solidFill>
                <a:latin typeface="+mn-lt"/>
              </a:rPr>
              <a:t> April 28, 2015 – December 31, 2016</a:t>
            </a:r>
            <a:br>
              <a:rPr lang="en-US" altLang="en-US" sz="3239" b="1" dirty="0">
                <a:solidFill>
                  <a:srgbClr val="C00000"/>
                </a:solidFill>
                <a:latin typeface="+mn-lt"/>
              </a:rPr>
            </a:br>
            <a:r>
              <a:rPr lang="en-US" altLang="en-US" sz="3239" b="1" dirty="0">
                <a:solidFill>
                  <a:srgbClr val="C00000"/>
                </a:solidFill>
                <a:latin typeface="+mn-lt"/>
              </a:rPr>
              <a:t>All regimens</a:t>
            </a:r>
          </a:p>
        </p:txBody>
      </p:sp>
      <p:sp>
        <p:nvSpPr>
          <p:cNvPr id="7" name="Rounded Rectangle 6"/>
          <p:cNvSpPr/>
          <p:nvPr/>
        </p:nvSpPr>
        <p:spPr bwMode="auto">
          <a:xfrm>
            <a:off x="3419475" y="1524001"/>
            <a:ext cx="2488588" cy="697224"/>
          </a:xfrm>
          <a:prstGeom prst="roundRect">
            <a:avLst>
              <a:gd name="adj" fmla="val 50000"/>
            </a:avLst>
          </a:prstGeom>
          <a:gradFill flip="none" rotWithShape="1">
            <a:gsLst>
              <a:gs pos="0">
                <a:schemeClr val="accent1">
                  <a:lumMod val="25000"/>
                  <a:shade val="30000"/>
                  <a:satMod val="115000"/>
                </a:schemeClr>
              </a:gs>
              <a:gs pos="50000">
                <a:schemeClr val="accent1">
                  <a:lumMod val="25000"/>
                  <a:shade val="67500"/>
                  <a:satMod val="115000"/>
                </a:schemeClr>
              </a:gs>
              <a:gs pos="100000">
                <a:schemeClr val="accent1">
                  <a:lumMod val="25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b="1" dirty="0"/>
              <a:t>19 778</a:t>
            </a:r>
          </a:p>
        </p:txBody>
      </p:sp>
      <p:sp>
        <p:nvSpPr>
          <p:cNvPr id="8" name="Rounded Rectangle 7"/>
          <p:cNvSpPr/>
          <p:nvPr/>
        </p:nvSpPr>
        <p:spPr bwMode="auto">
          <a:xfrm>
            <a:off x="228601" y="3809511"/>
            <a:ext cx="2749166" cy="823306"/>
          </a:xfrm>
          <a:prstGeom prst="round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a:t>6 366 (65%)</a:t>
            </a:r>
          </a:p>
          <a:p>
            <a:pPr algn="ctr" eaLnBrk="1" hangingPunct="1">
              <a:defRPr/>
            </a:pPr>
            <a:r>
              <a:rPr lang="en-US" sz="2000" b="1" dirty="0"/>
              <a:t>Complete SVR </a:t>
            </a:r>
          </a:p>
        </p:txBody>
      </p:sp>
      <p:sp>
        <p:nvSpPr>
          <p:cNvPr id="42" name="Rounded Rectangle 41"/>
          <p:cNvSpPr/>
          <p:nvPr/>
        </p:nvSpPr>
        <p:spPr bwMode="auto">
          <a:xfrm>
            <a:off x="2284622" y="5098749"/>
            <a:ext cx="1720641" cy="620712"/>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2000" b="1" dirty="0"/>
          </a:p>
          <a:p>
            <a:pPr algn="ctr" eaLnBrk="1" hangingPunct="1">
              <a:defRPr/>
            </a:pPr>
            <a:r>
              <a:rPr lang="en-US" sz="2000" b="1" dirty="0"/>
              <a:t>5 356 (84%)</a:t>
            </a:r>
          </a:p>
          <a:p>
            <a:pPr algn="ctr" eaLnBrk="1" hangingPunct="1">
              <a:defRPr/>
            </a:pPr>
            <a:r>
              <a:rPr lang="en-US" sz="2000" b="1" dirty="0"/>
              <a:t>SVR </a:t>
            </a:r>
          </a:p>
          <a:p>
            <a:pPr algn="ctr" eaLnBrk="1" hangingPunct="1">
              <a:defRPr/>
            </a:pPr>
            <a:endParaRPr lang="en-US" sz="2000" b="1" dirty="0"/>
          </a:p>
        </p:txBody>
      </p:sp>
      <p:sp>
        <p:nvSpPr>
          <p:cNvPr id="43" name="Rounded Rectangle 42"/>
          <p:cNvSpPr/>
          <p:nvPr/>
        </p:nvSpPr>
        <p:spPr bwMode="auto">
          <a:xfrm>
            <a:off x="228600" y="5382610"/>
            <a:ext cx="1719263" cy="620712"/>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a:t>1010 (16%)</a:t>
            </a:r>
          </a:p>
          <a:p>
            <a:pPr algn="ctr" eaLnBrk="1" hangingPunct="1">
              <a:defRPr/>
            </a:pPr>
            <a:r>
              <a:rPr lang="en-US" sz="2000" b="1" dirty="0"/>
              <a:t>No SVR</a:t>
            </a:r>
          </a:p>
        </p:txBody>
      </p:sp>
      <p:cxnSp>
        <p:nvCxnSpPr>
          <p:cNvPr id="45" name="Elbow Connector 44"/>
          <p:cNvCxnSpPr>
            <a:cxnSpLocks/>
            <a:stCxn id="8" idx="2"/>
            <a:endCxn id="42" idx="0"/>
          </p:cNvCxnSpPr>
          <p:nvPr/>
        </p:nvCxnSpPr>
        <p:spPr bwMode="auto">
          <a:xfrm rot="16200000" flipH="1">
            <a:off x="2141097" y="4094903"/>
            <a:ext cx="465932" cy="1541759"/>
          </a:xfrm>
          <a:prstGeom prst="bentConnector3">
            <a:avLst>
              <a:gd name="adj1" fmla="val 50000"/>
            </a:avLst>
          </a:prstGeom>
          <a:ln w="190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7" name="Elbow Connector 46"/>
          <p:cNvCxnSpPr>
            <a:cxnSpLocks/>
            <a:stCxn id="8" idx="2"/>
            <a:endCxn id="43" idx="0"/>
          </p:cNvCxnSpPr>
          <p:nvPr/>
        </p:nvCxnSpPr>
        <p:spPr bwMode="auto">
          <a:xfrm rot="5400000">
            <a:off x="970812" y="4750237"/>
            <a:ext cx="749793" cy="514952"/>
          </a:xfrm>
          <a:prstGeom prst="bentConnector3">
            <a:avLst>
              <a:gd name="adj1" fmla="val 50000"/>
            </a:avLst>
          </a:prstGeom>
          <a:ln w="190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bwMode="auto">
          <a:xfrm>
            <a:off x="1295401" y="2412511"/>
            <a:ext cx="2219738" cy="620712"/>
          </a:xfrm>
          <a:prstGeom prst="round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a:t>9 729 (49%)</a:t>
            </a:r>
          </a:p>
          <a:p>
            <a:pPr algn="ctr" eaLnBrk="1" hangingPunct="1">
              <a:defRPr/>
            </a:pPr>
            <a:r>
              <a:rPr lang="en-US" sz="2000" b="1" dirty="0"/>
              <a:t>≥12wks EOT</a:t>
            </a:r>
          </a:p>
        </p:txBody>
      </p:sp>
      <p:cxnSp>
        <p:nvCxnSpPr>
          <p:cNvPr id="5" name="Elbow Connector 4"/>
          <p:cNvCxnSpPr>
            <a:cxnSpLocks/>
            <a:stCxn id="7" idx="2"/>
            <a:endCxn id="17" idx="0"/>
          </p:cNvCxnSpPr>
          <p:nvPr/>
        </p:nvCxnSpPr>
        <p:spPr>
          <a:xfrm rot="5400000">
            <a:off x="3438877" y="1187619"/>
            <a:ext cx="191286" cy="2258499"/>
          </a:xfrm>
          <a:prstGeom prst="bentConnector3">
            <a:avLst/>
          </a:prstGeom>
          <a:ln w="2222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 name="Elbow Connector 8"/>
          <p:cNvCxnSpPr>
            <a:cxnSpLocks/>
            <a:endCxn id="19" idx="1"/>
          </p:cNvCxnSpPr>
          <p:nvPr/>
        </p:nvCxnSpPr>
        <p:spPr>
          <a:xfrm rot="16200000" flipH="1">
            <a:off x="4877198" y="2368154"/>
            <a:ext cx="900904" cy="622300"/>
          </a:xfrm>
          <a:prstGeom prst="bentConnector2">
            <a:avLst/>
          </a:prstGeom>
          <a:ln w="2222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4" name="Elbow Connector 23"/>
          <p:cNvCxnSpPr>
            <a:cxnSpLocks/>
            <a:stCxn id="17" idx="2"/>
            <a:endCxn id="8" idx="0"/>
          </p:cNvCxnSpPr>
          <p:nvPr/>
        </p:nvCxnSpPr>
        <p:spPr>
          <a:xfrm rot="5400000">
            <a:off x="1616083" y="3020324"/>
            <a:ext cx="776288" cy="802086"/>
          </a:xfrm>
          <a:prstGeom prst="bentConnector3">
            <a:avLst/>
          </a:prstGeom>
          <a:ln w="2222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bwMode="auto">
          <a:xfrm>
            <a:off x="5638800" y="2819400"/>
            <a:ext cx="2481694" cy="620712"/>
          </a:xfrm>
          <a:prstGeom prst="round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a:t>10 049 (51%)</a:t>
            </a:r>
          </a:p>
          <a:p>
            <a:pPr algn="ctr" eaLnBrk="1" hangingPunct="1">
              <a:defRPr/>
            </a:pPr>
            <a:r>
              <a:rPr lang="en-US" sz="2000" b="1" dirty="0"/>
              <a:t>&lt;12wks EOT</a:t>
            </a:r>
          </a:p>
        </p:txBody>
      </p:sp>
      <p:sp>
        <p:nvSpPr>
          <p:cNvPr id="30738" name="Rectangle 7"/>
          <p:cNvSpPr>
            <a:spLocks noChangeArrowheads="1"/>
          </p:cNvSpPr>
          <p:nvPr/>
        </p:nvSpPr>
        <p:spPr bwMode="auto">
          <a:xfrm>
            <a:off x="3916363" y="5884117"/>
            <a:ext cx="48085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a:spcBef>
                <a:spcPct val="0"/>
              </a:spcBef>
              <a:buFontTx/>
              <a:buNone/>
            </a:pPr>
            <a:r>
              <a:rPr lang="en-US" altLang="en-US" sz="1200" b="1" i="1" dirty="0">
                <a:latin typeface="Calibri" panose="020F0502020204030204" pitchFamily="34" charset="0"/>
                <a:cs typeface="Times New Roman" panose="02020603050405020304" pitchFamily="18" charset="0"/>
              </a:rPr>
              <a:t>Source: Georgia’s HCV Elimination Program Treatment Database</a:t>
            </a:r>
            <a:endParaRPr lang="en-US" altLang="en-US" sz="1200" b="1" i="1" dirty="0"/>
          </a:p>
        </p:txBody>
      </p:sp>
      <p:sp>
        <p:nvSpPr>
          <p:cNvPr id="40" name="Rounded Rectangle 41"/>
          <p:cNvSpPr/>
          <p:nvPr/>
        </p:nvSpPr>
        <p:spPr bwMode="auto">
          <a:xfrm>
            <a:off x="4392822" y="4575838"/>
            <a:ext cx="2396398" cy="620712"/>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2000" b="1" dirty="0"/>
          </a:p>
          <a:p>
            <a:pPr algn="ctr" eaLnBrk="1" hangingPunct="1">
              <a:defRPr/>
            </a:pPr>
            <a:r>
              <a:rPr lang="en-US" sz="2000" b="1" dirty="0"/>
              <a:t>Sofosbuvir regimens 79.5%</a:t>
            </a:r>
          </a:p>
          <a:p>
            <a:pPr algn="ctr" eaLnBrk="1" hangingPunct="1">
              <a:defRPr/>
            </a:pPr>
            <a:endParaRPr lang="en-US" sz="2000" b="1" dirty="0"/>
          </a:p>
        </p:txBody>
      </p:sp>
      <p:sp>
        <p:nvSpPr>
          <p:cNvPr id="44" name="Rounded Rectangle 41"/>
          <p:cNvSpPr/>
          <p:nvPr/>
        </p:nvSpPr>
        <p:spPr bwMode="auto">
          <a:xfrm>
            <a:off x="4392822" y="5306982"/>
            <a:ext cx="2396398" cy="620712"/>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2000" b="1" dirty="0"/>
          </a:p>
          <a:p>
            <a:pPr algn="ctr" eaLnBrk="1" hangingPunct="1">
              <a:defRPr/>
            </a:pPr>
            <a:r>
              <a:rPr lang="en-US" sz="2000" b="1" dirty="0" err="1"/>
              <a:t>Harvoni</a:t>
            </a:r>
            <a:r>
              <a:rPr lang="en-US" sz="2000" b="1" dirty="0"/>
              <a:t> regimens 98.2%</a:t>
            </a:r>
          </a:p>
          <a:p>
            <a:pPr algn="ctr" eaLnBrk="1" hangingPunct="1">
              <a:defRPr/>
            </a:pPr>
            <a:endParaRPr lang="en-US" sz="2000" b="1" dirty="0"/>
          </a:p>
        </p:txBody>
      </p:sp>
      <p:cxnSp>
        <p:nvCxnSpPr>
          <p:cNvPr id="37" name="Straight Arrow Connector 36"/>
          <p:cNvCxnSpPr>
            <a:cxnSpLocks/>
            <a:stCxn id="42" idx="3"/>
            <a:endCxn id="40" idx="1"/>
          </p:cNvCxnSpPr>
          <p:nvPr/>
        </p:nvCxnSpPr>
        <p:spPr>
          <a:xfrm flipV="1">
            <a:off x="4005263" y="4886194"/>
            <a:ext cx="387559" cy="522911"/>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9" name="Straight Arrow Connector 38"/>
          <p:cNvCxnSpPr>
            <a:cxnSpLocks/>
            <a:stCxn id="42" idx="3"/>
            <a:endCxn id="44" idx="1"/>
          </p:cNvCxnSpPr>
          <p:nvPr/>
        </p:nvCxnSpPr>
        <p:spPr>
          <a:xfrm>
            <a:off x="4005263" y="5409105"/>
            <a:ext cx="387559" cy="208233"/>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41465859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 y="274638"/>
            <a:ext cx="8763000" cy="1554162"/>
          </a:xfrm>
        </p:spPr>
        <p:txBody>
          <a:bodyPr vert="horz" lIns="91440" tIns="45720" rIns="91440" bIns="45720" rtlCol="0" anchor="ctr">
            <a:normAutofit/>
          </a:bodyPr>
          <a:lstStyle/>
          <a:p>
            <a:pPr algn="ctr"/>
            <a:r>
              <a:rPr lang="en-US" altLang="en-US" sz="3239" b="1" dirty="0">
                <a:solidFill>
                  <a:srgbClr val="C00000"/>
                </a:solidFill>
                <a:latin typeface="+mn-lt"/>
              </a:rPr>
              <a:t>Reasons for Not Completing Therapy,</a:t>
            </a:r>
            <a:br>
              <a:rPr lang="en-US" altLang="en-US" sz="3239" b="1" dirty="0">
                <a:solidFill>
                  <a:srgbClr val="C00000"/>
                </a:solidFill>
                <a:latin typeface="+mn-lt"/>
              </a:rPr>
            </a:br>
            <a:r>
              <a:rPr lang="en-US" altLang="en-US" sz="3239" b="1" dirty="0">
                <a:solidFill>
                  <a:srgbClr val="C00000"/>
                </a:solidFill>
                <a:latin typeface="+mn-lt"/>
              </a:rPr>
              <a:t>April 28 2015 – December 31, 2016</a:t>
            </a:r>
            <a:br>
              <a:rPr lang="en-US" altLang="en-US" sz="3239" b="1" dirty="0">
                <a:solidFill>
                  <a:srgbClr val="C00000"/>
                </a:solidFill>
                <a:latin typeface="+mn-lt"/>
              </a:rPr>
            </a:br>
            <a:r>
              <a:rPr lang="en-US" altLang="en-US" sz="3239" b="1" dirty="0">
                <a:solidFill>
                  <a:srgbClr val="C00000"/>
                </a:solidFill>
                <a:latin typeface="+mn-lt"/>
              </a:rPr>
              <a:t>All regimens</a:t>
            </a:r>
          </a:p>
        </p:txBody>
      </p:sp>
      <p:grpSp>
        <p:nvGrpSpPr>
          <p:cNvPr id="31747" name="Group 33"/>
          <p:cNvGrpSpPr>
            <a:grpSpLocks/>
          </p:cNvGrpSpPr>
          <p:nvPr/>
        </p:nvGrpSpPr>
        <p:grpSpPr bwMode="auto">
          <a:xfrm>
            <a:off x="304800" y="2286000"/>
            <a:ext cx="8439150" cy="3124200"/>
            <a:chOff x="377685" y="1785265"/>
            <a:chExt cx="5777571" cy="3047995"/>
          </a:xfrm>
        </p:grpSpPr>
        <p:sp>
          <p:nvSpPr>
            <p:cNvPr id="4" name="Rounded Rectangle 3"/>
            <p:cNvSpPr/>
            <p:nvPr/>
          </p:nvSpPr>
          <p:spPr>
            <a:xfrm>
              <a:off x="2054659" y="1785265"/>
              <a:ext cx="2705111" cy="837889"/>
            </a:xfrm>
            <a:prstGeom prst="round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b="1" dirty="0"/>
                <a:t>537 patients</a:t>
              </a:r>
            </a:p>
          </p:txBody>
        </p:sp>
        <p:sp>
          <p:nvSpPr>
            <p:cNvPr id="5" name="Rounded Rectangle 4"/>
            <p:cNvSpPr/>
            <p:nvPr/>
          </p:nvSpPr>
          <p:spPr>
            <a:xfrm>
              <a:off x="3354504" y="3501311"/>
              <a:ext cx="902066" cy="686109"/>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b="1" dirty="0"/>
                <a:t>57</a:t>
              </a:r>
            </a:p>
          </p:txBody>
        </p:sp>
        <p:sp>
          <p:nvSpPr>
            <p:cNvPr id="6" name="Rounded Rectangle 5"/>
            <p:cNvSpPr/>
            <p:nvPr/>
          </p:nvSpPr>
          <p:spPr>
            <a:xfrm>
              <a:off x="685257" y="3479628"/>
              <a:ext cx="900979" cy="684560"/>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b="1" dirty="0"/>
                <a:t>371</a:t>
              </a:r>
            </a:p>
          </p:txBody>
        </p:sp>
        <p:sp>
          <p:nvSpPr>
            <p:cNvPr id="31753" name="TextBox 6"/>
            <p:cNvSpPr txBox="1">
              <a:spLocks noChangeArrowheads="1"/>
            </p:cNvSpPr>
            <p:nvPr/>
          </p:nvSpPr>
          <p:spPr bwMode="auto">
            <a:xfrm>
              <a:off x="377685" y="4186929"/>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a:t>Death</a:t>
              </a:r>
            </a:p>
          </p:txBody>
        </p:sp>
        <p:sp>
          <p:nvSpPr>
            <p:cNvPr id="31754" name="TextBox 7"/>
            <p:cNvSpPr txBox="1">
              <a:spLocks noChangeArrowheads="1"/>
            </p:cNvSpPr>
            <p:nvPr/>
          </p:nvSpPr>
          <p:spPr bwMode="auto">
            <a:xfrm>
              <a:off x="1663554" y="4186929"/>
              <a:ext cx="1447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a:t>Adverse </a:t>
              </a:r>
            </a:p>
            <a:p>
              <a:pPr algn="ctr" eaLnBrk="1" hangingPunct="1">
                <a:spcBef>
                  <a:spcPct val="0"/>
                </a:spcBef>
                <a:buFontTx/>
                <a:buNone/>
              </a:pPr>
              <a:r>
                <a:rPr lang="en-US" altLang="en-US" sz="1800"/>
                <a:t>events</a:t>
              </a:r>
            </a:p>
          </p:txBody>
        </p:sp>
        <p:sp>
          <p:nvSpPr>
            <p:cNvPr id="9" name="Rounded Rectangle 8"/>
            <p:cNvSpPr/>
            <p:nvPr/>
          </p:nvSpPr>
          <p:spPr>
            <a:xfrm>
              <a:off x="4930403" y="3501311"/>
              <a:ext cx="900979" cy="686109"/>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b="1" dirty="0"/>
                <a:t>26</a:t>
              </a:r>
            </a:p>
          </p:txBody>
        </p:sp>
        <p:sp>
          <p:nvSpPr>
            <p:cNvPr id="31756" name="TextBox 9"/>
            <p:cNvSpPr txBox="1">
              <a:spLocks noChangeArrowheads="1"/>
            </p:cNvSpPr>
            <p:nvPr/>
          </p:nvSpPr>
          <p:spPr bwMode="auto">
            <a:xfrm>
              <a:off x="2881649" y="4186929"/>
              <a:ext cx="1828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a:t>Self</a:t>
              </a:r>
            </a:p>
            <a:p>
              <a:pPr algn="ctr" eaLnBrk="1" hangingPunct="1">
                <a:spcBef>
                  <a:spcPct val="0"/>
                </a:spcBef>
                <a:buFontTx/>
                <a:buNone/>
              </a:pPr>
              <a:r>
                <a:rPr lang="en-US" altLang="en-US" sz="1800"/>
                <a:t>discontinuation</a:t>
              </a:r>
            </a:p>
          </p:txBody>
        </p:sp>
        <p:cxnSp>
          <p:nvCxnSpPr>
            <p:cNvPr id="18" name="Elbow Connector 17"/>
            <p:cNvCxnSpPr>
              <a:stCxn id="4" idx="2"/>
              <a:endCxn id="5" idx="0"/>
            </p:cNvCxnSpPr>
            <p:nvPr/>
          </p:nvCxnSpPr>
          <p:spPr>
            <a:xfrm rot="16200000" flipH="1">
              <a:off x="3167569" y="2863343"/>
              <a:ext cx="878157" cy="397779"/>
            </a:xfrm>
            <a:prstGeom prst="bentConnector3">
              <a:avLst>
                <a:gd name="adj1" fmla="val 50000"/>
              </a:avLst>
            </a:prstGeom>
            <a:ln w="190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8" name="Rounded Rectangle 27"/>
            <p:cNvSpPr/>
            <p:nvPr/>
          </p:nvSpPr>
          <p:spPr>
            <a:xfrm>
              <a:off x="1982928" y="3488921"/>
              <a:ext cx="902066" cy="686109"/>
            </a:xfrm>
            <a:prstGeom prst="roundRect">
              <a:avLst/>
            </a:prstGeom>
            <a:gradFill flip="none" rotWithShape="1">
              <a:gsLst>
                <a:gs pos="0">
                  <a:srgbClr val="4AACB4">
                    <a:shade val="30000"/>
                    <a:satMod val="115000"/>
                  </a:srgbClr>
                </a:gs>
                <a:gs pos="50000">
                  <a:srgbClr val="4AACB4">
                    <a:shade val="67500"/>
                    <a:satMod val="115000"/>
                  </a:srgbClr>
                </a:gs>
                <a:gs pos="100000">
                  <a:srgbClr val="4AACB4">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b="1" dirty="0"/>
                <a:t>83</a:t>
              </a:r>
            </a:p>
          </p:txBody>
        </p:sp>
        <p:sp>
          <p:nvSpPr>
            <p:cNvPr id="31759" name="TextBox 28"/>
            <p:cNvSpPr txBox="1">
              <a:spLocks noChangeArrowheads="1"/>
            </p:cNvSpPr>
            <p:nvPr/>
          </p:nvSpPr>
          <p:spPr bwMode="auto">
            <a:xfrm>
              <a:off x="4707456" y="4164495"/>
              <a:ext cx="1447800" cy="360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a:t>Other</a:t>
              </a:r>
            </a:p>
          </p:txBody>
        </p:sp>
        <p:cxnSp>
          <p:nvCxnSpPr>
            <p:cNvPr id="31" name="Elbow Connector 30"/>
            <p:cNvCxnSpPr>
              <a:stCxn id="4" idx="2"/>
              <a:endCxn id="9" idx="0"/>
            </p:cNvCxnSpPr>
            <p:nvPr/>
          </p:nvCxnSpPr>
          <p:spPr>
            <a:xfrm rot="16200000" flipH="1">
              <a:off x="3955518" y="2075394"/>
              <a:ext cx="878157" cy="1973677"/>
            </a:xfrm>
            <a:prstGeom prst="bentConnector3">
              <a:avLst>
                <a:gd name="adj1" fmla="val 50000"/>
              </a:avLst>
            </a:prstGeom>
            <a:ln w="190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4" idx="2"/>
              <a:endCxn id="28" idx="0"/>
            </p:cNvCxnSpPr>
            <p:nvPr/>
          </p:nvCxnSpPr>
          <p:spPr>
            <a:xfrm rot="5400000">
              <a:off x="2487976" y="2569139"/>
              <a:ext cx="865766" cy="973797"/>
            </a:xfrm>
            <a:prstGeom prst="bentConnector3">
              <a:avLst>
                <a:gd name="adj1" fmla="val 50000"/>
              </a:avLst>
            </a:prstGeom>
            <a:ln w="190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39" name="Elbow Connector 38"/>
          <p:cNvCxnSpPr/>
          <p:nvPr/>
        </p:nvCxnSpPr>
        <p:spPr>
          <a:xfrm rot="5400000">
            <a:off x="2632869" y="1924844"/>
            <a:ext cx="877887" cy="3317875"/>
          </a:xfrm>
          <a:prstGeom prst="bentConnector3">
            <a:avLst>
              <a:gd name="adj1" fmla="val 50000"/>
            </a:avLst>
          </a:prstGeom>
          <a:ln w="190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1749" name="Rectangle 7"/>
          <p:cNvSpPr>
            <a:spLocks noChangeArrowheads="1"/>
          </p:cNvSpPr>
          <p:nvPr/>
        </p:nvSpPr>
        <p:spPr bwMode="auto">
          <a:xfrm>
            <a:off x="1824039" y="5611863"/>
            <a:ext cx="64468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a:spcBef>
                <a:spcPct val="0"/>
              </a:spcBef>
              <a:buFontTx/>
              <a:buNone/>
            </a:pPr>
            <a:r>
              <a:rPr lang="en-US" altLang="en-US" sz="1800" b="1" i="1" dirty="0">
                <a:latin typeface="Calibri" panose="020F0502020204030204" pitchFamily="34" charset="0"/>
                <a:cs typeface="Times New Roman" panose="02020603050405020304" pitchFamily="18" charset="0"/>
              </a:rPr>
              <a:t>Source: Georgia’s HCV Elimination Program Treatment Database</a:t>
            </a:r>
            <a:endParaRPr lang="en-US" altLang="en-US" sz="1800" b="1" i="1" dirty="0"/>
          </a:p>
        </p:txBody>
      </p:sp>
    </p:spTree>
    <p:extLst>
      <p:ext uri="{BB962C8B-B14F-4D97-AF65-F5344CB8AC3E}">
        <p14:creationId xmlns:p14="http://schemas.microsoft.com/office/powerpoint/2010/main" val="4899585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050" y="2282829"/>
            <a:ext cx="7886700" cy="1325563"/>
          </a:xfrm>
        </p:spPr>
        <p:txBody>
          <a:bodyPr/>
          <a:lstStyle/>
          <a:p>
            <a:pPr algn="ctr"/>
            <a:r>
              <a:rPr lang="en-US" b="1" dirty="0"/>
              <a:t>Thank you!</a:t>
            </a:r>
          </a:p>
        </p:txBody>
      </p:sp>
    </p:spTree>
    <p:extLst>
      <p:ext uri="{BB962C8B-B14F-4D97-AF65-F5344CB8AC3E}">
        <p14:creationId xmlns:p14="http://schemas.microsoft.com/office/powerpoint/2010/main" val="1743416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83" y="221633"/>
            <a:ext cx="8917091" cy="1097280"/>
          </a:xfrm>
        </p:spPr>
        <p:txBody>
          <a:bodyPr rtlCol="0">
            <a:noAutofit/>
          </a:bodyPr>
          <a:lstStyle/>
          <a:p>
            <a:pPr algn="ctr">
              <a:defRPr/>
            </a:pPr>
            <a:r>
              <a:rPr lang="en-US" sz="2400" b="1" dirty="0">
                <a:solidFill>
                  <a:srgbClr val="C00000"/>
                </a:solidFill>
                <a:latin typeface="Arial" panose="020B0604020202020204" pitchFamily="34" charset="0"/>
              </a:rPr>
              <a:t>National Population-based </a:t>
            </a:r>
            <a:r>
              <a:rPr lang="en-US" sz="2400" b="1" dirty="0" err="1">
                <a:solidFill>
                  <a:srgbClr val="C00000"/>
                </a:solidFill>
                <a:latin typeface="Arial" panose="020B0604020202020204" pitchFamily="34" charset="0"/>
              </a:rPr>
              <a:t>seroprevalence</a:t>
            </a:r>
            <a:r>
              <a:rPr lang="en-US" sz="2400" b="1" dirty="0">
                <a:solidFill>
                  <a:srgbClr val="C00000"/>
                </a:solidFill>
                <a:latin typeface="Arial" panose="020B0604020202020204" pitchFamily="34" charset="0"/>
              </a:rPr>
              <a:t> survey 2015</a:t>
            </a:r>
            <a:br>
              <a:rPr lang="en-US" sz="2400" b="1" dirty="0">
                <a:solidFill>
                  <a:srgbClr val="C00000"/>
                </a:solidFill>
                <a:latin typeface="Arial" panose="020B0604020202020204" pitchFamily="34" charset="0"/>
              </a:rPr>
            </a:br>
            <a:r>
              <a:rPr lang="en-US" sz="2400" b="1" dirty="0">
                <a:solidFill>
                  <a:srgbClr val="C00000"/>
                </a:solidFill>
                <a:latin typeface="Arial" panose="020B0604020202020204" pitchFamily="34" charset="0"/>
              </a:rPr>
              <a:t>Conducted by NCDC and CDC, Atlanta</a:t>
            </a:r>
            <a:endParaRPr lang="ru-RU" sz="2400" b="1" dirty="0">
              <a:solidFill>
                <a:srgbClr val="C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789660747"/>
              </p:ext>
            </p:extLst>
          </p:nvPr>
        </p:nvGraphicFramePr>
        <p:xfrm>
          <a:off x="309306" y="1736114"/>
          <a:ext cx="5126794" cy="2269594"/>
        </p:xfrm>
        <a:graphic>
          <a:graphicData uri="http://schemas.openxmlformats.org/drawingml/2006/table">
            <a:tbl>
              <a:tblPr/>
              <a:tblGrid>
                <a:gridCol w="2229239">
                  <a:extLst>
                    <a:ext uri="{9D8B030D-6E8A-4147-A177-3AD203B41FA5}">
                      <a16:colId xmlns:a16="http://schemas.microsoft.com/office/drawing/2014/main" xmlns="" val="20000"/>
                    </a:ext>
                  </a:extLst>
                </a:gridCol>
                <a:gridCol w="668315">
                  <a:extLst>
                    <a:ext uri="{9D8B030D-6E8A-4147-A177-3AD203B41FA5}">
                      <a16:colId xmlns:a16="http://schemas.microsoft.com/office/drawing/2014/main" xmlns="" val="20001"/>
                    </a:ext>
                  </a:extLst>
                </a:gridCol>
                <a:gridCol w="743079">
                  <a:extLst>
                    <a:ext uri="{9D8B030D-6E8A-4147-A177-3AD203B41FA5}">
                      <a16:colId xmlns:a16="http://schemas.microsoft.com/office/drawing/2014/main" xmlns="" val="20002"/>
                    </a:ext>
                  </a:extLst>
                </a:gridCol>
                <a:gridCol w="1486161">
                  <a:extLst>
                    <a:ext uri="{9D8B030D-6E8A-4147-A177-3AD203B41FA5}">
                      <a16:colId xmlns:a16="http://schemas.microsoft.com/office/drawing/2014/main" xmlns="" val="20003"/>
                    </a:ext>
                  </a:extLst>
                </a:gridCol>
              </a:tblGrid>
              <a:tr h="126086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panose="020B0604020202020204" pitchFamily="34" charset="0"/>
                          <a:ea typeface="MS PGothic" pitchFamily="34" charset="-128"/>
                        </a:rPr>
                        <a:t>Characteristic</a:t>
                      </a:r>
                    </a:p>
                  </a:txBody>
                  <a:tcPr marL="68580" marR="68580" marT="34299" marB="3429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panose="020B0604020202020204" pitchFamily="34" charset="0"/>
                          <a:ea typeface="MS PGothic" pitchFamily="34" charset="-128"/>
                        </a:rPr>
                        <a:t>n</a:t>
                      </a:r>
                    </a:p>
                  </a:txBody>
                  <a:tcPr marL="68580" marR="68580" marT="34299" marB="3429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panose="020B0604020202020204" pitchFamily="34" charset="0"/>
                          <a:ea typeface="MS PGothic" pitchFamily="34" charset="-128"/>
                        </a:rPr>
                        <a:t>%</a:t>
                      </a:r>
                    </a:p>
                  </a:txBody>
                  <a:tcPr marL="68580" marR="68580" marT="34299" marB="3429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panose="020B0604020202020204" pitchFamily="34" charset="0"/>
                          <a:ea typeface="MS PGothic" pitchFamily="34" charset="-128"/>
                        </a:rPr>
                        <a:t>Estimated # nationwide ≥18 years</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04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Anti-HCV+</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425</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7.7%</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208,800</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5"/>
                  </a:ext>
                </a:extLst>
              </a:tr>
              <a:tr h="504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HCV RNA+</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311</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5.4%</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Arial" panose="020B0604020202020204" pitchFamily="34" charset="0"/>
                          <a:ea typeface="MS PGothic" pitchFamily="34" charset="-128"/>
                        </a:rPr>
                        <a:t>150,300</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4255986572"/>
                  </a:ext>
                </a:extLst>
              </a:tr>
            </a:tbl>
          </a:graphicData>
        </a:graphic>
      </p:graphicFrame>
      <p:sp>
        <p:nvSpPr>
          <p:cNvPr id="3" name="Rectangle 2"/>
          <p:cNvSpPr/>
          <p:nvPr/>
        </p:nvSpPr>
        <p:spPr>
          <a:xfrm>
            <a:off x="0" y="4422909"/>
            <a:ext cx="6195388" cy="923330"/>
          </a:xfrm>
          <a:prstGeom prst="rect">
            <a:avLst/>
          </a:prstGeom>
        </p:spPr>
        <p:txBody>
          <a:bodyPr wrap="square">
            <a:spAutoFit/>
          </a:bodyPr>
          <a:lstStyle/>
          <a:p>
            <a:pPr marL="265113" lvl="2">
              <a:buFont typeface="Wingdings" panose="05000000000000000000" pitchFamily="2" charset="2"/>
              <a:buChar char="ü"/>
            </a:pPr>
            <a:r>
              <a:rPr lang="en-US" dirty="0">
                <a:solidFill>
                  <a:schemeClr val="tx2"/>
                </a:solidFill>
              </a:rPr>
              <a:t>PWID: </a:t>
            </a:r>
            <a:r>
              <a:rPr lang="en-US" b="1" dirty="0">
                <a:solidFill>
                  <a:srgbClr val="C00000"/>
                </a:solidFill>
              </a:rPr>
              <a:t>66.2% </a:t>
            </a:r>
            <a:r>
              <a:rPr lang="en-US" dirty="0">
                <a:solidFill>
                  <a:schemeClr val="tx2"/>
                </a:solidFill>
              </a:rPr>
              <a:t>(Bio-Behavioral Surveillance Survey, 2015)</a:t>
            </a:r>
          </a:p>
          <a:p>
            <a:pPr marL="265113" lvl="2">
              <a:buFont typeface="Wingdings" panose="05000000000000000000" pitchFamily="2" charset="2"/>
              <a:buChar char="ü"/>
            </a:pPr>
            <a:r>
              <a:rPr lang="en-US" dirty="0">
                <a:solidFill>
                  <a:schemeClr val="tx2"/>
                </a:solidFill>
              </a:rPr>
              <a:t>TB Patients: </a:t>
            </a:r>
            <a:r>
              <a:rPr lang="en-US" b="1" dirty="0">
                <a:solidFill>
                  <a:srgbClr val="C00000"/>
                </a:solidFill>
              </a:rPr>
              <a:t>21% </a:t>
            </a:r>
            <a:r>
              <a:rPr lang="en-US" dirty="0">
                <a:solidFill>
                  <a:schemeClr val="tx2"/>
                </a:solidFill>
              </a:rPr>
              <a:t>(</a:t>
            </a:r>
            <a:r>
              <a:rPr lang="en-US" dirty="0" err="1">
                <a:solidFill>
                  <a:schemeClr val="tx2"/>
                </a:solidFill>
              </a:rPr>
              <a:t>Lomtadze</a:t>
            </a:r>
            <a:r>
              <a:rPr lang="en-US" dirty="0">
                <a:solidFill>
                  <a:schemeClr val="tx2"/>
                </a:solidFill>
              </a:rPr>
              <a:t> et al, 2013)</a:t>
            </a:r>
          </a:p>
          <a:p>
            <a:pPr marL="265113" lvl="2">
              <a:buFont typeface="Wingdings" panose="05000000000000000000" pitchFamily="2" charset="2"/>
              <a:buChar char="ü"/>
            </a:pPr>
            <a:r>
              <a:rPr lang="en-US" dirty="0">
                <a:solidFill>
                  <a:schemeClr val="tx2"/>
                </a:solidFill>
              </a:rPr>
              <a:t>MSM: Tbilisi – </a:t>
            </a:r>
            <a:r>
              <a:rPr lang="en-US" b="1" dirty="0">
                <a:solidFill>
                  <a:srgbClr val="C00000"/>
                </a:solidFill>
              </a:rPr>
              <a:t>7.1%</a:t>
            </a:r>
            <a:r>
              <a:rPr lang="en-US" dirty="0">
                <a:solidFill>
                  <a:schemeClr val="tx2"/>
                </a:solidFill>
              </a:rPr>
              <a:t>, Batumi – </a:t>
            </a:r>
            <a:r>
              <a:rPr lang="en-US" b="1" dirty="0">
                <a:solidFill>
                  <a:srgbClr val="C00000"/>
                </a:solidFill>
              </a:rPr>
              <a:t>18.9%</a:t>
            </a:r>
            <a:r>
              <a:rPr lang="en-US" dirty="0">
                <a:solidFill>
                  <a:schemeClr val="tx2"/>
                </a:solidFill>
              </a:rPr>
              <a:t> (BSS, 2015)</a:t>
            </a:r>
          </a:p>
        </p:txBody>
      </p:sp>
      <p:graphicFrame>
        <p:nvGraphicFramePr>
          <p:cNvPr id="7" name="Content Placeholder 8"/>
          <p:cNvGraphicFramePr>
            <a:graphicFrameLocks/>
          </p:cNvGraphicFramePr>
          <p:nvPr>
            <p:extLst>
              <p:ext uri="{D42A27DB-BD31-4B8C-83A1-F6EECF244321}">
                <p14:modId xmlns:p14="http://schemas.microsoft.com/office/powerpoint/2010/main" val="1173114518"/>
              </p:ext>
            </p:extLst>
          </p:nvPr>
        </p:nvGraphicFramePr>
        <p:xfrm>
          <a:off x="5436100" y="1736113"/>
          <a:ext cx="3621674" cy="38518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64508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1238366" y="290821"/>
            <a:ext cx="6857763" cy="548621"/>
          </a:xfrm>
        </p:spPr>
        <p:txBody>
          <a:bodyPr>
            <a:normAutofit/>
          </a:bodyPr>
          <a:lstStyle/>
          <a:p>
            <a:pPr marL="257165" indent="-257165" algn="ctr">
              <a:defRPr/>
            </a:pPr>
            <a:r>
              <a:rPr lang="en-US" sz="3200" b="1" dirty="0">
                <a:solidFill>
                  <a:srgbClr val="C00000"/>
                </a:solidFill>
              </a:rPr>
              <a:t>HCV Prevalence by Age and Gender</a:t>
            </a:r>
            <a:endParaRPr lang="ru-RU" sz="3200" dirty="0">
              <a:solidFill>
                <a:srgbClr val="C00000"/>
              </a:solidFill>
            </a:endParaRPr>
          </a:p>
        </p:txBody>
      </p:sp>
      <p:graphicFrame>
        <p:nvGraphicFramePr>
          <p:cNvPr id="4" name="Content Placeholder 10"/>
          <p:cNvGraphicFramePr>
            <a:graphicFrameLocks noGrp="1"/>
          </p:cNvGraphicFramePr>
          <p:nvPr>
            <p:ph idx="1"/>
            <p:extLst/>
          </p:nvPr>
        </p:nvGraphicFramePr>
        <p:xfrm>
          <a:off x="1572921" y="1490729"/>
          <a:ext cx="6188654" cy="177635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218929" y="1679533"/>
            <a:ext cx="357790" cy="3235316"/>
          </a:xfrm>
          <a:prstGeom prst="rect">
            <a:avLst/>
          </a:prstGeom>
          <a:noFill/>
        </p:spPr>
        <p:txBody>
          <a:bodyPr vert="vert270">
            <a:spAutoFit/>
          </a:bodyPr>
          <a:lstStyle/>
          <a:p>
            <a:pPr algn="ctr" eaLnBrk="1" hangingPunct="1">
              <a:defRPr/>
            </a:pPr>
            <a:r>
              <a:rPr lang="en-US" sz="1125" b="1" dirty="0">
                <a:latin typeface="Arial" charset="0"/>
                <a:cs typeface="Arial" charset="0"/>
              </a:rPr>
              <a:t>HCV Prevalence</a:t>
            </a:r>
          </a:p>
        </p:txBody>
      </p:sp>
      <p:sp>
        <p:nvSpPr>
          <p:cNvPr id="22534" name="TextBox 14"/>
          <p:cNvSpPr txBox="1">
            <a:spLocks noChangeArrowheads="1"/>
          </p:cNvSpPr>
          <p:nvPr/>
        </p:nvSpPr>
        <p:spPr bwMode="auto">
          <a:xfrm>
            <a:off x="2186675" y="1483991"/>
            <a:ext cx="902462"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350" b="1" dirty="0">
                <a:latin typeface="Arial" panose="020B0604020202020204" pitchFamily="34" charset="0"/>
              </a:rPr>
              <a:t>Females</a:t>
            </a:r>
          </a:p>
        </p:txBody>
      </p:sp>
      <p:graphicFrame>
        <p:nvGraphicFramePr>
          <p:cNvPr id="5" name="Object 3"/>
          <p:cNvGraphicFramePr>
            <a:graphicFrameLocks/>
          </p:cNvGraphicFramePr>
          <p:nvPr>
            <p:extLst/>
          </p:nvPr>
        </p:nvGraphicFramePr>
        <p:xfrm>
          <a:off x="1718063" y="3638543"/>
          <a:ext cx="5881051" cy="1744206"/>
        </p:xfrm>
        <a:graphic>
          <a:graphicData uri="http://schemas.openxmlformats.org/drawingml/2006/chart">
            <c:chart xmlns:c="http://schemas.openxmlformats.org/drawingml/2006/chart" xmlns:r="http://schemas.openxmlformats.org/officeDocument/2006/relationships" r:id="rId4"/>
          </a:graphicData>
        </a:graphic>
      </p:graphicFrame>
      <p:sp>
        <p:nvSpPr>
          <p:cNvPr id="22536" name="TextBox 14"/>
          <p:cNvSpPr txBox="1">
            <a:spLocks noChangeArrowheads="1"/>
          </p:cNvSpPr>
          <p:nvPr/>
        </p:nvSpPr>
        <p:spPr bwMode="auto">
          <a:xfrm>
            <a:off x="2258676" y="3433370"/>
            <a:ext cx="902462"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350" b="1" dirty="0">
                <a:latin typeface="Arial" panose="020B0604020202020204" pitchFamily="34" charset="0"/>
              </a:rPr>
              <a:t>Males</a:t>
            </a:r>
          </a:p>
        </p:txBody>
      </p:sp>
      <p:sp>
        <p:nvSpPr>
          <p:cNvPr id="22537" name="TextBox 11"/>
          <p:cNvSpPr txBox="1">
            <a:spLocks noChangeArrowheads="1"/>
          </p:cNvSpPr>
          <p:nvPr/>
        </p:nvSpPr>
        <p:spPr bwMode="auto">
          <a:xfrm>
            <a:off x="6948183" y="4941116"/>
            <a:ext cx="93006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350" dirty="0">
                <a:latin typeface="Arial" panose="020B0604020202020204" pitchFamily="34" charset="0"/>
              </a:rPr>
              <a:t>(n=2,334)</a:t>
            </a:r>
          </a:p>
        </p:txBody>
      </p:sp>
      <p:sp>
        <p:nvSpPr>
          <p:cNvPr id="22538" name="TextBox 13"/>
          <p:cNvSpPr txBox="1">
            <a:spLocks noChangeArrowheads="1"/>
          </p:cNvSpPr>
          <p:nvPr/>
        </p:nvSpPr>
        <p:spPr bwMode="auto">
          <a:xfrm>
            <a:off x="6915070" y="2857520"/>
            <a:ext cx="93006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350" dirty="0">
                <a:latin typeface="Arial" panose="020B0604020202020204" pitchFamily="34" charset="0"/>
              </a:rPr>
              <a:t>(n=3,662)</a:t>
            </a:r>
          </a:p>
        </p:txBody>
      </p:sp>
      <p:sp>
        <p:nvSpPr>
          <p:cNvPr id="2" name="Oval 1"/>
          <p:cNvSpPr/>
          <p:nvPr/>
        </p:nvSpPr>
        <p:spPr>
          <a:xfrm>
            <a:off x="2789864" y="3326875"/>
            <a:ext cx="1782136" cy="237030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sz="1125" dirty="0"/>
          </a:p>
        </p:txBody>
      </p:sp>
    </p:spTree>
    <p:extLst>
      <p:ext uri="{BB962C8B-B14F-4D97-AF65-F5344CB8AC3E}">
        <p14:creationId xmlns:p14="http://schemas.microsoft.com/office/powerpoint/2010/main" val="2060659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198645"/>
            <a:ext cx="8026400" cy="537955"/>
          </a:xfrm>
        </p:spPr>
        <p:txBody>
          <a:bodyPr rtlCol="0">
            <a:noAutofit/>
          </a:bodyPr>
          <a:lstStyle/>
          <a:p>
            <a:pPr lvl="1" algn="ctr">
              <a:defRPr/>
            </a:pPr>
            <a:r>
              <a:rPr lang="en-US" sz="3200" b="1" dirty="0">
                <a:solidFill>
                  <a:srgbClr val="C00000"/>
                </a:solidFill>
                <a:latin typeface="+mn-lt"/>
                <a:ea typeface="ＭＳ Ｐゴシック" charset="0"/>
              </a:rPr>
              <a:t>HCV Prevalence and Estimated # RNA+ by City</a:t>
            </a:r>
            <a:endParaRPr lang="ru-RU" sz="3200" b="1" dirty="0">
              <a:solidFill>
                <a:srgbClr val="C00000"/>
              </a:solidFill>
              <a:latin typeface="+mn-lt"/>
              <a:ea typeface="ＭＳ Ｐゴシック" charset="0"/>
            </a:endParaRPr>
          </a:p>
        </p:txBody>
      </p:sp>
      <p:graphicFrame>
        <p:nvGraphicFramePr>
          <p:cNvPr id="3" name="Content Placeholder 10"/>
          <p:cNvGraphicFramePr>
            <a:graphicFrameLocks/>
          </p:cNvGraphicFramePr>
          <p:nvPr>
            <p:extLst>
              <p:ext uri="{D42A27DB-BD31-4B8C-83A1-F6EECF244321}">
                <p14:modId xmlns:p14="http://schemas.microsoft.com/office/powerpoint/2010/main" val="1115713374"/>
              </p:ext>
            </p:extLst>
          </p:nvPr>
        </p:nvGraphicFramePr>
        <p:xfrm>
          <a:off x="609599" y="1099930"/>
          <a:ext cx="7871791" cy="4532244"/>
        </p:xfrm>
        <a:graphic>
          <a:graphicData uri="http://schemas.openxmlformats.org/drawingml/2006/chart">
            <c:chart xmlns:c="http://schemas.openxmlformats.org/drawingml/2006/chart" xmlns:r="http://schemas.openxmlformats.org/officeDocument/2006/relationships" r:id="rId3"/>
          </a:graphicData>
        </a:graphic>
      </p:graphicFrame>
      <p:sp>
        <p:nvSpPr>
          <p:cNvPr id="26628" name="TextBox 3"/>
          <p:cNvSpPr txBox="1">
            <a:spLocks noChangeArrowheads="1"/>
          </p:cNvSpPr>
          <p:nvPr/>
        </p:nvSpPr>
        <p:spPr bwMode="auto">
          <a:xfrm>
            <a:off x="3372474" y="1645100"/>
            <a:ext cx="93006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350" dirty="0">
                <a:latin typeface="Arial" panose="020B0604020202020204" pitchFamily="34" charset="0"/>
              </a:rPr>
              <a:t>(n=2,414)</a:t>
            </a:r>
          </a:p>
        </p:txBody>
      </p:sp>
    </p:spTree>
    <p:extLst>
      <p:ext uri="{BB962C8B-B14F-4D97-AF65-F5344CB8AC3E}">
        <p14:creationId xmlns:p14="http://schemas.microsoft.com/office/powerpoint/2010/main" val="20336079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008" y="277812"/>
            <a:ext cx="8620538" cy="433388"/>
          </a:xfrm>
        </p:spPr>
        <p:txBody>
          <a:bodyPr rtlCol="0">
            <a:noAutofit/>
          </a:bodyPr>
          <a:lstStyle/>
          <a:p>
            <a:pPr lvl="1" algn="ctr">
              <a:defRPr/>
            </a:pPr>
            <a:r>
              <a:rPr lang="en-US" sz="3200" b="1" dirty="0">
                <a:solidFill>
                  <a:srgbClr val="C00000"/>
                </a:solidFill>
                <a:latin typeface="+mn-lt"/>
                <a:ea typeface="ＭＳ Ｐゴシック" charset="0"/>
              </a:rPr>
              <a:t>HCV Prevalence and Estimated # RNA+ by Region</a:t>
            </a:r>
            <a:endParaRPr lang="ru-RU" sz="3200" b="1" dirty="0">
              <a:solidFill>
                <a:srgbClr val="C00000"/>
              </a:solidFill>
              <a:latin typeface="+mn-lt"/>
              <a:ea typeface="ＭＳ Ｐゴシック" charset="0"/>
            </a:endParaRPr>
          </a:p>
        </p:txBody>
      </p:sp>
      <p:graphicFrame>
        <p:nvGraphicFramePr>
          <p:cNvPr id="3" name="Content Placeholder 10"/>
          <p:cNvGraphicFramePr>
            <a:graphicFrameLocks/>
          </p:cNvGraphicFramePr>
          <p:nvPr>
            <p:extLst>
              <p:ext uri="{D42A27DB-BD31-4B8C-83A1-F6EECF244321}">
                <p14:modId xmlns:p14="http://schemas.microsoft.com/office/powerpoint/2010/main" val="1589403783"/>
              </p:ext>
            </p:extLst>
          </p:nvPr>
        </p:nvGraphicFramePr>
        <p:xfrm>
          <a:off x="715617" y="1391479"/>
          <a:ext cx="8057321" cy="44924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6994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766" y="240604"/>
            <a:ext cx="7886701" cy="1052562"/>
          </a:xfrm>
        </p:spPr>
        <p:txBody>
          <a:bodyPr>
            <a:noAutofit/>
          </a:bodyPr>
          <a:lstStyle/>
          <a:p>
            <a:pPr algn="ctr"/>
            <a:r>
              <a:rPr lang="en-US" sz="3239" b="1" dirty="0">
                <a:solidFill>
                  <a:srgbClr val="C00000"/>
                </a:solidFill>
                <a:latin typeface="+mn-lt"/>
              </a:rPr>
              <a:t>Main Findings of </a:t>
            </a:r>
            <a:r>
              <a:rPr lang="en-US" sz="3239" b="1" dirty="0" err="1">
                <a:solidFill>
                  <a:srgbClr val="C00000"/>
                </a:solidFill>
                <a:latin typeface="+mn-lt"/>
              </a:rPr>
              <a:t>Seroprevalence</a:t>
            </a:r>
            <a:r>
              <a:rPr lang="en-US" sz="3239" b="1" dirty="0">
                <a:solidFill>
                  <a:srgbClr val="C00000"/>
                </a:solidFill>
                <a:latin typeface="+mn-lt"/>
              </a:rPr>
              <a:t> Survey for Screening Considerations</a:t>
            </a:r>
          </a:p>
        </p:txBody>
      </p:sp>
      <p:graphicFrame>
        <p:nvGraphicFramePr>
          <p:cNvPr id="4" name="Diagram 3"/>
          <p:cNvGraphicFramePr/>
          <p:nvPr>
            <p:extLst>
              <p:ext uri="{D42A27DB-BD31-4B8C-83A1-F6EECF244321}">
                <p14:modId xmlns:p14="http://schemas.microsoft.com/office/powerpoint/2010/main" val="3663011157"/>
              </p:ext>
            </p:extLst>
          </p:nvPr>
        </p:nvGraphicFramePr>
        <p:xfrm>
          <a:off x="1192696" y="1496367"/>
          <a:ext cx="6851374" cy="43875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15546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7756" y="271324"/>
            <a:ext cx="5914820" cy="740640"/>
          </a:xfrm>
        </p:spPr>
        <p:txBody>
          <a:bodyPr vert="horz" lIns="82270" tIns="41135" rIns="82270" bIns="41135" rtlCol="0" anchor="t">
            <a:noAutofit/>
          </a:bodyPr>
          <a:lstStyle/>
          <a:p>
            <a:pPr algn="ctr"/>
            <a:r>
              <a:rPr lang="en-US" sz="3200" b="1" dirty="0">
                <a:solidFill>
                  <a:srgbClr val="C00000"/>
                </a:solidFill>
                <a:latin typeface="+mn-lt"/>
              </a:rPr>
              <a:t>HCV Elimination Strategy</a:t>
            </a:r>
            <a:br>
              <a:rPr lang="en-US" sz="3200" b="1" dirty="0">
                <a:solidFill>
                  <a:srgbClr val="C00000"/>
                </a:solidFill>
                <a:latin typeface="+mn-lt"/>
              </a:rPr>
            </a:br>
            <a:r>
              <a:rPr lang="en-US" sz="3200" b="1" dirty="0">
                <a:solidFill>
                  <a:srgbClr val="C00000"/>
                </a:solidFill>
                <a:latin typeface="+mn-lt"/>
              </a:rPr>
              <a:t>2016-2020</a:t>
            </a:r>
            <a:endParaRPr lang="ka-GE" sz="3200" b="1" dirty="0">
              <a:solidFill>
                <a:srgbClr val="C00000"/>
              </a:solidFill>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46872801"/>
              </p:ext>
            </p:extLst>
          </p:nvPr>
        </p:nvGraphicFramePr>
        <p:xfrm>
          <a:off x="723900" y="1011965"/>
          <a:ext cx="7744239" cy="47527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6876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536098" y="1342385"/>
            <a:ext cx="8129391" cy="1165019"/>
          </a:xfrm>
        </p:spPr>
        <p:txBody>
          <a:bodyPr>
            <a:normAutofit/>
          </a:bodyPr>
          <a:lstStyle/>
          <a:p>
            <a:pPr marL="0" indent="0" algn="ctr">
              <a:buNone/>
            </a:pPr>
            <a:r>
              <a:rPr lang="en-US" altLang="en-US" b="1" dirty="0">
                <a:solidFill>
                  <a:srgbClr val="0070C0"/>
                </a:solidFill>
                <a:latin typeface="Arial" panose="020B0604020202020204" pitchFamily="34" charset="0"/>
              </a:rPr>
              <a:t>Goal</a:t>
            </a:r>
          </a:p>
          <a:p>
            <a:pPr marL="0" indent="0" algn="ctr">
              <a:buNone/>
            </a:pPr>
            <a:r>
              <a:rPr lang="en-US" altLang="en-US" sz="2000" b="1" dirty="0">
                <a:solidFill>
                  <a:srgbClr val="002060"/>
                </a:solidFill>
                <a:latin typeface="Arial" panose="020B0604020202020204" pitchFamily="34" charset="0"/>
              </a:rPr>
              <a:t>Elimination of HCV by ensuring prevention, diagnostics and treatment of the disease</a:t>
            </a:r>
          </a:p>
        </p:txBody>
      </p:sp>
      <p:sp>
        <p:nvSpPr>
          <p:cNvPr id="3" name="Title 1"/>
          <p:cNvSpPr>
            <a:spLocks noGrp="1"/>
          </p:cNvSpPr>
          <p:nvPr>
            <p:ph type="title"/>
          </p:nvPr>
        </p:nvSpPr>
        <p:spPr>
          <a:xfrm>
            <a:off x="588907" y="2650651"/>
            <a:ext cx="7886700" cy="582325"/>
          </a:xfrm>
          <a:noFill/>
          <a:ln>
            <a:noFill/>
            <a:miter lim="800000"/>
            <a:headEnd/>
            <a:tailEnd/>
          </a:ln>
        </p:spPr>
        <p:txBody>
          <a:bodyPr>
            <a:noAutofit/>
          </a:bodyPr>
          <a:lstStyle/>
          <a:p>
            <a:pPr algn="ctr"/>
            <a:r>
              <a:rPr lang="en-US" altLang="en-US" sz="2800" b="1" dirty="0">
                <a:solidFill>
                  <a:srgbClr val="0070C0"/>
                </a:solidFill>
                <a:latin typeface="Arial" panose="020B0604020202020204" pitchFamily="34" charset="0"/>
              </a:rPr>
              <a:t>Targets</a:t>
            </a:r>
          </a:p>
        </p:txBody>
      </p:sp>
      <p:sp>
        <p:nvSpPr>
          <p:cNvPr id="4" name="Content Placeholder 2"/>
          <p:cNvSpPr txBox="1">
            <a:spLocks/>
          </p:cNvSpPr>
          <p:nvPr/>
        </p:nvSpPr>
        <p:spPr>
          <a:xfrm>
            <a:off x="1514687" y="3218879"/>
            <a:ext cx="6172200" cy="865851"/>
          </a:xfrm>
          <a:prstGeom prst="rect">
            <a:avLst/>
          </a:prstGeom>
          <a:ln>
            <a:no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Tx/>
              <a:buNone/>
            </a:pPr>
            <a:r>
              <a:rPr lang="en-US" altLang="en-US" sz="3600" b="1" dirty="0">
                <a:solidFill>
                  <a:srgbClr val="FF0000"/>
                </a:solidFill>
                <a:latin typeface="Arial" panose="020B0604020202020204" pitchFamily="34" charset="0"/>
              </a:rPr>
              <a:t>90-95-95</a:t>
            </a:r>
            <a:endParaRPr lang="en-US" altLang="en-US" sz="4400" b="1" dirty="0">
              <a:solidFill>
                <a:srgbClr val="FF0000"/>
              </a:solidFill>
              <a:latin typeface="Arial" panose="020B0604020202020204" pitchFamily="34" charset="0"/>
            </a:endParaRPr>
          </a:p>
        </p:txBody>
      </p:sp>
      <p:sp>
        <p:nvSpPr>
          <p:cNvPr id="5" name="Content Placeholder 2"/>
          <p:cNvSpPr txBox="1">
            <a:spLocks/>
          </p:cNvSpPr>
          <p:nvPr/>
        </p:nvSpPr>
        <p:spPr bwMode="auto">
          <a:xfrm>
            <a:off x="1403120" y="4084724"/>
            <a:ext cx="6258285" cy="1892826"/>
          </a:xfrm>
          <a:prstGeom prst="rect">
            <a:avLst/>
          </a:prstGeom>
          <a:noFill/>
          <a:ln>
            <a:noFill/>
          </a:ln>
          <a:extLst/>
        </p:spPr>
        <p:txBody>
          <a:bodyPr wrap="squar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lgn="ctr">
              <a:spcBef>
                <a:spcPts val="900"/>
              </a:spcBef>
              <a:spcAft>
                <a:spcPts val="900"/>
              </a:spcAft>
              <a:buNone/>
              <a:defRPr/>
            </a:pPr>
            <a:r>
              <a:rPr lang="en-US" sz="1800" b="1" dirty="0">
                <a:solidFill>
                  <a:srgbClr val="002060"/>
                </a:solidFill>
                <a:latin typeface="Arial" panose="020B0604020202020204" pitchFamily="34" charset="0"/>
              </a:rPr>
              <a:t>By 2020</a:t>
            </a:r>
          </a:p>
          <a:p>
            <a:pPr marL="556022" algn="ctr">
              <a:spcBef>
                <a:spcPts val="900"/>
              </a:spcBef>
              <a:spcAft>
                <a:spcPts val="900"/>
              </a:spcAft>
              <a:buClr>
                <a:schemeClr val="accent5">
                  <a:lumMod val="25000"/>
                </a:schemeClr>
              </a:buClr>
              <a:buSzPct val="135000"/>
              <a:buFont typeface="Wingdings" panose="05000000000000000000" pitchFamily="2" charset="2"/>
              <a:buChar char="ü"/>
              <a:defRPr/>
            </a:pPr>
            <a:r>
              <a:rPr lang="en-US" sz="1800" b="1" dirty="0">
                <a:solidFill>
                  <a:srgbClr val="FF0000"/>
                </a:solidFill>
                <a:latin typeface="Arial" panose="020B0604020202020204" pitchFamily="34" charset="0"/>
              </a:rPr>
              <a:t>90% </a:t>
            </a:r>
            <a:r>
              <a:rPr lang="en-US" sz="1800" b="1" dirty="0">
                <a:solidFill>
                  <a:srgbClr val="002060"/>
                </a:solidFill>
                <a:latin typeface="Arial" panose="020B0604020202020204" pitchFamily="34" charset="0"/>
              </a:rPr>
              <a:t>of people living with HCV are diagnosed</a:t>
            </a:r>
          </a:p>
          <a:p>
            <a:pPr marL="556022" algn="ctr">
              <a:spcBef>
                <a:spcPts val="900"/>
              </a:spcBef>
              <a:spcAft>
                <a:spcPts val="900"/>
              </a:spcAft>
              <a:buClr>
                <a:schemeClr val="accent5">
                  <a:lumMod val="25000"/>
                </a:schemeClr>
              </a:buClr>
              <a:buSzPct val="135000"/>
              <a:buFont typeface="Wingdings" panose="05000000000000000000" pitchFamily="2" charset="2"/>
              <a:buChar char="ü"/>
              <a:defRPr/>
            </a:pPr>
            <a:r>
              <a:rPr lang="en-US" sz="1800" b="1" dirty="0">
                <a:solidFill>
                  <a:srgbClr val="FF0000"/>
                </a:solidFill>
                <a:latin typeface="Arial" panose="020B0604020202020204" pitchFamily="34" charset="0"/>
              </a:rPr>
              <a:t>95%</a:t>
            </a:r>
            <a:r>
              <a:rPr lang="en-US" sz="1800" b="1" dirty="0">
                <a:latin typeface="Arial" panose="020B0604020202020204" pitchFamily="34" charset="0"/>
              </a:rPr>
              <a:t> </a:t>
            </a:r>
            <a:r>
              <a:rPr lang="en-US" sz="1800" b="1" dirty="0">
                <a:solidFill>
                  <a:srgbClr val="002060"/>
                </a:solidFill>
                <a:latin typeface="Arial" panose="020B0604020202020204" pitchFamily="34" charset="0"/>
              </a:rPr>
              <a:t>of those diagnosed are treated</a:t>
            </a:r>
          </a:p>
          <a:p>
            <a:pPr marL="556022" algn="ctr">
              <a:spcBef>
                <a:spcPts val="900"/>
              </a:spcBef>
              <a:spcAft>
                <a:spcPts val="900"/>
              </a:spcAft>
              <a:buClr>
                <a:schemeClr val="accent5">
                  <a:lumMod val="25000"/>
                </a:schemeClr>
              </a:buClr>
              <a:buSzPct val="135000"/>
              <a:buFont typeface="Wingdings" panose="05000000000000000000" pitchFamily="2" charset="2"/>
              <a:buChar char="ü"/>
              <a:defRPr/>
            </a:pPr>
            <a:r>
              <a:rPr lang="en-US" sz="1800" b="1" dirty="0">
                <a:solidFill>
                  <a:srgbClr val="FF0000"/>
                </a:solidFill>
                <a:latin typeface="Arial" panose="020B0604020202020204" pitchFamily="34" charset="0"/>
              </a:rPr>
              <a:t>95%</a:t>
            </a:r>
            <a:r>
              <a:rPr lang="en-US" sz="1800" b="1" dirty="0">
                <a:latin typeface="Arial" panose="020B0604020202020204" pitchFamily="34" charset="0"/>
              </a:rPr>
              <a:t> </a:t>
            </a:r>
            <a:r>
              <a:rPr lang="en-US" sz="1800" b="1" dirty="0">
                <a:solidFill>
                  <a:srgbClr val="002060"/>
                </a:solidFill>
                <a:latin typeface="Arial" panose="020B0604020202020204" pitchFamily="34" charset="0"/>
              </a:rPr>
              <a:t>of those treated are cured</a:t>
            </a:r>
          </a:p>
        </p:txBody>
      </p:sp>
      <p:sp>
        <p:nvSpPr>
          <p:cNvPr id="6" name="Title 1"/>
          <p:cNvSpPr txBox="1">
            <a:spLocks/>
          </p:cNvSpPr>
          <p:nvPr/>
        </p:nvSpPr>
        <p:spPr>
          <a:xfrm>
            <a:off x="399038" y="156110"/>
            <a:ext cx="8266451" cy="11205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C00000"/>
                </a:solidFill>
                <a:latin typeface="Arial" panose="020B0604020202020204" pitchFamily="34" charset="0"/>
              </a:rPr>
              <a:t>Georgia HCV Elimination Strategy</a:t>
            </a:r>
            <a:br>
              <a:rPr lang="en-US" sz="3200" b="1" dirty="0">
                <a:solidFill>
                  <a:srgbClr val="C00000"/>
                </a:solidFill>
                <a:latin typeface="Arial" panose="020B0604020202020204" pitchFamily="34" charset="0"/>
              </a:rPr>
            </a:br>
            <a:r>
              <a:rPr lang="en-US" sz="3200" b="1" dirty="0">
                <a:solidFill>
                  <a:srgbClr val="C00000"/>
                </a:solidFill>
                <a:latin typeface="Arial" panose="020B0604020202020204" pitchFamily="34" charset="0"/>
              </a:rPr>
              <a:t>2016-2020</a:t>
            </a:r>
            <a:endParaRPr lang="ka-GE" sz="3200" b="1" dirty="0">
              <a:solidFill>
                <a:srgbClr val="C00000"/>
              </a:solidFill>
            </a:endParaRPr>
          </a:p>
        </p:txBody>
      </p:sp>
    </p:spTree>
    <p:extLst>
      <p:ext uri="{BB962C8B-B14F-4D97-AF65-F5344CB8AC3E}">
        <p14:creationId xmlns:p14="http://schemas.microsoft.com/office/powerpoint/2010/main" val="5331012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583" y="313498"/>
            <a:ext cx="7886701" cy="541104"/>
          </a:xfrm>
        </p:spPr>
        <p:txBody>
          <a:bodyPr>
            <a:normAutofit/>
          </a:bodyPr>
          <a:lstStyle/>
          <a:p>
            <a:pPr algn="ctr"/>
            <a:r>
              <a:rPr lang="en-US" sz="3239" b="1" dirty="0">
                <a:solidFill>
                  <a:srgbClr val="C00000"/>
                </a:solidFill>
                <a:latin typeface="+mn-lt"/>
              </a:rPr>
              <a:t>HCV Screening – Current Status</a:t>
            </a:r>
            <a:endParaRPr lang="ka-GE" sz="3239" b="1" dirty="0">
              <a:solidFill>
                <a:srgbClr val="C00000"/>
              </a:solidFill>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01985030"/>
              </p:ext>
            </p:extLst>
          </p:nvPr>
        </p:nvGraphicFramePr>
        <p:xfrm>
          <a:off x="577098" y="1489751"/>
          <a:ext cx="7321198" cy="3426541"/>
        </p:xfrm>
        <a:graphic>
          <a:graphicData uri="http://schemas.openxmlformats.org/drawingml/2006/chart">
            <c:chart xmlns:c="http://schemas.openxmlformats.org/drawingml/2006/chart" xmlns:r="http://schemas.openxmlformats.org/officeDocument/2006/relationships" r:id="rId3"/>
          </a:graphicData>
        </a:graphic>
      </p:graphicFrame>
      <p:sp>
        <p:nvSpPr>
          <p:cNvPr id="3" name="Speech Bubble: Rectangle 2"/>
          <p:cNvSpPr/>
          <p:nvPr/>
        </p:nvSpPr>
        <p:spPr>
          <a:xfrm>
            <a:off x="2001730" y="4700277"/>
            <a:ext cx="1140918" cy="566578"/>
          </a:xfrm>
          <a:prstGeom prst="wedgeRectCallout">
            <a:avLst>
              <a:gd name="adj1" fmla="val 47135"/>
              <a:gd name="adj2" fmla="val -102197"/>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 dirty="0">
                <a:solidFill>
                  <a:srgbClr val="0070C0"/>
                </a:solidFill>
              </a:rPr>
              <a:t>Raw data: November 2016 - February 2017</a:t>
            </a:r>
            <a:r>
              <a:rPr lang="en-US" sz="990" dirty="0"/>
              <a:t>s</a:t>
            </a:r>
            <a:endParaRPr lang="ka-GE" sz="990" dirty="0"/>
          </a:p>
        </p:txBody>
      </p:sp>
      <p:sp>
        <p:nvSpPr>
          <p:cNvPr id="5" name="Speech Bubble: Rectangle 4"/>
          <p:cNvSpPr/>
          <p:nvPr/>
        </p:nvSpPr>
        <p:spPr>
          <a:xfrm>
            <a:off x="3442016" y="4700277"/>
            <a:ext cx="1140918" cy="566578"/>
          </a:xfrm>
          <a:prstGeom prst="wedgeRectCallout">
            <a:avLst>
              <a:gd name="adj1" fmla="val -10517"/>
              <a:gd name="adj2" fmla="val -134846"/>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 dirty="0">
                <a:solidFill>
                  <a:srgbClr val="0070C0"/>
                </a:solidFill>
              </a:rPr>
              <a:t>Raw data: November 2016 - February 2017</a:t>
            </a:r>
            <a:r>
              <a:rPr lang="en-US" sz="990" dirty="0"/>
              <a:t>s</a:t>
            </a:r>
            <a:endParaRPr lang="ka-GE" sz="990" dirty="0"/>
          </a:p>
        </p:txBody>
      </p:sp>
      <p:sp>
        <p:nvSpPr>
          <p:cNvPr id="7" name="Speech Bubble: Rectangle 6"/>
          <p:cNvSpPr/>
          <p:nvPr/>
        </p:nvSpPr>
        <p:spPr>
          <a:xfrm>
            <a:off x="7613229" y="1342834"/>
            <a:ext cx="1217057" cy="566578"/>
          </a:xfrm>
          <a:prstGeom prst="wedgeRectCallout">
            <a:avLst>
              <a:gd name="adj1" fmla="val -116384"/>
              <a:gd name="adj2" fmla="val 54821"/>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 dirty="0">
                <a:solidFill>
                  <a:srgbClr val="0070C0"/>
                </a:solidFill>
              </a:rPr>
              <a:t>*data are available through September 30, 2016</a:t>
            </a:r>
          </a:p>
        </p:txBody>
      </p:sp>
      <p:sp>
        <p:nvSpPr>
          <p:cNvPr id="6" name="TextBox 5"/>
          <p:cNvSpPr txBox="1"/>
          <p:nvPr/>
        </p:nvSpPr>
        <p:spPr>
          <a:xfrm>
            <a:off x="5367157" y="4975951"/>
            <a:ext cx="3445270" cy="839845"/>
          </a:xfrm>
          <a:prstGeom prst="rect">
            <a:avLst/>
          </a:prstGeom>
          <a:noFill/>
        </p:spPr>
        <p:txBody>
          <a:bodyPr wrap="square" rtlCol="0">
            <a:spAutoFit/>
          </a:bodyPr>
          <a:lstStyle/>
          <a:p>
            <a:pPr algn="ctr"/>
            <a:r>
              <a:rPr lang="en-US" sz="1619" b="1" dirty="0"/>
              <a:t>Since May, 2015, more than </a:t>
            </a:r>
            <a:r>
              <a:rPr lang="en-US" sz="1619" b="1" dirty="0">
                <a:solidFill>
                  <a:srgbClr val="FF0000"/>
                </a:solidFill>
              </a:rPr>
              <a:t>550,000</a:t>
            </a:r>
            <a:r>
              <a:rPr lang="en-US" sz="1619" b="1" dirty="0"/>
              <a:t> people were screened with </a:t>
            </a:r>
            <a:r>
              <a:rPr lang="en-US" sz="1619" b="1" dirty="0">
                <a:solidFill>
                  <a:srgbClr val="FF0000"/>
                </a:solidFill>
              </a:rPr>
              <a:t>10%</a:t>
            </a:r>
            <a:r>
              <a:rPr lang="en-US" sz="1619" b="1" dirty="0"/>
              <a:t> positivity rate</a:t>
            </a:r>
          </a:p>
        </p:txBody>
      </p:sp>
      <p:sp>
        <p:nvSpPr>
          <p:cNvPr id="8" name="TextBox 7"/>
          <p:cNvSpPr txBox="1"/>
          <p:nvPr/>
        </p:nvSpPr>
        <p:spPr>
          <a:xfrm>
            <a:off x="316602" y="5475345"/>
            <a:ext cx="5050555" cy="400110"/>
          </a:xfrm>
          <a:prstGeom prst="rect">
            <a:avLst/>
          </a:prstGeom>
          <a:noFill/>
        </p:spPr>
        <p:txBody>
          <a:bodyPr wrap="square" rtlCol="0">
            <a:spAutoFit/>
          </a:bodyPr>
          <a:lstStyle/>
          <a:p>
            <a:pPr algn="ctr"/>
            <a:r>
              <a:rPr lang="en-US" sz="2000" b="1" dirty="0"/>
              <a:t>Target for 2017 – Screen 600 000 Individuals</a:t>
            </a:r>
          </a:p>
        </p:txBody>
      </p:sp>
    </p:spTree>
    <p:extLst>
      <p:ext uri="{BB962C8B-B14F-4D97-AF65-F5344CB8AC3E}">
        <p14:creationId xmlns:p14="http://schemas.microsoft.com/office/powerpoint/2010/main" val="38333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6" grpId="0"/>
      <p:bldP spid="8"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1168</TotalTime>
  <Words>712</Words>
  <Application>Microsoft Office PowerPoint</Application>
  <PresentationFormat>On-screen Show (4:3)</PresentationFormat>
  <Paragraphs>185</Paragraphs>
  <Slides>13</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MS PGothic</vt:lpstr>
      <vt:lpstr>MS PGothic</vt:lpstr>
      <vt:lpstr>Arial</vt:lpstr>
      <vt:lpstr>Calibri</vt:lpstr>
      <vt:lpstr>Calibri Light</vt:lpstr>
      <vt:lpstr>Sylfaen</vt:lpstr>
      <vt:lpstr>Times New Roman</vt:lpstr>
      <vt:lpstr>Wingdings</vt:lpstr>
      <vt:lpstr>Office Theme</vt:lpstr>
      <vt:lpstr>Hepatitis C Elimination Program in Georgia</vt:lpstr>
      <vt:lpstr>National Population-based seroprevalence survey 2015 Conducted by NCDC and CDC, Atlanta</vt:lpstr>
      <vt:lpstr>HCV Prevalence by Age and Gender</vt:lpstr>
      <vt:lpstr>HCV Prevalence and Estimated # RNA+ by City</vt:lpstr>
      <vt:lpstr>HCV Prevalence and Estimated # RNA+ by Region</vt:lpstr>
      <vt:lpstr>Main Findings of Seroprevalence Survey for Screening Considerations</vt:lpstr>
      <vt:lpstr>HCV Elimination Strategy 2016-2020</vt:lpstr>
      <vt:lpstr>Targets</vt:lpstr>
      <vt:lpstr>HCV Screening – Current Status</vt:lpstr>
      <vt:lpstr>HCV Care Cascade April 28, 2015 – December 31, 2016 All regimens </vt:lpstr>
      <vt:lpstr>Completed Treatment  April 28, 2015 – December 31, 2016 All regimens</vt:lpstr>
      <vt:lpstr>Reasons for Not Completing Therapy, April 28 2015 – December 31, 2016 All regimens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Seroprevalence survey May-August, 2015</dc:title>
  <dc:creator>David</dc:creator>
  <cp:lastModifiedBy>Amirani</cp:lastModifiedBy>
  <cp:revision>85</cp:revision>
  <cp:lastPrinted>2017-03-07T07:09:08Z</cp:lastPrinted>
  <dcterms:created xsi:type="dcterms:W3CDTF">2016-09-08T13:46:54Z</dcterms:created>
  <dcterms:modified xsi:type="dcterms:W3CDTF">2017-04-16T18:25:56Z</dcterms:modified>
</cp:coreProperties>
</file>