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3" r:id="rId3"/>
    <p:sldId id="258" r:id="rId4"/>
    <p:sldId id="262" r:id="rId5"/>
    <p:sldId id="261" r:id="rId6"/>
    <p:sldId id="275" r:id="rId7"/>
    <p:sldId id="265" r:id="rId8"/>
    <p:sldId id="266" r:id="rId9"/>
    <p:sldId id="267" r:id="rId10"/>
    <p:sldId id="270" r:id="rId11"/>
    <p:sldId id="269" r:id="rId12"/>
    <p:sldId id="268" r:id="rId13"/>
    <p:sldId id="276" r:id="rId14"/>
    <p:sldId id="271" r:id="rId15"/>
    <p:sldId id="274" r:id="rId16"/>
    <p:sldId id="277" r:id="rId17"/>
    <p:sldId id="273" r:id="rId18"/>
    <p:sldId id="272" r:id="rId19"/>
    <p:sldId id="278" r:id="rId20"/>
  </p:sldIdLst>
  <p:sldSz cx="10163175" cy="5716588"/>
  <p:notesSz cx="6858000" cy="9144000"/>
  <p:defaultTextStyle>
    <a:defPPr>
      <a:defRPr lang="en-US"/>
    </a:defPPr>
    <a:lvl1pPr marL="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1076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2152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3229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4305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5381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6457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7533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8610" algn="l" defTabSz="7621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B73295-2563-0C4D-9443-936F2259D7E7}">
          <p14:sldIdLst>
            <p14:sldId id="256"/>
            <p14:sldId id="263"/>
            <p14:sldId id="258"/>
            <p14:sldId id="262"/>
            <p14:sldId id="261"/>
            <p14:sldId id="275"/>
            <p14:sldId id="265"/>
            <p14:sldId id="266"/>
            <p14:sldId id="267"/>
            <p14:sldId id="270"/>
            <p14:sldId id="269"/>
            <p14:sldId id="268"/>
            <p14:sldId id="276"/>
            <p14:sldId id="271"/>
            <p14:sldId id="274"/>
            <p14:sldId id="277"/>
            <p14:sldId id="273"/>
            <p14:sldId id="27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erhoff, Francisco (CDC/OID/NCHHSTP)" initials="AF(" lastIdx="5" clrIdx="0">
    <p:extLst>
      <p:ext uri="{19B8F6BF-5375-455C-9EA6-DF929625EA0E}">
        <p15:presenceInfo xmlns:p15="http://schemas.microsoft.com/office/powerpoint/2012/main" userId="S-1-5-21-1207783550-2075000910-922709458-191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3"/>
    <a:srgbClr val="003300"/>
    <a:srgbClr val="006600"/>
    <a:srgbClr val="0000FF"/>
    <a:srgbClr val="8BCDE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7179"/>
  </p:normalViewPr>
  <p:slideViewPr>
    <p:cSldViewPr snapToGrid="0" snapToObjects="1">
      <p:cViewPr varScale="1">
        <p:scale>
          <a:sx n="102" d="100"/>
          <a:sy n="102" d="100"/>
        </p:scale>
        <p:origin x="96" y="108"/>
      </p:cViewPr>
      <p:guideLst>
        <p:guide orient="horz" pos="1800"/>
        <p:guide pos="32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56736662565036E-2"/>
          <c:y val="4.359025163463446E-2"/>
          <c:w val="0.68386514300602153"/>
          <c:h val="0.8283133817704123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00538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00538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00538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Feuil1!$A$3:$A$9</c:f>
              <c:strCache>
                <c:ptCount val="7"/>
                <c:pt idx="0">
                  <c:v>Genotype 1</c:v>
                </c:pt>
                <c:pt idx="2">
                  <c:v>Genotype 2</c:v>
                </c:pt>
                <c:pt idx="4">
                  <c:v>Genotype 3</c:v>
                </c:pt>
                <c:pt idx="6">
                  <c:v>Mixed genotype</c:v>
                </c:pt>
              </c:strCache>
            </c:strRef>
          </c:cat>
          <c:val>
            <c:numRef>
              <c:f>Feuil1!$B$2:$B$9</c:f>
              <c:numCache>
                <c:formatCode>0%</c:formatCode>
                <c:ptCount val="8"/>
                <c:pt idx="0">
                  <c:v>0.77500000000000058</c:v>
                </c:pt>
                <c:pt idx="1">
                  <c:v>0.93</c:v>
                </c:pt>
                <c:pt idx="2">
                  <c:v>0.83800000000000052</c:v>
                </c:pt>
                <c:pt idx="3">
                  <c:v>0.77600000000000058</c:v>
                </c:pt>
                <c:pt idx="4">
                  <c:v>0.89250000000000018</c:v>
                </c:pt>
                <c:pt idx="5">
                  <c:v>0.93500000000000005</c:v>
                </c:pt>
                <c:pt idx="6">
                  <c:v>0.66670000000000085</c:v>
                </c:pt>
                <c:pt idx="7">
                  <c:v>0.70000000000000051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867456"/>
        <c:axId val="533868016"/>
      </c:barChart>
      <c:stockChart>
        <c:ser>
          <c:idx val="1"/>
          <c:order val="1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Feuil1!$A$3:$A$9</c:f>
              <c:strCache>
                <c:ptCount val="7"/>
                <c:pt idx="0">
                  <c:v>Genotype 1</c:v>
                </c:pt>
                <c:pt idx="2">
                  <c:v>Genotype 2</c:v>
                </c:pt>
                <c:pt idx="4">
                  <c:v>Genotype 3</c:v>
                </c:pt>
                <c:pt idx="6">
                  <c:v>Mixed genotype</c:v>
                </c:pt>
              </c:strCache>
            </c:strRef>
          </c:cat>
          <c:val>
            <c:numRef>
              <c:f>Feuil1!$C$2:$C$9</c:f>
              <c:numCache>
                <c:formatCode>0%</c:formatCode>
                <c:ptCount val="8"/>
                <c:pt idx="0">
                  <c:v>0.86290000000000056</c:v>
                </c:pt>
                <c:pt idx="1">
                  <c:v>1</c:v>
                </c:pt>
                <c:pt idx="2">
                  <c:v>0.92680000000000051</c:v>
                </c:pt>
                <c:pt idx="3">
                  <c:v>0.88470000000000026</c:v>
                </c:pt>
                <c:pt idx="4">
                  <c:v>0.95600000000000052</c:v>
                </c:pt>
                <c:pt idx="5">
                  <c:v>0.97900000000000031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smooth val="0"/>
        </c:ser>
        <c:ser>
          <c:idx val="2"/>
          <c:order val="2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Feuil1!$A$3:$A$9</c:f>
              <c:strCache>
                <c:ptCount val="7"/>
                <c:pt idx="0">
                  <c:v>Genotype 1</c:v>
                </c:pt>
                <c:pt idx="2">
                  <c:v>Genotype 2</c:v>
                </c:pt>
                <c:pt idx="4">
                  <c:v>Genotype 3</c:v>
                </c:pt>
                <c:pt idx="6">
                  <c:v>Mixed genotype</c:v>
                </c:pt>
              </c:strCache>
            </c:strRef>
          </c:cat>
          <c:val>
            <c:numRef>
              <c:f>Feuil1!$D$2:$D$9</c:f>
              <c:numCache>
                <c:formatCode>0%</c:formatCode>
                <c:ptCount val="8"/>
                <c:pt idx="0">
                  <c:v>0.68760000000000032</c:v>
                </c:pt>
                <c:pt idx="1">
                  <c:v>0.85300000000000054</c:v>
                </c:pt>
                <c:pt idx="2">
                  <c:v>0.74960000000000082</c:v>
                </c:pt>
                <c:pt idx="3">
                  <c:v>0.66700000000000081</c:v>
                </c:pt>
                <c:pt idx="4">
                  <c:v>0.82880000000000054</c:v>
                </c:pt>
                <c:pt idx="5">
                  <c:v>0.89100000000000024</c:v>
                </c:pt>
                <c:pt idx="6">
                  <c:v>0.25</c:v>
                </c:pt>
                <c:pt idx="7">
                  <c:v>0.39900000000000041</c:v>
                </c:pt>
              </c:numCache>
            </c:numRef>
          </c:val>
          <c:smooth val="0"/>
        </c:ser>
        <c:ser>
          <c:idx val="3"/>
          <c:order val="3"/>
          <c:spPr>
            <a:ln w="25400" cap="rnd">
              <a:noFill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Feuil1!$A$3:$A$9</c:f>
              <c:strCache>
                <c:ptCount val="7"/>
                <c:pt idx="0">
                  <c:v>Genotype 1</c:v>
                </c:pt>
                <c:pt idx="2">
                  <c:v>Genotype 2</c:v>
                </c:pt>
                <c:pt idx="4">
                  <c:v>Genotype 3</c:v>
                </c:pt>
                <c:pt idx="6">
                  <c:v>Mixed genotype</c:v>
                </c:pt>
              </c:strCache>
            </c:strRef>
          </c:cat>
          <c:val>
            <c:numRef>
              <c:f>Feuil1!$E$2:$E$9</c:f>
              <c:numCache>
                <c:formatCode>0%</c:formatCode>
                <c:ptCount val="8"/>
                <c:pt idx="0">
                  <c:v>0.77500000000000058</c:v>
                </c:pt>
                <c:pt idx="1">
                  <c:v>0.93</c:v>
                </c:pt>
                <c:pt idx="2">
                  <c:v>0.83800000000000052</c:v>
                </c:pt>
                <c:pt idx="3">
                  <c:v>0.77600000000000058</c:v>
                </c:pt>
                <c:pt idx="4">
                  <c:v>0.89250000000000018</c:v>
                </c:pt>
                <c:pt idx="5">
                  <c:v>0.93500000000000005</c:v>
                </c:pt>
                <c:pt idx="6">
                  <c:v>0.66670000000000085</c:v>
                </c:pt>
                <c:pt idx="7">
                  <c:v>0.70000000000000051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533869136"/>
        <c:axId val="533868576"/>
      </c:stockChart>
      <c:catAx>
        <c:axId val="5338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533868016"/>
        <c:crosses val="autoZero"/>
        <c:auto val="1"/>
        <c:lblAlgn val="l"/>
        <c:lblOffset val="100"/>
        <c:noMultiLvlLbl val="0"/>
      </c:catAx>
      <c:valAx>
        <c:axId val="533868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533867456"/>
        <c:crosses val="autoZero"/>
        <c:crossBetween val="between"/>
      </c:valAx>
      <c:valAx>
        <c:axId val="533868576"/>
        <c:scaling>
          <c:orientation val="minMax"/>
          <c:max val="1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33869136"/>
        <c:crosses val="max"/>
        <c:crossBetween val="between"/>
      </c:valAx>
      <c:catAx>
        <c:axId val="53386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3868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4T12:23:56.172" idx="1">
    <p:pos x="4239" y="650"/>
    <p:text>Please clarify in the table what is the status of 43 (230-187) who are not accounted for in the table. Please add.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4T12:30:05.143" idx="3">
    <p:pos x="4745" y="285"/>
    <p:text>Please clarify is this a different study? The denominators change from 230? Please have overall N, and then N of PWID and N of non-PWID. Are you comparing PWID from this intervention to your regular patients? Please be clear in describing the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4T12:41:03.464" idx="4">
    <p:pos x="10" y="10"/>
    <p:text>dan delete this slide, or remvoe the data from the table since shown in figure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4T12:44:58.661" idx="5">
    <p:pos x="10" y="10"/>
    <p:text>need to describe the comaprision group- can do that in methods on previous slide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0.83455</cdr:x>
      <cdr:y>0.04395</cdr:y>
    </cdr:from>
    <cdr:to>
      <cdr:x>1</cdr:x>
      <cdr:y>0.11635</cdr:y>
    </cdr:to>
    <cdr:sp macro="" textlink="">
      <cdr:nvSpPr>
        <cdr:cNvPr id="2" name="Zone de texte 1"/>
        <cdr:cNvSpPr txBox="1"/>
      </cdr:nvSpPr>
      <cdr:spPr>
        <a:xfrm xmlns:a="http://schemas.openxmlformats.org/drawingml/2006/main">
          <a:off x="7315811" y="159362"/>
          <a:ext cx="1450364" cy="26251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 PWID</a:t>
          </a:r>
        </a:p>
      </cdr:txBody>
    </cdr:sp>
  </cdr:relSizeAnchor>
  <cdr:relSizeAnchor xmlns:cdr="http://schemas.openxmlformats.org/drawingml/2006/chartDrawing">
    <cdr:from>
      <cdr:x>0.83632</cdr:x>
      <cdr:y>0.14077</cdr:y>
    </cdr:from>
    <cdr:to>
      <cdr:x>1</cdr:x>
      <cdr:y>0.22712</cdr:y>
    </cdr:to>
    <cdr:sp macro="" textlink="">
      <cdr:nvSpPr>
        <cdr:cNvPr id="3" name="Zone de texte 1"/>
        <cdr:cNvSpPr txBox="1"/>
      </cdr:nvSpPr>
      <cdr:spPr>
        <a:xfrm xmlns:a="http://schemas.openxmlformats.org/drawingml/2006/main">
          <a:off x="7331327" y="510420"/>
          <a:ext cx="1434848" cy="3130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2"/>
              </a:solidFill>
            </a:rPr>
            <a:t>In </a:t>
          </a:r>
          <a:r>
            <a:rPr lang="en-US" sz="1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rPr>
            <a:t>non-PWID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398" y="3002533"/>
            <a:ext cx="7622381" cy="1380185"/>
          </a:xfrm>
        </p:spPr>
        <p:txBody>
          <a:bodyPr anchor="ctr"/>
          <a:lstStyle>
            <a:lvl1pPr marL="0" indent="0" algn="ctr">
              <a:buNone/>
              <a:defRPr sz="2667"/>
            </a:lvl1pPr>
            <a:lvl2pPr marL="508165" indent="0" algn="ctr">
              <a:buNone/>
              <a:defRPr sz="2223"/>
            </a:lvl2pPr>
            <a:lvl3pPr marL="1016330" indent="0" algn="ctr">
              <a:buNone/>
              <a:defRPr sz="2000"/>
            </a:lvl3pPr>
            <a:lvl4pPr marL="1524496" indent="0" algn="ctr">
              <a:buNone/>
              <a:defRPr sz="1779"/>
            </a:lvl4pPr>
            <a:lvl5pPr marL="2032661" indent="0" algn="ctr">
              <a:buNone/>
              <a:defRPr sz="1779"/>
            </a:lvl5pPr>
            <a:lvl6pPr marL="2540826" indent="0" algn="ctr">
              <a:buNone/>
              <a:defRPr sz="1779"/>
            </a:lvl6pPr>
            <a:lvl7pPr marL="3048990" indent="0" algn="ctr">
              <a:buNone/>
              <a:defRPr sz="1779"/>
            </a:lvl7pPr>
            <a:lvl8pPr marL="3557155" indent="0" algn="ctr">
              <a:buNone/>
              <a:defRPr sz="1779"/>
            </a:lvl8pPr>
            <a:lvl9pPr marL="4065321" indent="0" algn="ctr">
              <a:buNone/>
              <a:defRPr sz="177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95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8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3023" y="304355"/>
            <a:ext cx="2191435" cy="48445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720" y="304355"/>
            <a:ext cx="6447264" cy="48445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9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6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5" y="1425180"/>
            <a:ext cx="8765739" cy="23779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4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5" y="3825618"/>
            <a:ext cx="8765739" cy="1250503"/>
          </a:xfrm>
        </p:spPr>
        <p:txBody>
          <a:bodyPr/>
          <a:lstStyle>
            <a:lvl1pPr marL="0" indent="0">
              <a:buNone/>
              <a:defRPr sz="2667">
                <a:solidFill>
                  <a:srgbClr val="8BCDE3"/>
                </a:solidFill>
              </a:defRPr>
            </a:lvl1pPr>
            <a:lvl2pPr marL="508165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2pPr>
            <a:lvl3pPr marL="10163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449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4pPr>
            <a:lvl5pPr marL="203266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5pPr>
            <a:lvl6pPr marL="2540826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6pPr>
            <a:lvl7pPr marL="3048990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7pPr>
            <a:lvl8pPr marL="3557155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8pPr>
            <a:lvl9pPr marL="406532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35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71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108" y="1521778"/>
            <a:ext cx="4319350" cy="36271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2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44" y="1401359"/>
            <a:ext cx="4299498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44" y="2088143"/>
            <a:ext cx="4299498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5107" y="1401359"/>
            <a:ext cx="4320674" cy="686784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8165" indent="0">
              <a:buNone/>
              <a:defRPr sz="2223" b="1"/>
            </a:lvl2pPr>
            <a:lvl3pPr marL="1016330" indent="0">
              <a:buNone/>
              <a:defRPr sz="2000" b="1"/>
            </a:lvl3pPr>
            <a:lvl4pPr marL="1524496" indent="0">
              <a:buNone/>
              <a:defRPr sz="1779" b="1"/>
            </a:lvl4pPr>
            <a:lvl5pPr marL="2032661" indent="0">
              <a:buNone/>
              <a:defRPr sz="1779" b="1"/>
            </a:lvl5pPr>
            <a:lvl6pPr marL="2540826" indent="0">
              <a:buNone/>
              <a:defRPr sz="1779" b="1"/>
            </a:lvl6pPr>
            <a:lvl7pPr marL="3048990" indent="0">
              <a:buNone/>
              <a:defRPr sz="1779" b="1"/>
            </a:lvl7pPr>
            <a:lvl8pPr marL="3557155" indent="0">
              <a:buNone/>
              <a:defRPr sz="1779" b="1"/>
            </a:lvl8pPr>
            <a:lvl9pPr marL="4065321" indent="0">
              <a:buNone/>
              <a:defRPr sz="17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107" y="2088143"/>
            <a:ext cx="4320674" cy="3071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3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304358"/>
            <a:ext cx="8765739" cy="110494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5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675" y="823085"/>
            <a:ext cx="5145107" cy="4062483"/>
          </a:xfrm>
        </p:spPr>
        <p:txBody>
          <a:bodyPr/>
          <a:lstStyle>
            <a:lvl1pPr>
              <a:defRPr sz="3556"/>
            </a:lvl1pPr>
            <a:lvl2pPr>
              <a:defRPr sz="3112"/>
            </a:lvl2pPr>
            <a:lvl3pPr>
              <a:defRPr sz="2667"/>
            </a:lvl3pPr>
            <a:lvl4pPr>
              <a:defRPr sz="2223"/>
            </a:lvl4pPr>
            <a:lvl5pPr>
              <a:defRPr sz="2223"/>
            </a:lvl5pPr>
            <a:lvl6pPr>
              <a:defRPr sz="2223"/>
            </a:lvl6pPr>
            <a:lvl7pPr>
              <a:defRPr sz="2223"/>
            </a:lvl7pPr>
            <a:lvl8pPr>
              <a:defRPr sz="2223"/>
            </a:lvl8pPr>
            <a:lvl9pPr>
              <a:defRPr sz="22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41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43" y="381107"/>
            <a:ext cx="3277889" cy="1333871"/>
          </a:xfrm>
          <a:prstGeom prst="rect">
            <a:avLst/>
          </a:prstGeom>
        </p:spPr>
        <p:txBody>
          <a:bodyPr anchor="b"/>
          <a:lstStyle>
            <a:lvl1pPr>
              <a:defRPr sz="35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20675" y="823085"/>
            <a:ext cx="5145107" cy="4062483"/>
          </a:xfrm>
        </p:spPr>
        <p:txBody>
          <a:bodyPr anchor="t"/>
          <a:lstStyle>
            <a:lvl1pPr marL="0" indent="0">
              <a:buNone/>
              <a:defRPr sz="3556"/>
            </a:lvl1pPr>
            <a:lvl2pPr marL="508165" indent="0">
              <a:buNone/>
              <a:defRPr sz="3112"/>
            </a:lvl2pPr>
            <a:lvl3pPr marL="1016330" indent="0">
              <a:buNone/>
              <a:defRPr sz="2667"/>
            </a:lvl3pPr>
            <a:lvl4pPr marL="1524496" indent="0">
              <a:buNone/>
              <a:defRPr sz="2223"/>
            </a:lvl4pPr>
            <a:lvl5pPr marL="2032661" indent="0">
              <a:buNone/>
              <a:defRPr sz="2223"/>
            </a:lvl5pPr>
            <a:lvl6pPr marL="2540826" indent="0">
              <a:buNone/>
              <a:defRPr sz="2223"/>
            </a:lvl6pPr>
            <a:lvl7pPr marL="3048990" indent="0">
              <a:buNone/>
              <a:defRPr sz="2223"/>
            </a:lvl7pPr>
            <a:lvl8pPr marL="3557155" indent="0">
              <a:buNone/>
              <a:defRPr sz="2223"/>
            </a:lvl8pPr>
            <a:lvl9pPr marL="4065321" indent="0">
              <a:buNone/>
              <a:defRPr sz="222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43" y="1714976"/>
            <a:ext cx="3277889" cy="3177206"/>
          </a:xfrm>
        </p:spPr>
        <p:txBody>
          <a:bodyPr/>
          <a:lstStyle>
            <a:lvl1pPr marL="0" indent="0">
              <a:buNone/>
              <a:defRPr sz="1779"/>
            </a:lvl1pPr>
            <a:lvl2pPr marL="508165" indent="0">
              <a:buNone/>
              <a:defRPr sz="1556"/>
            </a:lvl2pPr>
            <a:lvl3pPr marL="1016330" indent="0">
              <a:buNone/>
              <a:defRPr sz="1334"/>
            </a:lvl3pPr>
            <a:lvl4pPr marL="1524496" indent="0">
              <a:buNone/>
              <a:defRPr sz="1112"/>
            </a:lvl4pPr>
            <a:lvl5pPr marL="2032661" indent="0">
              <a:buNone/>
              <a:defRPr sz="1112"/>
            </a:lvl5pPr>
            <a:lvl6pPr marL="2540826" indent="0">
              <a:buNone/>
              <a:defRPr sz="1112"/>
            </a:lvl6pPr>
            <a:lvl7pPr marL="3048990" indent="0">
              <a:buNone/>
              <a:defRPr sz="1112"/>
            </a:lvl7pPr>
            <a:lvl8pPr marL="3557155" indent="0">
              <a:buNone/>
              <a:defRPr sz="1112"/>
            </a:lvl8pPr>
            <a:lvl9pPr marL="4065321" indent="0">
              <a:buNone/>
              <a:defRPr sz="111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93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98573" y="304800"/>
            <a:ext cx="8766030" cy="1104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48949" y="4672117"/>
            <a:ext cx="3128323" cy="803505"/>
            <a:chOff x="193559" y="4815599"/>
            <a:chExt cx="2526321" cy="597382"/>
          </a:xfrm>
        </p:grpSpPr>
        <p:sp>
          <p:nvSpPr>
            <p:cNvPr id="8" name="Rectangle 7"/>
            <p:cNvSpPr/>
            <p:nvPr userDrawn="1"/>
          </p:nvSpPr>
          <p:spPr>
            <a:xfrm>
              <a:off x="193559" y="4825629"/>
              <a:ext cx="2442850" cy="5873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681" y="4815599"/>
              <a:ext cx="2456199" cy="597382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718" y="1521778"/>
            <a:ext cx="8765739" cy="3627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7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1016330" rtl="0" eaLnBrk="1" latinLnBrk="0" hangingPunct="1">
        <a:lnSpc>
          <a:spcPct val="90000"/>
        </a:lnSpc>
        <a:spcBef>
          <a:spcPct val="0"/>
        </a:spcBef>
        <a:buNone/>
        <a:defRPr sz="4890" b="0" i="0" kern="1200">
          <a:solidFill>
            <a:srgbClr val="005383"/>
          </a:solidFill>
          <a:latin typeface="Knockout HTF51-Middleweight" charset="0"/>
          <a:ea typeface="Knockout HTF51-Middleweight" charset="0"/>
          <a:cs typeface="Knockout HTF51-Middleweight" charset="0"/>
        </a:defRPr>
      </a:lvl1pPr>
    </p:titleStyle>
    <p:bodyStyle>
      <a:lvl1pPr marL="254082" indent="-254082" algn="l" defTabSz="1016330" rtl="0" eaLnBrk="1" latinLnBrk="0" hangingPunct="1">
        <a:lnSpc>
          <a:spcPct val="90000"/>
        </a:lnSpc>
        <a:spcBef>
          <a:spcPts val="1112"/>
        </a:spcBef>
        <a:buFont typeface="Arial" panose="020B0604020202020204" pitchFamily="34" charset="0"/>
        <a:buChar char="•"/>
        <a:defRPr sz="3112" b="0" i="0" kern="1200">
          <a:solidFill>
            <a:srgbClr val="005383"/>
          </a:solidFill>
          <a:latin typeface="Knockout HTF31-JuniorMiddlewt" charset="0"/>
          <a:ea typeface="Knockout HTF31-JuniorMiddlewt" charset="0"/>
          <a:cs typeface="Knockout HTF31-JuniorMiddlewt" charset="0"/>
        </a:defRPr>
      </a:lvl1pPr>
      <a:lvl2pPr marL="762247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2pPr>
      <a:lvl3pPr marL="127041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3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3pPr>
      <a:lvl4pPr marL="177857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4pPr>
      <a:lvl5pPr marL="228674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b="0" i="0" kern="1200">
          <a:solidFill>
            <a:srgbClr val="8BCDE3"/>
          </a:solidFill>
          <a:latin typeface="Knockout HTF31-JuniorMiddlewt" charset="0"/>
          <a:ea typeface="Knockout HTF31-JuniorMiddlewt" charset="0"/>
          <a:cs typeface="Knockout HTF31-JuniorMiddlewt" charset="0"/>
        </a:defRPr>
      </a:lvl5pPr>
      <a:lvl6pPr marL="2794908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073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239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404" indent="-254082" algn="l" defTabSz="101633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6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3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49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66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26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990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155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321" algn="l" defTabSz="10163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0" y="1881266"/>
            <a:ext cx="1098060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The Importance of Prevention,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>Care and Treatment of HCV 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latin typeface="Arial" pitchFamily="34" charset="0"/>
                <a:cs typeface="Arial" pitchFamily="34" charset="0"/>
              </a:rPr>
              <a:t>Among Injection Drug Users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73598" y="3119763"/>
            <a:ext cx="7622381" cy="1380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Butsashvili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MD, MS, PhD</a:t>
            </a:r>
          </a:p>
          <a:p>
            <a:pPr>
              <a:spcBef>
                <a:spcPts val="0"/>
              </a:spcBef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Research Union (HRU)/Clinic NEOLAB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HCV Committee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School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177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86350"/>
              </p:ext>
            </p:extLst>
          </p:nvPr>
        </p:nvGraphicFramePr>
        <p:xfrm>
          <a:off x="838625" y="521293"/>
          <a:ext cx="8625832" cy="437891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06887"/>
                <a:gridCol w="1103214"/>
                <a:gridCol w="1041731"/>
                <a:gridCol w="1231357"/>
                <a:gridCol w="2160833"/>
                <a:gridCol w="881810"/>
              </a:tblGrid>
              <a:tr h="264187">
                <a:tc>
                  <a:txBody>
                    <a:bodyPr/>
                    <a:lstStyle/>
                    <a:p>
                      <a:endPara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SVR rate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OR; 95 CI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363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Injecting drug use during treatment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No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87.30%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0.549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3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Heavy alcohol use at treatment initiation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No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87.79%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0.308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2895">
                <a:tc>
                  <a:txBody>
                    <a:bodyPr/>
                    <a:lstStyle/>
                    <a:p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Yes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95.24%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Genotype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93.02%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0.003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Ref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77.59%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0.025; 95CI 0.06-1.14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0.74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3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93.50%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1.24; 95CI 0.29-5.23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0.769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Mixed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70.00%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0.14; 95CI 0.02-0.98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0.047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Past treatment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No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88.50%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Yes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87.50%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33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Treatment regimen with </a:t>
                      </a:r>
                      <a:r>
                        <a:rPr lang="en-US" sz="1400" b="1" dirty="0" err="1"/>
                        <a:t>Pegylated</a:t>
                      </a:r>
                      <a:r>
                        <a:rPr lang="en-US" sz="1400" b="1" dirty="0"/>
                        <a:t> Interferon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No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84.73%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0.062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Ref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2895">
                <a:tc>
                  <a:txBody>
                    <a:bodyPr/>
                    <a:lstStyle/>
                    <a:p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Yes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93.20%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1.24; 95CI 0.38-4.11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0.723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Compliance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No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81.25%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0.079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Ref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113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Yes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90.32%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 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2.60; 95CI 0.94-7.19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0.065</a:t>
                      </a:r>
                      <a:endParaRPr lang="en-US" sz="14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8718" y="110507"/>
            <a:ext cx="8765739" cy="54751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Factors associated with SVR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17470"/>
            <a:ext cx="10163175" cy="1104943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Times New Roman" panose="02020603050405020304" pitchFamily="18" charset="0"/>
              </a:rPr>
              <a:t>PWID </a:t>
            </a:r>
            <a:r>
              <a:rPr lang="en-US" sz="4400" dirty="0" err="1">
                <a:latin typeface="Arial" panose="020B0604020202020204" pitchFamily="34" charset="0"/>
                <a:cs typeface="Times New Roman" panose="02020603050405020304" pitchFamily="18" charset="0"/>
              </a:rPr>
              <a:t>vs</a:t>
            </a:r>
            <a:r>
              <a:rPr lang="en-US" sz="4400" dirty="0">
                <a:latin typeface="Arial" panose="020B0604020202020204" pitchFamily="34" charset="0"/>
                <a:cs typeface="Times New Roman" panose="02020603050405020304" pitchFamily="18" charset="0"/>
              </a:rPr>
              <a:t> non-PWID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434192"/>
              </p:ext>
            </p:extLst>
          </p:nvPr>
        </p:nvGraphicFramePr>
        <p:xfrm>
          <a:off x="461110" y="1522410"/>
          <a:ext cx="9261230" cy="236183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52246"/>
                <a:gridCol w="1852246"/>
                <a:gridCol w="1852246"/>
                <a:gridCol w="1852246"/>
                <a:gridCol w="1852246"/>
              </a:tblGrid>
              <a:tr h="472367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PWID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Non - PWID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aOR</a:t>
                      </a:r>
                      <a:r>
                        <a:rPr lang="en-US" sz="1600" dirty="0" smtClean="0"/>
                        <a:t> (95% CI)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3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46.2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50.9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&lt;0.001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3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Female gender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3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Cirrhosis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&lt;0.001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3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SVR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88.5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83.2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1.10 (0.59 – 2.09)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SVR by genotype, PWID and non-PWID</a:t>
            </a:r>
          </a:p>
        </p:txBody>
      </p:sp>
      <p:graphicFrame>
        <p:nvGraphicFramePr>
          <p:cNvPr id="4" name="Graphiqu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710451"/>
              </p:ext>
            </p:extLst>
          </p:nvPr>
        </p:nvGraphicFramePr>
        <p:xfrm>
          <a:off x="359508" y="1186352"/>
          <a:ext cx="9464430" cy="3440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0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358"/>
            <a:ext cx="10163175" cy="110494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Reinfection Project</a:t>
            </a:r>
            <a:endParaRPr lang="en-US" sz="3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1"/>
          <p:cNvSpPr txBox="1">
            <a:spLocks noGrp="1"/>
          </p:cNvSpPr>
          <p:nvPr>
            <p:ph idx="1"/>
          </p:nvPr>
        </p:nvSpPr>
        <p:spPr>
          <a:xfrm>
            <a:off x="698717" y="747088"/>
            <a:ext cx="8765739" cy="3627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buNone/>
            </a:pPr>
            <a:r>
              <a:rPr lang="fr-FR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fr-FR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None/>
            </a:pPr>
            <a:r>
              <a:rPr lang="fr-FR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000" b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fr-FR" sz="20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peer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-support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PWIDs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decrease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None/>
            </a:pPr>
            <a:endParaRPr lang="fr-FR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None/>
            </a:pPr>
            <a:r>
              <a:rPr lang="fr-F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fr-F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intervention to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 algn="just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incidence of HCV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PWIDs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2" indent="-342900" algn="just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just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00050" lvl="2" indent="0" algn="just">
              <a:buNone/>
            </a:pP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recruited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/sites?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interventions? How </a:t>
            </a:r>
            <a:r>
              <a:rPr lang="fr-F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</a:p>
          <a:p>
            <a:pPr marL="400050" lvl="2" indent="0" algn="just">
              <a:buNone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2" indent="0" algn="just">
              <a:buNone/>
            </a:pPr>
            <a:endParaRPr lang="fr-FR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</a:rPr>
              <a:t>HCV incidence among PWID achieving SVR </a:t>
            </a:r>
            <a:r>
              <a:rPr lang="en-US" sz="3600" dirty="0" err="1">
                <a:latin typeface="Arial" panose="020B0604020202020204" pitchFamily="34" charset="0"/>
              </a:rPr>
              <a:t>vs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comparison </a:t>
            </a:r>
            <a:r>
              <a:rPr lang="en-US" sz="3600" dirty="0">
                <a:latin typeface="Arial" panose="020B0604020202020204" pitchFamily="34" charset="0"/>
              </a:rPr>
              <a:t>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958507"/>
              </p:ext>
            </p:extLst>
          </p:nvPr>
        </p:nvGraphicFramePr>
        <p:xfrm>
          <a:off x="343875" y="1850659"/>
          <a:ext cx="9480064" cy="21283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10473"/>
                <a:gridCol w="749678"/>
                <a:gridCol w="2079880"/>
                <a:gridCol w="1580011"/>
                <a:gridCol w="1580011"/>
                <a:gridCol w="1580011"/>
              </a:tblGrid>
              <a:tr h="736233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Duration</a:t>
                      </a:r>
                      <a:r>
                        <a:rPr lang="fr-FR" sz="1600" dirty="0"/>
                        <a:t> of </a:t>
                      </a:r>
                      <a:r>
                        <a:rPr lang="fr-FR" sz="1600" dirty="0" err="1"/>
                        <a:t>follow</a:t>
                      </a:r>
                      <a:r>
                        <a:rPr lang="fr-FR" sz="1600" dirty="0"/>
                        <a:t>-up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 time of follow up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# of new HCV infection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Incidence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6045">
                <a:tc>
                  <a:txBody>
                    <a:bodyPr/>
                    <a:lstStyle/>
                    <a:p>
                      <a:r>
                        <a:rPr lang="fr-FR" sz="1600" dirty="0" err="1"/>
                        <a:t>Cured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/>
                        </a:rPr>
                        <a:t>150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latin typeface="Calibri"/>
                        </a:rPr>
                        <a:t>138.9 Person-Years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latin typeface="Calibri"/>
                        </a:rPr>
                        <a:t>0.80 years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endParaRPr lang="fr-FR" sz="160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latin typeface="Calibri"/>
                        </a:rPr>
                        <a:t>1.4%PY</a:t>
                      </a:r>
                      <a:endParaRPr lang="fr-FR" sz="16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/>
                </a:tc>
              </a:tr>
              <a:tr h="696045">
                <a:tc>
                  <a:txBody>
                    <a:bodyPr/>
                    <a:lstStyle/>
                    <a:p>
                      <a:r>
                        <a:rPr lang="fr-FR" sz="1600" dirty="0" err="1"/>
                        <a:t>Comparison</a:t>
                      </a:r>
                      <a:r>
                        <a:rPr lang="fr-FR" sz="1600" dirty="0"/>
                        <a:t> group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19</a:t>
                      </a:r>
                      <a:endParaRPr lang="fr-FR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/>
                        <a:t>15.5 Person-Years</a:t>
                      </a:r>
                      <a:endParaRPr lang="fr-FR"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0.87 </a:t>
                      </a:r>
                      <a:r>
                        <a:rPr lang="fr-FR" sz="1600" dirty="0" err="1"/>
                        <a:t>years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12.9</a:t>
                      </a:r>
                      <a:r>
                        <a:rPr lang="fr-FR" sz="1600" dirty="0" smtClean="0"/>
                        <a:t>% PY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(proposed)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Integrating HCV care with Harm Reduction (HR) services for PWID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297869"/>
            <a:ext cx="8765739" cy="6440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Background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76268" y="772221"/>
            <a:ext cx="10163174" cy="383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 </a:t>
            </a:r>
          </a:p>
          <a:p>
            <a:pPr marL="91440">
              <a:spcBef>
                <a:spcPts val="0"/>
              </a:spcBef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PWID is needed to reach the elimination goals set by the country  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Hepatitis C treatment effectiveness for PWID can be improved if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delivered in an integrated and multidisciplinary approach </a:t>
            </a:r>
          </a:p>
          <a:p>
            <a:pPr marL="91440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services in HR can mitigate stigma and improve HCV treatment outcomes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9144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2017 Ministry of Health started piloting integration process in HR;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605" lvl="1"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HR center in Tbilisi providing HCV treatment, 2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be approved soon  </a:t>
            </a:r>
          </a:p>
        </p:txBody>
      </p:sp>
    </p:spTree>
    <p:extLst>
      <p:ext uri="{BB962C8B-B14F-4D97-AF65-F5344CB8AC3E}">
        <p14:creationId xmlns:p14="http://schemas.microsoft.com/office/powerpoint/2010/main" val="30772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4102" y="185347"/>
            <a:ext cx="8765739" cy="1104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Evaluation of integrated HCV treatment program in harm reduction centers of Georgia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b="1" i="1" dirty="0" smtClean="0">
                <a:solidFill>
                  <a:srgbClr val="C00000"/>
                </a:solidFill>
              </a:rPr>
              <a:t>Supported by CDC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9667" y="1620228"/>
            <a:ext cx="9503508" cy="36271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project are to evaluate: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integration of HCV treatment into HR centers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outcome, compliance and side effects among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patients treated at harm reduction centers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Patient satisfaction  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Referral from OST and NSP sites to other service centers</a:t>
            </a:r>
          </a:p>
        </p:txBody>
      </p:sp>
    </p:spTree>
    <p:extLst>
      <p:ext uri="{BB962C8B-B14F-4D97-AF65-F5344CB8AC3E}">
        <p14:creationId xmlns:p14="http://schemas.microsoft.com/office/powerpoint/2010/main" val="37279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297869"/>
            <a:ext cx="8765739" cy="6440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Conclusions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76268" y="772221"/>
            <a:ext cx="10163174" cy="422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 </a:t>
            </a:r>
            <a:endParaRPr lang="en-US" sz="2400" dirty="0" smtClean="0"/>
          </a:p>
          <a:p>
            <a:pPr marL="91440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has large burden of HCV among PWID</a:t>
            </a:r>
          </a:p>
          <a:p>
            <a:pPr marL="91440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PWID is needed to reach the elimination goals set by the country  </a:t>
            </a:r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Georgian studies found peer interventions: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PWID can have comparable adherence, SVRs to non-PWID  </a:t>
            </a:r>
          </a:p>
          <a:p>
            <a:pPr lvl="1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Reinfection rates appear decreased among PWID</a:t>
            </a:r>
          </a:p>
          <a:p>
            <a:pPr marL="508165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9144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is piloting integration of HCV treatment in HR settings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9605" lvl="1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pilot programs will inform effectiveness and eventual expansion of treatment in these settings </a:t>
            </a:r>
          </a:p>
        </p:txBody>
      </p:sp>
    </p:spTree>
    <p:extLst>
      <p:ext uri="{BB962C8B-B14F-4D97-AF65-F5344CB8AC3E}">
        <p14:creationId xmlns:p14="http://schemas.microsoft.com/office/powerpoint/2010/main" val="7995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8717" y="365611"/>
            <a:ext cx="8765739" cy="110494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</a:rPr>
              <a:t>Hepatitis C among PWID Globally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8717" y="1008404"/>
            <a:ext cx="8765739" cy="362712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million people use injection 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fr-F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endParaRPr lang="fr-FR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these, 10.0 million are anti-HCV positive (est. prevalence of 67.0%)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around 3.5 times larger than the 2.8 million PWID  estimated to be living with HIV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HCV-positive IDU populations were estimated to be living in Eastern Europe (2.3 million) and East and South-East Asia (2.6 million)</a:t>
            </a:r>
            <a:endParaRPr lang="fr-F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1645" y="153824"/>
            <a:ext cx="8765739" cy="11049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Hepatitis C among PWID in Georgia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0380" y="1306959"/>
            <a:ext cx="9464458" cy="440962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40,000 active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PWID (1.5% of the population aged 15-64) </a:t>
            </a:r>
          </a:p>
          <a:p>
            <a:pPr lvl="1"/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HCV antibody prevalence 66.2% - 92% and 89% of them  chronically infected</a:t>
            </a:r>
          </a:p>
          <a:p>
            <a:pPr lvl="1"/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PWID bear a significant </a:t>
            </a:r>
            <a:r>
              <a:rPr lang="en-US" sz="19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burden </a:t>
            </a:r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9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HCV in </a:t>
            </a:r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(25%)</a:t>
            </a:r>
          </a:p>
          <a:p>
            <a:pPr lvl="1"/>
            <a:r>
              <a:rPr lang="en-US" sz="19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prisoner study showed </a:t>
            </a:r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70% of  respondents reported </a:t>
            </a:r>
            <a:r>
              <a:rPr lang="en-US" sz="19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using drugs; of these, </a:t>
            </a:r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41% reported drug use </a:t>
            </a:r>
            <a:r>
              <a:rPr lang="en-US" sz="19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in </a:t>
            </a:r>
            <a:r>
              <a:rPr lang="en-US" sz="19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prison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HCV in PWID at least 3 times higher than in the general population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2015-2016, 13,400 former or current IDUs screened, of which 6795 (50.5%) tested positive for HCV infection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4000" dirty="0" smtClean="0">
                <a:latin typeface="Arial" panose="020B0604020202020204" pitchFamily="34" charset="0"/>
              </a:rPr>
              <a:t>Barriers to HCV Care and Treatment among PWID, Georgia 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25364" y="1692067"/>
            <a:ext cx="8765739" cy="362712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Stigma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(need to define “Double-stigma”- patient and providers?)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3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in discrimination </a:t>
            </a:r>
            <a:r>
              <a:rPr lang="en-US" altLang="en-US" sz="23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medical </a:t>
            </a:r>
            <a:r>
              <a:rPr lang="en-US" altLang="en-US" sz="23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en-US" altLang="en-US" sz="2355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en-US" sz="23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 unwillingness </a:t>
            </a:r>
            <a:r>
              <a:rPr lang="en-US" altLang="en-US" sz="235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medical </a:t>
            </a:r>
            <a:r>
              <a:rPr lang="en-US" altLang="en-US" sz="235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to provide for the needs of this population</a:t>
            </a:r>
          </a:p>
          <a:p>
            <a:endParaRPr lang="en-US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– user friendly, non-judgmental  and unbiased medical setting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18" y="171497"/>
            <a:ext cx="8765739" cy="1104943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Strategy </a:t>
            </a: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2 – Prevent HCV Transmission</a:t>
            </a:r>
            <a:b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Objective 2.1. Decrease HCV incidence </a:t>
            </a:r>
            <a:r>
              <a:rPr lang="en-US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among </a:t>
            </a: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PWID by promoting harm </a:t>
            </a:r>
            <a:r>
              <a:rPr lang="en-US" sz="2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reduction*</a:t>
            </a:r>
            <a:endParaRPr lang="en-US" sz="18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8718" y="1443625"/>
            <a:ext cx="8765739" cy="362712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Intensify HCV detection efforts among PWID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Intensify HCV prevention efforts among PWID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care and treatment for PWID living with HCV</a:t>
            </a: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/>
          </a:p>
          <a:p>
            <a:pPr marL="0" lvl="0" indent="0">
              <a:buNone/>
            </a:pPr>
            <a:endParaRPr lang="en-US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69368" y="5213870"/>
            <a:ext cx="61489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Strategic Plan for the Elimination of Hepatitis C Virus in Georgia, 2016-2020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 noGrp="1"/>
          </p:cNvSpPr>
          <p:nvPr>
            <p:ph idx="1"/>
          </p:nvPr>
        </p:nvSpPr>
        <p:spPr>
          <a:xfrm>
            <a:off x="0" y="99379"/>
            <a:ext cx="10163175" cy="4730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fr-FR" sz="3400" dirty="0" smtClean="0">
                <a:solidFill>
                  <a:srgbClr val="005383"/>
                </a:solidFill>
              </a:rPr>
              <a:t>Peer </a:t>
            </a:r>
            <a:r>
              <a:rPr lang="fr-FR" sz="3400" dirty="0">
                <a:solidFill>
                  <a:srgbClr val="005383"/>
                </a:solidFill>
              </a:rPr>
              <a:t>support intervention for </a:t>
            </a:r>
            <a:r>
              <a:rPr lang="fr-FR" sz="3400" dirty="0" err="1">
                <a:solidFill>
                  <a:srgbClr val="005383"/>
                </a:solidFill>
              </a:rPr>
              <a:t>PWIDs</a:t>
            </a:r>
            <a:r>
              <a:rPr lang="fr-FR" sz="3400" dirty="0">
                <a:solidFill>
                  <a:srgbClr val="005383"/>
                </a:solidFill>
              </a:rPr>
              <a:t> </a:t>
            </a:r>
            <a:r>
              <a:rPr lang="fr-FR" sz="3400" dirty="0" smtClean="0">
                <a:solidFill>
                  <a:srgbClr val="005383"/>
                </a:solidFill>
              </a:rPr>
              <a:t>on </a:t>
            </a:r>
            <a:r>
              <a:rPr lang="fr-FR" sz="3400" dirty="0" err="1" smtClean="0">
                <a:solidFill>
                  <a:srgbClr val="005383"/>
                </a:solidFill>
              </a:rPr>
              <a:t>treatment</a:t>
            </a:r>
            <a:r>
              <a:rPr lang="fr-FR" sz="3400" dirty="0" smtClean="0">
                <a:solidFill>
                  <a:srgbClr val="005383"/>
                </a:solidFill>
              </a:rPr>
              <a:t> </a:t>
            </a:r>
            <a:r>
              <a:rPr lang="fr-FR" sz="3400" dirty="0">
                <a:solidFill>
                  <a:srgbClr val="005383"/>
                </a:solidFill>
              </a:rPr>
              <a:t>for </a:t>
            </a:r>
            <a:r>
              <a:rPr lang="fr-FR" sz="3400" dirty="0" smtClean="0">
                <a:solidFill>
                  <a:srgbClr val="005383"/>
                </a:solidFill>
              </a:rPr>
              <a:t>HCV, 2015</a:t>
            </a:r>
            <a:r>
              <a:rPr lang="fr-FR" sz="3400" dirty="0">
                <a:solidFill>
                  <a:srgbClr val="005383"/>
                </a:solidFill>
              </a:rPr>
              <a:t>*</a:t>
            </a:r>
            <a:r>
              <a:rPr lang="fr-FR" sz="3400" i="1" dirty="0" smtClean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-342900" algn="just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fr-FR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indent="-11430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Facilitating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PWIDs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and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national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HCV programme</a:t>
            </a:r>
            <a:endParaRPr lang="fr-F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11430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providers and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PWIDs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HCV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 indent="-114300" algn="just">
              <a:buNone/>
            </a:pP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uptake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reinfections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indent="-114300" algn="just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fr-FR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fr-FR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recruited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/sites?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interventions? How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fr-FR" sz="2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8575" algn="just">
              <a:buFont typeface="Wingdings" panose="05000000000000000000" pitchFamily="2" charset="2"/>
              <a:buChar char="Ø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SVR12 rate </a:t>
            </a:r>
          </a:p>
          <a:p>
            <a:pPr lvl="1" indent="-28575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fr-FR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fr-FR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FontTx/>
              <a:buChar char="-"/>
            </a:pP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Adherence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tolerance</a:t>
            </a:r>
            <a:endParaRPr lang="fr-FR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FontTx/>
              <a:buChar char="-"/>
            </a:pP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b="1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reinfection</a:t>
            </a:r>
            <a:endParaRPr lang="fr-FR" sz="20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algn="just">
              <a:buFontTx/>
              <a:buChar char="-"/>
            </a:pPr>
            <a:r>
              <a:rPr lang="fr-FR" sz="20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</a:p>
          <a:p>
            <a:pPr lvl="4" algn="just">
              <a:buFontTx/>
              <a:buChar char="-"/>
            </a:pPr>
            <a:endParaRPr lang="fr-FR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2831" y="5249479"/>
            <a:ext cx="5880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*Collaboration of </a:t>
            </a:r>
            <a:r>
              <a:rPr lang="fr-FR" i="1" dirty="0" err="1" smtClean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</a:t>
            </a:r>
            <a:r>
              <a:rPr lang="fr-FR" i="1" dirty="0" smtClean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monde France, New </a:t>
            </a:r>
            <a:r>
              <a:rPr lang="fr-FR" i="1" dirty="0" err="1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fr-FR" i="1" dirty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 err="1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</a:t>
            </a:r>
            <a:r>
              <a:rPr lang="fr-FR" i="1" dirty="0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err="1">
                <a:solidFill>
                  <a:srgbClr val="0053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37180"/>
              </p:ext>
            </p:extLst>
          </p:nvPr>
        </p:nvGraphicFramePr>
        <p:xfrm>
          <a:off x="875323" y="687755"/>
          <a:ext cx="8190522" cy="372012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730174"/>
                <a:gridCol w="2730174"/>
                <a:gridCol w="2730174"/>
              </a:tblGrid>
              <a:tr h="71481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Results of people having </a:t>
                      </a:r>
                    </a:p>
                    <a:p>
                      <a:pPr algn="ctr"/>
                      <a:r>
                        <a:rPr lang="en-US" sz="2000" dirty="0" smtClean="0"/>
                        <a:t>completed the treatment (n=230)</a:t>
                      </a: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Never missed a dose of any treatment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187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81.30%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Never delayed a medical appointment 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207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90.40%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04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Patient put under DOT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0.40%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Attended at least 1 support group session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76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33.00%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6503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Treatment outcome (SVR12)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 165/187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88.20%</a:t>
                      </a:r>
                      <a:endParaRPr lang="en-US" sz="18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2" y="98630"/>
            <a:ext cx="10163175" cy="6438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Factors associated with SVR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(n=XX??)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555095"/>
              </p:ext>
            </p:extLst>
          </p:nvPr>
        </p:nvGraphicFramePr>
        <p:xfrm>
          <a:off x="1101969" y="512748"/>
          <a:ext cx="8385908" cy="42836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3928"/>
                <a:gridCol w="2123013"/>
                <a:gridCol w="1185793"/>
                <a:gridCol w="1803697"/>
                <a:gridCol w="1109785"/>
                <a:gridCol w="859692"/>
              </a:tblGrid>
              <a:tr h="289167">
                <a:tc>
                  <a:txBody>
                    <a:bodyPr/>
                    <a:lstStyle/>
                    <a:p>
                      <a:endParaRPr lang="en-US" sz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SVR rate</a:t>
                      </a:r>
                      <a:endParaRPr lang="en-US" sz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OR; 95 CI</a:t>
                      </a:r>
                      <a:endParaRPr lang="en-US" sz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83697">
                <a:tc>
                  <a:txBody>
                    <a:bodyPr/>
                    <a:lstStyle/>
                    <a:p>
                      <a:endParaRPr lang="en-US" sz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</a:t>
                      </a:r>
                      <a:endParaRPr lang="en-US" sz="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aOR</a:t>
                      </a:r>
                      <a:r>
                        <a:rPr lang="en-US" sz="1050" dirty="0" smtClean="0"/>
                        <a:t>; 95 CI</a:t>
                      </a:r>
                      <a:endParaRPr lang="en-US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16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</a:t>
                      </a:r>
                      <a:endParaRPr lang="en-US" sz="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62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Age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&lt;40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93.02%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0.505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40 to 49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86.36%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 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50 and more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88.89%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 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Education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Secondary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89.66%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0.743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 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Higher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88.07%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 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Occupation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Unemployed/disabled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86.93%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0.313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Marital status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Alone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89.47%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0.783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 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Married/In a </a:t>
                      </a:r>
                      <a:r>
                        <a:rPr lang="en-US" sz="1200" b="1" dirty="0" smtClean="0"/>
                        <a:t>relationship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88.14%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 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Income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&lt;700 GEL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87.30%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0.613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/>
                        <a:t> </a:t>
                      </a:r>
                      <a:endParaRPr lang="en-US" sz="12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700 GEL or more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91.49%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 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Accommodation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Unstable/Street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89.74%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0.302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Hosted by friends/relatives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89.39%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604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 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Private housing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/>
                        <a:t>79.17%</a:t>
                      </a:r>
                      <a:endParaRPr lang="en-US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1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ed ppt copy" id="{7F055109-3D8C-534D-A519-19A03B1D2EED}" vid="{063E9459-346C-774F-883C-D28D6835BF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PPT_TEMPLATE_v2</Template>
  <TotalTime>541</TotalTime>
  <Words>1026</Words>
  <Application>Microsoft Office PowerPoint</Application>
  <PresentationFormat>Custom</PresentationFormat>
  <Paragraphs>273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Knockout HTF31-JuniorMiddlewt</vt:lpstr>
      <vt:lpstr>Knockout HTF51-Middleweight</vt:lpstr>
      <vt:lpstr>Sylfaen</vt:lpstr>
      <vt:lpstr>Times New Roman</vt:lpstr>
      <vt:lpstr>Wingdings</vt:lpstr>
      <vt:lpstr>Office Theme</vt:lpstr>
      <vt:lpstr>The Importance of Prevention,  Care and Treatment of HCV  Among Injection Drug Users  </vt:lpstr>
      <vt:lpstr>Hepatitis C among PWID Globally</vt:lpstr>
      <vt:lpstr>Hepatitis C among PWID in Georgia</vt:lpstr>
      <vt:lpstr>Barriers to HCV Care and Treatment among PWID, Georgia </vt:lpstr>
      <vt:lpstr>Strategy 2 – Prevent HCV Transmission Objective 2.1. Decrease HCV incidence among PWID by promoting harm reduction*</vt:lpstr>
      <vt:lpstr>Project 1</vt:lpstr>
      <vt:lpstr>PowerPoint Presentation</vt:lpstr>
      <vt:lpstr>PowerPoint Presentation</vt:lpstr>
      <vt:lpstr>Factors associated with SVR (n=XX??)</vt:lpstr>
      <vt:lpstr>Factors associated with SVR</vt:lpstr>
      <vt:lpstr>PWID vs non-PWID</vt:lpstr>
      <vt:lpstr>SVR by genotype, PWID and non-PWID</vt:lpstr>
      <vt:lpstr>Project 2</vt:lpstr>
      <vt:lpstr>Reinfection Project</vt:lpstr>
      <vt:lpstr>HCV incidence among PWID achieving SVR vs comparison group</vt:lpstr>
      <vt:lpstr>Project 3 (proposed)</vt:lpstr>
      <vt:lpstr> Background</vt:lpstr>
      <vt:lpstr>Evaluation of integrated HCV treatment program in harm reduction centers of Georgia Supported by CDC   </vt:lpstr>
      <vt:lpstr>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Blondel</dc:creator>
  <cp:lastModifiedBy>Amirani</cp:lastModifiedBy>
  <cp:revision>36</cp:revision>
  <dcterms:created xsi:type="dcterms:W3CDTF">2016-04-25T07:15:03Z</dcterms:created>
  <dcterms:modified xsi:type="dcterms:W3CDTF">2017-04-14T20:32:12Z</dcterms:modified>
</cp:coreProperties>
</file>