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6" r:id="rId2"/>
    <p:sldId id="263" r:id="rId3"/>
    <p:sldId id="264" r:id="rId4"/>
    <p:sldId id="258" r:id="rId5"/>
    <p:sldId id="259" r:id="rId6"/>
    <p:sldId id="260" r:id="rId7"/>
    <p:sldId id="261" r:id="rId8"/>
    <p:sldId id="272" r:id="rId9"/>
    <p:sldId id="262" r:id="rId10"/>
    <p:sldId id="275" r:id="rId11"/>
    <p:sldId id="257" r:id="rId12"/>
    <p:sldId id="274" r:id="rId13"/>
    <p:sldId id="269" r:id="rId14"/>
    <p:sldId id="267" r:id="rId15"/>
    <p:sldId id="268" r:id="rId16"/>
    <p:sldId id="271" r:id="rId17"/>
  </p:sldIdLst>
  <p:sldSz cx="10163175" cy="5716588"/>
  <p:notesSz cx="6858000" cy="9144000"/>
  <p:defaultTextStyle>
    <a:defPPr>
      <a:defRPr lang="en-US"/>
    </a:defPPr>
    <a:lvl1pPr marL="0" algn="l" defTabSz="762152" rtl="0" eaLnBrk="1" latinLnBrk="0" hangingPunct="1">
      <a:defRPr sz="1500" kern="1200">
        <a:solidFill>
          <a:schemeClr val="tx1"/>
        </a:solidFill>
        <a:latin typeface="+mn-lt"/>
        <a:ea typeface="+mn-ea"/>
        <a:cs typeface="+mn-cs"/>
      </a:defRPr>
    </a:lvl1pPr>
    <a:lvl2pPr marL="381076" algn="l" defTabSz="762152" rtl="0" eaLnBrk="1" latinLnBrk="0" hangingPunct="1">
      <a:defRPr sz="1500" kern="1200">
        <a:solidFill>
          <a:schemeClr val="tx1"/>
        </a:solidFill>
        <a:latin typeface="+mn-lt"/>
        <a:ea typeface="+mn-ea"/>
        <a:cs typeface="+mn-cs"/>
      </a:defRPr>
    </a:lvl2pPr>
    <a:lvl3pPr marL="762152" algn="l" defTabSz="762152" rtl="0" eaLnBrk="1" latinLnBrk="0" hangingPunct="1">
      <a:defRPr sz="1500" kern="1200">
        <a:solidFill>
          <a:schemeClr val="tx1"/>
        </a:solidFill>
        <a:latin typeface="+mn-lt"/>
        <a:ea typeface="+mn-ea"/>
        <a:cs typeface="+mn-cs"/>
      </a:defRPr>
    </a:lvl3pPr>
    <a:lvl4pPr marL="1143229" algn="l" defTabSz="762152" rtl="0" eaLnBrk="1" latinLnBrk="0" hangingPunct="1">
      <a:defRPr sz="1500" kern="1200">
        <a:solidFill>
          <a:schemeClr val="tx1"/>
        </a:solidFill>
        <a:latin typeface="+mn-lt"/>
        <a:ea typeface="+mn-ea"/>
        <a:cs typeface="+mn-cs"/>
      </a:defRPr>
    </a:lvl4pPr>
    <a:lvl5pPr marL="1524305" algn="l" defTabSz="762152" rtl="0" eaLnBrk="1" latinLnBrk="0" hangingPunct="1">
      <a:defRPr sz="1500" kern="1200">
        <a:solidFill>
          <a:schemeClr val="tx1"/>
        </a:solidFill>
        <a:latin typeface="+mn-lt"/>
        <a:ea typeface="+mn-ea"/>
        <a:cs typeface="+mn-cs"/>
      </a:defRPr>
    </a:lvl5pPr>
    <a:lvl6pPr marL="1905381" algn="l" defTabSz="762152" rtl="0" eaLnBrk="1" latinLnBrk="0" hangingPunct="1">
      <a:defRPr sz="1500" kern="1200">
        <a:solidFill>
          <a:schemeClr val="tx1"/>
        </a:solidFill>
        <a:latin typeface="+mn-lt"/>
        <a:ea typeface="+mn-ea"/>
        <a:cs typeface="+mn-cs"/>
      </a:defRPr>
    </a:lvl6pPr>
    <a:lvl7pPr marL="2286457" algn="l" defTabSz="762152" rtl="0" eaLnBrk="1" latinLnBrk="0" hangingPunct="1">
      <a:defRPr sz="1500" kern="1200">
        <a:solidFill>
          <a:schemeClr val="tx1"/>
        </a:solidFill>
        <a:latin typeface="+mn-lt"/>
        <a:ea typeface="+mn-ea"/>
        <a:cs typeface="+mn-cs"/>
      </a:defRPr>
    </a:lvl7pPr>
    <a:lvl8pPr marL="2667533" algn="l" defTabSz="762152" rtl="0" eaLnBrk="1" latinLnBrk="0" hangingPunct="1">
      <a:defRPr sz="1500" kern="1200">
        <a:solidFill>
          <a:schemeClr val="tx1"/>
        </a:solidFill>
        <a:latin typeface="+mn-lt"/>
        <a:ea typeface="+mn-ea"/>
        <a:cs typeface="+mn-cs"/>
      </a:defRPr>
    </a:lvl8pPr>
    <a:lvl9pPr marL="3048610" algn="l" defTabSz="7621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B73295-2563-0C4D-9443-936F2259D7E7}">
          <p14:sldIdLst>
            <p14:sldId id="256"/>
            <p14:sldId id="263"/>
            <p14:sldId id="264"/>
            <p14:sldId id="258"/>
            <p14:sldId id="259"/>
            <p14:sldId id="260"/>
            <p14:sldId id="261"/>
            <p14:sldId id="272"/>
            <p14:sldId id="262"/>
            <p14:sldId id="275"/>
            <p14:sldId id="257"/>
            <p14:sldId id="274"/>
            <p14:sldId id="269"/>
            <p14:sldId id="267"/>
            <p14:sldId id="268"/>
            <p14:sldId id="2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hoff, Francisco (CDC/OID/NCHHSTP)" initials="AF(" lastIdx="7" clrIdx="0">
    <p:extLst>
      <p:ext uri="{19B8F6BF-5375-455C-9EA6-DF929625EA0E}">
        <p15:presenceInfo xmlns:p15="http://schemas.microsoft.com/office/powerpoint/2012/main" userId="S-1-5-21-1207783550-2075000910-922709458-1919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DE3"/>
    <a:srgbClr val="898989"/>
    <a:srgbClr val="005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9" autoAdjust="0"/>
    <p:restoredTop sz="92160" autoAdjust="0"/>
  </p:normalViewPr>
  <p:slideViewPr>
    <p:cSldViewPr snapToGrid="0" snapToObjects="1">
      <p:cViewPr varScale="1">
        <p:scale>
          <a:sx n="101" d="100"/>
          <a:sy n="101"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13" b="0" i="0" u="none" strike="noStrike" baseline="0">
                <a:solidFill>
                  <a:schemeClr val="accent1">
                    <a:lumMod val="50000"/>
                  </a:schemeClr>
                </a:solidFill>
                <a:latin typeface="Calibri"/>
                <a:ea typeface="Calibri"/>
                <a:cs typeface="Calibri"/>
              </a:defRPr>
            </a:pPr>
            <a:r>
              <a:rPr lang="en-US" sz="1792" b="1" i="0" u="none" strike="noStrike" baseline="0" dirty="0">
                <a:solidFill>
                  <a:schemeClr val="accent1">
                    <a:lumMod val="50000"/>
                  </a:schemeClr>
                </a:solidFill>
              </a:rPr>
              <a:t>HCV Genotypes</a:t>
            </a:r>
            <a:endParaRPr lang="ka-GE" sz="1792" b="1" i="0" u="none" strike="noStrike" baseline="0" dirty="0">
              <a:solidFill>
                <a:schemeClr val="accent1">
                  <a:lumMod val="50000"/>
                </a:schemeClr>
              </a:solidFill>
              <a:latin typeface="Sylfaen"/>
            </a:endParaRPr>
          </a:p>
        </c:rich>
      </c:tx>
      <c:layout>
        <c:manualLayout>
          <c:xMode val="edge"/>
          <c:yMode val="edge"/>
          <c:x val="0.31215802165924611"/>
          <c:y val="2.2276889829156363E-2"/>
        </c:manualLayout>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27921469168883134"/>
          <c:y val="0.13430385295271316"/>
          <c:w val="0.4942575922418182"/>
          <c:h val="0.57778220648112577"/>
        </c:manualLayout>
      </c:layout>
      <c:pie3DChart>
        <c:varyColors val="1"/>
        <c:ser>
          <c:idx val="0"/>
          <c:order val="0"/>
          <c:tx>
            <c:strRef>
              <c:f>Sheet1!$B$1</c:f>
              <c:strCache>
                <c:ptCount val="1"/>
                <c:pt idx="0">
                  <c:v>Genotype distribution</c:v>
                </c:pt>
              </c:strCache>
            </c:strRef>
          </c:tx>
          <c:dPt>
            <c:idx val="0"/>
            <c:bubble3D val="0"/>
            <c:extLst xmlns:c16r2="http://schemas.microsoft.com/office/drawing/2015/06/chart">
              <c:ext xmlns:c16="http://schemas.microsoft.com/office/drawing/2014/chart" uri="{C3380CC4-5D6E-409C-BE32-E72D297353CC}">
                <c16:uniqueId val="{00000000-E3A2-4CF3-98EA-16EB6D52E178}"/>
              </c:ext>
            </c:extLst>
          </c:dPt>
          <c:dPt>
            <c:idx val="1"/>
            <c:bubble3D val="0"/>
            <c:extLst xmlns:c16r2="http://schemas.microsoft.com/office/drawing/2015/06/chart">
              <c:ext xmlns:c16="http://schemas.microsoft.com/office/drawing/2014/chart" uri="{C3380CC4-5D6E-409C-BE32-E72D297353CC}">
                <c16:uniqueId val="{00000001-E3A2-4CF3-98EA-16EB6D52E178}"/>
              </c:ext>
            </c:extLst>
          </c:dPt>
          <c:dPt>
            <c:idx val="2"/>
            <c:bubble3D val="0"/>
            <c:extLst xmlns:c16r2="http://schemas.microsoft.com/office/drawing/2015/06/chart">
              <c:ext xmlns:c16="http://schemas.microsoft.com/office/drawing/2014/chart" uri="{C3380CC4-5D6E-409C-BE32-E72D297353CC}">
                <c16:uniqueId val="{00000002-E3A2-4CF3-98EA-16EB6D52E178}"/>
              </c:ext>
            </c:extLst>
          </c:dPt>
          <c:dPt>
            <c:idx val="3"/>
            <c:bubble3D val="0"/>
            <c:extLst xmlns:c16r2="http://schemas.microsoft.com/office/drawing/2015/06/chart">
              <c:ext xmlns:c16="http://schemas.microsoft.com/office/drawing/2014/chart" uri="{C3380CC4-5D6E-409C-BE32-E72D297353CC}">
                <c16:uniqueId val="{00000003-E3A2-4CF3-98EA-16EB6D52E178}"/>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4-E3A2-4CF3-98EA-16EB6D52E178}"/>
              </c:ext>
            </c:extLst>
          </c:dPt>
          <c:dLbls>
            <c:dLbl>
              <c:idx val="0"/>
              <c:layout/>
              <c:tx>
                <c:rich>
                  <a:bodyPr/>
                  <a:lstStyle/>
                  <a:p>
                    <a:r>
                      <a:rPr lang="en-US" sz="1614" b="0" dirty="0"/>
                      <a:t>&lt;0.6%</a:t>
                    </a:r>
                    <a:endParaRPr lang="en-US" dirty="0"/>
                  </a:p>
                </c:rich>
              </c:tx>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E3A2-4CF3-98EA-16EB6D52E178}"/>
                </c:ext>
                <c:ext xmlns:c15="http://schemas.microsoft.com/office/drawing/2012/chart" uri="{CE6537A1-D6FC-4f65-9D91-7224C49458BB}">
                  <c15:layout/>
                </c:ext>
              </c:extLst>
            </c:dLbl>
            <c:spPr>
              <a:noFill/>
              <a:ln w="22761">
                <a:noFill/>
              </a:ln>
            </c:spPr>
            <c:txPr>
              <a:bodyPr/>
              <a:lstStyle/>
              <a:p>
                <a:pPr>
                  <a:defRPr sz="1614" b="0"/>
                </a:pPr>
                <a:endParaRPr lang="ka-G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Sheet1!$A$2:$A$6</c:f>
              <c:strCache>
                <c:ptCount val="5"/>
                <c:pt idx="0">
                  <c:v>HCV GT1a</c:v>
                </c:pt>
                <c:pt idx="1">
                  <c:v>HCV GT1b</c:v>
                </c:pt>
                <c:pt idx="2">
                  <c:v>HCV GT2</c:v>
                </c:pt>
                <c:pt idx="3">
                  <c:v>HCV GT3</c:v>
                </c:pt>
                <c:pt idx="4">
                  <c:v>HCV GT Indeterminate</c:v>
                </c:pt>
              </c:strCache>
            </c:strRef>
          </c:cat>
          <c:val>
            <c:numRef>
              <c:f>Sheet1!$B$2:$B$6</c:f>
              <c:numCache>
                <c:formatCode>0.0%</c:formatCode>
                <c:ptCount val="5"/>
                <c:pt idx="0">
                  <c:v>6.0000000000000001E-3</c:v>
                </c:pt>
                <c:pt idx="1">
                  <c:v>0.40500000000000003</c:v>
                </c:pt>
                <c:pt idx="2">
                  <c:v>0.23599999999999999</c:v>
                </c:pt>
                <c:pt idx="3">
                  <c:v>0.34699999999999998</c:v>
                </c:pt>
                <c:pt idx="4">
                  <c:v>7.0000000000000001E-3</c:v>
                </c:pt>
              </c:numCache>
            </c:numRef>
          </c:val>
          <c:extLst xmlns:c16r2="http://schemas.microsoft.com/office/drawing/2015/06/chart">
            <c:ext xmlns:c16="http://schemas.microsoft.com/office/drawing/2014/chart" uri="{C3380CC4-5D6E-409C-BE32-E72D297353CC}">
              <c16:uniqueId val="{00000005-E3A2-4CF3-98EA-16EB6D52E178}"/>
            </c:ext>
          </c:extLst>
        </c:ser>
        <c:dLbls>
          <c:showLegendKey val="0"/>
          <c:showVal val="0"/>
          <c:showCatName val="0"/>
          <c:showSerName val="0"/>
          <c:showPercent val="0"/>
          <c:showBubbleSize val="0"/>
          <c:showLeaderLines val="1"/>
        </c:dLbls>
      </c:pie3DChart>
      <c:spPr>
        <a:noFill/>
        <a:ln w="25362">
          <a:noFill/>
        </a:ln>
      </c:spPr>
    </c:plotArea>
    <c:legend>
      <c:legendPos val="b"/>
      <c:layout>
        <c:manualLayout>
          <c:xMode val="edge"/>
          <c:yMode val="edge"/>
          <c:x val="9.4451239236417933E-2"/>
          <c:y val="0.67641861384017155"/>
          <c:w val="0.81584313604882142"/>
          <c:h val="0.30163626509015068"/>
        </c:manualLayout>
      </c:layout>
      <c:overlay val="0"/>
      <c:txPr>
        <a:bodyPr/>
        <a:lstStyle/>
        <a:p>
          <a:pPr>
            <a:defRPr sz="1434" b="0"/>
          </a:pPr>
          <a:endParaRPr lang="ka-GE"/>
        </a:p>
      </c:txPr>
    </c:legend>
    <c:plotVisOnly val="1"/>
    <c:dispBlanksAs val="zero"/>
    <c:showDLblsOverMax val="0"/>
  </c:chart>
  <c:txPr>
    <a:bodyPr/>
    <a:lstStyle/>
    <a:p>
      <a:pPr>
        <a:defRPr sz="1614"/>
      </a:pPr>
      <a:endParaRPr lang="ka-G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3099580501155295E-2"/>
          <c:y val="7.0120527697195803E-2"/>
          <c:w val="0.76359972631626205"/>
          <c:h val="0.75487221991987896"/>
        </c:manualLayout>
      </c:layout>
      <c:barChart>
        <c:barDir val="col"/>
        <c:grouping val="clustered"/>
        <c:varyColors val="0"/>
        <c:ser>
          <c:idx val="0"/>
          <c:order val="0"/>
          <c:tx>
            <c:strRef>
              <c:f>Sheet1!$B$1</c:f>
              <c:strCache>
                <c:ptCount val="1"/>
                <c:pt idx="0">
                  <c:v>Anti-HCV+ </c:v>
                </c:pt>
              </c:strCache>
            </c:strRef>
          </c:tx>
          <c:invertIfNegative val="0"/>
          <c:dLbls>
            <c:dLbl>
              <c:idx val="0"/>
              <c:layout>
                <c:manualLayout>
                  <c:x val="-1.2704830815067E-3"/>
                  <c:y val="-6.2053608715705602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825-40BD-8F07-4BA753707F65}"/>
                </c:ext>
                <c:ext xmlns:c15="http://schemas.microsoft.com/office/drawing/2012/chart" uri="{CE6537A1-D6FC-4f65-9D91-7224C49458BB}">
                  <c15:layout/>
                </c:ext>
              </c:extLst>
            </c:dLbl>
            <c:dLbl>
              <c:idx val="1"/>
              <c:layout>
                <c:manualLayout>
                  <c:x val="6.9293703151968099E-4"/>
                  <c:y val="-3.4059354123062199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825-40BD-8F07-4BA753707F65}"/>
                </c:ext>
                <c:ext xmlns:c15="http://schemas.microsoft.com/office/drawing/2012/chart" uri="{CE6537A1-D6FC-4f65-9D91-7224C49458BB}">
                  <c15:layout/>
                </c:ext>
              </c:extLst>
            </c:dLbl>
            <c:dLbl>
              <c:idx val="2"/>
              <c:layout>
                <c:manualLayout>
                  <c:x val="-3.0030030030029999E-3"/>
                  <c:y val="-2.6126709190800301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825-40BD-8F07-4BA753707F65}"/>
                </c:ext>
                <c:ext xmlns:c15="http://schemas.microsoft.com/office/drawing/2012/chart" uri="{CE6537A1-D6FC-4f65-9D91-7224C49458BB}">
                  <c15:layout/>
                </c:ext>
              </c:extLst>
            </c:dLbl>
            <c:dLbl>
              <c:idx val="3"/>
              <c:layout>
                <c:manualLayout>
                  <c:x val="-4.4275377739944697E-3"/>
                  <c:y val="-6.8118708246124302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825-40BD-8F07-4BA753707F65}"/>
                </c:ext>
                <c:ext xmlns:c15="http://schemas.microsoft.com/office/drawing/2012/chart" uri="{CE6537A1-D6FC-4f65-9D91-7224C49458BB}">
                  <c15:layout/>
                </c:ext>
              </c:extLst>
            </c:dLbl>
            <c:dLbl>
              <c:idx val="4"/>
              <c:layout>
                <c:manualLayout>
                  <c:x val="-4.5045045045045001E-3"/>
                  <c:y val="-4.7028076543440503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825-40BD-8F07-4BA753707F65}"/>
                </c:ext>
                <c:ext xmlns:c15="http://schemas.microsoft.com/office/drawing/2012/chart" uri="{CE6537A1-D6FC-4f65-9D91-7224C49458BB}">
                  <c15:layout/>
                </c:ext>
              </c:extLst>
            </c:dLbl>
            <c:dLbl>
              <c:idx val="5"/>
              <c:layout>
                <c:manualLayout>
                  <c:x val="1.5015015015015E-3"/>
                  <c:y val="-3.1352051028960298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825-40BD-8F07-4BA753707F65}"/>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Sheet1!$B$2:$B$7</c:f>
              <c:numCache>
                <c:formatCode>0.00%</c:formatCode>
                <c:ptCount val="6"/>
                <c:pt idx="0">
                  <c:v>1.2E-2</c:v>
                </c:pt>
                <c:pt idx="1">
                  <c:v>0.03</c:v>
                </c:pt>
                <c:pt idx="2">
                  <c:v>4.2999999999999997E-2</c:v>
                </c:pt>
                <c:pt idx="3">
                  <c:v>4.3999999999999997E-2</c:v>
                </c:pt>
                <c:pt idx="4">
                  <c:v>5.0599999999999999E-2</c:v>
                </c:pt>
                <c:pt idx="5">
                  <c:v>5.6099999999999997E-2</c:v>
                </c:pt>
              </c:numCache>
            </c:numRef>
          </c:val>
          <c:extLst xmlns:c16r2="http://schemas.microsoft.com/office/drawing/2015/06/chart">
            <c:ext xmlns:c16="http://schemas.microsoft.com/office/drawing/2014/chart" uri="{C3380CC4-5D6E-409C-BE32-E72D297353CC}">
              <c16:uniqueId val="{00000006-F825-40BD-8F07-4BA753707F65}"/>
            </c:ext>
          </c:extLst>
        </c:ser>
        <c:ser>
          <c:idx val="1"/>
          <c:order val="1"/>
          <c:tx>
            <c:strRef>
              <c:f>Sheet1!$C$1</c:f>
              <c:strCache>
                <c:ptCount val="1"/>
                <c:pt idx="0">
                  <c:v>HCV RNA+ </c:v>
                </c:pt>
              </c:strCache>
            </c:strRef>
          </c:tx>
          <c:invertIfNegative val="0"/>
          <c:dLbls>
            <c:dLbl>
              <c:idx val="0"/>
              <c:layout>
                <c:manualLayout>
                  <c:x val="2.1367548651013198E-2"/>
                  <c:y val="3.7416739115139798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825-40BD-8F07-4BA753707F65}"/>
                </c:ext>
                <c:ext xmlns:c15="http://schemas.microsoft.com/office/drawing/2012/chart" uri="{CE6537A1-D6FC-4f65-9D91-7224C49458BB}">
                  <c15:layout/>
                </c:ext>
              </c:extLst>
            </c:dLbl>
            <c:dLbl>
              <c:idx val="1"/>
              <c:layout>
                <c:manualLayout>
                  <c:x val="2.5564068005012899E-2"/>
                  <c:y val="8.5827268302377004E-3"/>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825-40BD-8F07-4BA753707F65}"/>
                </c:ext>
                <c:ext xmlns:c15="http://schemas.microsoft.com/office/drawing/2012/chart" uri="{CE6537A1-D6FC-4f65-9D91-7224C49458BB}">
                  <c15:layout/>
                </c:ext>
              </c:extLst>
            </c:dLbl>
            <c:dLbl>
              <c:idx val="2"/>
              <c:layout>
                <c:manualLayout>
                  <c:x val="2.40625665035114E-2"/>
                  <c:y val="2.0901367352640199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825-40BD-8F07-4BA753707F65}"/>
                </c:ext>
                <c:ext xmlns:c15="http://schemas.microsoft.com/office/drawing/2012/chart" uri="{CE6537A1-D6FC-4f65-9D91-7224C49458BB}">
                  <c15:layout/>
                </c:ext>
              </c:extLst>
            </c:dLbl>
            <c:dLbl>
              <c:idx val="3"/>
              <c:layout>
                <c:manualLayout>
                  <c:x val="2.14445153815233E-2"/>
                  <c:y val="2.17407136006596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825-40BD-8F07-4BA753707F65}"/>
                </c:ext>
                <c:ext xmlns:c15="http://schemas.microsoft.com/office/drawing/2012/chart" uri="{CE6537A1-D6FC-4f65-9D91-7224C49458BB}">
                  <c15:layout/>
                </c:ext>
              </c:extLst>
            </c:dLbl>
            <c:dLbl>
              <c:idx val="4"/>
              <c:layout>
                <c:manualLayout>
                  <c:x val="1.2743491523019099E-2"/>
                  <c:y val="3.4898700371081601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825-40BD-8F07-4BA753707F65}"/>
                </c:ext>
                <c:ext xmlns:c15="http://schemas.microsoft.com/office/drawing/2012/chart" uri="{CE6537A1-D6FC-4f65-9D91-7224C49458BB}">
                  <c15:layout/>
                </c:ext>
              </c:extLst>
            </c:dLbl>
            <c:dLbl>
              <c:idx val="5"/>
              <c:layout>
                <c:manualLayout>
                  <c:x val="1.2666524792509E-2"/>
                  <c:y val="1.0450683676320099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825-40BD-8F07-4BA753707F65}"/>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Sheet1!$C$2:$C$7</c:f>
              <c:numCache>
                <c:formatCode>0.00%</c:formatCode>
                <c:ptCount val="6"/>
                <c:pt idx="0">
                  <c:v>7.3000000000000001E-3</c:v>
                </c:pt>
                <c:pt idx="1">
                  <c:v>1.8599999999999998E-2</c:v>
                </c:pt>
                <c:pt idx="2">
                  <c:v>2.2100000000000002E-2</c:v>
                </c:pt>
                <c:pt idx="3">
                  <c:v>3.3300000000000003E-2</c:v>
                </c:pt>
                <c:pt idx="4">
                  <c:v>1.6799999999999999E-2</c:v>
                </c:pt>
                <c:pt idx="5">
                  <c:v>3.2899999999999999E-2</c:v>
                </c:pt>
              </c:numCache>
            </c:numRef>
          </c:val>
          <c:extLst xmlns:c16r2="http://schemas.microsoft.com/office/drawing/2015/06/chart">
            <c:ext xmlns:c16="http://schemas.microsoft.com/office/drawing/2014/chart" uri="{C3380CC4-5D6E-409C-BE32-E72D297353CC}">
              <c16:uniqueId val="{0000000D-F825-40BD-8F07-4BA753707F65}"/>
            </c:ext>
          </c:extLst>
        </c:ser>
        <c:dLbls>
          <c:showLegendKey val="0"/>
          <c:showVal val="0"/>
          <c:showCatName val="0"/>
          <c:showSerName val="0"/>
          <c:showPercent val="0"/>
          <c:showBubbleSize val="0"/>
        </c:dLbls>
        <c:gapWidth val="150"/>
        <c:axId val="268143056"/>
        <c:axId val="268143616"/>
      </c:barChart>
      <c:catAx>
        <c:axId val="268143056"/>
        <c:scaling>
          <c:orientation val="minMax"/>
        </c:scaling>
        <c:delete val="0"/>
        <c:axPos val="b"/>
        <c:numFmt formatCode="General" sourceLinked="0"/>
        <c:majorTickMark val="out"/>
        <c:minorTickMark val="none"/>
        <c:tickLblPos val="nextTo"/>
        <c:crossAx val="268143616"/>
        <c:crosses val="autoZero"/>
        <c:auto val="1"/>
        <c:lblAlgn val="ctr"/>
        <c:lblOffset val="100"/>
        <c:noMultiLvlLbl val="0"/>
      </c:catAx>
      <c:valAx>
        <c:axId val="268143616"/>
        <c:scaling>
          <c:orientation val="minMax"/>
          <c:max val="0.25"/>
        </c:scaling>
        <c:delete val="0"/>
        <c:axPos val="l"/>
        <c:numFmt formatCode="0%" sourceLinked="0"/>
        <c:majorTickMark val="out"/>
        <c:minorTickMark val="none"/>
        <c:tickLblPos val="nextTo"/>
        <c:crossAx val="268143056"/>
        <c:crosses val="autoZero"/>
        <c:crossBetween val="between"/>
      </c:valAx>
      <c:spPr>
        <a:noFill/>
        <a:ln w="24788">
          <a:noFill/>
        </a:ln>
      </c:spPr>
    </c:plotArea>
    <c:plotVisOnly val="1"/>
    <c:dispBlanksAs val="gap"/>
    <c:showDLblsOverMax val="0"/>
  </c:chart>
  <c:txPr>
    <a:bodyPr/>
    <a:lstStyle/>
    <a:p>
      <a:pPr>
        <a:defRPr sz="1400"/>
      </a:pPr>
      <a:endParaRPr lang="ka-G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3099580501155295E-2"/>
          <c:y val="7.0120527697195803E-2"/>
          <c:w val="0.76359972631626205"/>
          <c:h val="0.75487221991987896"/>
        </c:manualLayout>
      </c:layout>
      <c:barChart>
        <c:barDir val="col"/>
        <c:grouping val="clustered"/>
        <c:varyColors val="0"/>
        <c:ser>
          <c:idx val="0"/>
          <c:order val="0"/>
          <c:tx>
            <c:strRef>
              <c:f>Sheet1!$B$1</c:f>
              <c:strCache>
                <c:ptCount val="1"/>
                <c:pt idx="0">
                  <c:v>Anti-HCV+ </c:v>
                </c:pt>
              </c:strCache>
            </c:strRef>
          </c:tx>
          <c:invertIfNegative val="0"/>
          <c:dLbls>
            <c:dLbl>
              <c:idx val="0"/>
              <c:layout>
                <c:manualLayout>
                  <c:x val="-4.2735042735042696E-3"/>
                  <c:y val="-3.07017543859649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89A-4722-942A-F804D04B3C73}"/>
                </c:ext>
                <c:ext xmlns:c15="http://schemas.microsoft.com/office/drawing/2012/chart" uri="{CE6537A1-D6FC-4f65-9D91-7224C49458BB}">
                  <c15:layout/>
                </c:ext>
              </c:extLst>
            </c:dLbl>
            <c:dLbl>
              <c:idx val="1"/>
              <c:layout>
                <c:manualLayout>
                  <c:x val="-1.2820512820512799E-2"/>
                  <c:y val="-1.3157894736842099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9A-4722-942A-F804D04B3C73}"/>
                </c:ext>
                <c:ext xmlns:c15="http://schemas.microsoft.com/office/drawing/2012/chart" uri="{CE6537A1-D6FC-4f65-9D91-7224C49458BB}">
                  <c15:layout/>
                </c:ext>
              </c:extLst>
            </c:dLbl>
            <c:dLbl>
              <c:idx val="3"/>
              <c:layout>
                <c:manualLayout>
                  <c:x val="-1.4245014245013699E-3"/>
                  <c:y val="-2.6315789473684199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89A-4722-942A-F804D04B3C73}"/>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     18-29</c:v>
                </c:pt>
                <c:pt idx="1">
                  <c:v>     30-39</c:v>
                </c:pt>
                <c:pt idx="2">
                  <c:v>     40-49</c:v>
                </c:pt>
                <c:pt idx="3">
                  <c:v>     50-59</c:v>
                </c:pt>
                <c:pt idx="4">
                  <c:v>     60-69</c:v>
                </c:pt>
                <c:pt idx="5">
                  <c:v>     ≥70</c:v>
                </c:pt>
              </c:strCache>
            </c:strRef>
          </c:cat>
          <c:val>
            <c:numRef>
              <c:f>Sheet1!$B$2:$B$7</c:f>
              <c:numCache>
                <c:formatCode>0.00%</c:formatCode>
                <c:ptCount val="6"/>
                <c:pt idx="0">
                  <c:v>3.5999999999999997E-2</c:v>
                </c:pt>
                <c:pt idx="1">
                  <c:v>0.156</c:v>
                </c:pt>
                <c:pt idx="2">
                  <c:v>0.22700000000000001</c:v>
                </c:pt>
                <c:pt idx="3">
                  <c:v>0.10100000000000001</c:v>
                </c:pt>
                <c:pt idx="4">
                  <c:v>8.6199999999999999E-2</c:v>
                </c:pt>
                <c:pt idx="5">
                  <c:v>8.5199999999999998E-2</c:v>
                </c:pt>
              </c:numCache>
            </c:numRef>
          </c:val>
          <c:extLst xmlns:c16r2="http://schemas.microsoft.com/office/drawing/2015/06/chart">
            <c:ext xmlns:c16="http://schemas.microsoft.com/office/drawing/2014/chart" uri="{C3380CC4-5D6E-409C-BE32-E72D297353CC}">
              <c16:uniqueId val="{00000003-989A-4722-942A-F804D04B3C73}"/>
            </c:ext>
          </c:extLst>
        </c:ser>
        <c:ser>
          <c:idx val="1"/>
          <c:order val="1"/>
          <c:tx>
            <c:strRef>
              <c:f>Sheet1!$C$1</c:f>
              <c:strCache>
                <c:ptCount val="1"/>
                <c:pt idx="0">
                  <c:v>HCV RNA+ </c:v>
                </c:pt>
              </c:strCache>
            </c:strRef>
          </c:tx>
          <c:invertIfNegative val="0"/>
          <c:dLbls>
            <c:dLbl>
              <c:idx val="0"/>
              <c:layout>
                <c:manualLayout>
                  <c:x val="2.1367521367521399E-2"/>
                  <c:y val="-4.38596491228062E-3"/>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89A-4722-942A-F804D04B3C73}"/>
                </c:ext>
                <c:ext xmlns:c15="http://schemas.microsoft.com/office/drawing/2012/chart" uri="{CE6537A1-D6FC-4f65-9D91-7224C49458BB}">
                  <c15:layout/>
                </c:ext>
              </c:extLst>
            </c:dLbl>
            <c:dLbl>
              <c:idx val="1"/>
              <c:layout>
                <c:manualLayout>
                  <c:x val="2.70655270655271E-2"/>
                  <c:y val="-1.7543859649122799E-2"/>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9A-4722-942A-F804D04B3C73}"/>
                </c:ext>
                <c:ext xmlns:c15="http://schemas.microsoft.com/office/drawing/2012/chart" uri="{CE6537A1-D6FC-4f65-9D91-7224C49458BB}">
                  <c15:layout/>
                </c:ext>
              </c:extLst>
            </c:dLbl>
            <c:dLbl>
              <c:idx val="2"/>
              <c:layout>
                <c:manualLayout>
                  <c:x val="2.70655270655271E-2"/>
                  <c:y val="0"/>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89A-4722-942A-F804D04B3C73}"/>
                </c:ext>
                <c:ext xmlns:c15="http://schemas.microsoft.com/office/drawing/2012/chart" uri="{CE6537A1-D6FC-4f65-9D91-7224C49458BB}">
                  <c15:layout/>
                </c:ext>
              </c:extLst>
            </c:dLbl>
            <c:dLbl>
              <c:idx val="3"/>
              <c:layout>
                <c:manualLayout>
                  <c:x val="1.9943019943019901E-2"/>
                  <c:y val="-4.3859649122806998E-3"/>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89A-4722-942A-F804D04B3C73}"/>
                </c:ext>
                <c:ext xmlns:c15="http://schemas.microsoft.com/office/drawing/2012/chart" uri="{CE6537A1-D6FC-4f65-9D91-7224C49458BB}">
                  <c15:layout/>
                </c:ext>
              </c:extLst>
            </c:dLbl>
            <c:dLbl>
              <c:idx val="4"/>
              <c:layout>
                <c:manualLayout>
                  <c:x val="1.42450142450142E-2"/>
                  <c:y val="8.7719298245613996E-3"/>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89A-4722-942A-F804D04B3C73}"/>
                </c:ext>
                <c:ext xmlns:c15="http://schemas.microsoft.com/office/drawing/2012/chart" uri="{CE6537A1-D6FC-4f65-9D91-7224C49458BB}">
                  <c15:layout/>
                </c:ext>
              </c:extLst>
            </c:dLbl>
            <c:dLbl>
              <c:idx val="5"/>
              <c:layout>
                <c:manualLayout>
                  <c:x val="1.5669515669515698E-2"/>
                  <c:y val="0"/>
                </c:manualLayout>
              </c:layout>
              <c:numFmt formatCode="0.0%" sourceLinked="0"/>
              <c:spPr/>
              <c:txPr>
                <a:bodyPr/>
                <a:lstStyle/>
                <a:p>
                  <a:pPr>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89A-4722-942A-F804D04B3C73}"/>
                </c:ex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Sheet1!$C$2:$C$7</c:f>
              <c:numCache>
                <c:formatCode>0.00%</c:formatCode>
                <c:ptCount val="6"/>
                <c:pt idx="0">
                  <c:v>1.9300000000000001E-2</c:v>
                </c:pt>
                <c:pt idx="1">
                  <c:v>0.11890000000000001</c:v>
                </c:pt>
                <c:pt idx="2">
                  <c:v>0.1857</c:v>
                </c:pt>
                <c:pt idx="3">
                  <c:v>7.8600000000000003E-2</c:v>
                </c:pt>
                <c:pt idx="4">
                  <c:v>5.0900000000000001E-2</c:v>
                </c:pt>
                <c:pt idx="5">
                  <c:v>3.9E-2</c:v>
                </c:pt>
              </c:numCache>
            </c:numRef>
          </c:val>
          <c:extLst xmlns:c16r2="http://schemas.microsoft.com/office/drawing/2015/06/chart">
            <c:ext xmlns:c16="http://schemas.microsoft.com/office/drawing/2014/chart" uri="{C3380CC4-5D6E-409C-BE32-E72D297353CC}">
              <c16:uniqueId val="{0000000A-989A-4722-942A-F804D04B3C73}"/>
            </c:ext>
          </c:extLst>
        </c:ser>
        <c:dLbls>
          <c:showLegendKey val="0"/>
          <c:showVal val="0"/>
          <c:showCatName val="0"/>
          <c:showSerName val="0"/>
          <c:showPercent val="0"/>
          <c:showBubbleSize val="0"/>
        </c:dLbls>
        <c:gapWidth val="150"/>
        <c:axId val="267778992"/>
        <c:axId val="267779552"/>
      </c:barChart>
      <c:catAx>
        <c:axId val="267778992"/>
        <c:scaling>
          <c:orientation val="minMax"/>
        </c:scaling>
        <c:delete val="0"/>
        <c:axPos val="b"/>
        <c:numFmt formatCode="General" sourceLinked="0"/>
        <c:majorTickMark val="out"/>
        <c:minorTickMark val="none"/>
        <c:tickLblPos val="nextTo"/>
        <c:crossAx val="267779552"/>
        <c:crosses val="autoZero"/>
        <c:auto val="1"/>
        <c:lblAlgn val="ctr"/>
        <c:lblOffset val="100"/>
        <c:noMultiLvlLbl val="0"/>
      </c:catAx>
      <c:valAx>
        <c:axId val="267779552"/>
        <c:scaling>
          <c:orientation val="minMax"/>
        </c:scaling>
        <c:delete val="0"/>
        <c:axPos val="l"/>
        <c:numFmt formatCode="0%" sourceLinked="0"/>
        <c:majorTickMark val="out"/>
        <c:minorTickMark val="none"/>
        <c:tickLblPos val="nextTo"/>
        <c:crossAx val="267778992"/>
        <c:crosses val="autoZero"/>
        <c:crossBetween val="between"/>
      </c:valAx>
      <c:spPr>
        <a:noFill/>
        <a:ln w="24310">
          <a:noFill/>
        </a:ln>
      </c:spPr>
    </c:plotArea>
    <c:legend>
      <c:legendPos val="r"/>
      <c:layout>
        <c:manualLayout>
          <c:xMode val="edge"/>
          <c:yMode val="edge"/>
          <c:x val="0.77462689375714344"/>
          <c:y val="1.5032110928035001E-2"/>
          <c:w val="0.2147275708275766"/>
          <c:h val="0.31245602523867594"/>
        </c:manualLayout>
      </c:layout>
      <c:overlay val="0"/>
    </c:legend>
    <c:plotVisOnly val="1"/>
    <c:dispBlanksAs val="gap"/>
    <c:showDLblsOverMax val="0"/>
  </c:chart>
  <c:txPr>
    <a:bodyPr/>
    <a:lstStyle/>
    <a:p>
      <a:pPr>
        <a:defRPr sz="1400"/>
      </a:pPr>
      <a:endParaRPr lang="ka-G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4500270749380981"/>
          <c:y val="4.0446461826573979E-2"/>
          <c:w val="0.61418043683377943"/>
          <c:h val="0.84482672598141406"/>
        </c:manualLayout>
      </c:layout>
      <c:barChart>
        <c:barDir val="col"/>
        <c:grouping val="clustered"/>
        <c:varyColors val="0"/>
        <c:ser>
          <c:idx val="0"/>
          <c:order val="0"/>
          <c:tx>
            <c:strRef>
              <c:f>Sheet1!$B$1</c:f>
              <c:strCache>
                <c:ptCount val="1"/>
                <c:pt idx="0">
                  <c:v>Anti-HCV+ </c:v>
                </c:pt>
              </c:strCache>
            </c:strRef>
          </c:tx>
          <c:invertIfNegative val="0"/>
          <c:dLbls>
            <c:dLbl>
              <c:idx val="1"/>
              <c:layout>
                <c:manualLayout>
                  <c:x val="1.2722646310432599E-3"/>
                  <c:y val="-1.9047619047619001E-2"/>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99B-4F27-BBA8-2E4D3580AEF1}"/>
                </c:ext>
                <c:ext xmlns:c15="http://schemas.microsoft.com/office/drawing/2012/chart" uri="{CE6537A1-D6FC-4f65-9D91-7224C49458BB}">
                  <c15:layout/>
                </c:ext>
              </c:extLst>
            </c:dLbl>
            <c:dLbl>
              <c:idx val="5"/>
              <c:layout>
                <c:manualLayout>
                  <c:x val="-6.3613231552162898E-3"/>
                  <c:y val="-2.6190476190476202E-2"/>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99B-4F27-BBA8-2E4D3580AEF1}"/>
                </c:ext>
                <c:ext xmlns:c15="http://schemas.microsoft.com/office/drawing/2012/chart" uri="{CE6537A1-D6FC-4f65-9D91-7224C49458BB}">
                  <c15:layout/>
                </c:ext>
              </c:extLst>
            </c:dLbl>
            <c:dLbl>
              <c:idx val="6"/>
              <c:layout>
                <c:manualLayout>
                  <c:x val="3.81679389312977E-3"/>
                  <c:y val="-7.14285714285714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99B-4F27-BBA8-2E4D3580AEF1}"/>
                </c:ext>
                <c:ext xmlns:c15="http://schemas.microsoft.com/office/drawing/2012/chart" uri="{CE6537A1-D6FC-4f65-9D91-7224C49458BB}"/>
              </c:extLst>
            </c:dLbl>
            <c:dLbl>
              <c:idx val="7"/>
              <c:layout>
                <c:manualLayout>
                  <c:x val="2.5445292620865098E-3"/>
                  <c:y val="-2.3809523809523799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99B-4F27-BBA8-2E4D3580AEF1}"/>
                </c:ext>
                <c:ext xmlns:c15="http://schemas.microsoft.com/office/drawing/2012/chart" uri="{CE6537A1-D6FC-4f65-9D91-7224C49458BB}"/>
              </c:extLst>
            </c:dLbl>
            <c:dLbl>
              <c:idx val="8"/>
              <c:layout>
                <c:manualLayout>
                  <c:x val="1.2722646310432599E-3"/>
                  <c:y val="-2.3809523809523801E-2"/>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99B-4F27-BBA8-2E4D3580AEF1}"/>
                </c:ext>
                <c:ext xmlns:c15="http://schemas.microsoft.com/office/drawing/2012/chart" uri="{CE6537A1-D6FC-4f65-9D91-7224C49458BB}"/>
              </c:extLst>
            </c:dLbl>
            <c:numFmt formatCode="0.0%" sourceLinked="0"/>
            <c:spPr>
              <a:noFill/>
              <a:ln>
                <a:noFill/>
              </a:ln>
              <a:effectLst/>
            </c:spPr>
            <c:txPr>
              <a:bodyPr/>
              <a:lstStyle/>
              <a:p>
                <a:pPr>
                  <a:defRPr sz="1167"/>
                </a:pPr>
                <a:endParaRPr lang="ka-G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     Zugdidi</c:v>
                </c:pt>
                <c:pt idx="1">
                  <c:v>     Kutaisi</c:v>
                </c:pt>
                <c:pt idx="2">
                  <c:v>     Tbilisi</c:v>
                </c:pt>
                <c:pt idx="3">
                  <c:v>     Rustavi</c:v>
                </c:pt>
                <c:pt idx="4">
                  <c:v>     Telavi</c:v>
                </c:pt>
                <c:pt idx="5">
                  <c:v>     Batumi</c:v>
                </c:pt>
              </c:strCache>
            </c:strRef>
          </c:cat>
          <c:val>
            <c:numRef>
              <c:f>Sheet1!$B$2:$B$7</c:f>
              <c:numCache>
                <c:formatCode>0.00%</c:formatCode>
                <c:ptCount val="6"/>
                <c:pt idx="0">
                  <c:v>0.1404</c:v>
                </c:pt>
                <c:pt idx="1">
                  <c:v>0.12759999999999999</c:v>
                </c:pt>
                <c:pt idx="2">
                  <c:v>9.4E-2</c:v>
                </c:pt>
                <c:pt idx="3">
                  <c:v>8.7999999999999995E-2</c:v>
                </c:pt>
                <c:pt idx="4">
                  <c:v>7.6999999999999999E-2</c:v>
                </c:pt>
                <c:pt idx="5">
                  <c:v>7.9799999999999996E-2</c:v>
                </c:pt>
              </c:numCache>
            </c:numRef>
          </c:val>
          <c:extLst xmlns:c16r2="http://schemas.microsoft.com/office/drawing/2015/06/chart">
            <c:ext xmlns:c16="http://schemas.microsoft.com/office/drawing/2014/chart" uri="{C3380CC4-5D6E-409C-BE32-E72D297353CC}">
              <c16:uniqueId val="{00000005-E99B-4F27-BBA8-2E4D3580AEF1}"/>
            </c:ext>
          </c:extLst>
        </c:ser>
        <c:ser>
          <c:idx val="1"/>
          <c:order val="1"/>
          <c:tx>
            <c:strRef>
              <c:f>Sheet1!$C$1</c:f>
              <c:strCache>
                <c:ptCount val="1"/>
                <c:pt idx="0">
                  <c:v>HCV RNA+ </c:v>
                </c:pt>
              </c:strCache>
            </c:strRef>
          </c:tx>
          <c:invertIfNegative val="0"/>
          <c:dLbls>
            <c:dLbl>
              <c:idx val="0"/>
              <c:layout>
                <c:manualLayout>
                  <c:x val="1.3994910941475799E-2"/>
                  <c:y val="-2.3809523809523799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99B-4F27-BBA8-2E4D3580AEF1}"/>
                </c:ext>
                <c:ext xmlns:c15="http://schemas.microsoft.com/office/drawing/2012/chart" uri="{CE6537A1-D6FC-4f65-9D91-7224C49458BB}">
                  <c15:layout/>
                </c:ext>
              </c:extLst>
            </c:dLbl>
            <c:dLbl>
              <c:idx val="1"/>
              <c:layout>
                <c:manualLayout>
                  <c:x val="1.27226463104326E-2"/>
                  <c:y val="-2.3809523809523799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99B-4F27-BBA8-2E4D3580AEF1}"/>
                </c:ext>
                <c:ext xmlns:c15="http://schemas.microsoft.com/office/drawing/2012/chart" uri="{CE6537A1-D6FC-4f65-9D91-7224C49458BB}">
                  <c15:layout/>
                </c:ext>
              </c:extLst>
            </c:dLbl>
            <c:dLbl>
              <c:idx val="2"/>
              <c:layout>
                <c:manualLayout>
                  <c:x val="1.27226463104326E-2"/>
                  <c:y val="7.14285714285714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99B-4F27-BBA8-2E4D3580AEF1}"/>
                </c:ext>
                <c:ext xmlns:c15="http://schemas.microsoft.com/office/drawing/2012/chart" uri="{CE6537A1-D6FC-4f65-9D91-7224C49458BB}">
                  <c15:layout/>
                </c:ext>
              </c:extLst>
            </c:dLbl>
            <c:dLbl>
              <c:idx val="3"/>
              <c:layout>
                <c:manualLayout>
                  <c:x val="1.3994910941475799E-2"/>
                  <c:y val="-4.7619047619047597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99B-4F27-BBA8-2E4D3580AEF1}"/>
                </c:ext>
                <c:ext xmlns:c15="http://schemas.microsoft.com/office/drawing/2012/chart" uri="{CE6537A1-D6FC-4f65-9D91-7224C49458BB}">
                  <c15:layout/>
                </c:ext>
              </c:extLst>
            </c:dLbl>
            <c:dLbl>
              <c:idx val="4"/>
              <c:layout>
                <c:manualLayout>
                  <c:x val="1.01781170483461E-2"/>
                  <c:y val="0"/>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99B-4F27-BBA8-2E4D3580AEF1}"/>
                </c:ext>
                <c:ext xmlns:c15="http://schemas.microsoft.com/office/drawing/2012/chart" uri="{CE6537A1-D6FC-4f65-9D91-7224C49458BB}">
                  <c15:layout/>
                </c:ext>
              </c:extLst>
            </c:dLbl>
            <c:dLbl>
              <c:idx val="5"/>
              <c:layout>
                <c:manualLayout>
                  <c:x val="1.5267175572519101E-2"/>
                  <c:y val="0"/>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E99B-4F27-BBA8-2E4D3580AEF1}"/>
                </c:ext>
                <c:ext xmlns:c15="http://schemas.microsoft.com/office/drawing/2012/chart" uri="{CE6537A1-D6FC-4f65-9D91-7224C49458BB}">
                  <c15:layout/>
                </c:ext>
              </c:extLst>
            </c:dLbl>
            <c:dLbl>
              <c:idx val="6"/>
              <c:layout>
                <c:manualLayout>
                  <c:x val="1.3994910941475799E-2"/>
                  <c:y val="9.5238095238095195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E99B-4F27-BBA8-2E4D3580AEF1}"/>
                </c:ext>
                <c:ext xmlns:c15="http://schemas.microsoft.com/office/drawing/2012/chart" uri="{CE6537A1-D6FC-4f65-9D91-7224C49458BB}"/>
              </c:extLst>
            </c:dLbl>
            <c:dLbl>
              <c:idx val="7"/>
              <c:layout>
                <c:manualLayout>
                  <c:x val="1.3994910941475799E-2"/>
                  <c:y val="-4.7620922384701897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E99B-4F27-BBA8-2E4D3580AEF1}"/>
                </c:ext>
                <c:ext xmlns:c15="http://schemas.microsoft.com/office/drawing/2012/chart" uri="{CE6537A1-D6FC-4f65-9D91-7224C49458BB}"/>
              </c:extLst>
            </c:dLbl>
            <c:dLbl>
              <c:idx val="8"/>
              <c:layout>
                <c:manualLayout>
                  <c:x val="1.27226463104326E-2"/>
                  <c:y val="2.3809523809523799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E99B-4F27-BBA8-2E4D3580AEF1}"/>
                </c:ext>
                <c:ext xmlns:c15="http://schemas.microsoft.com/office/drawing/2012/chart" uri="{CE6537A1-D6FC-4f65-9D91-7224C49458BB}"/>
              </c:extLst>
            </c:dLbl>
            <c:dLbl>
              <c:idx val="9"/>
              <c:layout>
                <c:manualLayout>
                  <c:x val="2.5445292620865201E-2"/>
                  <c:y val="-2.3809523809523799E-3"/>
                </c:manualLayout>
              </c:layout>
              <c:numFmt formatCode="0.0%" sourceLinked="0"/>
              <c:spPr/>
              <c:txPr>
                <a:bodyPr/>
                <a:lstStyle/>
                <a:p>
                  <a:pPr>
                    <a:defRPr sz="1167"/>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99B-4F27-BBA8-2E4D3580AEF1}"/>
                </c:ext>
                <c:ext xmlns:c15="http://schemas.microsoft.com/office/drawing/2012/chart" uri="{CE6537A1-D6FC-4f65-9D91-7224C49458BB}"/>
              </c:extLst>
            </c:dLbl>
            <c:numFmt formatCode="0.0%" sourceLinked="0"/>
            <c:spPr>
              <a:noFill/>
              <a:ln>
                <a:noFill/>
              </a:ln>
              <a:effectLst/>
            </c:spPr>
            <c:txPr>
              <a:bodyPr/>
              <a:lstStyle/>
              <a:p>
                <a:pPr>
                  <a:defRPr sz="1167"/>
                </a:pPr>
                <a:endParaRPr lang="ka-G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     Zugdidi</c:v>
                </c:pt>
                <c:pt idx="1">
                  <c:v>     Kutaisi</c:v>
                </c:pt>
                <c:pt idx="2">
                  <c:v>     Tbilisi</c:v>
                </c:pt>
                <c:pt idx="3">
                  <c:v>     Rustavi</c:v>
                </c:pt>
                <c:pt idx="4">
                  <c:v>     Telavi</c:v>
                </c:pt>
                <c:pt idx="5">
                  <c:v>     Batumi</c:v>
                </c:pt>
              </c:strCache>
            </c:strRef>
          </c:cat>
          <c:val>
            <c:numRef>
              <c:f>Sheet1!$C$2:$C$7</c:f>
              <c:numCache>
                <c:formatCode>0.00%</c:formatCode>
                <c:ptCount val="6"/>
                <c:pt idx="0">
                  <c:v>9.9000000000000005E-2</c:v>
                </c:pt>
                <c:pt idx="1">
                  <c:v>9.64E-2</c:v>
                </c:pt>
                <c:pt idx="2">
                  <c:v>5.79E-2</c:v>
                </c:pt>
                <c:pt idx="3">
                  <c:v>7.3400000000000007E-2</c:v>
                </c:pt>
                <c:pt idx="4">
                  <c:v>6.0100000000000001E-2</c:v>
                </c:pt>
                <c:pt idx="5">
                  <c:v>5.3600000000000002E-2</c:v>
                </c:pt>
              </c:numCache>
            </c:numRef>
          </c:val>
          <c:extLst xmlns:c16r2="http://schemas.microsoft.com/office/drawing/2015/06/chart">
            <c:ext xmlns:c16="http://schemas.microsoft.com/office/drawing/2014/chart" uri="{C3380CC4-5D6E-409C-BE32-E72D297353CC}">
              <c16:uniqueId val="{00000010-E99B-4F27-BBA8-2E4D3580AEF1}"/>
            </c:ext>
          </c:extLst>
        </c:ser>
        <c:dLbls>
          <c:showLegendKey val="0"/>
          <c:showVal val="0"/>
          <c:showCatName val="0"/>
          <c:showSerName val="0"/>
          <c:showPercent val="0"/>
          <c:showBubbleSize val="0"/>
        </c:dLbls>
        <c:gapWidth val="150"/>
        <c:axId val="271887120"/>
        <c:axId val="271887680"/>
      </c:barChart>
      <c:lineChart>
        <c:grouping val="standard"/>
        <c:varyColors val="0"/>
        <c:ser>
          <c:idx val="2"/>
          <c:order val="2"/>
          <c:tx>
            <c:strRef>
              <c:f>Sheet1!$D$1</c:f>
              <c:strCache>
                <c:ptCount val="1"/>
                <c:pt idx="0">
                  <c:v>Estimated # RNA+</c:v>
                </c:pt>
              </c:strCache>
            </c:strRef>
          </c:tx>
          <c:spPr>
            <a:ln>
              <a:solidFill>
                <a:srgbClr val="FFC000"/>
              </a:solidFill>
            </a:ln>
          </c:spPr>
          <c:marker>
            <c:symbol val="none"/>
          </c:marker>
          <c:cat>
            <c:strRef>
              <c:f>Sheet1!$A$2:$A$7</c:f>
              <c:strCache>
                <c:ptCount val="6"/>
                <c:pt idx="0">
                  <c:v>     Zugdidi</c:v>
                </c:pt>
                <c:pt idx="1">
                  <c:v>     Kutaisi</c:v>
                </c:pt>
                <c:pt idx="2">
                  <c:v>     Tbilisi</c:v>
                </c:pt>
                <c:pt idx="3">
                  <c:v>     Rustavi</c:v>
                </c:pt>
                <c:pt idx="4">
                  <c:v>     Telavi</c:v>
                </c:pt>
                <c:pt idx="5">
                  <c:v>     Batumi</c:v>
                </c:pt>
              </c:strCache>
            </c:strRef>
          </c:cat>
          <c:val>
            <c:numRef>
              <c:f>Sheet1!$D$2:$D$7</c:f>
              <c:numCache>
                <c:formatCode>#,##0</c:formatCode>
                <c:ptCount val="6"/>
                <c:pt idx="0">
                  <c:v>3291</c:v>
                </c:pt>
                <c:pt idx="1">
                  <c:v>10822</c:v>
                </c:pt>
                <c:pt idx="2">
                  <c:v>49109</c:v>
                </c:pt>
                <c:pt idx="3">
                  <c:v>6906</c:v>
                </c:pt>
                <c:pt idx="4" formatCode="General">
                  <c:v>905</c:v>
                </c:pt>
                <c:pt idx="5">
                  <c:v>6178</c:v>
                </c:pt>
              </c:numCache>
            </c:numRef>
          </c:val>
          <c:smooth val="0"/>
          <c:extLst xmlns:c16r2="http://schemas.microsoft.com/office/drawing/2015/06/chart">
            <c:ext xmlns:c16="http://schemas.microsoft.com/office/drawing/2014/chart" uri="{C3380CC4-5D6E-409C-BE32-E72D297353CC}">
              <c16:uniqueId val="{00000011-E99B-4F27-BBA8-2E4D3580AEF1}"/>
            </c:ext>
          </c:extLst>
        </c:ser>
        <c:dLbls>
          <c:showLegendKey val="0"/>
          <c:showVal val="0"/>
          <c:showCatName val="0"/>
          <c:showSerName val="0"/>
          <c:showPercent val="0"/>
          <c:showBubbleSize val="0"/>
        </c:dLbls>
        <c:marker val="1"/>
        <c:smooth val="0"/>
        <c:axId val="271888240"/>
        <c:axId val="271888800"/>
      </c:lineChart>
      <c:catAx>
        <c:axId val="271887120"/>
        <c:scaling>
          <c:orientation val="minMax"/>
        </c:scaling>
        <c:delete val="0"/>
        <c:axPos val="b"/>
        <c:numFmt formatCode="General" sourceLinked="0"/>
        <c:majorTickMark val="out"/>
        <c:minorTickMark val="none"/>
        <c:tickLblPos val="nextTo"/>
        <c:crossAx val="271887680"/>
        <c:crosses val="autoZero"/>
        <c:auto val="1"/>
        <c:lblAlgn val="ctr"/>
        <c:lblOffset val="100"/>
        <c:noMultiLvlLbl val="0"/>
      </c:catAx>
      <c:valAx>
        <c:axId val="271887680"/>
        <c:scaling>
          <c:orientation val="minMax"/>
        </c:scaling>
        <c:delete val="0"/>
        <c:axPos val="l"/>
        <c:numFmt formatCode="0%" sourceLinked="0"/>
        <c:majorTickMark val="out"/>
        <c:minorTickMark val="none"/>
        <c:tickLblPos val="nextTo"/>
        <c:txPr>
          <a:bodyPr rot="0" vert="horz"/>
          <a:lstStyle/>
          <a:p>
            <a:pPr>
              <a:defRPr/>
            </a:pPr>
            <a:endParaRPr lang="ka-GE"/>
          </a:p>
        </c:txPr>
        <c:crossAx val="271887120"/>
        <c:crosses val="autoZero"/>
        <c:crossBetween val="between"/>
      </c:valAx>
      <c:catAx>
        <c:axId val="271888240"/>
        <c:scaling>
          <c:orientation val="minMax"/>
        </c:scaling>
        <c:delete val="1"/>
        <c:axPos val="b"/>
        <c:numFmt formatCode="General" sourceLinked="1"/>
        <c:majorTickMark val="out"/>
        <c:minorTickMark val="none"/>
        <c:tickLblPos val="nextTo"/>
        <c:crossAx val="271888800"/>
        <c:crosses val="autoZero"/>
        <c:auto val="1"/>
        <c:lblAlgn val="ctr"/>
        <c:lblOffset val="100"/>
        <c:noMultiLvlLbl val="0"/>
      </c:catAx>
      <c:valAx>
        <c:axId val="271888800"/>
        <c:scaling>
          <c:orientation val="minMax"/>
        </c:scaling>
        <c:delete val="0"/>
        <c:axPos val="r"/>
        <c:numFmt formatCode="#,##0" sourceLinked="1"/>
        <c:majorTickMark val="out"/>
        <c:minorTickMark val="none"/>
        <c:tickLblPos val="nextTo"/>
        <c:crossAx val="271888240"/>
        <c:crosses val="max"/>
        <c:crossBetween val="between"/>
      </c:valAx>
      <c:spPr>
        <a:noFill/>
        <a:ln w="21182">
          <a:noFill/>
        </a:ln>
      </c:spPr>
    </c:plotArea>
    <c:legend>
      <c:legendPos val="r"/>
      <c:layout>
        <c:manualLayout>
          <c:xMode val="edge"/>
          <c:yMode val="edge"/>
          <c:x val="0.43175430517633345"/>
          <c:y val="4.5744410524886786E-2"/>
          <c:w val="0.34735312308910071"/>
          <c:h val="0.2350909620429707"/>
        </c:manualLayout>
      </c:layout>
      <c:overlay val="0"/>
    </c:legend>
    <c:plotVisOnly val="1"/>
    <c:dispBlanksAs val="gap"/>
    <c:showDLblsOverMax val="0"/>
  </c:chart>
  <c:txPr>
    <a:bodyPr/>
    <a:lstStyle/>
    <a:p>
      <a:pPr>
        <a:defRPr sz="1501"/>
      </a:pPr>
      <a:endParaRPr lang="ka-G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Anti-HCV+ </c:v>
                </c:pt>
              </c:strCache>
            </c:strRef>
          </c:tx>
          <c:invertIfNegative val="0"/>
          <c:dLbls>
            <c:dLbl>
              <c:idx val="1"/>
              <c:layout>
                <c:manualLayout>
                  <c:x val="1.2722646310432599E-3"/>
                  <c:y val="-1.9047619047619001E-2"/>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8F3-43F3-8414-CBBF1B23784A}"/>
                </c:ext>
                <c:ext xmlns:c15="http://schemas.microsoft.com/office/drawing/2012/chart" uri="{CE6537A1-D6FC-4f65-9D91-7224C49458BB}">
                  <c15:layout/>
                </c:ext>
              </c:extLst>
            </c:dLbl>
            <c:dLbl>
              <c:idx val="4"/>
              <c:layout>
                <c:manualLayout>
                  <c:x val="-6.3613231552162898E-3"/>
                  <c:y val="-2.6190476190476202E-2"/>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FB3-49A5-B5AF-51216AC14FEC}"/>
                </c:ext>
                <c:ext xmlns:c15="http://schemas.microsoft.com/office/drawing/2012/chart" uri="{CE6537A1-D6FC-4f65-9D91-7224C49458BB}">
                  <c15:layout/>
                </c:ext>
              </c:extLst>
            </c:dLbl>
            <c:dLbl>
              <c:idx val="5"/>
              <c:layout>
                <c:manualLayout>
                  <c:x val="2.5445292620865098E-3"/>
                  <c:y val="-2.3809523809523799E-3"/>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8F3-43F3-8414-CBBF1B23784A}"/>
                </c:ext>
                <c:ext xmlns:c15="http://schemas.microsoft.com/office/drawing/2012/chart" uri="{CE6537A1-D6FC-4f65-9D91-7224C49458BB}">
                  <c15:layout/>
                </c:ext>
              </c:extLst>
            </c:dLbl>
            <c:numFmt formatCode="0.0%" sourceLinked="0"/>
            <c:spPr>
              <a:noFill/>
              <a:ln>
                <a:noFill/>
              </a:ln>
              <a:effectLst/>
            </c:spPr>
            <c:txPr>
              <a:bodyPr/>
              <a:lstStyle/>
              <a:p>
                <a:pPr>
                  <a:defRPr sz="1211"/>
                </a:pPr>
                <a:endParaRPr lang="ka-G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     Samgrelo-Zemo Svaneti</c:v>
                </c:pt>
                <c:pt idx="1">
                  <c:v>     Adjara</c:v>
                </c:pt>
                <c:pt idx="2">
                  <c:v>     Shida Kartli</c:v>
                </c:pt>
                <c:pt idx="3">
                  <c:v>     Imereti</c:v>
                </c:pt>
                <c:pt idx="4">
                  <c:v>     Kvemo Kartli</c:v>
                </c:pt>
                <c:pt idx="5">
                  <c:v>     Kakheti</c:v>
                </c:pt>
              </c:strCache>
            </c:strRef>
          </c:cat>
          <c:val>
            <c:numRef>
              <c:f>Sheet1!$B$2:$B$7</c:f>
              <c:numCache>
                <c:formatCode>0.00%</c:formatCode>
                <c:ptCount val="6"/>
                <c:pt idx="0">
                  <c:v>0.109</c:v>
                </c:pt>
                <c:pt idx="1">
                  <c:v>7.6399999999999996E-2</c:v>
                </c:pt>
                <c:pt idx="2">
                  <c:v>7.2999999999999995E-2</c:v>
                </c:pt>
                <c:pt idx="3">
                  <c:v>7.4999999999999997E-2</c:v>
                </c:pt>
                <c:pt idx="4">
                  <c:v>6.6000000000000003E-2</c:v>
                </c:pt>
                <c:pt idx="5">
                  <c:v>4.48E-2</c:v>
                </c:pt>
              </c:numCache>
            </c:numRef>
          </c:val>
          <c:extLst xmlns:c16r2="http://schemas.microsoft.com/office/drawing/2015/06/chart">
            <c:ext xmlns:c16="http://schemas.microsoft.com/office/drawing/2014/chart" uri="{C3380CC4-5D6E-409C-BE32-E72D297353CC}">
              <c16:uniqueId val="{00000005-38F3-43F3-8414-CBBF1B23784A}"/>
            </c:ext>
          </c:extLst>
        </c:ser>
        <c:ser>
          <c:idx val="1"/>
          <c:order val="1"/>
          <c:tx>
            <c:strRef>
              <c:f>Sheet1!$C$1</c:f>
              <c:strCache>
                <c:ptCount val="1"/>
                <c:pt idx="0">
                  <c:v>HCV RNA+ </c:v>
                </c:pt>
              </c:strCache>
            </c:strRef>
          </c:tx>
          <c:invertIfNegative val="0"/>
          <c:dLbls>
            <c:dLbl>
              <c:idx val="0"/>
              <c:layout>
                <c:manualLayout>
                  <c:x val="1.3994910941475799E-2"/>
                  <c:y val="-2.3809523809523799E-3"/>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8F3-43F3-8414-CBBF1B23784A}"/>
                </c:ext>
                <c:ext xmlns:c15="http://schemas.microsoft.com/office/drawing/2012/chart" uri="{CE6537A1-D6FC-4f65-9D91-7224C49458BB}">
                  <c15:layout/>
                </c:ext>
              </c:extLst>
            </c:dLbl>
            <c:dLbl>
              <c:idx val="1"/>
              <c:layout>
                <c:manualLayout>
                  <c:x val="1.27226463104326E-2"/>
                  <c:y val="-2.3809523809523799E-3"/>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8F3-43F3-8414-CBBF1B23784A}"/>
                </c:ext>
                <c:ext xmlns:c15="http://schemas.microsoft.com/office/drawing/2012/chart" uri="{CE6537A1-D6FC-4f65-9D91-7224C49458BB}">
                  <c15:layout/>
                </c:ext>
              </c:extLst>
            </c:dLbl>
            <c:dLbl>
              <c:idx val="2"/>
              <c:layout>
                <c:manualLayout>
                  <c:x val="1.27226463104326E-2"/>
                  <c:y val="7.14285714285714E-3"/>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8F3-43F3-8414-CBBF1B23784A}"/>
                </c:ext>
                <c:ext xmlns:c15="http://schemas.microsoft.com/office/drawing/2012/chart" uri="{CE6537A1-D6FC-4f65-9D91-7224C49458BB}">
                  <c15:layout/>
                </c:ext>
              </c:extLst>
            </c:dLbl>
            <c:dLbl>
              <c:idx val="3"/>
              <c:layout>
                <c:manualLayout>
                  <c:x val="1.3994910941475799E-2"/>
                  <c:y val="-4.7619047619047597E-3"/>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8F3-43F3-8414-CBBF1B23784A}"/>
                </c:ext>
                <c:ext xmlns:c15="http://schemas.microsoft.com/office/drawing/2012/chart" uri="{CE6537A1-D6FC-4f65-9D91-7224C49458BB}">
                  <c15:layout/>
                </c:ext>
              </c:extLst>
            </c:dLbl>
            <c:dLbl>
              <c:idx val="4"/>
              <c:layout>
                <c:manualLayout>
                  <c:x val="1.5267175572519101E-2"/>
                  <c:y val="0"/>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8F3-43F3-8414-CBBF1B23784A}"/>
                </c:ext>
                <c:ext xmlns:c15="http://schemas.microsoft.com/office/drawing/2012/chart" uri="{CE6537A1-D6FC-4f65-9D91-7224C49458BB}">
                  <c15:layout/>
                </c:ext>
              </c:extLst>
            </c:dLbl>
            <c:dLbl>
              <c:idx val="5"/>
              <c:layout>
                <c:manualLayout>
                  <c:x val="1.3994910941475799E-2"/>
                  <c:y val="-4.7620922384701897E-3"/>
                </c:manualLayout>
              </c:layout>
              <c:numFmt formatCode="0.0%" sourceLinked="0"/>
              <c:spPr/>
              <c:txPr>
                <a:bodyPr/>
                <a:lstStyle/>
                <a:p>
                  <a:pPr>
                    <a:defRPr sz="1211"/>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8F3-43F3-8414-CBBF1B23784A}"/>
                </c:ext>
                <c:ext xmlns:c15="http://schemas.microsoft.com/office/drawing/2012/chart" uri="{CE6537A1-D6FC-4f65-9D91-7224C49458BB}">
                  <c15:layout/>
                </c:ext>
              </c:extLst>
            </c:dLbl>
            <c:numFmt formatCode="0.0%" sourceLinked="0"/>
            <c:spPr>
              <a:noFill/>
              <a:ln>
                <a:noFill/>
              </a:ln>
              <a:effectLst/>
            </c:spPr>
            <c:txPr>
              <a:bodyPr/>
              <a:lstStyle/>
              <a:p>
                <a:pPr>
                  <a:defRPr sz="1211"/>
                </a:pPr>
                <a:endParaRPr lang="ka-G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     Samgrelo-Zemo Svaneti</c:v>
                </c:pt>
                <c:pt idx="1">
                  <c:v>     Adjara</c:v>
                </c:pt>
                <c:pt idx="2">
                  <c:v>     Shida Kartli</c:v>
                </c:pt>
                <c:pt idx="3">
                  <c:v>     Imereti</c:v>
                </c:pt>
                <c:pt idx="4">
                  <c:v>     Kvemo Kartli</c:v>
                </c:pt>
                <c:pt idx="5">
                  <c:v>     Kakheti</c:v>
                </c:pt>
              </c:strCache>
            </c:strRef>
          </c:cat>
          <c:val>
            <c:numRef>
              <c:f>Sheet1!$C$2:$C$7</c:f>
              <c:numCache>
                <c:formatCode>0.00%</c:formatCode>
                <c:ptCount val="6"/>
                <c:pt idx="0">
                  <c:v>7.22E-2</c:v>
                </c:pt>
                <c:pt idx="1">
                  <c:v>5.8099999999999999E-2</c:v>
                </c:pt>
                <c:pt idx="2">
                  <c:v>5.7099999999999998E-2</c:v>
                </c:pt>
                <c:pt idx="3">
                  <c:v>5.45E-2</c:v>
                </c:pt>
                <c:pt idx="4">
                  <c:v>5.28E-2</c:v>
                </c:pt>
                <c:pt idx="5">
                  <c:v>3.1899999999999998E-2</c:v>
                </c:pt>
              </c:numCache>
            </c:numRef>
          </c:val>
          <c:extLst xmlns:c16r2="http://schemas.microsoft.com/office/drawing/2015/06/chart">
            <c:ext xmlns:c16="http://schemas.microsoft.com/office/drawing/2014/chart" uri="{C3380CC4-5D6E-409C-BE32-E72D297353CC}">
              <c16:uniqueId val="{00000010-38F3-43F3-8414-CBBF1B23784A}"/>
            </c:ext>
          </c:extLst>
        </c:ser>
        <c:dLbls>
          <c:showLegendKey val="0"/>
          <c:showVal val="0"/>
          <c:showCatName val="0"/>
          <c:showSerName val="0"/>
          <c:showPercent val="0"/>
          <c:showBubbleSize val="0"/>
        </c:dLbls>
        <c:gapWidth val="150"/>
        <c:axId val="271961408"/>
        <c:axId val="271961968"/>
      </c:barChart>
      <c:lineChart>
        <c:grouping val="standard"/>
        <c:varyColors val="0"/>
        <c:ser>
          <c:idx val="2"/>
          <c:order val="2"/>
          <c:tx>
            <c:strRef>
              <c:f>Sheet1!$D$1</c:f>
              <c:strCache>
                <c:ptCount val="1"/>
                <c:pt idx="0">
                  <c:v>Estimated # RNA+</c:v>
                </c:pt>
              </c:strCache>
            </c:strRef>
          </c:tx>
          <c:spPr>
            <a:ln>
              <a:solidFill>
                <a:srgbClr val="FFC000"/>
              </a:solidFill>
            </a:ln>
          </c:spPr>
          <c:marker>
            <c:symbol val="none"/>
          </c:marker>
          <c:cat>
            <c:strRef>
              <c:f>Sheet1!$A$2:$A$7</c:f>
              <c:strCache>
                <c:ptCount val="6"/>
                <c:pt idx="0">
                  <c:v>     Samgrelo-Zemo Svaneti</c:v>
                </c:pt>
                <c:pt idx="1">
                  <c:v>     Adjara</c:v>
                </c:pt>
                <c:pt idx="2">
                  <c:v>     Shida Kartli</c:v>
                </c:pt>
                <c:pt idx="3">
                  <c:v>     Imereti</c:v>
                </c:pt>
                <c:pt idx="4">
                  <c:v>     Kvemo Kartli</c:v>
                </c:pt>
                <c:pt idx="5">
                  <c:v>     Kakheti</c:v>
                </c:pt>
              </c:strCache>
            </c:strRef>
          </c:cat>
          <c:val>
            <c:numRef>
              <c:f>Sheet1!$D$2:$D$7</c:f>
              <c:numCache>
                <c:formatCode>#,##0</c:formatCode>
                <c:ptCount val="6"/>
                <c:pt idx="0">
                  <c:v>15458</c:v>
                </c:pt>
                <c:pt idx="1">
                  <c:v>14754</c:v>
                </c:pt>
                <c:pt idx="2">
                  <c:v>11663</c:v>
                </c:pt>
                <c:pt idx="3">
                  <c:v>23012</c:v>
                </c:pt>
                <c:pt idx="4">
                  <c:v>16641</c:v>
                </c:pt>
                <c:pt idx="5">
                  <c:v>6883</c:v>
                </c:pt>
              </c:numCache>
            </c:numRef>
          </c:val>
          <c:smooth val="0"/>
          <c:extLst xmlns:c16r2="http://schemas.microsoft.com/office/drawing/2015/06/chart">
            <c:ext xmlns:c16="http://schemas.microsoft.com/office/drawing/2014/chart" uri="{C3380CC4-5D6E-409C-BE32-E72D297353CC}">
              <c16:uniqueId val="{00000011-38F3-43F3-8414-CBBF1B23784A}"/>
            </c:ext>
          </c:extLst>
        </c:ser>
        <c:dLbls>
          <c:showLegendKey val="0"/>
          <c:showVal val="0"/>
          <c:showCatName val="0"/>
          <c:showSerName val="0"/>
          <c:showPercent val="0"/>
          <c:showBubbleSize val="0"/>
        </c:dLbls>
        <c:marker val="1"/>
        <c:smooth val="0"/>
        <c:axId val="272013904"/>
        <c:axId val="272014464"/>
      </c:lineChart>
      <c:catAx>
        <c:axId val="271961408"/>
        <c:scaling>
          <c:orientation val="minMax"/>
        </c:scaling>
        <c:delete val="0"/>
        <c:axPos val="b"/>
        <c:numFmt formatCode="General" sourceLinked="0"/>
        <c:majorTickMark val="out"/>
        <c:minorTickMark val="none"/>
        <c:tickLblPos val="nextTo"/>
        <c:crossAx val="271961968"/>
        <c:crosses val="autoZero"/>
        <c:auto val="1"/>
        <c:lblAlgn val="ctr"/>
        <c:lblOffset val="100"/>
        <c:noMultiLvlLbl val="0"/>
      </c:catAx>
      <c:valAx>
        <c:axId val="271961968"/>
        <c:scaling>
          <c:orientation val="minMax"/>
        </c:scaling>
        <c:delete val="0"/>
        <c:axPos val="l"/>
        <c:numFmt formatCode="0%" sourceLinked="0"/>
        <c:majorTickMark val="out"/>
        <c:minorTickMark val="none"/>
        <c:tickLblPos val="nextTo"/>
        <c:txPr>
          <a:bodyPr rot="0" vert="horz"/>
          <a:lstStyle/>
          <a:p>
            <a:pPr>
              <a:defRPr/>
            </a:pPr>
            <a:endParaRPr lang="ka-GE"/>
          </a:p>
        </c:txPr>
        <c:crossAx val="271961408"/>
        <c:crosses val="autoZero"/>
        <c:crossBetween val="between"/>
      </c:valAx>
      <c:catAx>
        <c:axId val="272013904"/>
        <c:scaling>
          <c:orientation val="minMax"/>
        </c:scaling>
        <c:delete val="1"/>
        <c:axPos val="b"/>
        <c:numFmt formatCode="General" sourceLinked="1"/>
        <c:majorTickMark val="out"/>
        <c:minorTickMark val="none"/>
        <c:tickLblPos val="nextTo"/>
        <c:crossAx val="272014464"/>
        <c:crosses val="autoZero"/>
        <c:auto val="1"/>
        <c:lblAlgn val="ctr"/>
        <c:lblOffset val="100"/>
        <c:noMultiLvlLbl val="0"/>
      </c:catAx>
      <c:valAx>
        <c:axId val="272014464"/>
        <c:scaling>
          <c:orientation val="minMax"/>
        </c:scaling>
        <c:delete val="0"/>
        <c:axPos val="r"/>
        <c:numFmt formatCode="#,##0" sourceLinked="1"/>
        <c:majorTickMark val="out"/>
        <c:minorTickMark val="none"/>
        <c:tickLblPos val="nextTo"/>
        <c:crossAx val="272013904"/>
        <c:crosses val="max"/>
        <c:crossBetween val="between"/>
      </c:valAx>
      <c:spPr>
        <a:noFill/>
        <a:ln w="21980">
          <a:noFill/>
        </a:ln>
      </c:spPr>
    </c:plotArea>
    <c:legend>
      <c:legendPos val="r"/>
      <c:layout>
        <c:manualLayout>
          <c:xMode val="edge"/>
          <c:yMode val="edge"/>
          <c:x val="0.574990566055397"/>
          <c:y val="0.75313413056181655"/>
          <c:w val="0.22730644902046102"/>
          <c:h val="0.22475608356290175"/>
        </c:manualLayout>
      </c:layout>
      <c:overlay val="0"/>
      <c:txPr>
        <a:bodyPr/>
        <a:lstStyle/>
        <a:p>
          <a:pPr>
            <a:defRPr sz="1200"/>
          </a:pPr>
          <a:endParaRPr lang="ka-GE"/>
        </a:p>
      </c:txPr>
    </c:legend>
    <c:plotVisOnly val="1"/>
    <c:dispBlanksAs val="gap"/>
    <c:showDLblsOverMax val="0"/>
  </c:chart>
  <c:txPr>
    <a:bodyPr/>
    <a:lstStyle/>
    <a:p>
      <a:pPr>
        <a:defRPr sz="1558"/>
      </a:pPr>
      <a:endParaRPr lang="ka-G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All</a:t>
            </a:r>
            <a:r>
              <a:rPr lang="en-US" sz="1800" baseline="0" dirty="0"/>
              <a:t> Anti-HCV+ Participants</a:t>
            </a:r>
            <a:endParaRPr lang="en-US" sz="1800" dirty="0"/>
          </a:p>
        </c:rich>
      </c:tx>
      <c:layout>
        <c:manualLayout>
          <c:xMode val="edge"/>
          <c:yMode val="edge"/>
          <c:x val="0.29114845753631158"/>
          <c:y val="2.4754929690420167E-2"/>
        </c:manualLayout>
      </c:layout>
      <c:overlay val="0"/>
    </c:title>
    <c:autoTitleDeleted val="0"/>
    <c:plotArea>
      <c:layout/>
      <c:pieChart>
        <c:varyColors val="1"/>
        <c:ser>
          <c:idx val="0"/>
          <c:order val="0"/>
          <c:tx>
            <c:strRef>
              <c:f>Sheet1!$B$1</c:f>
              <c:strCache>
                <c:ptCount val="1"/>
                <c:pt idx="0">
                  <c:v>Combined</c:v>
                </c:pt>
              </c:strCache>
            </c:strRef>
          </c:tx>
          <c:dLbls>
            <c:dLbl>
              <c:idx val="0"/>
              <c:layout>
                <c:manualLayout>
                  <c:x val="-0.13894818703217654"/>
                  <c:y val="0.156027149959245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C4F-49B6-A575-680F3536F016}"/>
                </c:ext>
                <c:ext xmlns:c15="http://schemas.microsoft.com/office/drawing/2012/chart" uri="{CE6537A1-D6FC-4f65-9D91-7224C49458BB}">
                  <c15:layout/>
                </c:ext>
              </c:extLst>
            </c:dLbl>
            <c:dLbl>
              <c:idx val="1"/>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C4F-49B6-A575-680F3536F016}"/>
                </c:ext>
                <c:ext xmlns:c15="http://schemas.microsoft.com/office/drawing/2012/chart" uri="{CE6537A1-D6FC-4f65-9D91-7224C49458BB}">
                  <c15:layout/>
                </c:ext>
              </c:extLst>
            </c:dLbl>
            <c:dLbl>
              <c:idx val="2"/>
              <c:layout>
                <c:manualLayout>
                  <c:x val="2.2701791905641425E-2"/>
                  <c:y val="-6.33111371944890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C4F-49B6-A575-680F3536F016}"/>
                </c:ext>
                <c:ext xmlns:c15="http://schemas.microsoft.com/office/drawing/2012/chart" uri="{CE6537A1-D6FC-4f65-9D91-7224C49458BB}">
                  <c15:layout/>
                </c:ext>
              </c:extLst>
            </c:dLbl>
            <c:spPr>
              <a:noFill/>
              <a:ln>
                <a:noFill/>
              </a:ln>
              <a:effectLst/>
            </c:spPr>
            <c:txPr>
              <a:bodyPr/>
              <a:lstStyle/>
              <a:p>
                <a:pPr>
                  <a:defRPr sz="1800" b="1"/>
                </a:pPr>
                <a:endParaRPr lang="ka-GE"/>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Sheet1!$A$2:$A$5</c:f>
              <c:strCache>
                <c:ptCount val="4"/>
                <c:pt idx="0">
                  <c:v>IDU only</c:v>
                </c:pt>
                <c:pt idx="1">
                  <c:v>Blood transfusion only</c:v>
                </c:pt>
                <c:pt idx="2">
                  <c:v>Both</c:v>
                </c:pt>
                <c:pt idx="3">
                  <c:v>Neither reported</c:v>
                </c:pt>
              </c:strCache>
            </c:strRef>
          </c:cat>
          <c:val>
            <c:numRef>
              <c:f>Sheet1!$B$2:$B$5</c:f>
              <c:numCache>
                <c:formatCode>0.0%</c:formatCode>
                <c:ptCount val="4"/>
                <c:pt idx="0">
                  <c:v>0.33600000000000002</c:v>
                </c:pt>
                <c:pt idx="1">
                  <c:v>0.151</c:v>
                </c:pt>
                <c:pt idx="2">
                  <c:v>4.5999999999999999E-2</c:v>
                </c:pt>
                <c:pt idx="3">
                  <c:v>0.46700000000000003</c:v>
                </c:pt>
              </c:numCache>
            </c:numRef>
          </c:val>
          <c:extLst xmlns:c16r2="http://schemas.microsoft.com/office/drawing/2015/06/chart">
            <c:ext xmlns:c16="http://schemas.microsoft.com/office/drawing/2014/chart" uri="{C3380CC4-5D6E-409C-BE32-E72D297353CC}">
              <c16:uniqueId val="{00000003-2C4F-49B6-A575-680F3536F016}"/>
            </c:ext>
          </c:extLst>
        </c:ser>
        <c:dLbls>
          <c:showLegendKey val="0"/>
          <c:showVal val="0"/>
          <c:showCatName val="0"/>
          <c:showSerName val="0"/>
          <c:showPercent val="0"/>
          <c:showBubbleSize val="0"/>
          <c:showLeaderLines val="1"/>
        </c:dLbls>
        <c:firstSliceAng val="0"/>
      </c:pieChart>
    </c:plotArea>
    <c:legend>
      <c:legendPos val="l"/>
      <c:layout/>
      <c:overlay val="0"/>
      <c:txPr>
        <a:bodyPr/>
        <a:lstStyle/>
        <a:p>
          <a:pPr>
            <a:defRPr sz="1400"/>
          </a:pPr>
          <a:endParaRPr lang="ka-GE"/>
        </a:p>
      </c:txPr>
    </c:legend>
    <c:plotVisOnly val="1"/>
    <c:dispBlanksAs val="gap"/>
    <c:showDLblsOverMax val="0"/>
  </c:chart>
  <c:txPr>
    <a:bodyPr/>
    <a:lstStyle/>
    <a:p>
      <a:pPr>
        <a:defRPr sz="1800"/>
      </a:pPr>
      <a:endParaRPr lang="ka-G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Anti-HCV+</c:v>
                </c:pt>
                <c:pt idx="1">
                  <c:v>Knows status</c:v>
                </c:pt>
                <c:pt idx="2">
                  <c:v>History of treatment</c:v>
                </c:pt>
                <c:pt idx="3">
                  <c:v>Completed treatment</c:v>
                </c:pt>
                <c:pt idx="4">
                  <c:v>Cured</c:v>
                </c:pt>
              </c:strCache>
            </c:strRef>
          </c:cat>
          <c:val>
            <c:numRef>
              <c:f>Sheet1!$B$2:$B$6</c:f>
              <c:numCache>
                <c:formatCode>General</c:formatCode>
                <c:ptCount val="5"/>
                <c:pt idx="0">
                  <c:v>425</c:v>
                </c:pt>
                <c:pt idx="1">
                  <c:v>156</c:v>
                </c:pt>
                <c:pt idx="2">
                  <c:v>50</c:v>
                </c:pt>
                <c:pt idx="3">
                  <c:v>32</c:v>
                </c:pt>
                <c:pt idx="4">
                  <c:v>6</c:v>
                </c:pt>
              </c:numCache>
            </c:numRef>
          </c:val>
          <c:extLst xmlns:c16r2="http://schemas.microsoft.com/office/drawing/2015/06/chart">
            <c:ext xmlns:c16="http://schemas.microsoft.com/office/drawing/2014/chart" uri="{C3380CC4-5D6E-409C-BE32-E72D297353CC}">
              <c16:uniqueId val="{00000000-BE54-43CC-9573-E8F34A0CD982}"/>
            </c:ext>
          </c:extLst>
        </c:ser>
        <c:dLbls>
          <c:dLblPos val="outEnd"/>
          <c:showLegendKey val="0"/>
          <c:showVal val="1"/>
          <c:showCatName val="0"/>
          <c:showSerName val="0"/>
          <c:showPercent val="0"/>
          <c:showBubbleSize val="0"/>
        </c:dLbls>
        <c:gapWidth val="219"/>
        <c:overlap val="-27"/>
        <c:axId val="272817408"/>
        <c:axId val="272817968"/>
      </c:barChart>
      <c:catAx>
        <c:axId val="2728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ka-GE"/>
          </a:p>
        </c:txPr>
        <c:crossAx val="272817968"/>
        <c:crosses val="autoZero"/>
        <c:auto val="1"/>
        <c:lblAlgn val="ctr"/>
        <c:lblOffset val="100"/>
        <c:noMultiLvlLbl val="0"/>
      </c:catAx>
      <c:valAx>
        <c:axId val="272817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ka-GE"/>
          </a:p>
        </c:txPr>
        <c:crossAx val="27281740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ka-G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HCV Screening within different programs, 2015-2017</a:t>
            </a:r>
          </a:p>
        </c:rich>
      </c:tx>
      <c:layout>
        <c:manualLayout>
          <c:xMode val="edge"/>
          <c:yMode val="edge"/>
          <c:x val="0.11634494780687049"/>
          <c:y val="2.598282444700278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ka-GE"/>
        </a:p>
      </c:txPr>
    </c:title>
    <c:autoTitleDeleted val="0"/>
    <c:plotArea>
      <c:layout>
        <c:manualLayout>
          <c:layoutTarget val="inner"/>
          <c:xMode val="edge"/>
          <c:yMode val="edge"/>
          <c:x val="5.4637190145159838E-2"/>
          <c:y val="0.2219538743588555"/>
          <c:w val="0.87861290112832657"/>
          <c:h val="0.4496605337369739"/>
        </c:manualLayout>
      </c:layout>
      <c:barChart>
        <c:barDir val="col"/>
        <c:grouping val="clustered"/>
        <c:varyColors val="0"/>
        <c:ser>
          <c:idx val="0"/>
          <c:order val="0"/>
          <c:tx>
            <c:strRef>
              <c:f>Sheet1!$B$1</c:f>
              <c:strCache>
                <c:ptCount val="1"/>
                <c:pt idx="0">
                  <c:v>Screened</c:v>
                </c:pt>
              </c:strCache>
            </c:strRef>
          </c:tx>
          <c:spPr>
            <a:solidFill>
              <a:srgbClr val="0070C0"/>
            </a:solidFill>
            <a:ln>
              <a:noFill/>
            </a:ln>
            <a:effectLst/>
          </c:spPr>
          <c:invertIfNegative val="0"/>
          <c:dLbls>
            <c:dLbl>
              <c:idx val="0"/>
              <c:layout/>
              <c:tx>
                <c:rich>
                  <a:bodyPr/>
                  <a:lstStyle/>
                  <a:p>
                    <a:r>
                      <a:rPr lang="en-US" dirty="0"/>
                      <a:t>168121</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7D2-493D-8AF2-44F46AE9857A}"/>
                </c:ext>
                <c:ext xmlns:c15="http://schemas.microsoft.com/office/drawing/2012/chart" uri="{CE6537A1-D6FC-4f65-9D91-7224C49458BB}">
                  <c15:layout/>
                </c:ext>
              </c:extLst>
            </c:dLbl>
            <c:dLbl>
              <c:idx val="1"/>
              <c:layout/>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r>
                      <a:rPr lang="en-US" sz="1000" dirty="0"/>
                      <a:t>1790</a:t>
                    </a:r>
                  </a:p>
                </c:rich>
              </c:tx>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7D2-493D-8AF2-44F46AE9857A}"/>
                </c:ext>
                <c:ext xmlns:c15="http://schemas.microsoft.com/office/drawing/2012/chart" uri="{CE6537A1-D6FC-4f65-9D91-7224C49458BB}">
                  <c15:spPr xmlns:c15="http://schemas.microsoft.com/office/drawing/2012/chart">
                    <a:prstGeom prst="rect">
                      <a:avLst/>
                    </a:prstGeom>
                    <a:noFill/>
                    <a:ln>
                      <a:noFill/>
                    </a:ln>
                  </c15:spPr>
                  <c15:layout/>
                </c:ext>
              </c:extLst>
            </c:dLbl>
            <c:dLbl>
              <c:idx val="2"/>
              <c:layout/>
              <c:tx>
                <c:rich>
                  <a:bodyPr/>
                  <a:lstStyle/>
                  <a:p>
                    <a:r>
                      <a:rPr lang="en-US" dirty="0"/>
                      <a:t>44410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7D2-493D-8AF2-44F46AE9857A}"/>
                </c:ext>
                <c:ext xmlns:c15="http://schemas.microsoft.com/office/drawing/2012/chart" uri="{CE6537A1-D6FC-4f65-9D91-7224C49458BB}">
                  <c15:layout/>
                </c:ext>
              </c:extLst>
            </c:dLbl>
            <c:dLbl>
              <c:idx val="3"/>
              <c:layout/>
              <c:tx>
                <c:rich>
                  <a:bodyPr/>
                  <a:lstStyle/>
                  <a:p>
                    <a:r>
                      <a:rPr lang="en-US" dirty="0"/>
                      <a:t>53852</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7D2-493D-8AF2-44F46AE9857A}"/>
                </c:ext>
                <c:ext xmlns:c15="http://schemas.microsoft.com/office/drawing/2012/chart" uri="{CE6537A1-D6FC-4f65-9D91-7224C49458BB}">
                  <c15:layout/>
                </c:ext>
              </c:extLst>
            </c:dLbl>
            <c:dLbl>
              <c:idx val="4"/>
              <c:layout/>
              <c:tx>
                <c:rich>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fld id="{1AA9D0C7-5A45-4678-BFA6-81B1CBEBC86F}" type="CELLREF">
                      <a:rPr lang="en-US" smtClean="0"/>
                      <a:pPr>
                        <a:defRPr sz="1000"/>
                      </a:pPr>
                      <a:t>[CELLREF]</a:t>
                    </a:fld>
                    <a:endParaRPr lang="ka-GE"/>
                  </a:p>
                </c:rich>
              </c:tx>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ka-GE"/>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7D2-493D-8AF2-44F46AE9857A}"/>
                </c:ext>
                <c:ext xmlns:c15="http://schemas.microsoft.com/office/drawing/2012/chart" uri="{CE6537A1-D6FC-4f65-9D91-7224C49458BB}">
                  <c15:spPr xmlns:c15="http://schemas.microsoft.com/office/drawing/2012/chart">
                    <a:prstGeom prst="rect">
                      <a:avLst/>
                    </a:prstGeom>
                    <a:noFill/>
                    <a:ln>
                      <a:noFill/>
                    </a:ln>
                  </c15:spPr>
                  <c15:layout/>
                  <c15:dlblFieldTable>
                    <c15:dlblFTEntry>
                      <c15:txfldGUID>{1AA9D0C7-5A45-4678-BFA6-81B1CBEBC86F}</c15:txfldGUID>
                      <c15:f>Sheet1!$H$6</c15:f>
                      <c15:dlblFieldTableCache>
                        <c:ptCount val="1"/>
                        <c:pt idx="0">
                          <c:v>104,114</c:v>
                        </c:pt>
                      </c15:dlblFieldTableCache>
                    </c15:dlblFTEntry>
                  </c15:dlblFieldTable>
                  <c15:showDataLabelsRange val="0"/>
                </c:ext>
              </c:extLst>
            </c:dLbl>
            <c:dLbl>
              <c:idx val="5"/>
              <c:layout/>
              <c:tx>
                <c:rich>
                  <a:bodyPr/>
                  <a:lstStyle/>
                  <a:p>
                    <a:fld id="{56F53EE1-CEF8-4F91-AEFF-C0732BF61CCF}" type="CELLREF">
                      <a:rPr lang="en-US" smtClean="0"/>
                      <a:pPr/>
                      <a:t>[CELLREF]</a:t>
                    </a:fld>
                    <a:endParaRPr lang="ka-GE"/>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7D2-493D-8AF2-44F46AE9857A}"/>
                </c:ext>
                <c:ext xmlns:c15="http://schemas.microsoft.com/office/drawing/2012/chart" uri="{CE6537A1-D6FC-4f65-9D91-7224C49458BB}">
                  <c15:layout/>
                  <c15:dlblFieldTable>
                    <c15:dlblFTEntry>
                      <c15:txfldGUID>{56F53EE1-CEF8-4F91-AEFF-C0732BF61CCF}</c15:txfldGUID>
                      <c15:f>Sheet1!$H$7</c15:f>
                      <c15:dlblFieldTableCache>
                        <c:ptCount val="1"/>
                        <c:pt idx="0">
                          <c:v>46,687</c:v>
                        </c:pt>
                      </c15:dlblFieldTableCache>
                    </c15:dlblFTEntry>
                  </c15:dlblFieldTable>
                  <c15:showDataLabelsRange val="0"/>
                </c:ext>
              </c:extLst>
            </c:dLbl>
            <c:dLbl>
              <c:idx val="6"/>
              <c:layout/>
              <c:tx>
                <c:rich>
                  <a:bodyPr/>
                  <a:lstStyle/>
                  <a:p>
                    <a:r>
                      <a:rPr lang="en-US" dirty="0"/>
                      <a:t>83910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7D2-493D-8AF2-44F46AE9857A}"/>
                </c:ext>
                <c:ext xmlns:c15="http://schemas.microsoft.com/office/drawing/2012/chart" uri="{CE6537A1-D6FC-4f65-9D91-7224C49458BB}">
                  <c15:layout/>
                </c:ext>
              </c:extLst>
            </c:dLbl>
            <c:dLbl>
              <c:idx val="7"/>
              <c:layout/>
              <c:tx>
                <c:rich>
                  <a:bodyPr/>
                  <a:lstStyle/>
                  <a:p>
                    <a:fld id="{B5DEF2C2-E04E-4C5F-BD8C-5144792FF0C9}" type="CELLREF">
                      <a:rPr lang="en-US"/>
                      <a:pPr/>
                      <a:t>[CELLREF]</a:t>
                    </a:fld>
                    <a:endParaRPr lang="ka-GE"/>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7D2-493D-8AF2-44F46AE9857A}"/>
                </c:ext>
                <c:ext xmlns:c15="http://schemas.microsoft.com/office/drawing/2012/chart" uri="{CE6537A1-D6FC-4f65-9D91-7224C49458BB}">
                  <c15:layout/>
                  <c15:dlblFieldTable>
                    <c15:dlblFTEntry>
                      <c15:txfldGUID>{B5DEF2C2-E04E-4C5F-BD8C-5144792FF0C9}</c15:txfldGUID>
                      <c15:f>Sheet1!$H$9</c15:f>
                      <c15:dlblFieldTableCache>
                        <c:ptCount val="1"/>
                        <c:pt idx="0">
                          <c:v>2,453</c:v>
                        </c:pt>
                      </c15:dlblFieldTableCache>
                    </c15:dlblFTEntry>
                  </c15:dlblFieldTable>
                  <c15:showDataLabelsRange val="0"/>
                </c:ext>
              </c:extLst>
            </c:dLbl>
            <c:dLbl>
              <c:idx val="8"/>
              <c:layout/>
              <c:tx>
                <c:rich>
                  <a:bodyPr/>
                  <a:lstStyle/>
                  <a:p>
                    <a:r>
                      <a:rPr lang="en-US" sz="1000" b="0" i="0" u="none" strike="noStrike" baseline="0" dirty="0"/>
                      <a:t>26159</a:t>
                    </a:r>
                    <a:endParaRPr lang="en-US" sz="1000"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7D2-493D-8AF2-44F46AE9857A}"/>
                </c:ext>
                <c:ext xmlns:c15="http://schemas.microsoft.com/office/drawing/2012/chart" uri="{CE6537A1-D6FC-4f65-9D91-7224C49458BB}">
                  <c15:layout/>
                </c:ext>
              </c:extLst>
            </c:dLbl>
            <c:dLbl>
              <c:idx val="9"/>
              <c:layout/>
              <c:tx>
                <c:rich>
                  <a:bodyPr/>
                  <a:lstStyle/>
                  <a:p>
                    <a:r>
                      <a:rPr lang="en-US" dirty="0"/>
                      <a:t>11217*</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7D2-493D-8AF2-44F46AE9857A}"/>
                </c:ext>
                <c:ext xmlns:c15="http://schemas.microsoft.com/office/drawing/2012/chart" uri="{CE6537A1-D6FC-4f65-9D91-7224C49458BB}">
                  <c15:layout/>
                </c:ext>
              </c:extLst>
            </c:dLbl>
            <c:dLbl>
              <c:idx val="10"/>
              <c:layout/>
              <c:tx>
                <c:rich>
                  <a:bodyPr/>
                  <a:lstStyle/>
                  <a:p>
                    <a:r>
                      <a:rPr lang="en-US" dirty="0"/>
                      <a:t>14053*</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7D2-493D-8AF2-44F46AE9857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Blood donations</c:v>
                </c:pt>
                <c:pt idx="1">
                  <c:v>PLHIV</c:v>
                </c:pt>
                <c:pt idx="2">
                  <c:v>PWID</c:v>
                </c:pt>
                <c:pt idx="3">
                  <c:v>Pregnant</c:v>
                </c:pt>
                <c:pt idx="4">
                  <c:v>Hospitalized</c:v>
                </c:pt>
                <c:pt idx="5">
                  <c:v>Outpatient</c:v>
                </c:pt>
                <c:pt idx="6">
                  <c:v>NCDC </c:v>
                </c:pt>
                <c:pt idx="7">
                  <c:v>HCV Management Center</c:v>
                </c:pt>
                <c:pt idx="8">
                  <c:v>Tbilisi citizens</c:v>
                </c:pt>
                <c:pt idx="9">
                  <c:v>Recruits</c:v>
                </c:pt>
                <c:pt idx="10">
                  <c:v>Prisoners</c:v>
                </c:pt>
              </c:strCache>
            </c:strRef>
          </c:cat>
          <c:val>
            <c:numRef>
              <c:f>Sheet1!$B$2:$B$12</c:f>
              <c:numCache>
                <c:formatCode>0%</c:formatCode>
                <c:ptCount val="11"/>
                <c:pt idx="0">
                  <c:v>1</c:v>
                </c:pt>
                <c:pt idx="1">
                  <c:v>1</c:v>
                </c:pt>
                <c:pt idx="2">
                  <c:v>1</c:v>
                </c:pt>
                <c:pt idx="3">
                  <c:v>1</c:v>
                </c:pt>
                <c:pt idx="4">
                  <c:v>1</c:v>
                </c:pt>
                <c:pt idx="5">
                  <c:v>1</c:v>
                </c:pt>
                <c:pt idx="6">
                  <c:v>1</c:v>
                </c:pt>
                <c:pt idx="7">
                  <c:v>1</c:v>
                </c:pt>
                <c:pt idx="8">
                  <c:v>1</c:v>
                </c:pt>
                <c:pt idx="9">
                  <c:v>1</c:v>
                </c:pt>
                <c:pt idx="10">
                  <c:v>1</c:v>
                </c:pt>
              </c:numCache>
            </c:numRef>
          </c:val>
          <c:extLst xmlns:c16r2="http://schemas.microsoft.com/office/drawing/2015/06/chart">
            <c:ext xmlns:c16="http://schemas.microsoft.com/office/drawing/2014/chart" uri="{C3380CC4-5D6E-409C-BE32-E72D297353CC}">
              <c16:uniqueId val="{0000000B-57D2-493D-8AF2-44F46AE9857A}"/>
            </c:ext>
          </c:extLst>
        </c:ser>
        <c:ser>
          <c:idx val="1"/>
          <c:order val="1"/>
          <c:tx>
            <c:strRef>
              <c:f>Sheet1!$C$1</c:f>
              <c:strCache>
                <c:ptCount val="1"/>
                <c:pt idx="0">
                  <c:v>% HCV Positive</c:v>
                </c:pt>
              </c:strCache>
            </c:strRef>
          </c:tx>
          <c:spPr>
            <a:solidFill>
              <a:srgbClr val="FF0000"/>
            </a:solidFill>
            <a:ln>
              <a:noFill/>
            </a:ln>
            <a:effectLst/>
          </c:spPr>
          <c:invertIfNegative val="0"/>
          <c:dLbls>
            <c:dLbl>
              <c:idx val="0"/>
              <c:layout>
                <c:manualLayout>
                  <c:x val="1.7163211025058137E-2"/>
                  <c:y val="-1.11354961915726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7D2-493D-8AF2-44F46AE9857A}"/>
                </c:ext>
                <c:ext xmlns:c15="http://schemas.microsoft.com/office/drawing/2012/chart" uri="{CE6537A1-D6FC-4f65-9D91-7224C49458BB}">
                  <c15:layout/>
                </c:ext>
              </c:extLst>
            </c:dLbl>
            <c:dLbl>
              <c:idx val="1"/>
              <c:layout>
                <c:manualLayout>
                  <c:x val="2.0977257919515466E-2"/>
                  <c:y val="-7.423664127715080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7D2-493D-8AF2-44F46AE9857A}"/>
                </c:ext>
                <c:ext xmlns:c15="http://schemas.microsoft.com/office/drawing/2012/chart" uri="{CE6537A1-D6FC-4f65-9D91-7224C49458BB}">
                  <c15:layout/>
                </c:ext>
              </c:extLst>
            </c:dLbl>
            <c:dLbl>
              <c:idx val="2"/>
              <c:layout>
                <c:manualLayout>
                  <c:x val="1.7163211025058137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7D2-493D-8AF2-44F46AE9857A}"/>
                </c:ext>
                <c:ext xmlns:c15="http://schemas.microsoft.com/office/drawing/2012/chart" uri="{CE6537A1-D6FC-4f65-9D91-7224C49458BB}">
                  <c15:layout/>
                </c:ext>
              </c:extLst>
            </c:dLbl>
            <c:dLbl>
              <c:idx val="3"/>
              <c:layout>
                <c:manualLayout>
                  <c:x val="9.5351172361434096E-3"/>
                  <c:y val="-1.113549619157262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7D2-493D-8AF2-44F46AE9857A}"/>
                </c:ext>
                <c:ext xmlns:c15="http://schemas.microsoft.com/office/drawing/2012/chart" uri="{CE6537A1-D6FC-4f65-9D91-7224C49458BB}">
                  <c15:layout/>
                </c:ext>
              </c:extLst>
            </c:dLbl>
            <c:dLbl>
              <c:idx val="4"/>
              <c:layout>
                <c:manualLayout>
                  <c:x val="1.5256187577829386E-2"/>
                  <c:y val="-1.11354961915726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57D2-493D-8AF2-44F46AE9857A}"/>
                </c:ext>
                <c:ext xmlns:c15="http://schemas.microsoft.com/office/drawing/2012/chart" uri="{CE6537A1-D6FC-4f65-9D91-7224C49458BB}">
                  <c15:layout/>
                </c:ext>
              </c:extLst>
            </c:dLbl>
            <c:dLbl>
              <c:idx val="5"/>
              <c:layout>
                <c:manualLayout>
                  <c:x val="1.1442140683372092E-2"/>
                  <c:y val="-3.7118320638575403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57D2-493D-8AF2-44F46AE9857A}"/>
                </c:ext>
                <c:ext xmlns:c15="http://schemas.microsoft.com/office/drawing/2012/chart" uri="{CE6537A1-D6FC-4f65-9D91-7224C49458BB}">
                  <c15:layout/>
                </c:ext>
              </c:extLst>
            </c:dLbl>
            <c:dLbl>
              <c:idx val="6"/>
              <c:layout>
                <c:manualLayout>
                  <c:x val="1.5256187577829455E-2"/>
                  <c:y val="-1.484732825543016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57D2-493D-8AF2-44F46AE9857A}"/>
                </c:ext>
                <c:ext xmlns:c15="http://schemas.microsoft.com/office/drawing/2012/chart" uri="{CE6537A1-D6FC-4f65-9D91-7224C49458BB}">
                  <c15:layout/>
                </c:ext>
              </c:extLst>
            </c:dLbl>
            <c:dLbl>
              <c:idx val="7"/>
              <c:layout>
                <c:manualLayout>
                  <c:x val="1.1442140683372092E-2"/>
                  <c:y val="-6.8049468390789168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57D2-493D-8AF2-44F46AE9857A}"/>
                </c:ext>
                <c:ext xmlns:c15="http://schemas.microsoft.com/office/drawing/2012/chart" uri="{CE6537A1-D6FC-4f65-9D91-7224C49458BB}">
                  <c15:layout/>
                </c:ext>
              </c:extLst>
            </c:dLbl>
            <c:dLbl>
              <c:idx val="8"/>
              <c:layout>
                <c:manualLayout>
                  <c:x val="1.9070234472286819E-2"/>
                  <c:y val="-3.711832063857608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57D2-493D-8AF2-44F46AE9857A}"/>
                </c:ext>
                <c:ext xmlns:c15="http://schemas.microsoft.com/office/drawing/2012/chart" uri="{CE6537A1-D6FC-4f65-9D91-7224C49458BB}">
                  <c15:layout/>
                </c:ext>
              </c:extLst>
            </c:dLbl>
            <c:dLbl>
              <c:idx val="9"/>
              <c:layout>
                <c:manualLayout>
                  <c:x val="1.5256187577829455E-2"/>
                  <c:y val="-7.423664127715149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57D2-493D-8AF2-44F46AE9857A}"/>
                </c:ext>
                <c:ext xmlns:c15="http://schemas.microsoft.com/office/drawing/2012/chart" uri="{CE6537A1-D6FC-4f65-9D91-7224C49458BB}">
                  <c15:layout/>
                </c:ext>
              </c:extLst>
            </c:dLbl>
            <c:dLbl>
              <c:idx val="10"/>
              <c:layout>
                <c:manualLayout>
                  <c:x val="1.3349164130600773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57D2-493D-8AF2-44F46AE9857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Blood donations</c:v>
                </c:pt>
                <c:pt idx="1">
                  <c:v>PLHIV</c:v>
                </c:pt>
                <c:pt idx="2">
                  <c:v>PWID</c:v>
                </c:pt>
                <c:pt idx="3">
                  <c:v>Pregnant</c:v>
                </c:pt>
                <c:pt idx="4">
                  <c:v>Hospitalized</c:v>
                </c:pt>
                <c:pt idx="5">
                  <c:v>Outpatient</c:v>
                </c:pt>
                <c:pt idx="6">
                  <c:v>NCDC </c:v>
                </c:pt>
                <c:pt idx="7">
                  <c:v>HCV Management Center</c:v>
                </c:pt>
                <c:pt idx="8">
                  <c:v>Tbilisi citizens</c:v>
                </c:pt>
                <c:pt idx="9">
                  <c:v>Recruits</c:v>
                </c:pt>
                <c:pt idx="10">
                  <c:v>Prisoners</c:v>
                </c:pt>
              </c:strCache>
            </c:strRef>
          </c:cat>
          <c:val>
            <c:numRef>
              <c:f>Sheet1!$C$2:$C$12</c:f>
              <c:numCache>
                <c:formatCode>0.00%</c:formatCode>
                <c:ptCount val="11"/>
                <c:pt idx="0">
                  <c:v>1.2520743987961052E-2</c:v>
                </c:pt>
                <c:pt idx="1">
                  <c:v>0.24860335195530725</c:v>
                </c:pt>
                <c:pt idx="2">
                  <c:v>0.45001125872551229</c:v>
                </c:pt>
                <c:pt idx="3">
                  <c:v>4.0109930921785634E-3</c:v>
                </c:pt>
                <c:pt idx="4">
                  <c:v>4.2347811053268535E-2</c:v>
                </c:pt>
                <c:pt idx="5">
                  <c:v>6.4900293443571011E-2</c:v>
                </c:pt>
                <c:pt idx="6">
                  <c:v>0.17491359790251459</c:v>
                </c:pt>
                <c:pt idx="7">
                  <c:v>0.31390134529147984</c:v>
                </c:pt>
                <c:pt idx="8">
                  <c:v>0.13773462288313773</c:v>
                </c:pt>
                <c:pt idx="9">
                  <c:v>1.5155567442275118E-2</c:v>
                </c:pt>
                <c:pt idx="10">
                  <c:v>0.37401266633459046</c:v>
                </c:pt>
              </c:numCache>
            </c:numRef>
          </c:val>
          <c:extLst xmlns:c16r2="http://schemas.microsoft.com/office/drawing/2015/06/chart">
            <c:ext xmlns:c16="http://schemas.microsoft.com/office/drawing/2014/chart" uri="{C3380CC4-5D6E-409C-BE32-E72D297353CC}">
              <c16:uniqueId val="{00000017-57D2-493D-8AF2-44F46AE9857A}"/>
            </c:ext>
          </c:extLst>
        </c:ser>
        <c:dLbls>
          <c:dLblPos val="outEnd"/>
          <c:showLegendKey val="0"/>
          <c:showVal val="1"/>
          <c:showCatName val="0"/>
          <c:showSerName val="0"/>
          <c:showPercent val="0"/>
          <c:showBubbleSize val="0"/>
        </c:dLbls>
        <c:gapWidth val="219"/>
        <c:overlap val="-27"/>
        <c:axId val="261075232"/>
        <c:axId val="27285371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Sheet1!$D$1</c15:sqref>
                        </c15:formulaRef>
                      </c:ext>
                    </c:extLst>
                    <c:strCache>
                      <c:ptCount val="1"/>
                      <c:pt idx="0">
                        <c:v>Column1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ka-GE"/>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0"/>
                    </c:ext>
                  </c:extLst>
                </c:dLbls>
                <c:cat>
                  <c:strRef>
                    <c:extLst xmlns:c16r2="http://schemas.microsoft.com/office/drawing/2015/06/chart">
                      <c:ext uri="{02D57815-91ED-43cb-92C2-25804820EDAC}">
                        <c15:formulaRef>
                          <c15:sqref>Sheet1!$A$2:$A$12</c15:sqref>
                        </c15:formulaRef>
                      </c:ext>
                    </c:extLst>
                    <c:strCache>
                      <c:ptCount val="11"/>
                      <c:pt idx="0">
                        <c:v>Blood donations</c:v>
                      </c:pt>
                      <c:pt idx="1">
                        <c:v>PLHIV</c:v>
                      </c:pt>
                      <c:pt idx="2">
                        <c:v>PWID</c:v>
                      </c:pt>
                      <c:pt idx="3">
                        <c:v>Pregnant</c:v>
                      </c:pt>
                      <c:pt idx="4">
                        <c:v>Hospitalized</c:v>
                      </c:pt>
                      <c:pt idx="5">
                        <c:v>Outpatient</c:v>
                      </c:pt>
                      <c:pt idx="6">
                        <c:v>NCDC </c:v>
                      </c:pt>
                      <c:pt idx="7">
                        <c:v>HCV Management Center</c:v>
                      </c:pt>
                      <c:pt idx="8">
                        <c:v>Tbilisi citizens</c:v>
                      </c:pt>
                      <c:pt idx="9">
                        <c:v>Recruits</c:v>
                      </c:pt>
                      <c:pt idx="10">
                        <c:v>Prisoners</c:v>
                      </c:pt>
                    </c:strCache>
                  </c:strRef>
                </c:cat>
                <c:val>
                  <c:numRef>
                    <c:extLst xmlns:c16r2="http://schemas.microsoft.com/office/drawing/2015/06/chart">
                      <c:ext uri="{02D57815-91ED-43cb-92C2-25804820EDAC}">
                        <c15:formulaRef>
                          <c15:sqref>Sheet1!$D$2:$D$12</c15:sqref>
                        </c15:formulaRef>
                      </c:ext>
                    </c:extLst>
                    <c:numCache>
                      <c:formatCode>General</c:formatCode>
                      <c:ptCount val="11"/>
                    </c:numCache>
                  </c:numRef>
                </c:val>
                <c:extLst xmlns:c16r2="http://schemas.microsoft.com/office/drawing/2015/06/chart">
                  <c:ext xmlns:c16="http://schemas.microsoft.com/office/drawing/2014/chart" uri="{C3380CC4-5D6E-409C-BE32-E72D297353CC}">
                    <c16:uniqueId val="{00000018-57D2-493D-8AF2-44F46AE9857A}"/>
                  </c:ext>
                </c:extLst>
              </c15:ser>
            </c15:filteredBarSeries>
          </c:ext>
        </c:extLst>
      </c:barChart>
      <c:catAx>
        <c:axId val="2610752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ka-GE"/>
          </a:p>
        </c:txPr>
        <c:crossAx val="272853712"/>
        <c:crosses val="autoZero"/>
        <c:auto val="1"/>
        <c:lblAlgn val="ctr"/>
        <c:lblOffset val="100"/>
        <c:noMultiLvlLbl val="0"/>
      </c:catAx>
      <c:valAx>
        <c:axId val="272853712"/>
        <c:scaling>
          <c:orientation val="minMax"/>
          <c:max val="1"/>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a-GE"/>
          </a:p>
        </c:txPr>
        <c:crossAx val="261075232"/>
        <c:crosses val="max"/>
        <c:crossBetween val="between"/>
        <c:majorUnit val="0.2"/>
      </c:valAx>
      <c:spPr>
        <a:noFill/>
        <a:ln>
          <a:noFill/>
        </a:ln>
        <a:effectLst/>
      </c:spPr>
    </c:plotArea>
    <c:legend>
      <c:legendPos val="b"/>
      <c:layout>
        <c:manualLayout>
          <c:xMode val="edge"/>
          <c:yMode val="edge"/>
          <c:x val="0.60882018044113762"/>
          <c:y val="0.89172527415679304"/>
          <c:w val="0.36950905175314602"/>
          <c:h val="8.80169333672000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599A7-86B9-4051-887C-6D52F365ACE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740C771F-FBDC-42A3-99E9-AD59385568CB}">
      <dgm:prSet phldrT="[Text]"/>
      <dgm:spPr/>
      <dgm:t>
        <a:bodyPr/>
        <a:lstStyle/>
        <a:p>
          <a:r>
            <a:rPr lang="en-US" b="1" dirty="0"/>
            <a:t>215,000 anti-HCV positive persons</a:t>
          </a:r>
        </a:p>
      </dgm:t>
    </dgm:pt>
    <dgm:pt modelId="{AE5EBF4B-4F12-440B-9BF7-638838ED31F5}" type="parTrans" cxnId="{0F7D7F3B-CAE9-4551-9A8E-B8504D647892}">
      <dgm:prSet/>
      <dgm:spPr/>
      <dgm:t>
        <a:bodyPr/>
        <a:lstStyle/>
        <a:p>
          <a:endParaRPr lang="en-US"/>
        </a:p>
      </dgm:t>
    </dgm:pt>
    <dgm:pt modelId="{A3E35C73-CB09-4482-BCD2-6FDD5EA94DA9}" type="sibTrans" cxnId="{0F7D7F3B-CAE9-4551-9A8E-B8504D647892}">
      <dgm:prSet/>
      <dgm:spPr/>
      <dgm:t>
        <a:bodyPr/>
        <a:lstStyle/>
        <a:p>
          <a:endParaRPr lang="en-US"/>
        </a:p>
      </dgm:t>
    </dgm:pt>
    <dgm:pt modelId="{FE92B569-1A08-4C9F-B38C-89486048B629}">
      <dgm:prSet phldrT="[Text]"/>
      <dgm:spPr/>
      <dgm:t>
        <a:bodyPr/>
        <a:lstStyle/>
        <a:p>
          <a:r>
            <a:rPr lang="en-US" dirty="0"/>
            <a:t>IDU and Blood Transfusion – Most common risk factors</a:t>
          </a:r>
        </a:p>
      </dgm:t>
    </dgm:pt>
    <dgm:pt modelId="{6B3DC051-B89A-45B9-8A9E-25A18FCB78DF}" type="parTrans" cxnId="{B7253BBC-38EE-4229-AD4A-FEFB4EF86C55}">
      <dgm:prSet/>
      <dgm:spPr/>
      <dgm:t>
        <a:bodyPr/>
        <a:lstStyle/>
        <a:p>
          <a:endParaRPr lang="en-US"/>
        </a:p>
      </dgm:t>
    </dgm:pt>
    <dgm:pt modelId="{608C0925-88E5-46B2-A8F4-4C113ABBE0FF}" type="sibTrans" cxnId="{B7253BBC-38EE-4229-AD4A-FEFB4EF86C55}">
      <dgm:prSet/>
      <dgm:spPr/>
      <dgm:t>
        <a:bodyPr/>
        <a:lstStyle/>
        <a:p>
          <a:endParaRPr lang="en-US"/>
        </a:p>
      </dgm:t>
    </dgm:pt>
    <dgm:pt modelId="{E064E1A6-9386-4B82-AD62-9A2219EA2512}">
      <dgm:prSet phldrT="[Text]"/>
      <dgm:spPr/>
      <dgm:t>
        <a:bodyPr/>
        <a:lstStyle/>
        <a:p>
          <a:r>
            <a:rPr lang="en-US" dirty="0"/>
            <a:t>Men between 30-50 years old – Highest prevalence</a:t>
          </a:r>
        </a:p>
      </dgm:t>
    </dgm:pt>
    <dgm:pt modelId="{EA586BBF-ED50-424C-A924-D685110DCFCB}" type="parTrans" cxnId="{9A688831-72BA-4227-ADC0-4ABA4B70BE2E}">
      <dgm:prSet/>
      <dgm:spPr/>
      <dgm:t>
        <a:bodyPr/>
        <a:lstStyle/>
        <a:p>
          <a:endParaRPr lang="en-US"/>
        </a:p>
      </dgm:t>
    </dgm:pt>
    <dgm:pt modelId="{4ED4DA98-A0E2-41F6-B698-65433BB5D698}" type="sibTrans" cxnId="{9A688831-72BA-4227-ADC0-4ABA4B70BE2E}">
      <dgm:prSet/>
      <dgm:spPr/>
      <dgm:t>
        <a:bodyPr/>
        <a:lstStyle/>
        <a:p>
          <a:endParaRPr lang="en-US"/>
        </a:p>
      </dgm:t>
    </dgm:pt>
    <dgm:pt modelId="{E1A3C57A-0AD3-4EB3-BC61-51B4C0FF64FA}">
      <dgm:prSet/>
      <dgm:spPr/>
      <dgm:t>
        <a:bodyPr/>
        <a:lstStyle/>
        <a:p>
          <a:r>
            <a:rPr lang="en-US" dirty="0"/>
            <a:t>Large proportion of individuals – unknown risk factors</a:t>
          </a:r>
        </a:p>
      </dgm:t>
    </dgm:pt>
    <dgm:pt modelId="{751E253B-3370-4F91-A367-CB7AE3D46705}" type="parTrans" cxnId="{3789122B-C92D-4809-9CD6-2BAF55EB18E0}">
      <dgm:prSet/>
      <dgm:spPr/>
      <dgm:t>
        <a:bodyPr/>
        <a:lstStyle/>
        <a:p>
          <a:endParaRPr lang="en-US"/>
        </a:p>
      </dgm:t>
    </dgm:pt>
    <dgm:pt modelId="{2C027A58-EFD9-4B8D-A599-A311C91370A8}" type="sibTrans" cxnId="{3789122B-C92D-4809-9CD6-2BAF55EB18E0}">
      <dgm:prSet/>
      <dgm:spPr/>
      <dgm:t>
        <a:bodyPr/>
        <a:lstStyle/>
        <a:p>
          <a:endParaRPr lang="en-US"/>
        </a:p>
      </dgm:t>
    </dgm:pt>
    <dgm:pt modelId="{23C9659B-883A-4BB0-8CFA-389B6AC0B11F}">
      <dgm:prSet/>
      <dgm:spPr/>
      <dgm:t>
        <a:bodyPr/>
        <a:lstStyle/>
        <a:p>
          <a:r>
            <a:rPr lang="en-US" dirty="0"/>
            <a:t>Highest prevalence regions – </a:t>
          </a:r>
          <a:r>
            <a:rPr lang="en-US" dirty="0" err="1"/>
            <a:t>Samegrelo</a:t>
          </a:r>
          <a:r>
            <a:rPr lang="en-US" dirty="0"/>
            <a:t>, </a:t>
          </a:r>
          <a:r>
            <a:rPr lang="en-US" dirty="0" err="1"/>
            <a:t>Achara</a:t>
          </a:r>
          <a:r>
            <a:rPr lang="en-US" dirty="0"/>
            <a:t>, </a:t>
          </a:r>
          <a:r>
            <a:rPr lang="en-US" dirty="0" err="1"/>
            <a:t>Imereti</a:t>
          </a:r>
          <a:r>
            <a:rPr lang="en-US" dirty="0"/>
            <a:t>, Tbilisi</a:t>
          </a:r>
        </a:p>
      </dgm:t>
    </dgm:pt>
    <dgm:pt modelId="{0C4EB010-F123-4FC7-9261-455275654301}" type="parTrans" cxnId="{64EA0C73-9228-4A91-B96C-E79FFF3C1AAF}">
      <dgm:prSet/>
      <dgm:spPr/>
      <dgm:t>
        <a:bodyPr/>
        <a:lstStyle/>
        <a:p>
          <a:endParaRPr lang="en-US"/>
        </a:p>
      </dgm:t>
    </dgm:pt>
    <dgm:pt modelId="{5A52DE8C-6DFC-459E-8829-34E4DC75C9E6}" type="sibTrans" cxnId="{64EA0C73-9228-4A91-B96C-E79FFF3C1AAF}">
      <dgm:prSet/>
      <dgm:spPr/>
      <dgm:t>
        <a:bodyPr/>
        <a:lstStyle/>
        <a:p>
          <a:endParaRPr lang="en-US"/>
        </a:p>
      </dgm:t>
    </dgm:pt>
    <dgm:pt modelId="{D5891EEC-26BB-47E3-A1D6-D050CE489C3D}">
      <dgm:prSet phldrT="[Text]"/>
      <dgm:spPr/>
      <dgm:t>
        <a:bodyPr/>
        <a:lstStyle/>
        <a:p>
          <a:r>
            <a:rPr lang="en-US" dirty="0"/>
            <a:t>Only about 1/3 of anti-HCV positive persons knew their HCV status</a:t>
          </a:r>
        </a:p>
      </dgm:t>
    </dgm:pt>
    <dgm:pt modelId="{E1F28D96-9F5F-46D1-AB51-21A11D62E16A}" type="sibTrans" cxnId="{6F471308-107F-4AAB-B207-090A3023747B}">
      <dgm:prSet/>
      <dgm:spPr/>
      <dgm:t>
        <a:bodyPr/>
        <a:lstStyle/>
        <a:p>
          <a:endParaRPr lang="en-US"/>
        </a:p>
      </dgm:t>
    </dgm:pt>
    <dgm:pt modelId="{9CB4C15E-2BAA-4C7C-9786-56F8D829845F}" type="parTrans" cxnId="{6F471308-107F-4AAB-B207-090A3023747B}">
      <dgm:prSet/>
      <dgm:spPr/>
      <dgm:t>
        <a:bodyPr/>
        <a:lstStyle/>
        <a:p>
          <a:endParaRPr lang="en-US"/>
        </a:p>
      </dgm:t>
    </dgm:pt>
    <dgm:pt modelId="{FC8F4C1E-E52C-4797-A0D8-AC03366C4B51}" type="pres">
      <dgm:prSet presAssocID="{369599A7-86B9-4051-887C-6D52F365ACED}" presName="Name0" presStyleCnt="0">
        <dgm:presLayoutVars>
          <dgm:chMax val="1"/>
          <dgm:chPref val="1"/>
          <dgm:dir/>
          <dgm:animOne val="branch"/>
          <dgm:animLvl val="lvl"/>
        </dgm:presLayoutVars>
      </dgm:prSet>
      <dgm:spPr/>
      <dgm:t>
        <a:bodyPr/>
        <a:lstStyle/>
        <a:p>
          <a:endParaRPr lang="ka-GE"/>
        </a:p>
      </dgm:t>
    </dgm:pt>
    <dgm:pt modelId="{C3EE989D-9D6E-4EF7-AF4F-8A14BBE4318F}" type="pres">
      <dgm:prSet presAssocID="{740C771F-FBDC-42A3-99E9-AD59385568CB}" presName="singleCycle" presStyleCnt="0"/>
      <dgm:spPr/>
    </dgm:pt>
    <dgm:pt modelId="{0A5679B7-E970-446D-9A14-638CE0D21AB4}" type="pres">
      <dgm:prSet presAssocID="{740C771F-FBDC-42A3-99E9-AD59385568CB}" presName="singleCenter" presStyleLbl="node1" presStyleIdx="0" presStyleCnt="6" custScaleX="115649" custScaleY="64889" custLinFactNeighborX="266" custLinFactNeighborY="-5322">
        <dgm:presLayoutVars>
          <dgm:chMax val="7"/>
          <dgm:chPref val="7"/>
        </dgm:presLayoutVars>
      </dgm:prSet>
      <dgm:spPr/>
      <dgm:t>
        <a:bodyPr/>
        <a:lstStyle/>
        <a:p>
          <a:endParaRPr lang="ka-GE"/>
        </a:p>
      </dgm:t>
    </dgm:pt>
    <dgm:pt modelId="{D8B1AB95-9825-4F68-B2AC-6D7E758628AA}" type="pres">
      <dgm:prSet presAssocID="{6B3DC051-B89A-45B9-8A9E-25A18FCB78DF}" presName="Name56" presStyleLbl="parChTrans1D2" presStyleIdx="0" presStyleCnt="5" custSzX="1079366"/>
      <dgm:spPr/>
      <dgm:t>
        <a:bodyPr/>
        <a:lstStyle/>
        <a:p>
          <a:endParaRPr lang="ka-GE"/>
        </a:p>
      </dgm:t>
    </dgm:pt>
    <dgm:pt modelId="{F76F8363-34CB-4577-89DE-CA251D69272A}" type="pres">
      <dgm:prSet presAssocID="{FE92B569-1A08-4C9F-B38C-89486048B629}" presName="text0" presStyleLbl="node1" presStyleIdx="1" presStyleCnt="6" custScaleX="218877" custScaleY="96092">
        <dgm:presLayoutVars>
          <dgm:bulletEnabled val="1"/>
        </dgm:presLayoutVars>
      </dgm:prSet>
      <dgm:spPr/>
      <dgm:t>
        <a:bodyPr/>
        <a:lstStyle/>
        <a:p>
          <a:endParaRPr lang="ka-GE"/>
        </a:p>
      </dgm:t>
    </dgm:pt>
    <dgm:pt modelId="{A4D23DFD-FB3E-43BD-8293-C131FF63AAA1}" type="pres">
      <dgm:prSet presAssocID="{EA586BBF-ED50-424C-A924-D685110DCFCB}" presName="Name56" presStyleLbl="parChTrans1D2" presStyleIdx="1" presStyleCnt="5" custSzX="261629"/>
      <dgm:spPr/>
      <dgm:t>
        <a:bodyPr/>
        <a:lstStyle/>
        <a:p>
          <a:endParaRPr lang="ka-GE"/>
        </a:p>
      </dgm:t>
    </dgm:pt>
    <dgm:pt modelId="{45FC069B-75FD-4773-B12F-C0DD28AEA1BD}" type="pres">
      <dgm:prSet presAssocID="{E064E1A6-9386-4B82-AD62-9A2219EA2512}" presName="text0" presStyleLbl="node1" presStyleIdx="2" presStyleCnt="6" custScaleX="218877" custScaleY="96092" custRadScaleRad="121582" custRadScaleInc="-5502">
        <dgm:presLayoutVars>
          <dgm:bulletEnabled val="1"/>
        </dgm:presLayoutVars>
      </dgm:prSet>
      <dgm:spPr/>
      <dgm:t>
        <a:bodyPr/>
        <a:lstStyle/>
        <a:p>
          <a:endParaRPr lang="ka-GE"/>
        </a:p>
      </dgm:t>
    </dgm:pt>
    <dgm:pt modelId="{0EABF9CE-0EBE-4EB7-A8F4-DD7EA30B45ED}" type="pres">
      <dgm:prSet presAssocID="{9CB4C15E-2BAA-4C7C-9786-56F8D829845F}" presName="Name56" presStyleLbl="parChTrans1D2" presStyleIdx="2" presStyleCnt="5" custSzX="794617"/>
      <dgm:spPr/>
      <dgm:t>
        <a:bodyPr/>
        <a:lstStyle/>
        <a:p>
          <a:endParaRPr lang="ka-GE"/>
        </a:p>
      </dgm:t>
    </dgm:pt>
    <dgm:pt modelId="{99C9F316-0344-43DC-92E6-85BAF6FBB3F3}" type="pres">
      <dgm:prSet presAssocID="{D5891EEC-26BB-47E3-A1D6-D050CE489C3D}" presName="text0" presStyleLbl="node1" presStyleIdx="3" presStyleCnt="6" custScaleX="218877" custScaleY="96092" custRadScaleRad="87194" custRadScaleInc="-17736">
        <dgm:presLayoutVars>
          <dgm:bulletEnabled val="1"/>
        </dgm:presLayoutVars>
      </dgm:prSet>
      <dgm:spPr/>
      <dgm:t>
        <a:bodyPr/>
        <a:lstStyle/>
        <a:p>
          <a:endParaRPr lang="ka-GE"/>
        </a:p>
      </dgm:t>
    </dgm:pt>
    <dgm:pt modelId="{2B90E0A0-3323-4463-871C-E108731A4A8A}" type="pres">
      <dgm:prSet presAssocID="{751E253B-3370-4F91-A367-CB7AE3D46705}" presName="Name56" presStyleLbl="parChTrans1D2" presStyleIdx="3" presStyleCnt="5" custSzX="794617"/>
      <dgm:spPr/>
      <dgm:t>
        <a:bodyPr/>
        <a:lstStyle/>
        <a:p>
          <a:endParaRPr lang="ka-GE"/>
        </a:p>
      </dgm:t>
    </dgm:pt>
    <dgm:pt modelId="{2AE379D6-7729-413C-8029-D0C94B99CF51}" type="pres">
      <dgm:prSet presAssocID="{E1A3C57A-0AD3-4EB3-BC61-51B4C0FF64FA}" presName="text0" presStyleLbl="node1" presStyleIdx="4" presStyleCnt="6" custScaleX="218877" custScaleY="96092" custRadScaleRad="87194" custRadScaleInc="17736">
        <dgm:presLayoutVars>
          <dgm:bulletEnabled val="1"/>
        </dgm:presLayoutVars>
      </dgm:prSet>
      <dgm:spPr/>
      <dgm:t>
        <a:bodyPr/>
        <a:lstStyle/>
        <a:p>
          <a:endParaRPr lang="ka-GE"/>
        </a:p>
      </dgm:t>
    </dgm:pt>
    <dgm:pt modelId="{959B05EB-BE2D-4E13-8F1B-57ED87BD219E}" type="pres">
      <dgm:prSet presAssocID="{0C4EB010-F123-4FC7-9261-455275654301}" presName="Name56" presStyleLbl="parChTrans1D2" presStyleIdx="4" presStyleCnt="5" custSzX="261629"/>
      <dgm:spPr/>
      <dgm:t>
        <a:bodyPr/>
        <a:lstStyle/>
        <a:p>
          <a:endParaRPr lang="ka-GE"/>
        </a:p>
      </dgm:t>
    </dgm:pt>
    <dgm:pt modelId="{DB6EF5D0-1A4C-453A-A1D6-3CE67E78FF1E}" type="pres">
      <dgm:prSet presAssocID="{23C9659B-883A-4BB0-8CFA-389B6AC0B11F}" presName="text0" presStyleLbl="node1" presStyleIdx="5" presStyleCnt="6" custScaleX="218877" custScaleY="96092" custRadScaleRad="125417" custRadScaleInc="3021">
        <dgm:presLayoutVars>
          <dgm:bulletEnabled val="1"/>
        </dgm:presLayoutVars>
      </dgm:prSet>
      <dgm:spPr/>
      <dgm:t>
        <a:bodyPr/>
        <a:lstStyle/>
        <a:p>
          <a:endParaRPr lang="ka-GE"/>
        </a:p>
      </dgm:t>
    </dgm:pt>
  </dgm:ptLst>
  <dgm:cxnLst>
    <dgm:cxn modelId="{288F26D3-2E53-4BD1-BB80-D6473391523C}" type="presOf" srcId="{FE92B569-1A08-4C9F-B38C-89486048B629}" destId="{F76F8363-34CB-4577-89DE-CA251D69272A}" srcOrd="0" destOrd="0" presId="urn:microsoft.com/office/officeart/2008/layout/RadialCluster"/>
    <dgm:cxn modelId="{B7253BBC-38EE-4229-AD4A-FEFB4EF86C55}" srcId="{740C771F-FBDC-42A3-99E9-AD59385568CB}" destId="{FE92B569-1A08-4C9F-B38C-89486048B629}" srcOrd="0" destOrd="0" parTransId="{6B3DC051-B89A-45B9-8A9E-25A18FCB78DF}" sibTransId="{608C0925-88E5-46B2-A8F4-4C113ABBE0FF}"/>
    <dgm:cxn modelId="{F5F632DA-7FED-4789-BDAB-9FD031AF246E}" type="presOf" srcId="{23C9659B-883A-4BB0-8CFA-389B6AC0B11F}" destId="{DB6EF5D0-1A4C-453A-A1D6-3CE67E78FF1E}" srcOrd="0" destOrd="0" presId="urn:microsoft.com/office/officeart/2008/layout/RadialCluster"/>
    <dgm:cxn modelId="{6F471308-107F-4AAB-B207-090A3023747B}" srcId="{740C771F-FBDC-42A3-99E9-AD59385568CB}" destId="{D5891EEC-26BB-47E3-A1D6-D050CE489C3D}" srcOrd="2" destOrd="0" parTransId="{9CB4C15E-2BAA-4C7C-9786-56F8D829845F}" sibTransId="{E1F28D96-9F5F-46D1-AB51-21A11D62E16A}"/>
    <dgm:cxn modelId="{9F8C5098-8B40-4F45-8D71-8FB706EDC354}" type="presOf" srcId="{EA586BBF-ED50-424C-A924-D685110DCFCB}" destId="{A4D23DFD-FB3E-43BD-8293-C131FF63AAA1}" srcOrd="0" destOrd="0" presId="urn:microsoft.com/office/officeart/2008/layout/RadialCluster"/>
    <dgm:cxn modelId="{64EA0C73-9228-4A91-B96C-E79FFF3C1AAF}" srcId="{740C771F-FBDC-42A3-99E9-AD59385568CB}" destId="{23C9659B-883A-4BB0-8CFA-389B6AC0B11F}" srcOrd="4" destOrd="0" parTransId="{0C4EB010-F123-4FC7-9261-455275654301}" sibTransId="{5A52DE8C-6DFC-459E-8829-34E4DC75C9E6}"/>
    <dgm:cxn modelId="{0F7D7F3B-CAE9-4551-9A8E-B8504D647892}" srcId="{369599A7-86B9-4051-887C-6D52F365ACED}" destId="{740C771F-FBDC-42A3-99E9-AD59385568CB}" srcOrd="0" destOrd="0" parTransId="{AE5EBF4B-4F12-440B-9BF7-638838ED31F5}" sibTransId="{A3E35C73-CB09-4482-BCD2-6FDD5EA94DA9}"/>
    <dgm:cxn modelId="{64D085A1-E9BF-43F9-B63E-1D7D5B087795}" type="presOf" srcId="{0C4EB010-F123-4FC7-9261-455275654301}" destId="{959B05EB-BE2D-4E13-8F1B-57ED87BD219E}" srcOrd="0" destOrd="0" presId="urn:microsoft.com/office/officeart/2008/layout/RadialCluster"/>
    <dgm:cxn modelId="{2376BCF8-E1BC-43A8-9E4A-A8F7105D3785}" type="presOf" srcId="{9CB4C15E-2BAA-4C7C-9786-56F8D829845F}" destId="{0EABF9CE-0EBE-4EB7-A8F4-DD7EA30B45ED}" srcOrd="0" destOrd="0" presId="urn:microsoft.com/office/officeart/2008/layout/RadialCluster"/>
    <dgm:cxn modelId="{8D307E88-8C3D-4CD3-A78A-6D3682CB22C9}" type="presOf" srcId="{6B3DC051-B89A-45B9-8A9E-25A18FCB78DF}" destId="{D8B1AB95-9825-4F68-B2AC-6D7E758628AA}" srcOrd="0" destOrd="0" presId="urn:microsoft.com/office/officeart/2008/layout/RadialCluster"/>
    <dgm:cxn modelId="{8BE9E76D-39BA-4B66-8197-56D85F65B9F5}" type="presOf" srcId="{D5891EEC-26BB-47E3-A1D6-D050CE489C3D}" destId="{99C9F316-0344-43DC-92E6-85BAF6FBB3F3}" srcOrd="0" destOrd="0" presId="urn:microsoft.com/office/officeart/2008/layout/RadialCluster"/>
    <dgm:cxn modelId="{127627A5-7E1C-49D3-8306-65F267A770DB}" type="presOf" srcId="{E1A3C57A-0AD3-4EB3-BC61-51B4C0FF64FA}" destId="{2AE379D6-7729-413C-8029-D0C94B99CF51}" srcOrd="0" destOrd="0" presId="urn:microsoft.com/office/officeart/2008/layout/RadialCluster"/>
    <dgm:cxn modelId="{D267A44D-9328-4759-91A7-3FFFC2C44315}" type="presOf" srcId="{E064E1A6-9386-4B82-AD62-9A2219EA2512}" destId="{45FC069B-75FD-4773-B12F-C0DD28AEA1BD}" srcOrd="0" destOrd="0" presId="urn:microsoft.com/office/officeart/2008/layout/RadialCluster"/>
    <dgm:cxn modelId="{3789122B-C92D-4809-9CD6-2BAF55EB18E0}" srcId="{740C771F-FBDC-42A3-99E9-AD59385568CB}" destId="{E1A3C57A-0AD3-4EB3-BC61-51B4C0FF64FA}" srcOrd="3" destOrd="0" parTransId="{751E253B-3370-4F91-A367-CB7AE3D46705}" sibTransId="{2C027A58-EFD9-4B8D-A599-A311C91370A8}"/>
    <dgm:cxn modelId="{2A65AD0A-E4FA-40AF-ABAC-42218961DCD5}" type="presOf" srcId="{751E253B-3370-4F91-A367-CB7AE3D46705}" destId="{2B90E0A0-3323-4463-871C-E108731A4A8A}" srcOrd="0" destOrd="0" presId="urn:microsoft.com/office/officeart/2008/layout/RadialCluster"/>
    <dgm:cxn modelId="{C5F8D9BF-6480-4446-B8A5-65A160502B65}" type="presOf" srcId="{369599A7-86B9-4051-887C-6D52F365ACED}" destId="{FC8F4C1E-E52C-4797-A0D8-AC03366C4B51}" srcOrd="0" destOrd="0" presId="urn:microsoft.com/office/officeart/2008/layout/RadialCluster"/>
    <dgm:cxn modelId="{9A688831-72BA-4227-ADC0-4ABA4B70BE2E}" srcId="{740C771F-FBDC-42A3-99E9-AD59385568CB}" destId="{E064E1A6-9386-4B82-AD62-9A2219EA2512}" srcOrd="1" destOrd="0" parTransId="{EA586BBF-ED50-424C-A924-D685110DCFCB}" sibTransId="{4ED4DA98-A0E2-41F6-B698-65433BB5D698}"/>
    <dgm:cxn modelId="{14083CF4-1DA8-4A29-860F-FA7DF1D47574}" type="presOf" srcId="{740C771F-FBDC-42A3-99E9-AD59385568CB}" destId="{0A5679B7-E970-446D-9A14-638CE0D21AB4}" srcOrd="0" destOrd="0" presId="urn:microsoft.com/office/officeart/2008/layout/RadialCluster"/>
    <dgm:cxn modelId="{2FF25041-8E4D-4006-99A0-A8EF4FCE7809}" type="presParOf" srcId="{FC8F4C1E-E52C-4797-A0D8-AC03366C4B51}" destId="{C3EE989D-9D6E-4EF7-AF4F-8A14BBE4318F}" srcOrd="0" destOrd="0" presId="urn:microsoft.com/office/officeart/2008/layout/RadialCluster"/>
    <dgm:cxn modelId="{122F03F3-DBB3-4365-860D-D529E8AB02D0}" type="presParOf" srcId="{C3EE989D-9D6E-4EF7-AF4F-8A14BBE4318F}" destId="{0A5679B7-E970-446D-9A14-638CE0D21AB4}" srcOrd="0" destOrd="0" presId="urn:microsoft.com/office/officeart/2008/layout/RadialCluster"/>
    <dgm:cxn modelId="{7ED99E2C-E0D2-407D-8B9F-2FF423325F3D}" type="presParOf" srcId="{C3EE989D-9D6E-4EF7-AF4F-8A14BBE4318F}" destId="{D8B1AB95-9825-4F68-B2AC-6D7E758628AA}" srcOrd="1" destOrd="0" presId="urn:microsoft.com/office/officeart/2008/layout/RadialCluster"/>
    <dgm:cxn modelId="{7B42A374-6657-4092-904B-00D9B5552781}" type="presParOf" srcId="{C3EE989D-9D6E-4EF7-AF4F-8A14BBE4318F}" destId="{F76F8363-34CB-4577-89DE-CA251D69272A}" srcOrd="2" destOrd="0" presId="urn:microsoft.com/office/officeart/2008/layout/RadialCluster"/>
    <dgm:cxn modelId="{6ED285BB-1C0D-48EB-8721-DBB581E986B5}" type="presParOf" srcId="{C3EE989D-9D6E-4EF7-AF4F-8A14BBE4318F}" destId="{A4D23DFD-FB3E-43BD-8293-C131FF63AAA1}" srcOrd="3" destOrd="0" presId="urn:microsoft.com/office/officeart/2008/layout/RadialCluster"/>
    <dgm:cxn modelId="{16ED7A09-0766-42C0-A62E-D5F7F5D1074F}" type="presParOf" srcId="{C3EE989D-9D6E-4EF7-AF4F-8A14BBE4318F}" destId="{45FC069B-75FD-4773-B12F-C0DD28AEA1BD}" srcOrd="4" destOrd="0" presId="urn:microsoft.com/office/officeart/2008/layout/RadialCluster"/>
    <dgm:cxn modelId="{C5B7278A-F145-4BAE-A755-DC5B795032A3}" type="presParOf" srcId="{C3EE989D-9D6E-4EF7-AF4F-8A14BBE4318F}" destId="{0EABF9CE-0EBE-4EB7-A8F4-DD7EA30B45ED}" srcOrd="5" destOrd="0" presId="urn:microsoft.com/office/officeart/2008/layout/RadialCluster"/>
    <dgm:cxn modelId="{A8CAAF73-914E-4786-B2B5-242183D34E13}" type="presParOf" srcId="{C3EE989D-9D6E-4EF7-AF4F-8A14BBE4318F}" destId="{99C9F316-0344-43DC-92E6-85BAF6FBB3F3}" srcOrd="6" destOrd="0" presId="urn:microsoft.com/office/officeart/2008/layout/RadialCluster"/>
    <dgm:cxn modelId="{91F80B77-62C9-47BF-B417-EC882D1474EB}" type="presParOf" srcId="{C3EE989D-9D6E-4EF7-AF4F-8A14BBE4318F}" destId="{2B90E0A0-3323-4463-871C-E108731A4A8A}" srcOrd="7" destOrd="0" presId="urn:microsoft.com/office/officeart/2008/layout/RadialCluster"/>
    <dgm:cxn modelId="{093E5BFD-EED6-49B2-A5CC-264E02E949E6}" type="presParOf" srcId="{C3EE989D-9D6E-4EF7-AF4F-8A14BBE4318F}" destId="{2AE379D6-7729-413C-8029-D0C94B99CF51}" srcOrd="8" destOrd="0" presId="urn:microsoft.com/office/officeart/2008/layout/RadialCluster"/>
    <dgm:cxn modelId="{17D2FA2F-E299-4E55-BFD1-18CDD980FBEC}" type="presParOf" srcId="{C3EE989D-9D6E-4EF7-AF4F-8A14BBE4318F}" destId="{959B05EB-BE2D-4E13-8F1B-57ED87BD219E}" srcOrd="9" destOrd="0" presId="urn:microsoft.com/office/officeart/2008/layout/RadialCluster"/>
    <dgm:cxn modelId="{39D5088C-3A5F-4EBA-8AEB-5A8EDCDDF4CF}" type="presParOf" srcId="{C3EE989D-9D6E-4EF7-AF4F-8A14BBE4318F}" destId="{DB6EF5D0-1A4C-453A-A1D6-3CE67E78FF1E}"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E265B-E19A-4694-9D71-D863F96D14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7057DA-9889-4F79-A9F9-A85D97F43A5A}">
      <dgm:prSet phldrT="[Text]"/>
      <dgm:spPr/>
      <dgm:t>
        <a:bodyPr/>
        <a:lstStyle/>
        <a:p>
          <a:r>
            <a:rPr lang="en-US" b="1" dirty="0">
              <a:solidFill>
                <a:schemeClr val="bg1"/>
              </a:solidFill>
              <a:latin typeface="Arial" panose="020B0604020202020204" pitchFamily="34" charset="0"/>
            </a:rPr>
            <a:t>Strategy 1 – Promote Advocacy, Awareness and Education, and Partnership for HCV-associated resource mobilization</a:t>
          </a:r>
        </a:p>
      </dgm:t>
    </dgm:pt>
    <dgm:pt modelId="{6186CA23-EAA9-472E-B62A-7945E54E20AB}" type="parTrans" cxnId="{8AA60E49-E850-4292-8071-F1B146258AF9}">
      <dgm:prSet/>
      <dgm:spPr/>
      <dgm:t>
        <a:bodyPr/>
        <a:lstStyle/>
        <a:p>
          <a:endParaRPr lang="en-US"/>
        </a:p>
      </dgm:t>
    </dgm:pt>
    <dgm:pt modelId="{0EF2C51F-79F8-4FEB-B252-A91E3379C0C1}" type="sibTrans" cxnId="{8AA60E49-E850-4292-8071-F1B146258AF9}">
      <dgm:prSet/>
      <dgm:spPr/>
      <dgm:t>
        <a:bodyPr/>
        <a:lstStyle/>
        <a:p>
          <a:endParaRPr lang="en-US"/>
        </a:p>
      </dgm:t>
    </dgm:pt>
    <dgm:pt modelId="{C240186E-EB80-49E2-912F-1DBFFA04D6F5}">
      <dgm:prSet phldrT="[Text]"/>
      <dgm:spPr/>
      <dgm:t>
        <a:bodyPr/>
        <a:lstStyle/>
        <a:p>
          <a:r>
            <a:rPr lang="en-US" b="1" dirty="0">
              <a:solidFill>
                <a:schemeClr val="bg1"/>
              </a:solidFill>
              <a:latin typeface="Arial" panose="020B0604020202020204" pitchFamily="34" charset="0"/>
            </a:rPr>
            <a:t>Strategy 2 – Prevent HCV Transmission</a:t>
          </a:r>
        </a:p>
      </dgm:t>
    </dgm:pt>
    <dgm:pt modelId="{086DC7DD-5A55-4D45-827D-DCFB1E222DC2}" type="parTrans" cxnId="{2ACFFEFC-2ADB-4B55-95E5-06DBEEFA5B7F}">
      <dgm:prSet/>
      <dgm:spPr/>
      <dgm:t>
        <a:bodyPr/>
        <a:lstStyle/>
        <a:p>
          <a:endParaRPr lang="en-US"/>
        </a:p>
      </dgm:t>
    </dgm:pt>
    <dgm:pt modelId="{2581BF86-6E9A-4077-8E08-FF94185E33CD}" type="sibTrans" cxnId="{2ACFFEFC-2ADB-4B55-95E5-06DBEEFA5B7F}">
      <dgm:prSet/>
      <dgm:spPr/>
      <dgm:t>
        <a:bodyPr/>
        <a:lstStyle/>
        <a:p>
          <a:endParaRPr lang="en-US"/>
        </a:p>
      </dgm:t>
    </dgm:pt>
    <dgm:pt modelId="{22C7BFDC-747F-43B8-A94F-873D5A191A77}">
      <dgm:prSet phldrT="[Text]"/>
      <dgm:spPr/>
      <dgm:t>
        <a:bodyPr/>
        <a:lstStyle/>
        <a:p>
          <a:r>
            <a:rPr lang="en-US" b="1" dirty="0">
              <a:solidFill>
                <a:schemeClr val="bg1"/>
              </a:solidFill>
              <a:latin typeface="Arial" panose="020B0604020202020204" pitchFamily="34" charset="0"/>
            </a:rPr>
            <a:t>Strategy 3 – Identify Persons Infected with HCV</a:t>
          </a:r>
        </a:p>
      </dgm:t>
    </dgm:pt>
    <dgm:pt modelId="{C19963F8-0654-47E6-A902-EB4A30F4BF3C}" type="parTrans" cxnId="{4CB1DAC0-81E8-44D1-A589-059BABD9F2D3}">
      <dgm:prSet/>
      <dgm:spPr/>
      <dgm:t>
        <a:bodyPr/>
        <a:lstStyle/>
        <a:p>
          <a:endParaRPr lang="en-US"/>
        </a:p>
      </dgm:t>
    </dgm:pt>
    <dgm:pt modelId="{B8F86932-BB80-498E-8F70-38D624439780}" type="sibTrans" cxnId="{4CB1DAC0-81E8-44D1-A589-059BABD9F2D3}">
      <dgm:prSet/>
      <dgm:spPr/>
      <dgm:t>
        <a:bodyPr/>
        <a:lstStyle/>
        <a:p>
          <a:endParaRPr lang="en-US"/>
        </a:p>
      </dgm:t>
    </dgm:pt>
    <dgm:pt modelId="{028F30FB-4D3A-44EA-8342-27603B061191}">
      <dgm:prSet phldrT="[Text]"/>
      <dgm:spPr/>
      <dgm:t>
        <a:bodyPr/>
        <a:lstStyle/>
        <a:p>
          <a:r>
            <a:rPr lang="en-US" b="1" dirty="0">
              <a:solidFill>
                <a:schemeClr val="bg1"/>
              </a:solidFill>
              <a:latin typeface="Arial" panose="020B0604020202020204" pitchFamily="34" charset="0"/>
            </a:rPr>
            <a:t>Strategy 4 – Improve HCV Laboratory Diagnostics</a:t>
          </a:r>
        </a:p>
      </dgm:t>
    </dgm:pt>
    <dgm:pt modelId="{BA7C696D-AE01-4293-9227-01256D58139A}" type="parTrans" cxnId="{5E8461EB-C918-49FD-9F60-F7CD0DEFC2F6}">
      <dgm:prSet/>
      <dgm:spPr/>
      <dgm:t>
        <a:bodyPr/>
        <a:lstStyle/>
        <a:p>
          <a:endParaRPr lang="en-US"/>
        </a:p>
      </dgm:t>
    </dgm:pt>
    <dgm:pt modelId="{A6C20CF5-1899-421C-80BE-25EE1EE6314C}" type="sibTrans" cxnId="{5E8461EB-C918-49FD-9F60-F7CD0DEFC2F6}">
      <dgm:prSet/>
      <dgm:spPr/>
      <dgm:t>
        <a:bodyPr/>
        <a:lstStyle/>
        <a:p>
          <a:endParaRPr lang="en-US"/>
        </a:p>
      </dgm:t>
    </dgm:pt>
    <dgm:pt modelId="{730D2BE8-4D2E-4BB1-A1E1-DDC2FB37F457}">
      <dgm:prSet phldrT="[Text]" custT="1"/>
      <dgm:spPr/>
      <dgm:t>
        <a:bodyPr/>
        <a:lstStyle/>
        <a:p>
          <a:r>
            <a:rPr lang="en-US" sz="1500" b="1" kern="1200" dirty="0">
              <a:solidFill>
                <a:schemeClr val="bg1"/>
              </a:solidFill>
              <a:latin typeface="Arial" panose="020B0604020202020204" pitchFamily="34" charset="0"/>
            </a:rPr>
            <a:t>Strategy 5 – Provide HCV Care and </a:t>
          </a:r>
          <a:r>
            <a:rPr lang="en-US" sz="1500" b="1" kern="1200" dirty="0">
              <a:solidFill>
                <a:schemeClr val="bg1"/>
              </a:solidFill>
              <a:latin typeface="Arial" panose="020B0604020202020204" pitchFamily="34" charset="0"/>
              <a:ea typeface="+mn-ea"/>
              <a:cs typeface="+mn-cs"/>
            </a:rPr>
            <a:t>Treatment</a:t>
          </a:r>
        </a:p>
      </dgm:t>
    </dgm:pt>
    <dgm:pt modelId="{20DE1881-1BB7-41A6-87CF-BDE2C1378882}" type="parTrans" cxnId="{21026FD4-81CE-4317-B146-0D605F6310ED}">
      <dgm:prSet/>
      <dgm:spPr/>
      <dgm:t>
        <a:bodyPr/>
        <a:lstStyle/>
        <a:p>
          <a:endParaRPr lang="en-US"/>
        </a:p>
      </dgm:t>
    </dgm:pt>
    <dgm:pt modelId="{39BF024B-2E5F-42CD-87D7-1A7AFA4E0490}" type="sibTrans" cxnId="{21026FD4-81CE-4317-B146-0D605F6310ED}">
      <dgm:prSet/>
      <dgm:spPr/>
      <dgm:t>
        <a:bodyPr/>
        <a:lstStyle/>
        <a:p>
          <a:endParaRPr lang="en-US"/>
        </a:p>
      </dgm:t>
    </dgm:pt>
    <dgm:pt modelId="{88789BA1-7851-4CAE-90BB-7F68F348154D}">
      <dgm:prSet phldrT="[Text]" custT="1"/>
      <dgm:spPr/>
      <dgm:t>
        <a:bodyPr/>
        <a:lstStyle/>
        <a:p>
          <a:r>
            <a:rPr lang="en-US" sz="1500" b="1" kern="1200" dirty="0">
              <a:solidFill>
                <a:schemeClr val="bg1"/>
              </a:solidFill>
              <a:latin typeface="Arial" panose="020B0604020202020204" pitchFamily="34" charset="0"/>
            </a:rPr>
            <a:t>Strategy 6 – </a:t>
          </a:r>
          <a:r>
            <a:rPr lang="en-US" sz="1500" b="1" kern="1200" dirty="0">
              <a:solidFill>
                <a:schemeClr val="bg1"/>
              </a:solidFill>
              <a:latin typeface="Arial" panose="020B0604020202020204" pitchFamily="34" charset="0"/>
              <a:ea typeface="+mn-ea"/>
              <a:cs typeface="+mn-cs"/>
            </a:rPr>
            <a:t>Improve HCV Surveillance</a:t>
          </a:r>
        </a:p>
      </dgm:t>
    </dgm:pt>
    <dgm:pt modelId="{C19815BF-C7F2-4949-92C0-0D20C93C562C}" type="parTrans" cxnId="{5FD0D081-7C9D-43BA-A8E5-B04F2FD8962B}">
      <dgm:prSet/>
      <dgm:spPr/>
      <dgm:t>
        <a:bodyPr/>
        <a:lstStyle/>
        <a:p>
          <a:endParaRPr lang="en-US"/>
        </a:p>
      </dgm:t>
    </dgm:pt>
    <dgm:pt modelId="{8ADBC15B-4371-447B-A5FE-8947F362E767}" type="sibTrans" cxnId="{5FD0D081-7C9D-43BA-A8E5-B04F2FD8962B}">
      <dgm:prSet/>
      <dgm:spPr/>
      <dgm:t>
        <a:bodyPr/>
        <a:lstStyle/>
        <a:p>
          <a:endParaRPr lang="en-US"/>
        </a:p>
      </dgm:t>
    </dgm:pt>
    <dgm:pt modelId="{444BC66C-0562-4746-BBA5-59C4B477988B}" type="pres">
      <dgm:prSet presAssocID="{374E265B-E19A-4694-9D71-D863F96D14A0}" presName="diagram" presStyleCnt="0">
        <dgm:presLayoutVars>
          <dgm:dir/>
          <dgm:resizeHandles val="exact"/>
        </dgm:presLayoutVars>
      </dgm:prSet>
      <dgm:spPr/>
      <dgm:t>
        <a:bodyPr/>
        <a:lstStyle/>
        <a:p>
          <a:endParaRPr lang="ka-GE"/>
        </a:p>
      </dgm:t>
    </dgm:pt>
    <dgm:pt modelId="{5A5E8B78-F22B-498C-A5AD-99C4464CFCDF}" type="pres">
      <dgm:prSet presAssocID="{BA7057DA-9889-4F79-A9F9-A85D97F43A5A}" presName="node" presStyleLbl="node1" presStyleIdx="0" presStyleCnt="6" custLinFactNeighborY="-1444">
        <dgm:presLayoutVars>
          <dgm:bulletEnabled val="1"/>
        </dgm:presLayoutVars>
      </dgm:prSet>
      <dgm:spPr/>
      <dgm:t>
        <a:bodyPr/>
        <a:lstStyle/>
        <a:p>
          <a:endParaRPr lang="ka-GE"/>
        </a:p>
      </dgm:t>
    </dgm:pt>
    <dgm:pt modelId="{562DB0B3-9752-4422-BBC7-0C19823BA79F}" type="pres">
      <dgm:prSet presAssocID="{0EF2C51F-79F8-4FEB-B252-A91E3379C0C1}" presName="sibTrans" presStyleCnt="0"/>
      <dgm:spPr/>
    </dgm:pt>
    <dgm:pt modelId="{BD537A1B-719A-4EB4-A8C6-6DD263618E2E}" type="pres">
      <dgm:prSet presAssocID="{C240186E-EB80-49E2-912F-1DBFFA04D6F5}" presName="node" presStyleLbl="node1" presStyleIdx="1" presStyleCnt="6" custLinFactNeighborY="-1444">
        <dgm:presLayoutVars>
          <dgm:bulletEnabled val="1"/>
        </dgm:presLayoutVars>
      </dgm:prSet>
      <dgm:spPr/>
      <dgm:t>
        <a:bodyPr/>
        <a:lstStyle/>
        <a:p>
          <a:endParaRPr lang="ka-GE"/>
        </a:p>
      </dgm:t>
    </dgm:pt>
    <dgm:pt modelId="{A869EF4C-5B95-40B6-808F-5E6835B448CA}" type="pres">
      <dgm:prSet presAssocID="{2581BF86-6E9A-4077-8E08-FF94185E33CD}" presName="sibTrans" presStyleCnt="0"/>
      <dgm:spPr/>
    </dgm:pt>
    <dgm:pt modelId="{4DC7DE4E-C1A8-4218-B146-E1F4B16A9F4F}" type="pres">
      <dgm:prSet presAssocID="{22C7BFDC-747F-43B8-A94F-873D5A191A77}" presName="node" presStyleLbl="node1" presStyleIdx="2" presStyleCnt="6">
        <dgm:presLayoutVars>
          <dgm:bulletEnabled val="1"/>
        </dgm:presLayoutVars>
      </dgm:prSet>
      <dgm:spPr/>
      <dgm:t>
        <a:bodyPr/>
        <a:lstStyle/>
        <a:p>
          <a:endParaRPr lang="ka-GE"/>
        </a:p>
      </dgm:t>
    </dgm:pt>
    <dgm:pt modelId="{69FCE974-E92D-4048-81E8-D2B59D3CDBEB}" type="pres">
      <dgm:prSet presAssocID="{B8F86932-BB80-498E-8F70-38D624439780}" presName="sibTrans" presStyleCnt="0"/>
      <dgm:spPr/>
    </dgm:pt>
    <dgm:pt modelId="{8323B01A-101A-4B5F-B4BE-197FDF73E7F0}" type="pres">
      <dgm:prSet presAssocID="{028F30FB-4D3A-44EA-8342-27603B061191}" presName="node" presStyleLbl="node1" presStyleIdx="3" presStyleCnt="6" custLinFactNeighborY="-1444">
        <dgm:presLayoutVars>
          <dgm:bulletEnabled val="1"/>
        </dgm:presLayoutVars>
      </dgm:prSet>
      <dgm:spPr/>
      <dgm:t>
        <a:bodyPr/>
        <a:lstStyle/>
        <a:p>
          <a:endParaRPr lang="ka-GE"/>
        </a:p>
      </dgm:t>
    </dgm:pt>
    <dgm:pt modelId="{9EB54707-C4D8-4257-86FD-8CFF75FFE78D}" type="pres">
      <dgm:prSet presAssocID="{A6C20CF5-1899-421C-80BE-25EE1EE6314C}" presName="sibTrans" presStyleCnt="0"/>
      <dgm:spPr/>
    </dgm:pt>
    <dgm:pt modelId="{A10738A4-3735-4464-9B96-3AB5AAD9A772}" type="pres">
      <dgm:prSet presAssocID="{730D2BE8-4D2E-4BB1-A1E1-DDC2FB37F457}" presName="node" presStyleLbl="node1" presStyleIdx="4" presStyleCnt="6" custLinFactNeighborY="-1444">
        <dgm:presLayoutVars>
          <dgm:bulletEnabled val="1"/>
        </dgm:presLayoutVars>
      </dgm:prSet>
      <dgm:spPr/>
      <dgm:t>
        <a:bodyPr/>
        <a:lstStyle/>
        <a:p>
          <a:endParaRPr lang="ka-GE"/>
        </a:p>
      </dgm:t>
    </dgm:pt>
    <dgm:pt modelId="{38E04CA2-B9A4-442B-B007-1ED110E3DC66}" type="pres">
      <dgm:prSet presAssocID="{39BF024B-2E5F-42CD-87D7-1A7AFA4E0490}" presName="sibTrans" presStyleCnt="0"/>
      <dgm:spPr/>
    </dgm:pt>
    <dgm:pt modelId="{C4D296E6-7F94-409A-BA70-712A4EF88B45}" type="pres">
      <dgm:prSet presAssocID="{88789BA1-7851-4CAE-90BB-7F68F348154D}" presName="node" presStyleLbl="node1" presStyleIdx="5" presStyleCnt="6">
        <dgm:presLayoutVars>
          <dgm:bulletEnabled val="1"/>
        </dgm:presLayoutVars>
      </dgm:prSet>
      <dgm:spPr/>
      <dgm:t>
        <a:bodyPr/>
        <a:lstStyle/>
        <a:p>
          <a:endParaRPr lang="ka-GE"/>
        </a:p>
      </dgm:t>
    </dgm:pt>
  </dgm:ptLst>
  <dgm:cxnLst>
    <dgm:cxn modelId="{5FD0D081-7C9D-43BA-A8E5-B04F2FD8962B}" srcId="{374E265B-E19A-4694-9D71-D863F96D14A0}" destId="{88789BA1-7851-4CAE-90BB-7F68F348154D}" srcOrd="5" destOrd="0" parTransId="{C19815BF-C7F2-4949-92C0-0D20C93C562C}" sibTransId="{8ADBC15B-4371-447B-A5FE-8947F362E767}"/>
    <dgm:cxn modelId="{2ACFFEFC-2ADB-4B55-95E5-06DBEEFA5B7F}" srcId="{374E265B-E19A-4694-9D71-D863F96D14A0}" destId="{C240186E-EB80-49E2-912F-1DBFFA04D6F5}" srcOrd="1" destOrd="0" parTransId="{086DC7DD-5A55-4D45-827D-DCFB1E222DC2}" sibTransId="{2581BF86-6E9A-4077-8E08-FF94185E33CD}"/>
    <dgm:cxn modelId="{BE1E2627-B79B-430D-9B72-685568CB83AB}" type="presOf" srcId="{374E265B-E19A-4694-9D71-D863F96D14A0}" destId="{444BC66C-0562-4746-BBA5-59C4B477988B}" srcOrd="0" destOrd="0" presId="urn:microsoft.com/office/officeart/2005/8/layout/default"/>
    <dgm:cxn modelId="{4CB1DAC0-81E8-44D1-A589-059BABD9F2D3}" srcId="{374E265B-E19A-4694-9D71-D863F96D14A0}" destId="{22C7BFDC-747F-43B8-A94F-873D5A191A77}" srcOrd="2" destOrd="0" parTransId="{C19963F8-0654-47E6-A902-EB4A30F4BF3C}" sibTransId="{B8F86932-BB80-498E-8F70-38D624439780}"/>
    <dgm:cxn modelId="{6AD82A61-EBE9-4C72-88DD-6F176D6E9627}" type="presOf" srcId="{730D2BE8-4D2E-4BB1-A1E1-DDC2FB37F457}" destId="{A10738A4-3735-4464-9B96-3AB5AAD9A772}" srcOrd="0" destOrd="0" presId="urn:microsoft.com/office/officeart/2005/8/layout/default"/>
    <dgm:cxn modelId="{5E864177-E3EA-4D65-AD60-7CCAA0833733}" type="presOf" srcId="{88789BA1-7851-4CAE-90BB-7F68F348154D}" destId="{C4D296E6-7F94-409A-BA70-712A4EF88B45}" srcOrd="0" destOrd="0" presId="urn:microsoft.com/office/officeart/2005/8/layout/default"/>
    <dgm:cxn modelId="{723844A7-18D7-492E-9472-5E58F601EF55}" type="presOf" srcId="{028F30FB-4D3A-44EA-8342-27603B061191}" destId="{8323B01A-101A-4B5F-B4BE-197FDF73E7F0}" srcOrd="0" destOrd="0" presId="urn:microsoft.com/office/officeart/2005/8/layout/default"/>
    <dgm:cxn modelId="{B1C71734-1B41-424B-9B0D-EDA6EDF49473}" type="presOf" srcId="{22C7BFDC-747F-43B8-A94F-873D5A191A77}" destId="{4DC7DE4E-C1A8-4218-B146-E1F4B16A9F4F}" srcOrd="0" destOrd="0" presId="urn:microsoft.com/office/officeart/2005/8/layout/default"/>
    <dgm:cxn modelId="{5E8461EB-C918-49FD-9F60-F7CD0DEFC2F6}" srcId="{374E265B-E19A-4694-9D71-D863F96D14A0}" destId="{028F30FB-4D3A-44EA-8342-27603B061191}" srcOrd="3" destOrd="0" parTransId="{BA7C696D-AE01-4293-9227-01256D58139A}" sibTransId="{A6C20CF5-1899-421C-80BE-25EE1EE6314C}"/>
    <dgm:cxn modelId="{ED7E43B6-C7A1-45C0-8026-E1CB1A11DD1D}" type="presOf" srcId="{C240186E-EB80-49E2-912F-1DBFFA04D6F5}" destId="{BD537A1B-719A-4EB4-A8C6-6DD263618E2E}" srcOrd="0" destOrd="0" presId="urn:microsoft.com/office/officeart/2005/8/layout/default"/>
    <dgm:cxn modelId="{86348AB9-FF8C-4113-9444-B799F03BA24B}" type="presOf" srcId="{BA7057DA-9889-4F79-A9F9-A85D97F43A5A}" destId="{5A5E8B78-F22B-498C-A5AD-99C4464CFCDF}" srcOrd="0" destOrd="0" presId="urn:microsoft.com/office/officeart/2005/8/layout/default"/>
    <dgm:cxn modelId="{8AA60E49-E850-4292-8071-F1B146258AF9}" srcId="{374E265B-E19A-4694-9D71-D863F96D14A0}" destId="{BA7057DA-9889-4F79-A9F9-A85D97F43A5A}" srcOrd="0" destOrd="0" parTransId="{6186CA23-EAA9-472E-B62A-7945E54E20AB}" sibTransId="{0EF2C51F-79F8-4FEB-B252-A91E3379C0C1}"/>
    <dgm:cxn modelId="{21026FD4-81CE-4317-B146-0D605F6310ED}" srcId="{374E265B-E19A-4694-9D71-D863F96D14A0}" destId="{730D2BE8-4D2E-4BB1-A1E1-DDC2FB37F457}" srcOrd="4" destOrd="0" parTransId="{20DE1881-1BB7-41A6-87CF-BDE2C1378882}" sibTransId="{39BF024B-2E5F-42CD-87D7-1A7AFA4E0490}"/>
    <dgm:cxn modelId="{CDD7F03A-8F54-4ED9-AA92-8C04260A0EE0}" type="presParOf" srcId="{444BC66C-0562-4746-BBA5-59C4B477988B}" destId="{5A5E8B78-F22B-498C-A5AD-99C4464CFCDF}" srcOrd="0" destOrd="0" presId="urn:microsoft.com/office/officeart/2005/8/layout/default"/>
    <dgm:cxn modelId="{F39468F1-1F4E-4EA7-8295-B7ED5F43BCCD}" type="presParOf" srcId="{444BC66C-0562-4746-BBA5-59C4B477988B}" destId="{562DB0B3-9752-4422-BBC7-0C19823BA79F}" srcOrd="1" destOrd="0" presId="urn:microsoft.com/office/officeart/2005/8/layout/default"/>
    <dgm:cxn modelId="{E00E0EFB-42F6-409E-BC75-3F6F7501D14D}" type="presParOf" srcId="{444BC66C-0562-4746-BBA5-59C4B477988B}" destId="{BD537A1B-719A-4EB4-A8C6-6DD263618E2E}" srcOrd="2" destOrd="0" presId="urn:microsoft.com/office/officeart/2005/8/layout/default"/>
    <dgm:cxn modelId="{1394DCE4-1AF2-4739-80C4-0BFE6CF90299}" type="presParOf" srcId="{444BC66C-0562-4746-BBA5-59C4B477988B}" destId="{A869EF4C-5B95-40B6-808F-5E6835B448CA}" srcOrd="3" destOrd="0" presId="urn:microsoft.com/office/officeart/2005/8/layout/default"/>
    <dgm:cxn modelId="{AB85B2B8-70AC-4944-AC67-C35684DC4583}" type="presParOf" srcId="{444BC66C-0562-4746-BBA5-59C4B477988B}" destId="{4DC7DE4E-C1A8-4218-B146-E1F4B16A9F4F}" srcOrd="4" destOrd="0" presId="urn:microsoft.com/office/officeart/2005/8/layout/default"/>
    <dgm:cxn modelId="{3349A2EF-EC68-4010-9637-25C532DC9D7D}" type="presParOf" srcId="{444BC66C-0562-4746-BBA5-59C4B477988B}" destId="{69FCE974-E92D-4048-81E8-D2B59D3CDBEB}" srcOrd="5" destOrd="0" presId="urn:microsoft.com/office/officeart/2005/8/layout/default"/>
    <dgm:cxn modelId="{EB41101D-925F-4B58-81AC-68BF9F4630C8}" type="presParOf" srcId="{444BC66C-0562-4746-BBA5-59C4B477988B}" destId="{8323B01A-101A-4B5F-B4BE-197FDF73E7F0}" srcOrd="6" destOrd="0" presId="urn:microsoft.com/office/officeart/2005/8/layout/default"/>
    <dgm:cxn modelId="{31FBE585-3AE0-4162-8F6E-F130BBA9A96C}" type="presParOf" srcId="{444BC66C-0562-4746-BBA5-59C4B477988B}" destId="{9EB54707-C4D8-4257-86FD-8CFF75FFE78D}" srcOrd="7" destOrd="0" presId="urn:microsoft.com/office/officeart/2005/8/layout/default"/>
    <dgm:cxn modelId="{9519F56A-2F4D-45C3-87EF-009B92674F02}" type="presParOf" srcId="{444BC66C-0562-4746-BBA5-59C4B477988B}" destId="{A10738A4-3735-4464-9B96-3AB5AAD9A772}" srcOrd="8" destOrd="0" presId="urn:microsoft.com/office/officeart/2005/8/layout/default"/>
    <dgm:cxn modelId="{80872BA5-43CD-459D-9839-658CCD1029D9}" type="presParOf" srcId="{444BC66C-0562-4746-BBA5-59C4B477988B}" destId="{38E04CA2-B9A4-442B-B007-1ED110E3DC66}" srcOrd="9" destOrd="0" presId="urn:microsoft.com/office/officeart/2005/8/layout/default"/>
    <dgm:cxn modelId="{28F547EF-EC2F-42A8-961A-970B0ED8FE14}" type="presParOf" srcId="{444BC66C-0562-4746-BBA5-59C4B477988B}" destId="{C4D296E6-7F94-409A-BA70-712A4EF88B4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679B7-E970-446D-9A14-638CE0D21AB4}">
      <dsp:nvSpPr>
        <dsp:cNvPr id="0" name=""/>
        <dsp:cNvSpPr/>
      </dsp:nvSpPr>
      <dsp:spPr>
        <a:xfrm>
          <a:off x="2364249" y="1536635"/>
          <a:ext cx="1339292" cy="751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b="1" kern="1200" dirty="0"/>
            <a:t>215,000 anti-HCV positive persons</a:t>
          </a:r>
        </a:p>
      </dsp:txBody>
      <dsp:txXfrm>
        <a:off x="2400932" y="1573318"/>
        <a:ext cx="1265926" cy="678092"/>
      </dsp:txXfrm>
    </dsp:sp>
    <dsp:sp modelId="{D8B1AB95-9825-4F68-B2AC-6D7E758628AA}">
      <dsp:nvSpPr>
        <dsp:cNvPr id="0" name=""/>
        <dsp:cNvSpPr/>
      </dsp:nvSpPr>
      <dsp:spPr>
        <a:xfrm rot="16179533">
          <a:off x="2679602" y="1186668"/>
          <a:ext cx="699945" cy="0"/>
        </a:xfrm>
        <a:custGeom>
          <a:avLst/>
          <a:gdLst/>
          <a:ahLst/>
          <a:cxnLst/>
          <a:rect l="0" t="0" r="0" b="0"/>
          <a:pathLst>
            <a:path>
              <a:moveTo>
                <a:pt x="0" y="0"/>
              </a:moveTo>
              <a:lnTo>
                <a:pt x="69994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6F8363-34CB-4577-89DE-CA251D69272A}">
      <dsp:nvSpPr>
        <dsp:cNvPr id="0" name=""/>
        <dsp:cNvSpPr/>
      </dsp:nvSpPr>
      <dsp:spPr>
        <a:xfrm>
          <a:off x="2176133" y="91119"/>
          <a:ext cx="1698277" cy="74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IDU and Blood Transfusion – Most common risk factors</a:t>
          </a:r>
        </a:p>
      </dsp:txBody>
      <dsp:txXfrm>
        <a:off x="2212529" y="127515"/>
        <a:ext cx="1625485" cy="672790"/>
      </dsp:txXfrm>
    </dsp:sp>
    <dsp:sp modelId="{A4D23DFD-FB3E-43BD-8293-C131FF63AAA1}">
      <dsp:nvSpPr>
        <dsp:cNvPr id="0" name=""/>
        <dsp:cNvSpPr/>
      </dsp:nvSpPr>
      <dsp:spPr>
        <a:xfrm rot="20687977">
          <a:off x="3697655" y="1686296"/>
          <a:ext cx="336571" cy="0"/>
        </a:xfrm>
        <a:custGeom>
          <a:avLst/>
          <a:gdLst/>
          <a:ahLst/>
          <a:cxnLst/>
          <a:rect l="0" t="0" r="0" b="0"/>
          <a:pathLst>
            <a:path>
              <a:moveTo>
                <a:pt x="0" y="0"/>
              </a:moveTo>
              <a:lnTo>
                <a:pt x="33657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FC069B-75FD-4773-B12F-C0DD28AEA1BD}">
      <dsp:nvSpPr>
        <dsp:cNvPr id="0" name=""/>
        <dsp:cNvSpPr/>
      </dsp:nvSpPr>
      <dsp:spPr>
        <a:xfrm>
          <a:off x="4028339" y="1038669"/>
          <a:ext cx="1698277" cy="74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Men between 30-50 years old – Highest prevalence</a:t>
          </a:r>
        </a:p>
      </dsp:txBody>
      <dsp:txXfrm>
        <a:off x="4064735" y="1075065"/>
        <a:ext cx="1625485" cy="672790"/>
      </dsp:txXfrm>
    </dsp:sp>
    <dsp:sp modelId="{0EABF9CE-0EBE-4EB7-A8F4-DD7EA30B45ED}">
      <dsp:nvSpPr>
        <dsp:cNvPr id="0" name=""/>
        <dsp:cNvSpPr/>
      </dsp:nvSpPr>
      <dsp:spPr>
        <a:xfrm rot="3131063">
          <a:off x="3210908" y="2522096"/>
          <a:ext cx="592422" cy="0"/>
        </a:xfrm>
        <a:custGeom>
          <a:avLst/>
          <a:gdLst/>
          <a:ahLst/>
          <a:cxnLst/>
          <a:rect l="0" t="0" r="0" b="0"/>
          <a:pathLst>
            <a:path>
              <a:moveTo>
                <a:pt x="0" y="0"/>
              </a:moveTo>
              <a:lnTo>
                <a:pt x="59242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C9F316-0344-43DC-92E6-85BAF6FBB3F3}">
      <dsp:nvSpPr>
        <dsp:cNvPr id="0" name=""/>
        <dsp:cNvSpPr/>
      </dsp:nvSpPr>
      <dsp:spPr>
        <a:xfrm>
          <a:off x="3128924" y="2756099"/>
          <a:ext cx="1698277" cy="74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a:t>Only about 1/3 of anti-HCV positive persons knew their HCV status</a:t>
          </a:r>
        </a:p>
      </dsp:txBody>
      <dsp:txXfrm>
        <a:off x="3165320" y="2792495"/>
        <a:ext cx="1625485" cy="672790"/>
      </dsp:txXfrm>
    </dsp:sp>
    <dsp:sp modelId="{2B90E0A0-3323-4463-871C-E108731A4A8A}">
      <dsp:nvSpPr>
        <dsp:cNvPr id="0" name=""/>
        <dsp:cNvSpPr/>
      </dsp:nvSpPr>
      <dsp:spPr>
        <a:xfrm rot="7699146">
          <a:off x="2253771" y="2522096"/>
          <a:ext cx="596514" cy="0"/>
        </a:xfrm>
        <a:custGeom>
          <a:avLst/>
          <a:gdLst/>
          <a:ahLst/>
          <a:cxnLst/>
          <a:rect l="0" t="0" r="0" b="0"/>
          <a:pathLst>
            <a:path>
              <a:moveTo>
                <a:pt x="0" y="0"/>
              </a:moveTo>
              <a:lnTo>
                <a:pt x="59651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E379D6-7729-413C-8029-D0C94B99CF51}">
      <dsp:nvSpPr>
        <dsp:cNvPr id="0" name=""/>
        <dsp:cNvSpPr/>
      </dsp:nvSpPr>
      <dsp:spPr>
        <a:xfrm>
          <a:off x="1223343" y="2756099"/>
          <a:ext cx="1698277" cy="74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n-US" sz="1400" kern="1200" dirty="0"/>
            <a:t>Large proportion of individuals – unknown risk factors</a:t>
          </a:r>
        </a:p>
      </dsp:txBody>
      <dsp:txXfrm>
        <a:off x="1259739" y="2792495"/>
        <a:ext cx="1625485" cy="672790"/>
      </dsp:txXfrm>
    </dsp:sp>
    <dsp:sp modelId="{959B05EB-BE2D-4E13-8F1B-57ED87BD219E}">
      <dsp:nvSpPr>
        <dsp:cNvPr id="0" name=""/>
        <dsp:cNvSpPr/>
      </dsp:nvSpPr>
      <dsp:spPr>
        <a:xfrm rot="11658612">
          <a:off x="1946604" y="1689117"/>
          <a:ext cx="424226" cy="0"/>
        </a:xfrm>
        <a:custGeom>
          <a:avLst/>
          <a:gdLst/>
          <a:ahLst/>
          <a:cxnLst/>
          <a:rect l="0" t="0" r="0" b="0"/>
          <a:pathLst>
            <a:path>
              <a:moveTo>
                <a:pt x="0" y="0"/>
              </a:moveTo>
              <a:lnTo>
                <a:pt x="4242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EF5D0-1A4C-453A-A1D6-3CE67E78FF1E}">
      <dsp:nvSpPr>
        <dsp:cNvPr id="0" name=""/>
        <dsp:cNvSpPr/>
      </dsp:nvSpPr>
      <dsp:spPr>
        <a:xfrm>
          <a:off x="254908" y="1047294"/>
          <a:ext cx="1698277" cy="7455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a:t>Highest prevalence regions – </a:t>
          </a:r>
          <a:r>
            <a:rPr lang="en-US" sz="1300" kern="1200" dirty="0" err="1"/>
            <a:t>Samegrelo</a:t>
          </a:r>
          <a:r>
            <a:rPr lang="en-US" sz="1300" kern="1200" dirty="0"/>
            <a:t>, </a:t>
          </a:r>
          <a:r>
            <a:rPr lang="en-US" sz="1300" kern="1200" dirty="0" err="1"/>
            <a:t>Achara</a:t>
          </a:r>
          <a:r>
            <a:rPr lang="en-US" sz="1300" kern="1200" dirty="0"/>
            <a:t>, </a:t>
          </a:r>
          <a:r>
            <a:rPr lang="en-US" sz="1300" kern="1200" dirty="0" err="1"/>
            <a:t>Imereti</a:t>
          </a:r>
          <a:r>
            <a:rPr lang="en-US" sz="1300" kern="1200" dirty="0"/>
            <a:t>, Tbilisi</a:t>
          </a:r>
        </a:p>
      </dsp:txBody>
      <dsp:txXfrm>
        <a:off x="291304" y="1083690"/>
        <a:ext cx="1625485" cy="672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E8B78-F22B-498C-A5AD-99C4464CFCDF}">
      <dsp:nvSpPr>
        <dsp:cNvPr id="0" name=""/>
        <dsp:cNvSpPr/>
      </dsp:nvSpPr>
      <dsp:spPr>
        <a:xfrm>
          <a:off x="0" y="322325"/>
          <a:ext cx="2261737" cy="1357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Arial" panose="020B0604020202020204" pitchFamily="34" charset="0"/>
            </a:rPr>
            <a:t>Strategy 1 – Promote Advocacy, Awareness and Education, and Partnership for HCV-associated resource mobilization</a:t>
          </a:r>
        </a:p>
      </dsp:txBody>
      <dsp:txXfrm>
        <a:off x="0" y="322325"/>
        <a:ext cx="2261737" cy="1357042"/>
      </dsp:txXfrm>
    </dsp:sp>
    <dsp:sp modelId="{BD537A1B-719A-4EB4-A8C6-6DD263618E2E}">
      <dsp:nvSpPr>
        <dsp:cNvPr id="0" name=""/>
        <dsp:cNvSpPr/>
      </dsp:nvSpPr>
      <dsp:spPr>
        <a:xfrm>
          <a:off x="2487911" y="322325"/>
          <a:ext cx="2261737" cy="1357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Arial" panose="020B0604020202020204" pitchFamily="34" charset="0"/>
            </a:rPr>
            <a:t>Strategy 2 – Prevent HCV Transmission</a:t>
          </a:r>
        </a:p>
      </dsp:txBody>
      <dsp:txXfrm>
        <a:off x="2487911" y="322325"/>
        <a:ext cx="2261737" cy="1357042"/>
      </dsp:txXfrm>
    </dsp:sp>
    <dsp:sp modelId="{4DC7DE4E-C1A8-4218-B146-E1F4B16A9F4F}">
      <dsp:nvSpPr>
        <dsp:cNvPr id="0" name=""/>
        <dsp:cNvSpPr/>
      </dsp:nvSpPr>
      <dsp:spPr>
        <a:xfrm>
          <a:off x="4975823" y="341920"/>
          <a:ext cx="2261737" cy="1357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Arial" panose="020B0604020202020204" pitchFamily="34" charset="0"/>
            </a:rPr>
            <a:t>Strategy 3 – Identify Persons Infected with HCV</a:t>
          </a:r>
        </a:p>
      </dsp:txBody>
      <dsp:txXfrm>
        <a:off x="4975823" y="341920"/>
        <a:ext cx="2261737" cy="1357042"/>
      </dsp:txXfrm>
    </dsp:sp>
    <dsp:sp modelId="{8323B01A-101A-4B5F-B4BE-197FDF73E7F0}">
      <dsp:nvSpPr>
        <dsp:cNvPr id="0" name=""/>
        <dsp:cNvSpPr/>
      </dsp:nvSpPr>
      <dsp:spPr>
        <a:xfrm>
          <a:off x="0" y="1905541"/>
          <a:ext cx="2261737" cy="1357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Arial" panose="020B0604020202020204" pitchFamily="34" charset="0"/>
            </a:rPr>
            <a:t>Strategy 4 – Improve HCV Laboratory Diagnostics</a:t>
          </a:r>
        </a:p>
      </dsp:txBody>
      <dsp:txXfrm>
        <a:off x="0" y="1905541"/>
        <a:ext cx="2261737" cy="1357042"/>
      </dsp:txXfrm>
    </dsp:sp>
    <dsp:sp modelId="{A10738A4-3735-4464-9B96-3AB5AAD9A772}">
      <dsp:nvSpPr>
        <dsp:cNvPr id="0" name=""/>
        <dsp:cNvSpPr/>
      </dsp:nvSpPr>
      <dsp:spPr>
        <a:xfrm>
          <a:off x="2487911" y="1905541"/>
          <a:ext cx="2261737" cy="1357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Arial" panose="020B0604020202020204" pitchFamily="34" charset="0"/>
            </a:rPr>
            <a:t>Strategy 5 – Provide HCV Care and </a:t>
          </a:r>
          <a:r>
            <a:rPr lang="en-US" sz="1500" b="1" kern="1200" dirty="0">
              <a:solidFill>
                <a:schemeClr val="bg1"/>
              </a:solidFill>
              <a:latin typeface="Arial" panose="020B0604020202020204" pitchFamily="34" charset="0"/>
              <a:ea typeface="+mn-ea"/>
              <a:cs typeface="+mn-cs"/>
            </a:rPr>
            <a:t>Treatment</a:t>
          </a:r>
        </a:p>
      </dsp:txBody>
      <dsp:txXfrm>
        <a:off x="2487911" y="1905541"/>
        <a:ext cx="2261737" cy="1357042"/>
      </dsp:txXfrm>
    </dsp:sp>
    <dsp:sp modelId="{C4D296E6-7F94-409A-BA70-712A4EF88B45}">
      <dsp:nvSpPr>
        <dsp:cNvPr id="0" name=""/>
        <dsp:cNvSpPr/>
      </dsp:nvSpPr>
      <dsp:spPr>
        <a:xfrm>
          <a:off x="4975823" y="1925137"/>
          <a:ext cx="2261737" cy="1357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latin typeface="Arial" panose="020B0604020202020204" pitchFamily="34" charset="0"/>
            </a:rPr>
            <a:t>Strategy 6 – </a:t>
          </a:r>
          <a:r>
            <a:rPr lang="en-US" sz="1500" b="1" kern="1200" dirty="0">
              <a:solidFill>
                <a:schemeClr val="bg1"/>
              </a:solidFill>
              <a:latin typeface="Arial" panose="020B0604020202020204" pitchFamily="34" charset="0"/>
              <a:ea typeface="+mn-ea"/>
              <a:cs typeface="+mn-cs"/>
            </a:rPr>
            <a:t>Improve HCV Surveillance</a:t>
          </a:r>
        </a:p>
      </dsp:txBody>
      <dsp:txXfrm>
        <a:off x="4975823" y="1925137"/>
        <a:ext cx="2261737" cy="135704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0.26455</cdr:y>
    </cdr:from>
    <cdr:to>
      <cdr:x>0.0656</cdr:x>
      <cdr:y>0.75928</cdr:y>
    </cdr:to>
    <cdr:sp macro="" textlink="">
      <cdr:nvSpPr>
        <cdr:cNvPr id="2" name="TextBox 1"/>
        <cdr:cNvSpPr txBox="1"/>
      </cdr:nvSpPr>
      <cdr:spPr>
        <a:xfrm xmlns:a="http://schemas.openxmlformats.org/drawingml/2006/main">
          <a:off x="0" y="911991"/>
          <a:ext cx="403655" cy="1705520"/>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800" b="1" dirty="0"/>
            <a:t>HCV Prevalence</a:t>
          </a:r>
        </a:p>
      </cdr:txBody>
    </cdr:sp>
  </cdr:relSizeAnchor>
  <cdr:relSizeAnchor xmlns:cdr="http://schemas.openxmlformats.org/drawingml/2006/chartDrawing">
    <cdr:from>
      <cdr:x>0.90039</cdr:x>
      <cdr:y>0.80045</cdr:y>
    </cdr:from>
    <cdr:to>
      <cdr:x>1</cdr:x>
      <cdr:y>0.97187</cdr:y>
    </cdr:to>
    <cdr:sp macro="" textlink="">
      <cdr:nvSpPr>
        <cdr:cNvPr id="4" name="TextBox 1"/>
        <cdr:cNvSpPr txBox="1"/>
      </cdr:nvSpPr>
      <cdr:spPr>
        <a:xfrm xmlns:a="http://schemas.openxmlformats.org/drawingml/2006/main">
          <a:off x="5390668" y="2759441"/>
          <a:ext cx="596369" cy="590949"/>
        </a:xfrm>
        <a:prstGeom xmlns:a="http://schemas.openxmlformats.org/drawingml/2006/main" prst="rect">
          <a:avLst/>
        </a:prstGeom>
      </cdr:spPr>
      <cdr:txBody>
        <a:bodyPr xmlns:a="http://schemas.openxmlformats.org/drawingml/2006/main" vert="vert270"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 Individuals ≥18 Estimated HCV RNA+</a:t>
          </a:r>
        </a:p>
      </cdr:txBody>
    </cdr:sp>
  </cdr:relSizeAnchor>
</c:userShapes>
</file>

<file path=ppt/drawings/drawing2.xml><?xml version="1.0" encoding="utf-8"?>
<c:userShapes xmlns:c="http://schemas.openxmlformats.org/drawingml/2006/chart">
  <cdr:relSizeAnchor xmlns:cdr="http://schemas.openxmlformats.org/drawingml/2006/chartDrawing">
    <cdr:from>
      <cdr:x>0.01002</cdr:x>
      <cdr:y>0.4503</cdr:y>
    </cdr:from>
    <cdr:to>
      <cdr:x>0.17441</cdr:x>
      <cdr:y>0.50744</cdr:y>
    </cdr:to>
    <cdr:sp macro="" textlink="">
      <cdr:nvSpPr>
        <cdr:cNvPr id="2" name="TextBox 1"/>
        <cdr:cNvSpPr txBox="1"/>
      </cdr:nvSpPr>
      <cdr:spPr>
        <a:xfrm xmlns:a="http://schemas.openxmlformats.org/drawingml/2006/main">
          <a:off x="89904" y="2070780"/>
          <a:ext cx="1474822" cy="262767"/>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800" b="1" dirty="0"/>
            <a:t>HCV Prevalence</a:t>
          </a:r>
        </a:p>
      </cdr:txBody>
    </cdr:sp>
  </cdr:relSizeAnchor>
  <cdr:relSizeAnchor xmlns:cdr="http://schemas.openxmlformats.org/drawingml/2006/chartDrawing">
    <cdr:from>
      <cdr:x>0.80058</cdr:x>
      <cdr:y>0.5627</cdr:y>
    </cdr:from>
    <cdr:to>
      <cdr:x>0.89994</cdr:x>
      <cdr:y>0.73412</cdr:y>
    </cdr:to>
    <cdr:sp macro="" textlink="">
      <cdr:nvSpPr>
        <cdr:cNvPr id="3" name="TextBox 2"/>
        <cdr:cNvSpPr txBox="1"/>
      </cdr:nvSpPr>
      <cdr:spPr>
        <a:xfrm xmlns:a="http://schemas.openxmlformats.org/drawingml/2006/main">
          <a:off x="5986993" y="2156991"/>
          <a:ext cx="743045" cy="657101"/>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600" b="1" dirty="0"/>
            <a:t># Individuals ≥18 Estimated HCV RNA+</a:t>
          </a:r>
        </a:p>
      </cdr:txBody>
    </cdr:sp>
  </cdr:relSizeAnchor>
</c:userShapes>
</file>

<file path=ppt/drawings/drawing3.xml><?xml version="1.0" encoding="utf-8"?>
<c:userShapes xmlns:c="http://schemas.openxmlformats.org/drawingml/2006/chart">
  <cdr:relSizeAnchor xmlns:cdr="http://schemas.openxmlformats.org/drawingml/2006/chartDrawing">
    <cdr:from>
      <cdr:x>0.57086</cdr:x>
      <cdr:y>0.71222</cdr:y>
    </cdr:from>
    <cdr:to>
      <cdr:x>0.66481</cdr:x>
      <cdr:y>0.79454</cdr:y>
    </cdr:to>
    <cdr:sp macro="" textlink="">
      <cdr:nvSpPr>
        <cdr:cNvPr id="2" name="Arrow: Right 1"/>
        <cdr:cNvSpPr/>
      </cdr:nvSpPr>
      <cdr:spPr>
        <a:xfrm xmlns:a="http://schemas.openxmlformats.org/drawingml/2006/main">
          <a:off x="4781208" y="2640184"/>
          <a:ext cx="786822" cy="30514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762152" rtl="0" eaLnBrk="1" latinLnBrk="0" hangingPunct="1">
            <a:defRPr sz="1500" kern="1200">
              <a:solidFill>
                <a:schemeClr val="lt1"/>
              </a:solidFill>
              <a:latin typeface="+mn-lt"/>
              <a:ea typeface="+mn-ea"/>
              <a:cs typeface="+mn-cs"/>
            </a:defRPr>
          </a:lvl1pPr>
          <a:lvl2pPr marL="381076" algn="l" defTabSz="762152" rtl="0" eaLnBrk="1" latinLnBrk="0" hangingPunct="1">
            <a:defRPr sz="1500" kern="1200">
              <a:solidFill>
                <a:schemeClr val="lt1"/>
              </a:solidFill>
              <a:latin typeface="+mn-lt"/>
              <a:ea typeface="+mn-ea"/>
              <a:cs typeface="+mn-cs"/>
            </a:defRPr>
          </a:lvl2pPr>
          <a:lvl3pPr marL="762152" algn="l" defTabSz="762152" rtl="0" eaLnBrk="1" latinLnBrk="0" hangingPunct="1">
            <a:defRPr sz="1500" kern="1200">
              <a:solidFill>
                <a:schemeClr val="lt1"/>
              </a:solidFill>
              <a:latin typeface="+mn-lt"/>
              <a:ea typeface="+mn-ea"/>
              <a:cs typeface="+mn-cs"/>
            </a:defRPr>
          </a:lvl3pPr>
          <a:lvl4pPr marL="1143229" algn="l" defTabSz="762152" rtl="0" eaLnBrk="1" latinLnBrk="0" hangingPunct="1">
            <a:defRPr sz="1500" kern="1200">
              <a:solidFill>
                <a:schemeClr val="lt1"/>
              </a:solidFill>
              <a:latin typeface="+mn-lt"/>
              <a:ea typeface="+mn-ea"/>
              <a:cs typeface="+mn-cs"/>
            </a:defRPr>
          </a:lvl4pPr>
          <a:lvl5pPr marL="1524305" algn="l" defTabSz="762152" rtl="0" eaLnBrk="1" latinLnBrk="0" hangingPunct="1">
            <a:defRPr sz="1500" kern="1200">
              <a:solidFill>
                <a:schemeClr val="lt1"/>
              </a:solidFill>
              <a:latin typeface="+mn-lt"/>
              <a:ea typeface="+mn-ea"/>
              <a:cs typeface="+mn-cs"/>
            </a:defRPr>
          </a:lvl5pPr>
          <a:lvl6pPr marL="1905381" algn="l" defTabSz="762152" rtl="0" eaLnBrk="1" latinLnBrk="0" hangingPunct="1">
            <a:defRPr sz="1500" kern="1200">
              <a:solidFill>
                <a:schemeClr val="lt1"/>
              </a:solidFill>
              <a:latin typeface="+mn-lt"/>
              <a:ea typeface="+mn-ea"/>
              <a:cs typeface="+mn-cs"/>
            </a:defRPr>
          </a:lvl6pPr>
          <a:lvl7pPr marL="2286457" algn="l" defTabSz="762152" rtl="0" eaLnBrk="1" latinLnBrk="0" hangingPunct="1">
            <a:defRPr sz="1500" kern="1200">
              <a:solidFill>
                <a:schemeClr val="lt1"/>
              </a:solidFill>
              <a:latin typeface="+mn-lt"/>
              <a:ea typeface="+mn-ea"/>
              <a:cs typeface="+mn-cs"/>
            </a:defRPr>
          </a:lvl7pPr>
          <a:lvl8pPr marL="2667533" algn="l" defTabSz="762152" rtl="0" eaLnBrk="1" latinLnBrk="0" hangingPunct="1">
            <a:defRPr sz="1500" kern="1200">
              <a:solidFill>
                <a:schemeClr val="lt1"/>
              </a:solidFill>
              <a:latin typeface="+mn-lt"/>
              <a:ea typeface="+mn-ea"/>
              <a:cs typeface="+mn-cs"/>
            </a:defRPr>
          </a:lvl8pPr>
          <a:lvl9pPr marL="3048610" algn="l" defTabSz="762152" rtl="0" eaLnBrk="1" latinLnBrk="0" hangingPunct="1">
            <a:defRPr sz="15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0.7538</cdr:x>
      <cdr:y>0.73424</cdr:y>
    </cdr:from>
    <cdr:to>
      <cdr:x>0.84774</cdr:x>
      <cdr:y>0.81656</cdr:y>
    </cdr:to>
    <cdr:sp macro="" textlink="">
      <cdr:nvSpPr>
        <cdr:cNvPr id="3" name="Arrow: Right 2"/>
        <cdr:cNvSpPr/>
      </cdr:nvSpPr>
      <cdr:spPr>
        <a:xfrm xmlns:a="http://schemas.openxmlformats.org/drawingml/2006/main">
          <a:off x="6313399" y="2721827"/>
          <a:ext cx="786823" cy="30514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762152" rtl="0" eaLnBrk="1" latinLnBrk="0" hangingPunct="1">
            <a:defRPr sz="1500" kern="1200">
              <a:solidFill>
                <a:schemeClr val="lt1"/>
              </a:solidFill>
              <a:latin typeface="+mn-lt"/>
              <a:ea typeface="+mn-ea"/>
              <a:cs typeface="+mn-cs"/>
            </a:defRPr>
          </a:lvl1pPr>
          <a:lvl2pPr marL="381076" algn="l" defTabSz="762152" rtl="0" eaLnBrk="1" latinLnBrk="0" hangingPunct="1">
            <a:defRPr sz="1500" kern="1200">
              <a:solidFill>
                <a:schemeClr val="lt1"/>
              </a:solidFill>
              <a:latin typeface="+mn-lt"/>
              <a:ea typeface="+mn-ea"/>
              <a:cs typeface="+mn-cs"/>
            </a:defRPr>
          </a:lvl2pPr>
          <a:lvl3pPr marL="762152" algn="l" defTabSz="762152" rtl="0" eaLnBrk="1" latinLnBrk="0" hangingPunct="1">
            <a:defRPr sz="1500" kern="1200">
              <a:solidFill>
                <a:schemeClr val="lt1"/>
              </a:solidFill>
              <a:latin typeface="+mn-lt"/>
              <a:ea typeface="+mn-ea"/>
              <a:cs typeface="+mn-cs"/>
            </a:defRPr>
          </a:lvl3pPr>
          <a:lvl4pPr marL="1143229" algn="l" defTabSz="762152" rtl="0" eaLnBrk="1" latinLnBrk="0" hangingPunct="1">
            <a:defRPr sz="1500" kern="1200">
              <a:solidFill>
                <a:schemeClr val="lt1"/>
              </a:solidFill>
              <a:latin typeface="+mn-lt"/>
              <a:ea typeface="+mn-ea"/>
              <a:cs typeface="+mn-cs"/>
            </a:defRPr>
          </a:lvl4pPr>
          <a:lvl5pPr marL="1524305" algn="l" defTabSz="762152" rtl="0" eaLnBrk="1" latinLnBrk="0" hangingPunct="1">
            <a:defRPr sz="1500" kern="1200">
              <a:solidFill>
                <a:schemeClr val="lt1"/>
              </a:solidFill>
              <a:latin typeface="+mn-lt"/>
              <a:ea typeface="+mn-ea"/>
              <a:cs typeface="+mn-cs"/>
            </a:defRPr>
          </a:lvl5pPr>
          <a:lvl6pPr marL="1905381" algn="l" defTabSz="762152" rtl="0" eaLnBrk="1" latinLnBrk="0" hangingPunct="1">
            <a:defRPr sz="1500" kern="1200">
              <a:solidFill>
                <a:schemeClr val="lt1"/>
              </a:solidFill>
              <a:latin typeface="+mn-lt"/>
              <a:ea typeface="+mn-ea"/>
              <a:cs typeface="+mn-cs"/>
            </a:defRPr>
          </a:lvl6pPr>
          <a:lvl7pPr marL="2286457" algn="l" defTabSz="762152" rtl="0" eaLnBrk="1" latinLnBrk="0" hangingPunct="1">
            <a:defRPr sz="1500" kern="1200">
              <a:solidFill>
                <a:schemeClr val="lt1"/>
              </a:solidFill>
              <a:latin typeface="+mn-lt"/>
              <a:ea typeface="+mn-ea"/>
              <a:cs typeface="+mn-cs"/>
            </a:defRPr>
          </a:lvl7pPr>
          <a:lvl8pPr marL="2667533" algn="l" defTabSz="762152" rtl="0" eaLnBrk="1" latinLnBrk="0" hangingPunct="1">
            <a:defRPr sz="1500" kern="1200">
              <a:solidFill>
                <a:schemeClr val="lt1"/>
              </a:solidFill>
              <a:latin typeface="+mn-lt"/>
              <a:ea typeface="+mn-ea"/>
              <a:cs typeface="+mn-cs"/>
            </a:defRPr>
          </a:lvl8pPr>
          <a:lvl9pPr marL="3048610" algn="l" defTabSz="762152" rtl="0" eaLnBrk="1" latinLnBrk="0" hangingPunct="1">
            <a:defRPr sz="15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368F7-EA94-44B0-920A-17F8958E67B3}" type="datetimeFigureOut">
              <a:rPr lang="ka-GE" smtClean="0"/>
              <a:t>16.04.2017</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5BAE1-F811-401A-9355-79064AA13744}" type="slidenum">
              <a:rPr lang="ka-GE" smtClean="0"/>
              <a:t>‹#›</a:t>
            </a:fld>
            <a:endParaRPr lang="ka-GE"/>
          </a:p>
        </p:txBody>
      </p:sp>
    </p:spTree>
    <p:extLst>
      <p:ext uri="{BB962C8B-B14F-4D97-AF65-F5344CB8AC3E}">
        <p14:creationId xmlns:p14="http://schemas.microsoft.com/office/powerpoint/2010/main" val="16734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5BAE1-F811-401A-9355-79064AA13744}" type="slidenum">
              <a:rPr lang="ka-GE" smtClean="0"/>
              <a:t>1</a:t>
            </a:fld>
            <a:endParaRPr lang="ka-GE"/>
          </a:p>
        </p:txBody>
      </p:sp>
    </p:spTree>
    <p:extLst>
      <p:ext uri="{BB962C8B-B14F-4D97-AF65-F5344CB8AC3E}">
        <p14:creationId xmlns:p14="http://schemas.microsoft.com/office/powerpoint/2010/main" val="3028168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importance of the topics, Screening is set forward as a separate strategic directions. </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12</a:t>
            </a:fld>
            <a:endParaRPr lang="ka-GE"/>
          </a:p>
        </p:txBody>
      </p:sp>
    </p:spTree>
    <p:extLst>
      <p:ext uri="{BB962C8B-B14F-4D97-AF65-F5344CB8AC3E}">
        <p14:creationId xmlns:p14="http://schemas.microsoft.com/office/powerpoint/2010/main" val="243561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5BAE1-F811-401A-9355-79064AA13744}" type="slidenum">
              <a:rPr lang="ka-GE" smtClean="0"/>
              <a:t>13</a:t>
            </a:fld>
            <a:endParaRPr lang="ka-GE"/>
          </a:p>
        </p:txBody>
      </p:sp>
    </p:spTree>
    <p:extLst>
      <p:ext uri="{BB962C8B-B14F-4D97-AF65-F5344CB8AC3E}">
        <p14:creationId xmlns:p14="http://schemas.microsoft.com/office/powerpoint/2010/main" val="2980334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C285BAE1-F811-401A-9355-79064AA13744}" type="slidenum">
              <a:rPr lang="ka-GE" smtClean="0"/>
              <a:t>14</a:t>
            </a:fld>
            <a:endParaRPr lang="ka-GE"/>
          </a:p>
        </p:txBody>
      </p:sp>
    </p:spTree>
    <p:extLst>
      <p:ext uri="{BB962C8B-B14F-4D97-AF65-F5344CB8AC3E}">
        <p14:creationId xmlns:p14="http://schemas.microsoft.com/office/powerpoint/2010/main" val="291108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previous estimate of the prevalence was outdated. The population-based national prevalence estimate was necessary in order to obtain baseline information at the beginning of elimination program</a:t>
            </a:r>
            <a:endParaRPr lang="ka-GE" dirty="0"/>
          </a:p>
        </p:txBody>
      </p:sp>
      <p:sp>
        <p:nvSpPr>
          <p:cNvPr id="4" name="Slide Number Placeholder 3"/>
          <p:cNvSpPr>
            <a:spLocks noGrp="1"/>
          </p:cNvSpPr>
          <p:nvPr>
            <p:ph type="sldNum" sz="quarter" idx="10"/>
          </p:nvPr>
        </p:nvSpPr>
        <p:spPr/>
        <p:txBody>
          <a:bodyPr/>
          <a:lstStyle/>
          <a:p>
            <a:fld id="{C285BAE1-F811-401A-9355-79064AA13744}" type="slidenum">
              <a:rPr lang="ka-GE" smtClean="0"/>
              <a:t>3</a:t>
            </a:fld>
            <a:endParaRPr lang="ka-GE"/>
          </a:p>
        </p:txBody>
      </p:sp>
    </p:spTree>
    <p:extLst>
      <p:ext uri="{BB962C8B-B14F-4D97-AF65-F5344CB8AC3E}">
        <p14:creationId xmlns:p14="http://schemas.microsoft.com/office/powerpoint/2010/main" val="37017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C0CBA-7A41-4FEE-9732-4DC880081831}" type="slidenum">
              <a:rPr lang="en-US" smtClean="0"/>
              <a:pPr/>
              <a:t>4</a:t>
            </a:fld>
            <a:endParaRPr lang="en-US"/>
          </a:p>
        </p:txBody>
      </p:sp>
    </p:spTree>
    <p:extLst>
      <p:ext uri="{BB962C8B-B14F-4D97-AF65-F5344CB8AC3E}">
        <p14:creationId xmlns:p14="http://schemas.microsoft.com/office/powerpoint/2010/main" val="401571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and gender distribution of HCV shows that HCV prevalence is higher among males, especially among age groups 30-39 and 40-49</a:t>
            </a:r>
            <a:endParaRPr lang="ka-GE" dirty="0"/>
          </a:p>
        </p:txBody>
      </p:sp>
    </p:spTree>
    <p:extLst>
      <p:ext uri="{BB962C8B-B14F-4D97-AF65-F5344CB8AC3E}">
        <p14:creationId xmlns:p14="http://schemas.microsoft.com/office/powerpoint/2010/main" val="287184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prevalence of HCV by region and different cities is very important for us, these data gives us possibility to direct our screening activities in the regions with the highest burden. Cities with highest HCV prevalence include capital Tbilisi, Kutaisi and Zugdidi. In absolute numbers, Tbilisi and Kutaisi have the highest number of persons with HCV infection. </a:t>
            </a:r>
            <a:endParaRPr lang="ka-GE" dirty="0"/>
          </a:p>
        </p:txBody>
      </p:sp>
    </p:spTree>
    <p:extLst>
      <p:ext uri="{BB962C8B-B14F-4D97-AF65-F5344CB8AC3E}">
        <p14:creationId xmlns:p14="http://schemas.microsoft.com/office/powerpoint/2010/main" val="398631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Estimates for Mtskheta-</a:t>
            </a:r>
            <a:r>
              <a:rPr lang="en-US" dirty="0" err="1"/>
              <a:t>mtianeti</a:t>
            </a:r>
            <a:r>
              <a:rPr lang="en-US" dirty="0"/>
              <a:t>, </a:t>
            </a:r>
            <a:r>
              <a:rPr lang="en-US" dirty="0" err="1"/>
              <a:t>Samtskhe</a:t>
            </a:r>
            <a:r>
              <a:rPr lang="en-US" dirty="0"/>
              <a:t>, </a:t>
            </a:r>
            <a:r>
              <a:rPr lang="en-US" dirty="0" err="1"/>
              <a:t>Racha-Lechkhumi</a:t>
            </a:r>
            <a:r>
              <a:rPr lang="en-US" dirty="0"/>
              <a:t>, </a:t>
            </a:r>
            <a:r>
              <a:rPr lang="en-US" dirty="0" err="1"/>
              <a:t>Guria</a:t>
            </a:r>
            <a:r>
              <a:rPr lang="en-US" dirty="0"/>
              <a:t> are indeterminate due to low sample size</a:t>
            </a:r>
          </a:p>
        </p:txBody>
      </p:sp>
      <p:sp>
        <p:nvSpPr>
          <p:cNvPr id="4" name="Slide Number Placeholder 3"/>
          <p:cNvSpPr>
            <a:spLocks noGrp="1"/>
          </p:cNvSpPr>
          <p:nvPr>
            <p:ph type="sldNum" sz="quarter" idx="10"/>
          </p:nvPr>
        </p:nvSpPr>
        <p:spPr/>
        <p:txBody>
          <a:bodyPr/>
          <a:lstStyle/>
          <a:p>
            <a:fld id="{C285BAE1-F811-401A-9355-79064AA13744}" type="slidenum">
              <a:rPr lang="ka-GE" smtClean="0"/>
              <a:t>8</a:t>
            </a:fld>
            <a:endParaRPr lang="ka-GE"/>
          </a:p>
        </p:txBody>
      </p:sp>
    </p:spTree>
    <p:extLst>
      <p:ext uri="{BB962C8B-B14F-4D97-AF65-F5344CB8AC3E}">
        <p14:creationId xmlns:p14="http://schemas.microsoft.com/office/powerpoint/2010/main" val="300713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fld id="{C285BAE1-F811-401A-9355-79064AA13744}" type="slidenum">
              <a:rPr lang="ka-GE" smtClean="0"/>
              <a:t>9</a:t>
            </a:fld>
            <a:endParaRPr lang="ka-GE"/>
          </a:p>
        </p:txBody>
      </p:sp>
    </p:spTree>
    <p:extLst>
      <p:ext uri="{BB962C8B-B14F-4D97-AF65-F5344CB8AC3E}">
        <p14:creationId xmlns:p14="http://schemas.microsoft.com/office/powerpoint/2010/main" val="239045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see, by summer 2015, only about one third of anti-HCV positive individuals knew their status</a:t>
            </a:r>
          </a:p>
        </p:txBody>
      </p:sp>
      <p:sp>
        <p:nvSpPr>
          <p:cNvPr id="4" name="Slide Number Placeholder 3"/>
          <p:cNvSpPr>
            <a:spLocks noGrp="1"/>
          </p:cNvSpPr>
          <p:nvPr>
            <p:ph type="sldNum" sz="quarter" idx="10"/>
          </p:nvPr>
        </p:nvSpPr>
        <p:spPr/>
        <p:txBody>
          <a:bodyPr/>
          <a:lstStyle/>
          <a:p>
            <a:fld id="{C285BAE1-F811-401A-9355-79064AA13744}" type="slidenum">
              <a:rPr lang="ka-GE" smtClean="0"/>
              <a:t>10</a:t>
            </a:fld>
            <a:endParaRPr lang="ka-GE"/>
          </a:p>
        </p:txBody>
      </p:sp>
    </p:spTree>
    <p:extLst>
      <p:ext uri="{BB962C8B-B14F-4D97-AF65-F5344CB8AC3E}">
        <p14:creationId xmlns:p14="http://schemas.microsoft.com/office/powerpoint/2010/main" val="328847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main findings of the survey that can inform our future screening activities are the following.</a:t>
            </a:r>
            <a:endParaRPr lang="ka-GE" dirty="0"/>
          </a:p>
        </p:txBody>
      </p:sp>
      <p:sp>
        <p:nvSpPr>
          <p:cNvPr id="4" name="Slide Number Placeholder 3"/>
          <p:cNvSpPr>
            <a:spLocks noGrp="1"/>
          </p:cNvSpPr>
          <p:nvPr>
            <p:ph type="sldNum" sz="quarter" idx="10"/>
          </p:nvPr>
        </p:nvSpPr>
        <p:spPr/>
        <p:txBody>
          <a:bodyPr/>
          <a:lstStyle/>
          <a:p>
            <a:fld id="{C285BAE1-F811-401A-9355-79064AA13744}" type="slidenum">
              <a:rPr lang="ka-GE" smtClean="0"/>
              <a:t>11</a:t>
            </a:fld>
            <a:endParaRPr lang="ka-GE"/>
          </a:p>
        </p:txBody>
      </p:sp>
    </p:spTree>
    <p:extLst>
      <p:ext uri="{BB962C8B-B14F-4D97-AF65-F5344CB8AC3E}">
        <p14:creationId xmlns:p14="http://schemas.microsoft.com/office/powerpoint/2010/main" val="179776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0398" y="3002533"/>
            <a:ext cx="7622381" cy="1380185"/>
          </a:xfrm>
        </p:spPr>
        <p:txBody>
          <a:bodyPr anchor="ctr"/>
          <a:lstStyle>
            <a:lvl1pPr marL="0" indent="0" algn="ctr">
              <a:buNone/>
              <a:defRPr sz="2667"/>
            </a:lvl1pPr>
            <a:lvl2pPr marL="508165" indent="0" algn="ctr">
              <a:buNone/>
              <a:defRPr sz="2223"/>
            </a:lvl2pPr>
            <a:lvl3pPr marL="1016330" indent="0" algn="ctr">
              <a:buNone/>
              <a:defRPr sz="2000"/>
            </a:lvl3pPr>
            <a:lvl4pPr marL="1524496" indent="0" algn="ctr">
              <a:buNone/>
              <a:defRPr sz="1779"/>
            </a:lvl4pPr>
            <a:lvl5pPr marL="2032661" indent="0" algn="ctr">
              <a:buNone/>
              <a:defRPr sz="1779"/>
            </a:lvl5pPr>
            <a:lvl6pPr marL="2540826" indent="0" algn="ctr">
              <a:buNone/>
              <a:defRPr sz="1779"/>
            </a:lvl6pPr>
            <a:lvl7pPr marL="3048990" indent="0" algn="ctr">
              <a:buNone/>
              <a:defRPr sz="1779"/>
            </a:lvl7pPr>
            <a:lvl8pPr marL="3557155" indent="0" algn="ctr">
              <a:buNone/>
              <a:defRPr sz="1779"/>
            </a:lvl8pPr>
            <a:lvl9pPr marL="4065321" indent="0" algn="ctr">
              <a:buNone/>
              <a:defRPr sz="1779"/>
            </a:lvl9pPr>
          </a:lstStyle>
          <a:p>
            <a:r>
              <a:rPr lang="en-US"/>
              <a:t>Click to edit Master subtitle style</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189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68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3023" y="304355"/>
            <a:ext cx="2191435" cy="484454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720" y="304355"/>
            <a:ext cx="6447264" cy="4844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19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80" y="1143318"/>
            <a:ext cx="9655016" cy="3556988"/>
          </a:xfrm>
          <a:prstGeom prst="rect">
            <a:avLst/>
          </a:prstGeom>
        </p:spPr>
        <p:txBody>
          <a:bodyPr/>
          <a:lstStyle>
            <a:lvl1pPr>
              <a:defRPr sz="2001" b="0"/>
            </a:lvl1pPr>
            <a:lvl2pPr>
              <a:defRPr sz="1667" b="0"/>
            </a:lvl2pPr>
            <a:lvl3pPr>
              <a:defRPr sz="1500" b="0"/>
            </a:lvl3pPr>
            <a:lvl4pPr>
              <a:defRPr sz="1334" b="0"/>
            </a:lvl4pPr>
            <a:lvl5pPr>
              <a:defRPr sz="116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p:nvPr>
        </p:nvSpPr>
        <p:spPr>
          <a:xfrm>
            <a:off x="254080" y="190553"/>
            <a:ext cx="9655016" cy="447270"/>
          </a:xfrm>
          <a:prstGeom prst="rect">
            <a:avLst/>
          </a:prstGeom>
        </p:spPr>
        <p:txBody>
          <a:bodyPr/>
          <a:lstStyle>
            <a:lvl1pPr algn="l">
              <a:defRPr sz="2668">
                <a:solidFill>
                  <a:schemeClr val="bg2"/>
                </a:solidFill>
              </a:defRPr>
            </a:lvl1pPr>
          </a:lstStyle>
          <a:p>
            <a:r>
              <a:rPr lang="en-US"/>
              <a:t>Click to edit Master title style</a:t>
            </a:r>
            <a:endParaRPr lang="en-US" dirty="0"/>
          </a:p>
        </p:txBody>
      </p:sp>
      <p:sp>
        <p:nvSpPr>
          <p:cNvPr id="8" name="Subtitle 2"/>
          <p:cNvSpPr>
            <a:spLocks noGrp="1"/>
          </p:cNvSpPr>
          <p:nvPr>
            <p:ph type="subTitle" idx="10"/>
          </p:nvPr>
        </p:nvSpPr>
        <p:spPr>
          <a:xfrm>
            <a:off x="254080" y="571659"/>
            <a:ext cx="9655016" cy="254071"/>
          </a:xfrm>
          <a:prstGeom prst="rect">
            <a:avLst/>
          </a:prstGeom>
        </p:spPr>
        <p:txBody>
          <a:bodyPr/>
          <a:lstStyle>
            <a:lvl1pPr marL="0" indent="0" algn="l">
              <a:buNone/>
              <a:defRPr sz="1667" b="0"/>
            </a:lvl1pPr>
            <a:lvl2pPr marL="381122" indent="0" algn="ctr">
              <a:buNone/>
              <a:defRPr/>
            </a:lvl2pPr>
            <a:lvl3pPr marL="762244" indent="0" algn="ctr">
              <a:buNone/>
              <a:defRPr/>
            </a:lvl3pPr>
            <a:lvl4pPr marL="1143366" indent="0" algn="ctr">
              <a:buNone/>
              <a:defRPr/>
            </a:lvl4pPr>
            <a:lvl5pPr marL="1524488" indent="0" algn="ctr">
              <a:buNone/>
              <a:defRPr/>
            </a:lvl5pPr>
            <a:lvl6pPr marL="1905610" indent="0" algn="ctr">
              <a:buNone/>
              <a:defRPr/>
            </a:lvl6pPr>
            <a:lvl7pPr marL="2286732" indent="0" algn="ctr">
              <a:buNone/>
              <a:defRPr/>
            </a:lvl7pPr>
            <a:lvl8pPr marL="2667853" indent="0" algn="ctr">
              <a:buNone/>
              <a:defRPr/>
            </a:lvl8pPr>
            <a:lvl9pPr marL="3048975" indent="0" algn="ctr">
              <a:buNone/>
              <a:defRPr/>
            </a:lvl9pPr>
          </a:lstStyle>
          <a:p>
            <a:r>
              <a:rPr lang="en-US"/>
              <a:t>Click to edit Master subtitle style</a:t>
            </a:r>
            <a:endParaRPr lang="en-US" dirty="0"/>
          </a:p>
        </p:txBody>
      </p:sp>
      <p:sp>
        <p:nvSpPr>
          <p:cNvPr id="9" name="Date Placeholder 3"/>
          <p:cNvSpPr>
            <a:spLocks noGrp="1"/>
          </p:cNvSpPr>
          <p:nvPr>
            <p:ph type="dt" sz="half" idx="11"/>
          </p:nvPr>
        </p:nvSpPr>
        <p:spPr>
          <a:xfrm>
            <a:off x="254079" y="5335482"/>
            <a:ext cx="2117328" cy="254071"/>
          </a:xfrm>
          <a:prstGeom prst="rect">
            <a:avLst/>
          </a:prstGeom>
        </p:spPr>
        <p:txBody>
          <a:bodyPr/>
          <a:lstStyle>
            <a:lvl1pPr>
              <a:defRPr>
                <a:latin typeface="Arial Narrow"/>
                <a:cs typeface="Arial Narrow"/>
              </a:defRPr>
            </a:lvl1pPr>
          </a:lstStyle>
          <a:p>
            <a:endParaRPr lang="en-US" altLang="en-US" dirty="0"/>
          </a:p>
        </p:txBody>
      </p:sp>
      <p:sp>
        <p:nvSpPr>
          <p:cNvPr id="10" name="Footer Placeholder 4"/>
          <p:cNvSpPr>
            <a:spLocks noGrp="1"/>
          </p:cNvSpPr>
          <p:nvPr>
            <p:ph type="ftr" sz="quarter" idx="12"/>
          </p:nvPr>
        </p:nvSpPr>
        <p:spPr>
          <a:xfrm>
            <a:off x="2625487" y="5335482"/>
            <a:ext cx="3218339" cy="254071"/>
          </a:xfrm>
          <a:prstGeom prst="rect">
            <a:avLst/>
          </a:prstGeom>
        </p:spPr>
        <p:txBody>
          <a:bodyPr/>
          <a:lstStyle>
            <a:lvl1pPr>
              <a:defRPr>
                <a:latin typeface="Arial Narrow"/>
                <a:cs typeface="Arial Narrow"/>
              </a:defRPr>
            </a:lvl1pPr>
          </a:lstStyle>
          <a:p>
            <a:endParaRPr lang="en-US" altLang="en-US" dirty="0"/>
          </a:p>
        </p:txBody>
      </p:sp>
      <p:sp>
        <p:nvSpPr>
          <p:cNvPr id="11" name="Slide Number Placeholder 5"/>
          <p:cNvSpPr>
            <a:spLocks noGrp="1"/>
          </p:cNvSpPr>
          <p:nvPr>
            <p:ph type="sldNum" sz="quarter" idx="13"/>
          </p:nvPr>
        </p:nvSpPr>
        <p:spPr>
          <a:xfrm>
            <a:off x="6182598" y="5335482"/>
            <a:ext cx="1609169" cy="254071"/>
          </a:xfrm>
          <a:prstGeom prst="rect">
            <a:avLst/>
          </a:prstGeom>
        </p:spPr>
        <p:txBody>
          <a:bodyPr/>
          <a:lstStyle>
            <a:lvl1pPr>
              <a:defRPr/>
            </a:lvl1pPr>
          </a:lstStyle>
          <a:p>
            <a:fld id="{94B6551B-2A84-42DA-BD5E-D1E2F4E4AD85}" type="slidenum">
              <a:rPr lang="en-US" altLang="en-US"/>
              <a:pPr/>
              <a:t>‹#›</a:t>
            </a:fld>
            <a:endParaRPr lang="en-US" altLang="en-US"/>
          </a:p>
        </p:txBody>
      </p:sp>
    </p:spTree>
    <p:extLst>
      <p:ext uri="{BB962C8B-B14F-4D97-AF65-F5344CB8AC3E}">
        <p14:creationId xmlns:p14="http://schemas.microsoft.com/office/powerpoint/2010/main" val="196995866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676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25" y="1425180"/>
            <a:ext cx="8765739" cy="2377941"/>
          </a:xfrm>
          <a:prstGeom prst="rect">
            <a:avLst/>
          </a:prstGeom>
        </p:spPr>
        <p:txBody>
          <a:bodyPr anchor="ctr">
            <a:normAutofit/>
          </a:bodyPr>
          <a:lstStyle>
            <a:lvl1pPr>
              <a:defRPr sz="6401"/>
            </a:lvl1pPr>
          </a:lstStyle>
          <a:p>
            <a:r>
              <a:rPr lang="en-US"/>
              <a:t>Click to edit Master title style</a:t>
            </a:r>
            <a:endParaRPr lang="en-US" dirty="0"/>
          </a:p>
        </p:txBody>
      </p:sp>
      <p:sp>
        <p:nvSpPr>
          <p:cNvPr id="3" name="Text Placeholder 2"/>
          <p:cNvSpPr>
            <a:spLocks noGrp="1"/>
          </p:cNvSpPr>
          <p:nvPr>
            <p:ph type="body" idx="1"/>
          </p:nvPr>
        </p:nvSpPr>
        <p:spPr>
          <a:xfrm>
            <a:off x="693425" y="3825618"/>
            <a:ext cx="8765739" cy="1250503"/>
          </a:xfrm>
        </p:spPr>
        <p:txBody>
          <a:bodyPr/>
          <a:lstStyle>
            <a:lvl1pPr marL="0" indent="0">
              <a:buNone/>
              <a:defRPr sz="2667">
                <a:solidFill>
                  <a:srgbClr val="8BCDE3"/>
                </a:solidFill>
              </a:defRPr>
            </a:lvl1pPr>
            <a:lvl2pPr marL="508165" indent="0">
              <a:buNone/>
              <a:defRPr sz="2223">
                <a:solidFill>
                  <a:schemeClr val="tx1">
                    <a:tint val="75000"/>
                  </a:schemeClr>
                </a:solidFill>
              </a:defRPr>
            </a:lvl2pPr>
            <a:lvl3pPr marL="1016330" indent="0">
              <a:buNone/>
              <a:defRPr sz="2000">
                <a:solidFill>
                  <a:schemeClr val="tx1">
                    <a:tint val="75000"/>
                  </a:schemeClr>
                </a:solidFill>
              </a:defRPr>
            </a:lvl3pPr>
            <a:lvl4pPr marL="1524496" indent="0">
              <a:buNone/>
              <a:defRPr sz="1779">
                <a:solidFill>
                  <a:schemeClr val="tx1">
                    <a:tint val="75000"/>
                  </a:schemeClr>
                </a:solidFill>
              </a:defRPr>
            </a:lvl4pPr>
            <a:lvl5pPr marL="2032661" indent="0">
              <a:buNone/>
              <a:defRPr sz="1779">
                <a:solidFill>
                  <a:schemeClr val="tx1">
                    <a:tint val="75000"/>
                  </a:schemeClr>
                </a:solidFill>
              </a:defRPr>
            </a:lvl5pPr>
            <a:lvl6pPr marL="2540826" indent="0">
              <a:buNone/>
              <a:defRPr sz="1779">
                <a:solidFill>
                  <a:schemeClr val="tx1">
                    <a:tint val="75000"/>
                  </a:schemeClr>
                </a:solidFill>
              </a:defRPr>
            </a:lvl6pPr>
            <a:lvl7pPr marL="3048990" indent="0">
              <a:buNone/>
              <a:defRPr sz="1779">
                <a:solidFill>
                  <a:schemeClr val="tx1">
                    <a:tint val="75000"/>
                  </a:schemeClr>
                </a:solidFill>
              </a:defRPr>
            </a:lvl7pPr>
            <a:lvl8pPr marL="3557155" indent="0">
              <a:buNone/>
              <a:defRPr sz="1779">
                <a:solidFill>
                  <a:schemeClr val="tx1">
                    <a:tint val="75000"/>
                  </a:schemeClr>
                </a:solidFill>
              </a:defRPr>
            </a:lvl8pPr>
            <a:lvl9pPr marL="4065321" indent="0">
              <a:buNone/>
              <a:defRPr sz="1779">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635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8718" y="1521778"/>
            <a:ext cx="4319350" cy="3627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5108" y="1521778"/>
            <a:ext cx="4319350" cy="3627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673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42" y="304358"/>
            <a:ext cx="8765739" cy="110494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00044" y="1401359"/>
            <a:ext cx="4299498" cy="686784"/>
          </a:xfrm>
        </p:spPr>
        <p:txBody>
          <a:bodyPr anchor="b"/>
          <a:lstStyle>
            <a:lvl1pPr marL="0" indent="0">
              <a:buNone/>
              <a:defRPr sz="2667" b="1"/>
            </a:lvl1pPr>
            <a:lvl2pPr marL="508165" indent="0">
              <a:buNone/>
              <a:defRPr sz="2223" b="1"/>
            </a:lvl2pPr>
            <a:lvl3pPr marL="1016330" indent="0">
              <a:buNone/>
              <a:defRPr sz="2000" b="1"/>
            </a:lvl3pPr>
            <a:lvl4pPr marL="1524496" indent="0">
              <a:buNone/>
              <a:defRPr sz="1779" b="1"/>
            </a:lvl4pPr>
            <a:lvl5pPr marL="2032661" indent="0">
              <a:buNone/>
              <a:defRPr sz="1779" b="1"/>
            </a:lvl5pPr>
            <a:lvl6pPr marL="2540826" indent="0">
              <a:buNone/>
              <a:defRPr sz="1779" b="1"/>
            </a:lvl6pPr>
            <a:lvl7pPr marL="3048990" indent="0">
              <a:buNone/>
              <a:defRPr sz="1779" b="1"/>
            </a:lvl7pPr>
            <a:lvl8pPr marL="3557155" indent="0">
              <a:buNone/>
              <a:defRPr sz="1779" b="1"/>
            </a:lvl8pPr>
            <a:lvl9pPr marL="4065321" indent="0">
              <a:buNone/>
              <a:defRPr sz="1779" b="1"/>
            </a:lvl9pPr>
          </a:lstStyle>
          <a:p>
            <a:pPr lvl="0"/>
            <a:r>
              <a:rPr lang="en-US"/>
              <a:t>Click to edit Master text styles</a:t>
            </a:r>
          </a:p>
        </p:txBody>
      </p:sp>
      <p:sp>
        <p:nvSpPr>
          <p:cNvPr id="4" name="Content Placeholder 3"/>
          <p:cNvSpPr>
            <a:spLocks noGrp="1"/>
          </p:cNvSpPr>
          <p:nvPr>
            <p:ph sz="half" idx="2"/>
          </p:nvPr>
        </p:nvSpPr>
        <p:spPr>
          <a:xfrm>
            <a:off x="700044" y="2088143"/>
            <a:ext cx="4299498" cy="3071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5107" y="1401359"/>
            <a:ext cx="4320674" cy="686784"/>
          </a:xfrm>
        </p:spPr>
        <p:txBody>
          <a:bodyPr anchor="b"/>
          <a:lstStyle>
            <a:lvl1pPr marL="0" indent="0">
              <a:buNone/>
              <a:defRPr sz="2667" b="1"/>
            </a:lvl1pPr>
            <a:lvl2pPr marL="508165" indent="0">
              <a:buNone/>
              <a:defRPr sz="2223" b="1"/>
            </a:lvl2pPr>
            <a:lvl3pPr marL="1016330" indent="0">
              <a:buNone/>
              <a:defRPr sz="2000" b="1"/>
            </a:lvl3pPr>
            <a:lvl4pPr marL="1524496" indent="0">
              <a:buNone/>
              <a:defRPr sz="1779" b="1"/>
            </a:lvl4pPr>
            <a:lvl5pPr marL="2032661" indent="0">
              <a:buNone/>
              <a:defRPr sz="1779" b="1"/>
            </a:lvl5pPr>
            <a:lvl6pPr marL="2540826" indent="0">
              <a:buNone/>
              <a:defRPr sz="1779" b="1"/>
            </a:lvl6pPr>
            <a:lvl7pPr marL="3048990" indent="0">
              <a:buNone/>
              <a:defRPr sz="1779" b="1"/>
            </a:lvl7pPr>
            <a:lvl8pPr marL="3557155" indent="0">
              <a:buNone/>
              <a:defRPr sz="1779" b="1"/>
            </a:lvl8pPr>
            <a:lvl9pPr marL="4065321" indent="0">
              <a:buNone/>
              <a:defRPr sz="1779" b="1"/>
            </a:lvl9pPr>
          </a:lstStyle>
          <a:p>
            <a:pPr lvl="0"/>
            <a:r>
              <a:rPr lang="en-US"/>
              <a:t>Click to edit Master text styles</a:t>
            </a:r>
          </a:p>
        </p:txBody>
      </p:sp>
      <p:sp>
        <p:nvSpPr>
          <p:cNvPr id="6" name="Content Placeholder 5"/>
          <p:cNvSpPr>
            <a:spLocks noGrp="1"/>
          </p:cNvSpPr>
          <p:nvPr>
            <p:ph sz="quarter" idx="4"/>
          </p:nvPr>
        </p:nvSpPr>
        <p:spPr>
          <a:xfrm>
            <a:off x="5145107" y="2088143"/>
            <a:ext cx="4320674" cy="3071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13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8718" y="304358"/>
            <a:ext cx="8765739" cy="110494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242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5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43" y="381107"/>
            <a:ext cx="3277889" cy="1333871"/>
          </a:xfrm>
          <a:prstGeom prst="rect">
            <a:avLst/>
          </a:prstGeom>
        </p:spPr>
        <p:txBody>
          <a:bodyPr anchor="b"/>
          <a:lstStyle>
            <a:lvl1pPr>
              <a:defRPr sz="3556"/>
            </a:lvl1pPr>
          </a:lstStyle>
          <a:p>
            <a:r>
              <a:rPr lang="en-US"/>
              <a:t>Click to edit Master title style</a:t>
            </a:r>
            <a:endParaRPr lang="en-US" dirty="0"/>
          </a:p>
        </p:txBody>
      </p:sp>
      <p:sp>
        <p:nvSpPr>
          <p:cNvPr id="3" name="Content Placeholder 2"/>
          <p:cNvSpPr>
            <a:spLocks noGrp="1"/>
          </p:cNvSpPr>
          <p:nvPr>
            <p:ph idx="1"/>
          </p:nvPr>
        </p:nvSpPr>
        <p:spPr>
          <a:xfrm>
            <a:off x="4320675" y="823085"/>
            <a:ext cx="5145107" cy="4062483"/>
          </a:xfrm>
        </p:spPr>
        <p:txBody>
          <a:bodyPr/>
          <a:lstStyle>
            <a:lvl1pPr>
              <a:defRPr sz="3556"/>
            </a:lvl1pPr>
            <a:lvl2pPr>
              <a:defRPr sz="3112"/>
            </a:lvl2pPr>
            <a:lvl3pPr>
              <a:defRPr sz="2667"/>
            </a:lvl3pPr>
            <a:lvl4pPr>
              <a:defRPr sz="2223"/>
            </a:lvl4pPr>
            <a:lvl5pPr>
              <a:defRPr sz="2223"/>
            </a:lvl5pPr>
            <a:lvl6pPr>
              <a:defRPr sz="2223"/>
            </a:lvl6pPr>
            <a:lvl7pPr>
              <a:defRPr sz="2223"/>
            </a:lvl7pPr>
            <a:lvl8pPr>
              <a:defRPr sz="2223"/>
            </a:lvl8pPr>
            <a:lvl9pPr>
              <a:defRPr sz="22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0043" y="1714976"/>
            <a:ext cx="3277889" cy="3177206"/>
          </a:xfrm>
        </p:spPr>
        <p:txBody>
          <a:bodyPr/>
          <a:lstStyle>
            <a:lvl1pPr marL="0" indent="0">
              <a:buNone/>
              <a:defRPr sz="1779"/>
            </a:lvl1pPr>
            <a:lvl2pPr marL="508165" indent="0">
              <a:buNone/>
              <a:defRPr sz="1556"/>
            </a:lvl2pPr>
            <a:lvl3pPr marL="1016330" indent="0">
              <a:buNone/>
              <a:defRPr sz="1334"/>
            </a:lvl3pPr>
            <a:lvl4pPr marL="1524496" indent="0">
              <a:buNone/>
              <a:defRPr sz="1112"/>
            </a:lvl4pPr>
            <a:lvl5pPr marL="2032661" indent="0">
              <a:buNone/>
              <a:defRPr sz="1112"/>
            </a:lvl5pPr>
            <a:lvl6pPr marL="2540826" indent="0">
              <a:buNone/>
              <a:defRPr sz="1112"/>
            </a:lvl6pPr>
            <a:lvl7pPr marL="3048990" indent="0">
              <a:buNone/>
              <a:defRPr sz="1112"/>
            </a:lvl7pPr>
            <a:lvl8pPr marL="3557155" indent="0">
              <a:buNone/>
              <a:defRPr sz="1112"/>
            </a:lvl8pPr>
            <a:lvl9pPr marL="4065321" indent="0">
              <a:buNone/>
              <a:defRPr sz="1112"/>
            </a:lvl9pPr>
          </a:lstStyle>
          <a:p>
            <a:pPr lvl="0"/>
            <a:r>
              <a:rPr lang="en-US"/>
              <a:t>Click to edit Master text styles</a:t>
            </a:r>
          </a:p>
        </p:txBody>
      </p:sp>
    </p:spTree>
    <p:extLst>
      <p:ext uri="{BB962C8B-B14F-4D97-AF65-F5344CB8AC3E}">
        <p14:creationId xmlns:p14="http://schemas.microsoft.com/office/powerpoint/2010/main" val="203241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43" y="381107"/>
            <a:ext cx="3277889" cy="1333871"/>
          </a:xfrm>
          <a:prstGeom prst="rect">
            <a:avLst/>
          </a:prstGeom>
        </p:spPr>
        <p:txBody>
          <a:bodyPr anchor="b"/>
          <a:lstStyle>
            <a:lvl1pPr>
              <a:defRPr sz="3556"/>
            </a:lvl1pPr>
          </a:lstStyle>
          <a:p>
            <a:r>
              <a:rPr lang="en-US"/>
              <a:t>Click to edit Master title style</a:t>
            </a:r>
            <a:endParaRPr lang="en-US" dirty="0"/>
          </a:p>
        </p:txBody>
      </p:sp>
      <p:sp>
        <p:nvSpPr>
          <p:cNvPr id="3" name="Picture Placeholder 2"/>
          <p:cNvSpPr>
            <a:spLocks noGrp="1" noChangeAspect="1"/>
          </p:cNvSpPr>
          <p:nvPr>
            <p:ph type="pic" idx="1"/>
          </p:nvPr>
        </p:nvSpPr>
        <p:spPr>
          <a:xfrm>
            <a:off x="4320675" y="823085"/>
            <a:ext cx="5145107" cy="4062483"/>
          </a:xfrm>
        </p:spPr>
        <p:txBody>
          <a:bodyPr anchor="t"/>
          <a:lstStyle>
            <a:lvl1pPr marL="0" indent="0">
              <a:buNone/>
              <a:defRPr sz="3556"/>
            </a:lvl1pPr>
            <a:lvl2pPr marL="508165" indent="0">
              <a:buNone/>
              <a:defRPr sz="3112"/>
            </a:lvl2pPr>
            <a:lvl3pPr marL="1016330" indent="0">
              <a:buNone/>
              <a:defRPr sz="2667"/>
            </a:lvl3pPr>
            <a:lvl4pPr marL="1524496" indent="0">
              <a:buNone/>
              <a:defRPr sz="2223"/>
            </a:lvl4pPr>
            <a:lvl5pPr marL="2032661" indent="0">
              <a:buNone/>
              <a:defRPr sz="2223"/>
            </a:lvl5pPr>
            <a:lvl6pPr marL="2540826" indent="0">
              <a:buNone/>
              <a:defRPr sz="2223"/>
            </a:lvl6pPr>
            <a:lvl7pPr marL="3048990" indent="0">
              <a:buNone/>
              <a:defRPr sz="2223"/>
            </a:lvl7pPr>
            <a:lvl8pPr marL="3557155" indent="0">
              <a:buNone/>
              <a:defRPr sz="2223"/>
            </a:lvl8pPr>
            <a:lvl9pPr marL="4065321" indent="0">
              <a:buNone/>
              <a:defRPr sz="2223"/>
            </a:lvl9pPr>
          </a:lstStyle>
          <a:p>
            <a:r>
              <a:rPr lang="en-US"/>
              <a:t>Click icon to add picture</a:t>
            </a:r>
            <a:endParaRPr lang="en-US" dirty="0"/>
          </a:p>
        </p:txBody>
      </p:sp>
      <p:sp>
        <p:nvSpPr>
          <p:cNvPr id="4" name="Text Placeholder 3"/>
          <p:cNvSpPr>
            <a:spLocks noGrp="1"/>
          </p:cNvSpPr>
          <p:nvPr>
            <p:ph type="body" sz="half" idx="2"/>
          </p:nvPr>
        </p:nvSpPr>
        <p:spPr>
          <a:xfrm>
            <a:off x="700043" y="1714976"/>
            <a:ext cx="3277889" cy="3177206"/>
          </a:xfrm>
        </p:spPr>
        <p:txBody>
          <a:bodyPr/>
          <a:lstStyle>
            <a:lvl1pPr marL="0" indent="0">
              <a:buNone/>
              <a:defRPr sz="1779"/>
            </a:lvl1pPr>
            <a:lvl2pPr marL="508165" indent="0">
              <a:buNone/>
              <a:defRPr sz="1556"/>
            </a:lvl2pPr>
            <a:lvl3pPr marL="1016330" indent="0">
              <a:buNone/>
              <a:defRPr sz="1334"/>
            </a:lvl3pPr>
            <a:lvl4pPr marL="1524496" indent="0">
              <a:buNone/>
              <a:defRPr sz="1112"/>
            </a:lvl4pPr>
            <a:lvl5pPr marL="2032661" indent="0">
              <a:buNone/>
              <a:defRPr sz="1112"/>
            </a:lvl5pPr>
            <a:lvl6pPr marL="2540826" indent="0">
              <a:buNone/>
              <a:defRPr sz="1112"/>
            </a:lvl6pPr>
            <a:lvl7pPr marL="3048990" indent="0">
              <a:buNone/>
              <a:defRPr sz="1112"/>
            </a:lvl7pPr>
            <a:lvl8pPr marL="3557155" indent="0">
              <a:buNone/>
              <a:defRPr sz="1112"/>
            </a:lvl8pPr>
            <a:lvl9pPr marL="4065321" indent="0">
              <a:buNone/>
              <a:defRPr sz="1112"/>
            </a:lvl9pPr>
          </a:lstStyle>
          <a:p>
            <a:pPr lvl="0"/>
            <a:r>
              <a:rPr lang="en-US"/>
              <a:t>Click to edit Master text styles</a:t>
            </a:r>
          </a:p>
        </p:txBody>
      </p:sp>
    </p:spTree>
    <p:extLst>
      <p:ext uri="{BB962C8B-B14F-4D97-AF65-F5344CB8AC3E}">
        <p14:creationId xmlns:p14="http://schemas.microsoft.com/office/powerpoint/2010/main" val="85293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000" r="-1000" b="-1000"/>
          </a:stretch>
        </a:blip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98573" y="304800"/>
            <a:ext cx="8766030" cy="1104900"/>
          </a:xfrm>
          <a:prstGeom prst="rect">
            <a:avLst/>
          </a:prstGeom>
        </p:spPr>
        <p:txBody>
          <a:bodyPr vert="horz" lIns="91440" tIns="45720" rIns="91440" bIns="45720" rtlCol="0" anchor="t">
            <a:normAutofit/>
          </a:bodyPr>
          <a:lstStyle/>
          <a:p>
            <a:r>
              <a:rPr lang="en-US"/>
              <a:t>Click to edit Master title style</a:t>
            </a:r>
            <a:endParaRPr lang="en-US" dirty="0"/>
          </a:p>
        </p:txBody>
      </p:sp>
      <p:grpSp>
        <p:nvGrpSpPr>
          <p:cNvPr id="7" name="Group 6"/>
          <p:cNvGrpSpPr/>
          <p:nvPr userDrawn="1"/>
        </p:nvGrpSpPr>
        <p:grpSpPr>
          <a:xfrm>
            <a:off x="248949" y="4672117"/>
            <a:ext cx="3128323" cy="803505"/>
            <a:chOff x="193559" y="4815599"/>
            <a:chExt cx="2526321" cy="597382"/>
          </a:xfrm>
        </p:grpSpPr>
        <p:sp>
          <p:nvSpPr>
            <p:cNvPr id="8" name="Rectangle 7"/>
            <p:cNvSpPr/>
            <p:nvPr userDrawn="1"/>
          </p:nvSpPr>
          <p:spPr>
            <a:xfrm>
              <a:off x="193559" y="4825629"/>
              <a:ext cx="2442850" cy="587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63681" y="4815599"/>
              <a:ext cx="2456199" cy="597382"/>
            </a:xfrm>
            <a:prstGeom prst="rect">
              <a:avLst/>
            </a:prstGeom>
          </p:spPr>
        </p:pic>
      </p:grpSp>
      <p:sp>
        <p:nvSpPr>
          <p:cNvPr id="3" name="Text Placeholder 2"/>
          <p:cNvSpPr>
            <a:spLocks noGrp="1"/>
          </p:cNvSpPr>
          <p:nvPr>
            <p:ph type="body" idx="1"/>
          </p:nvPr>
        </p:nvSpPr>
        <p:spPr>
          <a:xfrm>
            <a:off x="698718" y="1521778"/>
            <a:ext cx="8765739" cy="362712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176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16330" rtl="0" eaLnBrk="1" latinLnBrk="0" hangingPunct="1">
        <a:lnSpc>
          <a:spcPct val="90000"/>
        </a:lnSpc>
        <a:spcBef>
          <a:spcPct val="0"/>
        </a:spcBef>
        <a:buNone/>
        <a:defRPr sz="4890" b="0" i="0" kern="1200">
          <a:solidFill>
            <a:srgbClr val="005383"/>
          </a:solidFill>
          <a:latin typeface="Knockout HTF51-Middleweight" charset="0"/>
          <a:ea typeface="Knockout HTF51-Middleweight" charset="0"/>
          <a:cs typeface="Knockout HTF51-Middleweight" charset="0"/>
        </a:defRPr>
      </a:lvl1pPr>
    </p:titleStyle>
    <p:bodyStyle>
      <a:lvl1pPr marL="254082" indent="-254082" algn="l" defTabSz="1016330" rtl="0" eaLnBrk="1" latinLnBrk="0" hangingPunct="1">
        <a:lnSpc>
          <a:spcPct val="90000"/>
        </a:lnSpc>
        <a:spcBef>
          <a:spcPts val="1112"/>
        </a:spcBef>
        <a:buFont typeface="Arial" panose="020B0604020202020204" pitchFamily="34" charset="0"/>
        <a:buChar char="•"/>
        <a:defRPr sz="3112" b="0" i="0" kern="1200">
          <a:solidFill>
            <a:srgbClr val="005383"/>
          </a:solidFill>
          <a:latin typeface="Knockout HTF31-JuniorMiddlewt" charset="0"/>
          <a:ea typeface="Knockout HTF31-JuniorMiddlewt" charset="0"/>
          <a:cs typeface="Knockout HTF31-JuniorMiddlewt" charset="0"/>
        </a:defRPr>
      </a:lvl1pPr>
      <a:lvl2pPr marL="762247" indent="-254082" algn="l" defTabSz="1016330" rtl="0" eaLnBrk="1" latinLnBrk="0" hangingPunct="1">
        <a:lnSpc>
          <a:spcPct val="90000"/>
        </a:lnSpc>
        <a:spcBef>
          <a:spcPts val="556"/>
        </a:spcBef>
        <a:buFont typeface="Arial" panose="020B0604020202020204" pitchFamily="34" charset="0"/>
        <a:buChar char="•"/>
        <a:defRPr sz="2667" b="0" i="0" kern="1200">
          <a:solidFill>
            <a:srgbClr val="8BCDE3"/>
          </a:solidFill>
          <a:latin typeface="Knockout HTF31-JuniorMiddlewt" charset="0"/>
          <a:ea typeface="Knockout HTF31-JuniorMiddlewt" charset="0"/>
          <a:cs typeface="Knockout HTF31-JuniorMiddlewt" charset="0"/>
        </a:defRPr>
      </a:lvl2pPr>
      <a:lvl3pPr marL="1270413" indent="-254082" algn="l" defTabSz="1016330" rtl="0" eaLnBrk="1" latinLnBrk="0" hangingPunct="1">
        <a:lnSpc>
          <a:spcPct val="90000"/>
        </a:lnSpc>
        <a:spcBef>
          <a:spcPts val="556"/>
        </a:spcBef>
        <a:buFont typeface="Arial" panose="020B0604020202020204" pitchFamily="34" charset="0"/>
        <a:buChar char="•"/>
        <a:defRPr sz="2223" b="0" i="0" kern="1200">
          <a:solidFill>
            <a:srgbClr val="8BCDE3"/>
          </a:solidFill>
          <a:latin typeface="Knockout HTF31-JuniorMiddlewt" charset="0"/>
          <a:ea typeface="Knockout HTF31-JuniorMiddlewt" charset="0"/>
          <a:cs typeface="Knockout HTF31-JuniorMiddlewt" charset="0"/>
        </a:defRPr>
      </a:lvl3pPr>
      <a:lvl4pPr marL="1778578" indent="-254082" algn="l" defTabSz="1016330" rtl="0" eaLnBrk="1" latinLnBrk="0" hangingPunct="1">
        <a:lnSpc>
          <a:spcPct val="90000"/>
        </a:lnSpc>
        <a:spcBef>
          <a:spcPts val="556"/>
        </a:spcBef>
        <a:buFont typeface="Arial" panose="020B0604020202020204" pitchFamily="34" charset="0"/>
        <a:buChar char="•"/>
        <a:defRPr sz="2000" b="0" i="0" kern="1200">
          <a:solidFill>
            <a:srgbClr val="8BCDE3"/>
          </a:solidFill>
          <a:latin typeface="Knockout HTF31-JuniorMiddlewt" charset="0"/>
          <a:ea typeface="Knockout HTF31-JuniorMiddlewt" charset="0"/>
          <a:cs typeface="Knockout HTF31-JuniorMiddlewt" charset="0"/>
        </a:defRPr>
      </a:lvl4pPr>
      <a:lvl5pPr marL="2286743" indent="-254082" algn="l" defTabSz="1016330" rtl="0" eaLnBrk="1" latinLnBrk="0" hangingPunct="1">
        <a:lnSpc>
          <a:spcPct val="90000"/>
        </a:lnSpc>
        <a:spcBef>
          <a:spcPts val="556"/>
        </a:spcBef>
        <a:buFont typeface="Arial" panose="020B0604020202020204" pitchFamily="34" charset="0"/>
        <a:buChar char="•"/>
        <a:defRPr sz="2000" b="0" i="0" kern="1200">
          <a:solidFill>
            <a:srgbClr val="8BCDE3"/>
          </a:solidFill>
          <a:latin typeface="Knockout HTF31-JuniorMiddlewt" charset="0"/>
          <a:ea typeface="Knockout HTF31-JuniorMiddlewt" charset="0"/>
          <a:cs typeface="Knockout HTF31-JuniorMiddlewt" charset="0"/>
        </a:defRPr>
      </a:lvl5pPr>
      <a:lvl6pPr marL="2794908"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3073"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11239"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9404" indent="-254082" algn="l" defTabSz="101633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6330" rtl="0" eaLnBrk="1" latinLnBrk="0" hangingPunct="1">
        <a:defRPr sz="2000" kern="1200">
          <a:solidFill>
            <a:schemeClr val="tx1"/>
          </a:solidFill>
          <a:latin typeface="+mn-lt"/>
          <a:ea typeface="+mn-ea"/>
          <a:cs typeface="+mn-cs"/>
        </a:defRPr>
      </a:lvl1pPr>
      <a:lvl2pPr marL="508165" algn="l" defTabSz="1016330" rtl="0" eaLnBrk="1" latinLnBrk="0" hangingPunct="1">
        <a:defRPr sz="2000" kern="1200">
          <a:solidFill>
            <a:schemeClr val="tx1"/>
          </a:solidFill>
          <a:latin typeface="+mn-lt"/>
          <a:ea typeface="+mn-ea"/>
          <a:cs typeface="+mn-cs"/>
        </a:defRPr>
      </a:lvl2pPr>
      <a:lvl3pPr marL="1016330" algn="l" defTabSz="1016330" rtl="0" eaLnBrk="1" latinLnBrk="0" hangingPunct="1">
        <a:defRPr sz="2000" kern="1200">
          <a:solidFill>
            <a:schemeClr val="tx1"/>
          </a:solidFill>
          <a:latin typeface="+mn-lt"/>
          <a:ea typeface="+mn-ea"/>
          <a:cs typeface="+mn-cs"/>
        </a:defRPr>
      </a:lvl3pPr>
      <a:lvl4pPr marL="1524496" algn="l" defTabSz="1016330" rtl="0" eaLnBrk="1" latinLnBrk="0" hangingPunct="1">
        <a:defRPr sz="2000" kern="1200">
          <a:solidFill>
            <a:schemeClr val="tx1"/>
          </a:solidFill>
          <a:latin typeface="+mn-lt"/>
          <a:ea typeface="+mn-ea"/>
          <a:cs typeface="+mn-cs"/>
        </a:defRPr>
      </a:lvl4pPr>
      <a:lvl5pPr marL="2032661" algn="l" defTabSz="1016330" rtl="0" eaLnBrk="1" latinLnBrk="0" hangingPunct="1">
        <a:defRPr sz="2000" kern="1200">
          <a:solidFill>
            <a:schemeClr val="tx1"/>
          </a:solidFill>
          <a:latin typeface="+mn-lt"/>
          <a:ea typeface="+mn-ea"/>
          <a:cs typeface="+mn-cs"/>
        </a:defRPr>
      </a:lvl5pPr>
      <a:lvl6pPr marL="2540826" algn="l" defTabSz="1016330" rtl="0" eaLnBrk="1" latinLnBrk="0" hangingPunct="1">
        <a:defRPr sz="2000" kern="1200">
          <a:solidFill>
            <a:schemeClr val="tx1"/>
          </a:solidFill>
          <a:latin typeface="+mn-lt"/>
          <a:ea typeface="+mn-ea"/>
          <a:cs typeface="+mn-cs"/>
        </a:defRPr>
      </a:lvl6pPr>
      <a:lvl7pPr marL="3048990" algn="l" defTabSz="1016330" rtl="0" eaLnBrk="1" latinLnBrk="0" hangingPunct="1">
        <a:defRPr sz="2000" kern="1200">
          <a:solidFill>
            <a:schemeClr val="tx1"/>
          </a:solidFill>
          <a:latin typeface="+mn-lt"/>
          <a:ea typeface="+mn-ea"/>
          <a:cs typeface="+mn-cs"/>
        </a:defRPr>
      </a:lvl7pPr>
      <a:lvl8pPr marL="3557155" algn="l" defTabSz="1016330" rtl="0" eaLnBrk="1" latinLnBrk="0" hangingPunct="1">
        <a:defRPr sz="2000" kern="1200">
          <a:solidFill>
            <a:schemeClr val="tx1"/>
          </a:solidFill>
          <a:latin typeface="+mn-lt"/>
          <a:ea typeface="+mn-ea"/>
          <a:cs typeface="+mn-cs"/>
        </a:defRPr>
      </a:lvl8pPr>
      <a:lvl9pPr marL="4065321" algn="l" defTabSz="101633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b="1" dirty="0" err="1"/>
              <a:t>Amiran</a:t>
            </a:r>
            <a:r>
              <a:rPr lang="en-US" b="1" dirty="0"/>
              <a:t> </a:t>
            </a:r>
            <a:r>
              <a:rPr lang="en-US" b="1" dirty="0" err="1"/>
              <a:t>Gamkrelidze</a:t>
            </a:r>
            <a:endParaRPr lang="en-US" b="1" dirty="0"/>
          </a:p>
          <a:p>
            <a:r>
              <a:rPr lang="en-US" sz="2000" dirty="0"/>
              <a:t>Director General</a:t>
            </a:r>
          </a:p>
          <a:p>
            <a:r>
              <a:rPr lang="en-US" sz="2000" dirty="0"/>
              <a:t>National Center for Disease Control and Public Health</a:t>
            </a:r>
            <a:endParaRPr lang="en-US" dirty="0"/>
          </a:p>
        </p:txBody>
      </p:sp>
      <p:sp>
        <p:nvSpPr>
          <p:cNvPr id="3" name="Title 2"/>
          <p:cNvSpPr>
            <a:spLocks noGrp="1"/>
          </p:cNvSpPr>
          <p:nvPr>
            <p:ph type="title"/>
          </p:nvPr>
        </p:nvSpPr>
        <p:spPr>
          <a:xfrm>
            <a:off x="698573" y="944628"/>
            <a:ext cx="8766030" cy="1692774"/>
          </a:xfrm>
        </p:spPr>
        <p:txBody>
          <a:bodyPr>
            <a:noAutofit/>
          </a:bodyPr>
          <a:lstStyle/>
          <a:p>
            <a:pPr algn="ctr"/>
            <a:r>
              <a:rPr lang="en-US" sz="3200" b="1" dirty="0"/>
              <a:t>Burden of HCV and Use of National </a:t>
            </a:r>
            <a:r>
              <a:rPr lang="en-US" sz="3200" b="1" dirty="0" err="1"/>
              <a:t>Seroprevalence</a:t>
            </a:r>
            <a:r>
              <a:rPr lang="en-US" sz="3200" b="1" dirty="0"/>
              <a:t> Survey Findings for  Developing Effective Screening Programs in Georgia</a:t>
            </a:r>
          </a:p>
        </p:txBody>
      </p:sp>
    </p:spTree>
    <p:extLst>
      <p:ext uri="{BB962C8B-B14F-4D97-AF65-F5344CB8AC3E}">
        <p14:creationId xmlns:p14="http://schemas.microsoft.com/office/powerpoint/2010/main" val="117718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latin typeface="+mn-lt"/>
                <a:ea typeface="ＭＳ Ｐゴシック" charset="0"/>
              </a:rPr>
              <a:t>Self-reported</a:t>
            </a:r>
            <a:r>
              <a:rPr lang="en-US" sz="3200" b="1" dirty="0">
                <a:latin typeface="+mn-lt"/>
              </a:rPr>
              <a:t> </a:t>
            </a:r>
            <a:r>
              <a:rPr lang="en-US" sz="3200" b="1" dirty="0">
                <a:solidFill>
                  <a:srgbClr val="0070C0"/>
                </a:solidFill>
                <a:latin typeface="+mn-lt"/>
                <a:ea typeface="ＭＳ Ｐゴシック" charset="0"/>
              </a:rPr>
              <a:t>HCV care among anti-HCV positive respondents</a:t>
            </a:r>
            <a:r>
              <a:rPr lang="ru-RU" sz="3200" b="1" dirty="0">
                <a:solidFill>
                  <a:srgbClr val="0070C0"/>
                </a:solidFill>
                <a:latin typeface="+mn-lt"/>
                <a:ea typeface="ＭＳ Ｐゴシック" charset="0"/>
              </a:rPr>
              <a:t/>
            </a:r>
            <a:br>
              <a:rPr lang="ru-RU" sz="3200" b="1" dirty="0">
                <a:solidFill>
                  <a:srgbClr val="0070C0"/>
                </a:solidFill>
                <a:latin typeface="+mn-lt"/>
                <a:ea typeface="ＭＳ Ｐゴシック" charset="0"/>
              </a:rPr>
            </a:br>
            <a:endParaRPr lang="en-US" sz="2400" b="1" dirty="0">
              <a:latin typeface="+mn-lt"/>
            </a:endParaRPr>
          </a:p>
        </p:txBody>
      </p:sp>
      <p:graphicFrame>
        <p:nvGraphicFramePr>
          <p:cNvPr id="13" name="Chart 12"/>
          <p:cNvGraphicFramePr/>
          <p:nvPr>
            <p:extLst>
              <p:ext uri="{D42A27DB-BD31-4B8C-83A1-F6EECF244321}">
                <p14:modId xmlns:p14="http://schemas.microsoft.com/office/powerpoint/2010/main" val="3731017198"/>
              </p:ext>
            </p:extLst>
          </p:nvPr>
        </p:nvGraphicFramePr>
        <p:xfrm>
          <a:off x="1089033" y="1409301"/>
          <a:ext cx="8375424" cy="3706985"/>
        </p:xfrm>
        <a:graphic>
          <a:graphicData uri="http://schemas.openxmlformats.org/drawingml/2006/chart">
            <c:chart xmlns:c="http://schemas.openxmlformats.org/drawingml/2006/chart" xmlns:r="http://schemas.openxmlformats.org/officeDocument/2006/relationships" r:id="rId3"/>
          </a:graphicData>
        </a:graphic>
      </p:graphicFrame>
      <p:sp>
        <p:nvSpPr>
          <p:cNvPr id="14" name="Arrow: Right 13"/>
          <p:cNvSpPr/>
          <p:nvPr/>
        </p:nvSpPr>
        <p:spPr>
          <a:xfrm>
            <a:off x="2884714" y="3581400"/>
            <a:ext cx="740229" cy="293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p:cNvSpPr/>
          <p:nvPr/>
        </p:nvSpPr>
        <p:spPr>
          <a:xfrm>
            <a:off x="4341358" y="3984171"/>
            <a:ext cx="740229" cy="293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84713" y="3236464"/>
            <a:ext cx="740229" cy="323165"/>
          </a:xfrm>
          <a:prstGeom prst="rect">
            <a:avLst/>
          </a:prstGeom>
          <a:noFill/>
        </p:spPr>
        <p:txBody>
          <a:bodyPr wrap="square" rtlCol="0">
            <a:spAutoFit/>
          </a:bodyPr>
          <a:lstStyle/>
          <a:p>
            <a:pPr algn="ctr"/>
            <a:r>
              <a:rPr lang="en-US" b="1" dirty="0">
                <a:solidFill>
                  <a:schemeClr val="accent1">
                    <a:lumMod val="50000"/>
                  </a:schemeClr>
                </a:solidFill>
              </a:rPr>
              <a:t>36.7%</a:t>
            </a:r>
          </a:p>
        </p:txBody>
      </p:sp>
      <p:sp>
        <p:nvSpPr>
          <p:cNvPr id="17" name="TextBox 16"/>
          <p:cNvSpPr txBox="1"/>
          <p:nvPr/>
        </p:nvSpPr>
        <p:spPr>
          <a:xfrm>
            <a:off x="4341358" y="3650120"/>
            <a:ext cx="740229" cy="323165"/>
          </a:xfrm>
          <a:prstGeom prst="rect">
            <a:avLst/>
          </a:prstGeom>
          <a:noFill/>
        </p:spPr>
        <p:txBody>
          <a:bodyPr wrap="square" rtlCol="0">
            <a:spAutoFit/>
          </a:bodyPr>
          <a:lstStyle/>
          <a:p>
            <a:pPr algn="ctr"/>
            <a:r>
              <a:rPr lang="en-US" b="1" dirty="0">
                <a:solidFill>
                  <a:schemeClr val="accent1">
                    <a:lumMod val="50000"/>
                  </a:schemeClr>
                </a:solidFill>
              </a:rPr>
              <a:t>32.1%</a:t>
            </a:r>
          </a:p>
        </p:txBody>
      </p:sp>
      <p:sp>
        <p:nvSpPr>
          <p:cNvPr id="18" name="TextBox 17"/>
          <p:cNvSpPr txBox="1"/>
          <p:nvPr/>
        </p:nvSpPr>
        <p:spPr>
          <a:xfrm>
            <a:off x="5898015" y="3763051"/>
            <a:ext cx="740229" cy="323165"/>
          </a:xfrm>
          <a:prstGeom prst="rect">
            <a:avLst/>
          </a:prstGeom>
          <a:noFill/>
        </p:spPr>
        <p:txBody>
          <a:bodyPr wrap="square" rtlCol="0">
            <a:spAutoFit/>
          </a:bodyPr>
          <a:lstStyle/>
          <a:p>
            <a:pPr algn="ctr"/>
            <a:r>
              <a:rPr lang="en-US" b="1" dirty="0">
                <a:solidFill>
                  <a:schemeClr val="accent1">
                    <a:lumMod val="50000"/>
                  </a:schemeClr>
                </a:solidFill>
              </a:rPr>
              <a:t>64%</a:t>
            </a:r>
          </a:p>
        </p:txBody>
      </p:sp>
      <p:sp>
        <p:nvSpPr>
          <p:cNvPr id="19" name="TextBox 18"/>
          <p:cNvSpPr txBox="1"/>
          <p:nvPr/>
        </p:nvSpPr>
        <p:spPr>
          <a:xfrm>
            <a:off x="7452630" y="3822588"/>
            <a:ext cx="740229" cy="323165"/>
          </a:xfrm>
          <a:prstGeom prst="rect">
            <a:avLst/>
          </a:prstGeom>
          <a:noFill/>
        </p:spPr>
        <p:txBody>
          <a:bodyPr wrap="square" rtlCol="0">
            <a:spAutoFit/>
          </a:bodyPr>
          <a:lstStyle/>
          <a:p>
            <a:pPr algn="ctr"/>
            <a:r>
              <a:rPr lang="en-US" b="1" dirty="0">
                <a:solidFill>
                  <a:schemeClr val="accent1">
                    <a:lumMod val="50000"/>
                  </a:schemeClr>
                </a:solidFill>
              </a:rPr>
              <a:t>18.8%</a:t>
            </a:r>
          </a:p>
        </p:txBody>
      </p:sp>
    </p:spTree>
    <p:extLst>
      <p:ext uri="{BB962C8B-B14F-4D97-AF65-F5344CB8AC3E}">
        <p14:creationId xmlns:p14="http://schemas.microsoft.com/office/powerpoint/2010/main" val="851977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16" y="173729"/>
            <a:ext cx="8765739" cy="1169879"/>
          </a:xfrm>
        </p:spPr>
        <p:txBody>
          <a:bodyPr>
            <a:noAutofit/>
          </a:bodyPr>
          <a:lstStyle/>
          <a:p>
            <a:pPr algn="ctr"/>
            <a:r>
              <a:rPr lang="en-US" sz="3600" b="1" dirty="0"/>
              <a:t>Main Findings of </a:t>
            </a:r>
            <a:r>
              <a:rPr lang="en-US" sz="3600" b="1" dirty="0" err="1"/>
              <a:t>Seroprevalence</a:t>
            </a:r>
            <a:r>
              <a:rPr lang="en-US" sz="3600" b="1" dirty="0"/>
              <a:t> Survey for Screening Considerations</a:t>
            </a:r>
          </a:p>
        </p:txBody>
      </p:sp>
      <p:graphicFrame>
        <p:nvGraphicFramePr>
          <p:cNvPr id="4" name="Diagram 3"/>
          <p:cNvGraphicFramePr/>
          <p:nvPr>
            <p:extLst>
              <p:ext uri="{D42A27DB-BD31-4B8C-83A1-F6EECF244321}">
                <p14:modId xmlns:p14="http://schemas.microsoft.com/office/powerpoint/2010/main" val="3090145396"/>
              </p:ext>
            </p:extLst>
          </p:nvPr>
        </p:nvGraphicFramePr>
        <p:xfrm>
          <a:off x="2056312" y="1343608"/>
          <a:ext cx="6050545" cy="3860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546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265" y="298243"/>
            <a:ext cx="6574076" cy="823191"/>
          </a:xfrm>
        </p:spPr>
        <p:txBody>
          <a:bodyPr vert="horz" lIns="91440" tIns="45720" rIns="91440" bIns="45720" rtlCol="0" anchor="t">
            <a:noAutofit/>
          </a:bodyPr>
          <a:lstStyle/>
          <a:p>
            <a:pPr algn="ctr"/>
            <a:r>
              <a:rPr lang="en-US" sz="2800" b="1" dirty="0"/>
              <a:t>HCV Elimination Strategy</a:t>
            </a:r>
            <a:br>
              <a:rPr lang="en-US" sz="2800" b="1" dirty="0"/>
            </a:br>
            <a:r>
              <a:rPr lang="en-US" sz="2800" b="1" dirty="0"/>
              <a:t>2016-2020</a:t>
            </a:r>
            <a:endParaRPr lang="ka-GE"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650176"/>
              </p:ext>
            </p:extLst>
          </p:nvPr>
        </p:nvGraphicFramePr>
        <p:xfrm>
          <a:off x="1457864" y="930645"/>
          <a:ext cx="7237561" cy="3624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455599" y="1289612"/>
            <a:ext cx="2239826" cy="1324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Tree>
    <p:extLst>
      <p:ext uri="{BB962C8B-B14F-4D97-AF65-F5344CB8AC3E}">
        <p14:creationId xmlns:p14="http://schemas.microsoft.com/office/powerpoint/2010/main" val="20860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18" y="218095"/>
            <a:ext cx="8765739" cy="601414"/>
          </a:xfrm>
        </p:spPr>
        <p:txBody>
          <a:bodyPr>
            <a:normAutofit/>
          </a:bodyPr>
          <a:lstStyle/>
          <a:p>
            <a:pPr algn="ctr"/>
            <a:r>
              <a:rPr lang="en-US" sz="3600" b="1" dirty="0"/>
              <a:t>HCV Screening – Current Status</a:t>
            </a:r>
            <a:endParaRPr lang="ka-GE"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4292071"/>
              </p:ext>
            </p:extLst>
          </p:nvPr>
        </p:nvGraphicFramePr>
        <p:xfrm>
          <a:off x="1009650" y="1292276"/>
          <a:ext cx="7102099" cy="3168771"/>
        </p:xfrm>
        <a:graphic>
          <a:graphicData uri="http://schemas.openxmlformats.org/drawingml/2006/chart">
            <c:chart xmlns:c="http://schemas.openxmlformats.org/drawingml/2006/chart" xmlns:r="http://schemas.openxmlformats.org/officeDocument/2006/relationships" r:id="rId3"/>
          </a:graphicData>
        </a:graphic>
      </p:graphicFrame>
      <p:sp>
        <p:nvSpPr>
          <p:cNvPr id="3" name="Speech Bubble: Rectangle 2"/>
          <p:cNvSpPr/>
          <p:nvPr/>
        </p:nvSpPr>
        <p:spPr>
          <a:xfrm>
            <a:off x="2224838" y="4271265"/>
            <a:ext cx="1268083" cy="629728"/>
          </a:xfrm>
          <a:prstGeom prst="wedgeRectCallout">
            <a:avLst>
              <a:gd name="adj1" fmla="val 47135"/>
              <a:gd name="adj2" fmla="val -10219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70C0"/>
                </a:solidFill>
              </a:rPr>
              <a:t>Raw data: November 2016 - February 2017</a:t>
            </a:r>
            <a:r>
              <a:rPr lang="en-US" sz="1100" dirty="0"/>
              <a:t>s</a:t>
            </a:r>
            <a:endParaRPr lang="ka-GE" sz="1100" dirty="0"/>
          </a:p>
        </p:txBody>
      </p:sp>
      <p:sp>
        <p:nvSpPr>
          <p:cNvPr id="5" name="Speech Bubble: Rectangle 4"/>
          <p:cNvSpPr/>
          <p:nvPr/>
        </p:nvSpPr>
        <p:spPr>
          <a:xfrm>
            <a:off x="3825656" y="4271265"/>
            <a:ext cx="1268083" cy="629728"/>
          </a:xfrm>
          <a:prstGeom prst="wedgeRectCallout">
            <a:avLst>
              <a:gd name="adj1" fmla="val -10517"/>
              <a:gd name="adj2" fmla="val -13484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70C0"/>
                </a:solidFill>
              </a:rPr>
              <a:t>Raw data: November 2016 - February 2017</a:t>
            </a:r>
            <a:r>
              <a:rPr lang="en-US" sz="1100" dirty="0"/>
              <a:t>s</a:t>
            </a:r>
            <a:endParaRPr lang="ka-GE" sz="1100" dirty="0"/>
          </a:p>
        </p:txBody>
      </p:sp>
      <p:sp>
        <p:nvSpPr>
          <p:cNvPr id="7" name="Speech Bubble: Rectangle 6"/>
          <p:cNvSpPr/>
          <p:nvPr/>
        </p:nvSpPr>
        <p:spPr>
          <a:xfrm>
            <a:off x="8241146" y="1292276"/>
            <a:ext cx="1352708" cy="629728"/>
          </a:xfrm>
          <a:prstGeom prst="wedgeRectCallout">
            <a:avLst>
              <a:gd name="adj1" fmla="val -129451"/>
              <a:gd name="adj2" fmla="val -599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70C0"/>
                </a:solidFill>
              </a:rPr>
              <a:t>*data are available through September 30, 2016</a:t>
            </a:r>
          </a:p>
        </p:txBody>
      </p:sp>
      <p:sp>
        <p:nvSpPr>
          <p:cNvPr id="6" name="TextBox 5"/>
          <p:cNvSpPr txBox="1"/>
          <p:nvPr/>
        </p:nvSpPr>
        <p:spPr>
          <a:xfrm>
            <a:off x="5965371" y="4577665"/>
            <a:ext cx="3829274" cy="553998"/>
          </a:xfrm>
          <a:prstGeom prst="rect">
            <a:avLst/>
          </a:prstGeom>
          <a:noFill/>
        </p:spPr>
        <p:txBody>
          <a:bodyPr wrap="square" rtlCol="0">
            <a:spAutoFit/>
          </a:bodyPr>
          <a:lstStyle/>
          <a:p>
            <a:pPr algn="ctr"/>
            <a:r>
              <a:rPr lang="en-US" b="1" dirty="0"/>
              <a:t>Since May, 2015, more than </a:t>
            </a:r>
            <a:r>
              <a:rPr lang="en-US" b="1" dirty="0">
                <a:solidFill>
                  <a:srgbClr val="FF0000"/>
                </a:solidFill>
              </a:rPr>
              <a:t>550,000</a:t>
            </a:r>
            <a:r>
              <a:rPr lang="en-US" b="1" dirty="0"/>
              <a:t> tests were performed with </a:t>
            </a:r>
            <a:r>
              <a:rPr lang="en-US" b="1" dirty="0">
                <a:solidFill>
                  <a:srgbClr val="FF0000"/>
                </a:solidFill>
              </a:rPr>
              <a:t>10%</a:t>
            </a:r>
            <a:r>
              <a:rPr lang="en-US" b="1" dirty="0"/>
              <a:t> positivity rate</a:t>
            </a:r>
          </a:p>
        </p:txBody>
      </p:sp>
    </p:spTree>
    <p:extLst>
      <p:ext uri="{BB962C8B-B14F-4D97-AF65-F5344CB8AC3E}">
        <p14:creationId xmlns:p14="http://schemas.microsoft.com/office/powerpoint/2010/main" val="38333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18" y="177729"/>
            <a:ext cx="8765739" cy="900574"/>
          </a:xfrm>
        </p:spPr>
        <p:txBody>
          <a:bodyPr>
            <a:normAutofit/>
          </a:bodyPr>
          <a:lstStyle/>
          <a:p>
            <a:pPr algn="ctr"/>
            <a:r>
              <a:rPr lang="en-US" sz="4000" b="1" dirty="0"/>
              <a:t>HCV Screening – Next Steps (1)</a:t>
            </a:r>
            <a:endParaRPr lang="ka-GE" sz="4000" b="1" dirty="0"/>
          </a:p>
        </p:txBody>
      </p:sp>
      <p:sp>
        <p:nvSpPr>
          <p:cNvPr id="3" name="Content Placeholder 2"/>
          <p:cNvSpPr>
            <a:spLocks noGrp="1"/>
          </p:cNvSpPr>
          <p:nvPr>
            <p:ph idx="1"/>
          </p:nvPr>
        </p:nvSpPr>
        <p:spPr>
          <a:xfrm>
            <a:off x="698718" y="1262985"/>
            <a:ext cx="8765739" cy="3627123"/>
          </a:xfrm>
        </p:spPr>
        <p:txBody>
          <a:bodyPr>
            <a:normAutofit/>
          </a:bodyPr>
          <a:lstStyle/>
          <a:p>
            <a:r>
              <a:rPr lang="en-US" dirty="0"/>
              <a:t>Large-scale information campaign about HCV screening targeted at general population</a:t>
            </a:r>
            <a:endParaRPr lang="ka-GE" dirty="0"/>
          </a:p>
          <a:p>
            <a:r>
              <a:rPr lang="en-US" dirty="0"/>
              <a:t>SMS notifications targeted to males above 30 years old</a:t>
            </a:r>
          </a:p>
          <a:p>
            <a:r>
              <a:rPr lang="en-US" dirty="0"/>
              <a:t>Piloting integrated HCV-HIV-TB Screening, diagnosis and treatment approach in Samegrelo-</a:t>
            </a:r>
            <a:r>
              <a:rPr lang="en-US" dirty="0" err="1"/>
              <a:t>Zemo</a:t>
            </a:r>
            <a:r>
              <a:rPr lang="en-US" dirty="0"/>
              <a:t> </a:t>
            </a:r>
            <a:r>
              <a:rPr lang="en-US" dirty="0" err="1"/>
              <a:t>Svaneti</a:t>
            </a:r>
            <a:r>
              <a:rPr lang="en-US" dirty="0"/>
              <a:t> region</a:t>
            </a:r>
          </a:p>
        </p:txBody>
      </p:sp>
    </p:spTree>
    <p:extLst>
      <p:ext uri="{BB962C8B-B14F-4D97-AF65-F5344CB8AC3E}">
        <p14:creationId xmlns:p14="http://schemas.microsoft.com/office/powerpoint/2010/main" val="4152818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718" y="1437735"/>
            <a:ext cx="8765739" cy="2496591"/>
          </a:xfrm>
        </p:spPr>
        <p:txBody>
          <a:bodyPr>
            <a:normAutofit/>
          </a:bodyPr>
          <a:lstStyle/>
          <a:p>
            <a:r>
              <a:rPr lang="en-US" dirty="0"/>
              <a:t>Unified electronic screening module – screening data from different programs will be accumulated in one registry</a:t>
            </a:r>
          </a:p>
          <a:p>
            <a:r>
              <a:rPr lang="en-US" dirty="0"/>
              <a:t>Scale up screening in outpatient settings – incentivizing primary health care personnel</a:t>
            </a:r>
          </a:p>
          <a:p>
            <a:endParaRPr lang="en-US" dirty="0"/>
          </a:p>
        </p:txBody>
      </p:sp>
      <p:sp>
        <p:nvSpPr>
          <p:cNvPr id="6" name="Title 1"/>
          <p:cNvSpPr txBox="1">
            <a:spLocks/>
          </p:cNvSpPr>
          <p:nvPr/>
        </p:nvSpPr>
        <p:spPr>
          <a:xfrm>
            <a:off x="698718" y="177729"/>
            <a:ext cx="8765739" cy="900574"/>
          </a:xfrm>
          <a:prstGeom prst="rect">
            <a:avLst/>
          </a:prstGeom>
        </p:spPr>
        <p:txBody>
          <a:bodyPr vert="horz" lIns="91440" tIns="45720" rIns="91440" bIns="45720" rtlCol="0" anchor="t">
            <a:normAutofit/>
          </a:bodyPr>
          <a:lstStyle>
            <a:lvl1pPr algn="l" defTabSz="1016330" rtl="0" eaLnBrk="1" latinLnBrk="0" hangingPunct="1">
              <a:lnSpc>
                <a:spcPct val="90000"/>
              </a:lnSpc>
              <a:spcBef>
                <a:spcPct val="0"/>
              </a:spcBef>
              <a:buNone/>
              <a:defRPr sz="4890" b="0" i="0" kern="1200">
                <a:solidFill>
                  <a:srgbClr val="005383"/>
                </a:solidFill>
                <a:latin typeface="Knockout HTF51-Middleweight" charset="0"/>
                <a:ea typeface="Knockout HTF51-Middleweight" charset="0"/>
                <a:cs typeface="Knockout HTF51-Middleweight" charset="0"/>
              </a:defRPr>
            </a:lvl1pPr>
          </a:lstStyle>
          <a:p>
            <a:pPr algn="ctr"/>
            <a:r>
              <a:rPr lang="en-US" sz="4000" b="1" dirty="0"/>
              <a:t>HCV Screening – Next Steps (2)</a:t>
            </a:r>
            <a:endParaRPr lang="ka-GE" sz="4000" b="1" dirty="0"/>
          </a:p>
        </p:txBody>
      </p:sp>
      <p:sp>
        <p:nvSpPr>
          <p:cNvPr id="2" name="TextBox 1"/>
          <p:cNvSpPr txBox="1"/>
          <p:nvPr/>
        </p:nvSpPr>
        <p:spPr>
          <a:xfrm>
            <a:off x="2105526" y="4223084"/>
            <a:ext cx="6280485" cy="461665"/>
          </a:xfrm>
          <a:prstGeom prst="rect">
            <a:avLst/>
          </a:prstGeom>
          <a:noFill/>
        </p:spPr>
        <p:txBody>
          <a:bodyPr wrap="square" rtlCol="0">
            <a:spAutoFit/>
          </a:bodyPr>
          <a:lstStyle/>
          <a:p>
            <a:pPr algn="ctr"/>
            <a:r>
              <a:rPr lang="en-US" sz="2400" b="1" dirty="0"/>
              <a:t>Target for 2017 – Screen 600 000 Individuals</a:t>
            </a:r>
          </a:p>
        </p:txBody>
      </p:sp>
    </p:spTree>
    <p:extLst>
      <p:ext uri="{BB962C8B-B14F-4D97-AF65-F5344CB8AC3E}">
        <p14:creationId xmlns:p14="http://schemas.microsoft.com/office/powerpoint/2010/main" val="179453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18" y="1751162"/>
            <a:ext cx="8765739" cy="908969"/>
          </a:xfrm>
        </p:spPr>
        <p:txBody>
          <a:bodyPr>
            <a:normAutofit/>
          </a:bodyPr>
          <a:lstStyle/>
          <a:p>
            <a:pPr algn="ctr"/>
            <a:r>
              <a:rPr lang="en-US" dirty="0"/>
              <a:t>Thank you for your attention</a:t>
            </a:r>
            <a:endParaRPr lang="ka-GE" dirty="0"/>
          </a:p>
        </p:txBody>
      </p:sp>
      <p:sp>
        <p:nvSpPr>
          <p:cNvPr id="3" name="Content Placeholder 2"/>
          <p:cNvSpPr>
            <a:spLocks noGrp="1"/>
          </p:cNvSpPr>
          <p:nvPr>
            <p:ph idx="1"/>
          </p:nvPr>
        </p:nvSpPr>
        <p:spPr>
          <a:xfrm>
            <a:off x="698717" y="3186677"/>
            <a:ext cx="8765739" cy="1040267"/>
          </a:xfrm>
        </p:spPr>
        <p:txBody>
          <a:bodyPr/>
          <a:lstStyle/>
          <a:p>
            <a:pPr marL="0" indent="0" algn="ctr">
              <a:buNone/>
            </a:pPr>
            <a:r>
              <a:rPr lang="en-US" dirty="0"/>
              <a:t>Questions?</a:t>
            </a:r>
            <a:endParaRPr lang="ka-GE" dirty="0"/>
          </a:p>
        </p:txBody>
      </p:sp>
    </p:spTree>
    <p:extLst>
      <p:ext uri="{BB962C8B-B14F-4D97-AF65-F5344CB8AC3E}">
        <p14:creationId xmlns:p14="http://schemas.microsoft.com/office/powerpoint/2010/main" val="2824012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80" y="1229710"/>
            <a:ext cx="9655016" cy="2916622"/>
          </a:xfrm>
        </p:spPr>
        <p:txBody>
          <a:bodyPr/>
          <a:lstStyle/>
          <a:p>
            <a:pPr marL="0" indent="0" algn="ctr">
              <a:buNone/>
            </a:pPr>
            <a:r>
              <a:rPr lang="en-US" sz="2400" b="1" dirty="0">
                <a:latin typeface="Arial" charset="0"/>
                <a:ea typeface="ＭＳ Ｐゴシック" pitchFamily="34" charset="-128"/>
              </a:rPr>
              <a:t>Dr. </a:t>
            </a:r>
            <a:r>
              <a:rPr lang="en-US" sz="2400" b="1" dirty="0" err="1">
                <a:latin typeface="Arial" charset="0"/>
                <a:ea typeface="ＭＳ Ｐゴシック" pitchFamily="34" charset="-128"/>
              </a:rPr>
              <a:t>Amiran</a:t>
            </a:r>
            <a:r>
              <a:rPr lang="en-US" sz="2400" b="1" dirty="0">
                <a:latin typeface="Arial" charset="0"/>
                <a:ea typeface="ＭＳ Ｐゴシック" pitchFamily="34" charset="-128"/>
              </a:rPr>
              <a:t> </a:t>
            </a:r>
            <a:r>
              <a:rPr lang="en-US" sz="2400" b="1" dirty="0" err="1">
                <a:latin typeface="Arial" charset="0"/>
                <a:ea typeface="ＭＳ Ｐゴシック" pitchFamily="34" charset="-128"/>
              </a:rPr>
              <a:t>Gamkrelidze</a:t>
            </a:r>
            <a:endParaRPr lang="en-US" sz="2400" b="1" dirty="0">
              <a:latin typeface="Arial" charset="0"/>
              <a:ea typeface="ＭＳ Ｐゴシック" pitchFamily="34" charset="-128"/>
            </a:endParaRPr>
          </a:p>
          <a:p>
            <a:pPr marL="0" indent="0">
              <a:buNone/>
            </a:pPr>
            <a:endParaRPr lang="en-US" b="1" dirty="0">
              <a:latin typeface="Arial" charset="0"/>
              <a:ea typeface="ＭＳ Ｐゴシック" pitchFamily="34" charset="-128"/>
            </a:endParaRPr>
          </a:p>
          <a:p>
            <a:pPr marL="0" indent="0">
              <a:lnSpc>
                <a:spcPct val="115000"/>
              </a:lnSpc>
              <a:buNone/>
            </a:pPr>
            <a:r>
              <a:rPr lang="en-US" b="1" dirty="0">
                <a:latin typeface="Arial" charset="0"/>
              </a:rPr>
              <a:t>FINANCIAL DISCLOSURE:</a:t>
            </a:r>
          </a:p>
          <a:p>
            <a:pPr marL="0" indent="0">
              <a:lnSpc>
                <a:spcPct val="115000"/>
              </a:lnSpc>
              <a:buNone/>
            </a:pPr>
            <a:r>
              <a:rPr lang="en-US" dirty="0">
                <a:latin typeface="Arial" charset="0"/>
              </a:rPr>
              <a:t>No relevant financial relationship exists</a:t>
            </a:r>
          </a:p>
          <a:p>
            <a:pPr marL="0" indent="0">
              <a:lnSpc>
                <a:spcPct val="115000"/>
              </a:lnSpc>
              <a:buNone/>
            </a:pPr>
            <a:endParaRPr lang="en-US" sz="1000" b="1" dirty="0">
              <a:latin typeface="Arial" charset="0"/>
            </a:endParaRPr>
          </a:p>
          <a:p>
            <a:pPr marL="0" indent="0">
              <a:lnSpc>
                <a:spcPct val="115000"/>
              </a:lnSpc>
              <a:buNone/>
            </a:pPr>
            <a:endParaRPr lang="en-US" b="1" dirty="0">
              <a:latin typeface="Arial" charset="0"/>
            </a:endParaRPr>
          </a:p>
          <a:p>
            <a:endParaRPr lang="en-US" dirty="0"/>
          </a:p>
        </p:txBody>
      </p:sp>
    </p:spTree>
    <p:extLst>
      <p:ext uri="{BB962C8B-B14F-4D97-AF65-F5344CB8AC3E}">
        <p14:creationId xmlns:p14="http://schemas.microsoft.com/office/powerpoint/2010/main" val="577005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1236" y="1011471"/>
            <a:ext cx="7700772" cy="1140442"/>
          </a:xfrm>
        </p:spPr>
        <p:txBody>
          <a:bodyPr>
            <a:noAutofit/>
          </a:bodyPr>
          <a:lstStyle/>
          <a:p>
            <a:pPr marL="0" indent="0" algn="ctr">
              <a:buNone/>
            </a:pPr>
            <a:r>
              <a:rPr lang="en-US" sz="2334" b="1" i="1" dirty="0">
                <a:solidFill>
                  <a:schemeClr val="accent1">
                    <a:lumMod val="75000"/>
                  </a:schemeClr>
                </a:solidFill>
              </a:rPr>
              <a:t>Georgia is among the countries with the highest hepatitis C prevalence</a:t>
            </a:r>
          </a:p>
        </p:txBody>
      </p:sp>
      <p:sp>
        <p:nvSpPr>
          <p:cNvPr id="6" name="Title 1"/>
          <p:cNvSpPr>
            <a:spLocks noGrp="1"/>
          </p:cNvSpPr>
          <p:nvPr>
            <p:ph type="title"/>
          </p:nvPr>
        </p:nvSpPr>
        <p:spPr>
          <a:xfrm>
            <a:off x="1359634" y="304884"/>
            <a:ext cx="7623976" cy="609769"/>
          </a:xfrm>
        </p:spPr>
        <p:txBody>
          <a:bodyPr vert="horz" lIns="76221" tIns="38111" rIns="76221" bIns="38111" rtlCol="0" anchor="ctr">
            <a:normAutofit/>
          </a:bodyPr>
          <a:lstStyle/>
          <a:p>
            <a:pPr algn="ctr" defTabSz="914400"/>
            <a:r>
              <a:rPr lang="en-US" sz="3600" b="1" dirty="0">
                <a:solidFill>
                  <a:srgbClr val="0070C0"/>
                </a:solidFill>
                <a:latin typeface="+mn-lt"/>
                <a:ea typeface="+mj-ea"/>
                <a:cs typeface="+mj-cs"/>
              </a:rPr>
              <a:t>HCV Burden in Georgia - Background</a:t>
            </a:r>
          </a:p>
        </p:txBody>
      </p:sp>
      <p:sp>
        <p:nvSpPr>
          <p:cNvPr id="4" name="Content Placeholder 2"/>
          <p:cNvSpPr txBox="1">
            <a:spLocks/>
          </p:cNvSpPr>
          <p:nvPr/>
        </p:nvSpPr>
        <p:spPr bwMode="auto">
          <a:xfrm>
            <a:off x="706582" y="1870364"/>
            <a:ext cx="8735998" cy="201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21" tIns="38111" rIns="76221" bIns="38111"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chemeClr val="tx2"/>
                </a:solidFill>
              </a:rPr>
              <a:t>Prevalence among different population groups:</a:t>
            </a:r>
          </a:p>
          <a:p>
            <a:pPr lvl="2">
              <a:buFont typeface="Wingdings" panose="05000000000000000000" pitchFamily="2" charset="2"/>
              <a:buChar char="ü"/>
            </a:pPr>
            <a:r>
              <a:rPr lang="en-US" dirty="0">
                <a:solidFill>
                  <a:schemeClr val="tx2"/>
                </a:solidFill>
              </a:rPr>
              <a:t>PWID: </a:t>
            </a:r>
            <a:r>
              <a:rPr lang="en-US" b="1" dirty="0">
                <a:solidFill>
                  <a:srgbClr val="C00000"/>
                </a:solidFill>
              </a:rPr>
              <a:t>66.2% </a:t>
            </a:r>
            <a:r>
              <a:rPr lang="en-US" dirty="0">
                <a:solidFill>
                  <a:schemeClr val="tx2"/>
                </a:solidFill>
              </a:rPr>
              <a:t>(Bio-Behavioral Surveillance Survey, 2015)</a:t>
            </a:r>
          </a:p>
          <a:p>
            <a:pPr lvl="2">
              <a:buFont typeface="Wingdings" panose="05000000000000000000" pitchFamily="2" charset="2"/>
              <a:buChar char="ü"/>
            </a:pPr>
            <a:r>
              <a:rPr lang="en-US" dirty="0">
                <a:solidFill>
                  <a:schemeClr val="tx2"/>
                </a:solidFill>
              </a:rPr>
              <a:t>TB Patients: </a:t>
            </a:r>
            <a:r>
              <a:rPr lang="en-US" b="1" dirty="0">
                <a:solidFill>
                  <a:srgbClr val="C00000"/>
                </a:solidFill>
              </a:rPr>
              <a:t>21% </a:t>
            </a:r>
            <a:r>
              <a:rPr lang="en-US" dirty="0">
                <a:solidFill>
                  <a:schemeClr val="tx2"/>
                </a:solidFill>
              </a:rPr>
              <a:t>(Lomtadze et al, 2013)</a:t>
            </a:r>
          </a:p>
          <a:p>
            <a:pPr lvl="2">
              <a:buFont typeface="Wingdings" panose="05000000000000000000" pitchFamily="2" charset="2"/>
              <a:buChar char="ü"/>
            </a:pPr>
            <a:r>
              <a:rPr lang="en-US" dirty="0">
                <a:solidFill>
                  <a:schemeClr val="tx2"/>
                </a:solidFill>
              </a:rPr>
              <a:t>MSM: Tbilisi – </a:t>
            </a:r>
            <a:r>
              <a:rPr lang="en-US" b="1" dirty="0">
                <a:solidFill>
                  <a:srgbClr val="C00000"/>
                </a:solidFill>
              </a:rPr>
              <a:t>7.1%</a:t>
            </a:r>
            <a:r>
              <a:rPr lang="en-US" dirty="0">
                <a:solidFill>
                  <a:schemeClr val="tx2"/>
                </a:solidFill>
              </a:rPr>
              <a:t>, Batumi – </a:t>
            </a:r>
            <a:r>
              <a:rPr lang="en-US" b="1" dirty="0">
                <a:solidFill>
                  <a:srgbClr val="C00000"/>
                </a:solidFill>
              </a:rPr>
              <a:t>18.9%</a:t>
            </a:r>
            <a:r>
              <a:rPr lang="en-US" dirty="0">
                <a:solidFill>
                  <a:schemeClr val="tx2"/>
                </a:solidFill>
              </a:rPr>
              <a:t> (BSS, 2015)</a:t>
            </a:r>
          </a:p>
        </p:txBody>
      </p:sp>
      <p:sp>
        <p:nvSpPr>
          <p:cNvPr id="2" name="Rectangle 1"/>
          <p:cNvSpPr/>
          <p:nvPr/>
        </p:nvSpPr>
        <p:spPr>
          <a:xfrm>
            <a:off x="951722" y="3918270"/>
            <a:ext cx="8360229" cy="830997"/>
          </a:xfrm>
          <a:prstGeom prst="rect">
            <a:avLst/>
          </a:prstGeom>
        </p:spPr>
        <p:txBody>
          <a:bodyPr wrap="square">
            <a:spAutoFit/>
          </a:bodyPr>
          <a:lstStyle/>
          <a:p>
            <a:pPr marL="0" lvl="2" indent="0">
              <a:buNone/>
            </a:pPr>
            <a:r>
              <a:rPr lang="en-US" sz="2400" b="1" dirty="0">
                <a:solidFill>
                  <a:schemeClr val="tx2"/>
                </a:solidFill>
              </a:rPr>
              <a:t>Old Estimate of prevalence among general population </a:t>
            </a:r>
            <a:r>
              <a:rPr lang="en-US" sz="2400" dirty="0">
                <a:solidFill>
                  <a:schemeClr val="tx2"/>
                </a:solidFill>
              </a:rPr>
              <a:t>– </a:t>
            </a:r>
            <a:r>
              <a:rPr lang="en-US" sz="2400" b="1" dirty="0">
                <a:solidFill>
                  <a:srgbClr val="C00000"/>
                </a:solidFill>
              </a:rPr>
              <a:t>6.7%</a:t>
            </a:r>
            <a:r>
              <a:rPr lang="en-US" sz="2400" dirty="0">
                <a:solidFill>
                  <a:schemeClr val="tx2"/>
                </a:solidFill>
              </a:rPr>
              <a:t> </a:t>
            </a:r>
            <a:r>
              <a:rPr lang="en-US" sz="2400" i="1" dirty="0">
                <a:solidFill>
                  <a:schemeClr val="tx2"/>
                </a:solidFill>
              </a:rPr>
              <a:t>(population-based survey in the capital city Tbilisi, 2001-2002)</a:t>
            </a:r>
          </a:p>
        </p:txBody>
      </p:sp>
    </p:spTree>
    <p:extLst>
      <p:ext uri="{BB962C8B-B14F-4D97-AF65-F5344CB8AC3E}">
        <p14:creationId xmlns:p14="http://schemas.microsoft.com/office/powerpoint/2010/main" val="188413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6436" y="2358019"/>
            <a:ext cx="6848043" cy="1631216"/>
          </a:xfrm>
          <a:prstGeom prst="rect">
            <a:avLst/>
          </a:prstGeom>
        </p:spPr>
        <p:txBody>
          <a:bodyPr wrap="square">
            <a:spAutoFit/>
          </a:bodyPr>
          <a:lstStyle/>
          <a:p>
            <a:endParaRPr lang="ka-GE" sz="1250" dirty="0"/>
          </a:p>
          <a:p>
            <a:endParaRPr lang="ka-GE" sz="1250" dirty="0"/>
          </a:p>
          <a:p>
            <a:endParaRPr lang="ka-GE" sz="1250" dirty="0"/>
          </a:p>
          <a:p>
            <a:endParaRPr lang="ka-GE" sz="1250" dirty="0"/>
          </a:p>
          <a:p>
            <a:endParaRPr lang="ka-GE" sz="1250" dirty="0"/>
          </a:p>
          <a:p>
            <a:endParaRPr lang="ka-GE" sz="1250" dirty="0"/>
          </a:p>
          <a:p>
            <a:endParaRPr lang="ka-GE" sz="1250" dirty="0"/>
          </a:p>
          <a:p>
            <a:endParaRPr lang="en-US" sz="1250" dirty="0"/>
          </a:p>
        </p:txBody>
      </p:sp>
      <p:sp>
        <p:nvSpPr>
          <p:cNvPr id="13" name="Title 1"/>
          <p:cNvSpPr txBox="1">
            <a:spLocks/>
          </p:cNvSpPr>
          <p:nvPr/>
        </p:nvSpPr>
        <p:spPr>
          <a:xfrm>
            <a:off x="1743547" y="227550"/>
            <a:ext cx="6966112" cy="958104"/>
          </a:xfrm>
          <a:prstGeom prst="rect">
            <a:avLst/>
          </a:prstGeom>
        </p:spPr>
        <p:txBody>
          <a:bodyPr vert="horz" lIns="76221" tIns="38111" rIns="76221" bIns="38111"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0070C0"/>
                </a:solidFill>
                <a:latin typeface="+mn-lt"/>
              </a:rPr>
              <a:t>HCV Burden in Georgia</a:t>
            </a:r>
          </a:p>
          <a:p>
            <a:pPr>
              <a:defRPr/>
            </a:pPr>
            <a:r>
              <a:rPr lang="en-US" sz="2800" b="1" dirty="0">
                <a:solidFill>
                  <a:srgbClr val="0070C0"/>
                </a:solidFill>
                <a:latin typeface="+mn-lt"/>
              </a:rPr>
              <a:t>2015 National </a:t>
            </a:r>
            <a:r>
              <a:rPr lang="en-US" sz="2800" b="1" dirty="0" err="1">
                <a:solidFill>
                  <a:srgbClr val="0070C0"/>
                </a:solidFill>
                <a:latin typeface="+mn-lt"/>
              </a:rPr>
              <a:t>seroprevalence</a:t>
            </a:r>
            <a:r>
              <a:rPr lang="en-US" sz="2800" b="1" dirty="0">
                <a:solidFill>
                  <a:srgbClr val="0070C0"/>
                </a:solidFill>
                <a:latin typeface="+mn-lt"/>
              </a:rPr>
              <a:t> survey </a:t>
            </a:r>
            <a:endParaRPr lang="ru-RU" sz="2800" b="1" dirty="0">
              <a:solidFill>
                <a:srgbClr val="0070C0"/>
              </a:solidFill>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3356266382"/>
              </p:ext>
            </p:extLst>
          </p:nvPr>
        </p:nvGraphicFramePr>
        <p:xfrm>
          <a:off x="851785" y="2524986"/>
          <a:ext cx="4689793" cy="1967348"/>
        </p:xfrm>
        <a:graphic>
          <a:graphicData uri="http://schemas.openxmlformats.org/drawingml/2006/table">
            <a:tbl>
              <a:tblPr/>
              <a:tblGrid>
                <a:gridCol w="2128649">
                  <a:extLst>
                    <a:ext uri="{9D8B030D-6E8A-4147-A177-3AD203B41FA5}">
                      <a16:colId xmlns:a16="http://schemas.microsoft.com/office/drawing/2014/main" xmlns="" val="20000"/>
                    </a:ext>
                  </a:extLst>
                </a:gridCol>
                <a:gridCol w="617418">
                  <a:extLst>
                    <a:ext uri="{9D8B030D-6E8A-4147-A177-3AD203B41FA5}">
                      <a16:colId xmlns:a16="http://schemas.microsoft.com/office/drawing/2014/main" xmlns="" val="20001"/>
                    </a:ext>
                  </a:extLst>
                </a:gridCol>
                <a:gridCol w="548817">
                  <a:extLst>
                    <a:ext uri="{9D8B030D-6E8A-4147-A177-3AD203B41FA5}">
                      <a16:colId xmlns:a16="http://schemas.microsoft.com/office/drawing/2014/main" xmlns="" val="20002"/>
                    </a:ext>
                  </a:extLst>
                </a:gridCol>
                <a:gridCol w="1394909">
                  <a:extLst>
                    <a:ext uri="{9D8B030D-6E8A-4147-A177-3AD203B41FA5}">
                      <a16:colId xmlns:a16="http://schemas.microsoft.com/office/drawing/2014/main" xmlns="" val="20003"/>
                    </a:ext>
                  </a:extLst>
                </a:gridCol>
              </a:tblGrid>
              <a:tr h="10451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libri" pitchFamily="34" charset="0"/>
                          <a:ea typeface="MS PGothic" pitchFamily="34" charset="-128"/>
                        </a:rPr>
                        <a:t>Characteristic</a:t>
                      </a:r>
                    </a:p>
                  </a:txBody>
                  <a:tcPr marL="76221" marR="76221" marT="38120" marB="3812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libri" pitchFamily="34" charset="0"/>
                          <a:ea typeface="MS PGothic" pitchFamily="34" charset="-128"/>
                        </a:rPr>
                        <a:t>n</a:t>
                      </a:r>
                    </a:p>
                  </a:txBody>
                  <a:tcPr marL="76221" marR="76221" marT="38120" marB="381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libri" pitchFamily="34" charset="0"/>
                          <a:ea typeface="MS PGothic" pitchFamily="34" charset="-128"/>
                        </a:rPr>
                        <a:t>%</a:t>
                      </a:r>
                    </a:p>
                  </a:txBody>
                  <a:tcPr marL="76221" marR="76221" marT="38120" marB="381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rgbClr val="FFFFFF"/>
                          </a:solidFill>
                          <a:effectLst/>
                          <a:latin typeface="Calibri" pitchFamily="34" charset="0"/>
                          <a:ea typeface="MS PGothic" pitchFamily="34" charset="-128"/>
                        </a:rPr>
                        <a:t>Estimated number of adults </a:t>
                      </a:r>
                      <a:r>
                        <a:rPr kumimoji="0" lang="en-US" sz="1300" b="1" i="0" u="sng" strike="noStrike" cap="none" normalizeH="0" baseline="0" dirty="0">
                          <a:ln>
                            <a:noFill/>
                          </a:ln>
                          <a:solidFill>
                            <a:srgbClr val="FFFFFF"/>
                          </a:solidFill>
                          <a:effectLst/>
                          <a:latin typeface="Calibri" pitchFamily="34" charset="0"/>
                          <a:ea typeface="MS PGothic" pitchFamily="34" charset="-128"/>
                        </a:rPr>
                        <a:t>&gt;</a:t>
                      </a:r>
                      <a:r>
                        <a:rPr kumimoji="0" lang="en-US" sz="1300" b="1" i="0" u="none" strike="noStrike" cap="none" normalizeH="0" baseline="0" dirty="0">
                          <a:ln>
                            <a:noFill/>
                          </a:ln>
                          <a:solidFill>
                            <a:srgbClr val="FFFFFF"/>
                          </a:solidFill>
                          <a:effectLst/>
                          <a:latin typeface="Calibri" pitchFamily="34" charset="0"/>
                          <a:ea typeface="MS PGothic" pitchFamily="34" charset="-128"/>
                        </a:rPr>
                        <a:t>18</a:t>
                      </a:r>
                    </a:p>
                  </a:txBody>
                  <a:tcPr marL="76221" marR="76221" marT="38120" marB="3812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61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pitchFamily="34" charset="0"/>
                          <a:ea typeface="MS PGothic" pitchFamily="34" charset="-128"/>
                        </a:rPr>
                        <a:t>Anti-HCV+</a:t>
                      </a:r>
                    </a:p>
                  </a:txBody>
                  <a:tcPr marL="76221" marR="76221" marT="38120" marB="3812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pitchFamily="34" charset="0"/>
                          <a:ea typeface="MS PGothic" pitchFamily="34" charset="-128"/>
                        </a:rPr>
                        <a:t>425</a:t>
                      </a:r>
                    </a:p>
                  </a:txBody>
                  <a:tcPr marL="76221" marR="76221" marT="38120" marB="381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pitchFamily="34" charset="0"/>
                          <a:ea typeface="MS PGothic" pitchFamily="34" charset="-128"/>
                        </a:rPr>
                        <a:t>7.7%</a:t>
                      </a:r>
                    </a:p>
                  </a:txBody>
                  <a:tcPr marL="76221" marR="76221" marT="38120" marB="381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pitchFamily="34" charset="0"/>
                          <a:ea typeface="MS PGothic" pitchFamily="34" charset="-128"/>
                        </a:rPr>
                        <a:t>2</a:t>
                      </a:r>
                      <a:r>
                        <a:rPr kumimoji="0" lang="ka-GE" sz="1300" b="0" i="0" u="none" strike="noStrike" cap="none" normalizeH="0" baseline="0" dirty="0">
                          <a:ln>
                            <a:noFill/>
                          </a:ln>
                          <a:solidFill>
                            <a:srgbClr val="000000"/>
                          </a:solidFill>
                          <a:effectLst/>
                          <a:latin typeface="Calibri" pitchFamily="34" charset="0"/>
                          <a:ea typeface="MS PGothic" pitchFamily="34" charset="-128"/>
                        </a:rPr>
                        <a:t>15</a:t>
                      </a:r>
                      <a:r>
                        <a:rPr kumimoji="0" lang="en-US" sz="1300" b="0" i="0" u="none" strike="noStrike" cap="none" normalizeH="0" baseline="0" dirty="0">
                          <a:ln>
                            <a:noFill/>
                          </a:ln>
                          <a:solidFill>
                            <a:srgbClr val="000000"/>
                          </a:solidFill>
                          <a:effectLst/>
                          <a:latin typeface="Calibri" pitchFamily="34" charset="0"/>
                          <a:ea typeface="MS PGothic" pitchFamily="34" charset="-128"/>
                        </a:rPr>
                        <a:t>,</a:t>
                      </a:r>
                      <a:r>
                        <a:rPr kumimoji="0" lang="ka-GE" sz="1300" b="0" i="0" u="none" strike="noStrike" cap="none" normalizeH="0" baseline="0" dirty="0">
                          <a:ln>
                            <a:noFill/>
                          </a:ln>
                          <a:solidFill>
                            <a:srgbClr val="000000"/>
                          </a:solidFill>
                          <a:effectLst/>
                          <a:latin typeface="Calibri" pitchFamily="34" charset="0"/>
                          <a:ea typeface="MS PGothic" pitchFamily="34" charset="-128"/>
                        </a:rPr>
                        <a:t>0</a:t>
                      </a:r>
                      <a:r>
                        <a:rPr kumimoji="0" lang="en-US" sz="1300" b="0" i="0" u="none" strike="noStrike" cap="none" normalizeH="0" baseline="0" dirty="0">
                          <a:ln>
                            <a:noFill/>
                          </a:ln>
                          <a:solidFill>
                            <a:srgbClr val="000000"/>
                          </a:solidFill>
                          <a:effectLst/>
                          <a:latin typeface="Calibri" pitchFamily="34" charset="0"/>
                          <a:ea typeface="MS PGothic" pitchFamily="34" charset="-128"/>
                        </a:rPr>
                        <a:t>00</a:t>
                      </a:r>
                    </a:p>
                  </a:txBody>
                  <a:tcPr marL="76221" marR="76221" marT="38120" marB="3812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461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pitchFamily="34" charset="0"/>
                          <a:ea typeface="MS PGothic" pitchFamily="34" charset="-128"/>
                        </a:rPr>
                        <a:t>HCV RNA+</a:t>
                      </a:r>
                    </a:p>
                  </a:txBody>
                  <a:tcPr marL="76221" marR="76221" marT="38120" marB="3812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pitchFamily="34" charset="0"/>
                          <a:ea typeface="MS PGothic" pitchFamily="34" charset="-128"/>
                        </a:rPr>
                        <a:t>311</a:t>
                      </a:r>
                    </a:p>
                  </a:txBody>
                  <a:tcPr marL="76221" marR="76221" marT="38120" marB="381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Calibri" pitchFamily="34" charset="0"/>
                          <a:ea typeface="MS PGothic" pitchFamily="34" charset="-128"/>
                        </a:rPr>
                        <a:t>5.4%</a:t>
                      </a:r>
                      <a:endParaRPr kumimoji="0" lang="en-US" sz="1300" b="0" i="0" u="none" strike="noStrike" cap="none" normalizeH="0" baseline="0" dirty="0">
                        <a:ln>
                          <a:noFill/>
                        </a:ln>
                        <a:solidFill>
                          <a:srgbClr val="000000"/>
                        </a:solidFill>
                        <a:effectLst/>
                        <a:latin typeface="Calibri" pitchFamily="34" charset="0"/>
                        <a:ea typeface="MS PGothic" pitchFamily="34" charset="-128"/>
                      </a:endParaRPr>
                    </a:p>
                  </a:txBody>
                  <a:tcPr marL="76221" marR="76221" marT="38120" marB="381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000000"/>
                          </a:solidFill>
                          <a:effectLst/>
                          <a:latin typeface="Calibri" pitchFamily="34" charset="0"/>
                          <a:ea typeface="MS PGothic" pitchFamily="34" charset="-128"/>
                        </a:rPr>
                        <a:t>150,300</a:t>
                      </a:r>
                    </a:p>
                  </a:txBody>
                  <a:tcPr marL="76221" marR="76221" marT="38120" marB="3812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bl>
          </a:graphicData>
        </a:graphic>
      </p:graphicFrame>
      <p:sp>
        <p:nvSpPr>
          <p:cNvPr id="21" name="TextBox 11"/>
          <p:cNvSpPr txBox="1">
            <a:spLocks noChangeArrowheads="1"/>
          </p:cNvSpPr>
          <p:nvPr/>
        </p:nvSpPr>
        <p:spPr bwMode="auto">
          <a:xfrm>
            <a:off x="851785" y="1641043"/>
            <a:ext cx="46897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Wingdings" panose="05000000000000000000" pitchFamily="2" charset="2"/>
              <a:buChar char="ü"/>
            </a:pPr>
            <a:r>
              <a:rPr lang="en-US" altLang="en-US" sz="1800" b="1" dirty="0">
                <a:solidFill>
                  <a:schemeClr val="accent1">
                    <a:lumMod val="50000"/>
                  </a:schemeClr>
                </a:solidFill>
                <a:latin typeface="Arial" panose="020B0604020202020204" pitchFamily="34" charset="0"/>
              </a:rPr>
              <a:t>Number of interviews - 6330</a:t>
            </a:r>
          </a:p>
          <a:p>
            <a:pPr algn="ctr" eaLnBrk="1" hangingPunct="1">
              <a:spcBef>
                <a:spcPct val="0"/>
              </a:spcBef>
              <a:buFont typeface="Wingdings" panose="05000000000000000000" pitchFamily="2" charset="2"/>
              <a:buChar char="ü"/>
            </a:pPr>
            <a:r>
              <a:rPr lang="en-US" altLang="en-US" sz="1800" b="1" dirty="0">
                <a:solidFill>
                  <a:schemeClr val="accent1">
                    <a:lumMod val="50000"/>
                  </a:schemeClr>
                </a:solidFill>
                <a:latin typeface="Arial" panose="020B0604020202020204" pitchFamily="34" charset="0"/>
              </a:rPr>
              <a:t>Number of blood samples - 6011</a:t>
            </a:r>
            <a:endParaRPr lang="ru-RU" altLang="en-US" sz="1800" b="1" dirty="0">
              <a:solidFill>
                <a:schemeClr val="accent1">
                  <a:lumMod val="50000"/>
                </a:schemeClr>
              </a:solidFill>
              <a:latin typeface="Arial" panose="020B0604020202020204" pitchFamily="34" charset="0"/>
            </a:endParaRPr>
          </a:p>
        </p:txBody>
      </p:sp>
      <p:graphicFrame>
        <p:nvGraphicFramePr>
          <p:cNvPr id="2" name="Content Placeholder 8"/>
          <p:cNvGraphicFramePr>
            <a:graphicFrameLocks/>
          </p:cNvGraphicFramePr>
          <p:nvPr>
            <p:extLst>
              <p:ext uri="{D42A27DB-BD31-4B8C-83A1-F6EECF244321}">
                <p14:modId xmlns:p14="http://schemas.microsoft.com/office/powerpoint/2010/main" val="1812318441"/>
              </p:ext>
            </p:extLst>
          </p:nvPr>
        </p:nvGraphicFramePr>
        <p:xfrm>
          <a:off x="5778500" y="1451378"/>
          <a:ext cx="3949700" cy="3603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642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60167" y="228696"/>
            <a:ext cx="7622118" cy="609769"/>
          </a:xfrm>
        </p:spPr>
        <p:txBody>
          <a:bodyPr>
            <a:normAutofit/>
          </a:bodyPr>
          <a:lstStyle/>
          <a:p>
            <a:pPr marL="285834" indent="-285834" algn="ctr">
              <a:defRPr/>
            </a:pPr>
            <a:r>
              <a:rPr lang="en-US" sz="2668" b="1" dirty="0">
                <a:solidFill>
                  <a:srgbClr val="0070C0"/>
                </a:solidFill>
              </a:rPr>
              <a:t>HCV Prevalence by Age and Gender</a:t>
            </a:r>
            <a:endParaRPr lang="ru-RU" sz="2668" dirty="0">
              <a:solidFill>
                <a:srgbClr val="0070C0"/>
              </a:solidFill>
            </a:endParaRPr>
          </a:p>
        </p:txBody>
      </p:sp>
      <p:graphicFrame>
        <p:nvGraphicFramePr>
          <p:cNvPr id="4" name="Content Placeholder 10"/>
          <p:cNvGraphicFramePr>
            <a:graphicFrameLocks noGrp="1"/>
          </p:cNvGraphicFramePr>
          <p:nvPr>
            <p:ph idx="1"/>
            <p:extLst>
              <p:ext uri="{D42A27DB-BD31-4B8C-83A1-F6EECF244321}">
                <p14:modId xmlns:p14="http://schemas.microsoft.com/office/powerpoint/2010/main" val="2425832679"/>
              </p:ext>
            </p:extLst>
          </p:nvPr>
        </p:nvGraphicFramePr>
        <p:xfrm>
          <a:off x="1748235" y="703987"/>
          <a:ext cx="6878431" cy="19743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54788" y="913834"/>
            <a:ext cx="377026" cy="3595919"/>
          </a:xfrm>
          <a:prstGeom prst="rect">
            <a:avLst/>
          </a:prstGeom>
          <a:noFill/>
        </p:spPr>
        <p:txBody>
          <a:bodyPr vert="vert270">
            <a:spAutoFit/>
          </a:bodyPr>
          <a:lstStyle/>
          <a:p>
            <a:pPr algn="ctr" eaLnBrk="1" hangingPunct="1">
              <a:defRPr/>
            </a:pPr>
            <a:r>
              <a:rPr lang="en-US" sz="1250" b="1" dirty="0">
                <a:latin typeface="Arial" charset="0"/>
                <a:cs typeface="Arial" charset="0"/>
              </a:rPr>
              <a:t>HCV Prevalence</a:t>
            </a:r>
          </a:p>
        </p:txBody>
      </p:sp>
      <p:sp>
        <p:nvSpPr>
          <p:cNvPr id="22534" name="TextBox 14"/>
          <p:cNvSpPr txBox="1">
            <a:spLocks noChangeArrowheads="1"/>
          </p:cNvSpPr>
          <p:nvPr/>
        </p:nvSpPr>
        <p:spPr bwMode="auto">
          <a:xfrm>
            <a:off x="2430397" y="696497"/>
            <a:ext cx="10030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dirty="0">
                <a:latin typeface="Arial" panose="020B0604020202020204" pitchFamily="34" charset="0"/>
              </a:rPr>
              <a:t>Females</a:t>
            </a:r>
          </a:p>
        </p:txBody>
      </p:sp>
      <p:graphicFrame>
        <p:nvGraphicFramePr>
          <p:cNvPr id="5" name="Object 3"/>
          <p:cNvGraphicFramePr>
            <a:graphicFrameLocks/>
          </p:cNvGraphicFramePr>
          <p:nvPr>
            <p:extLst>
              <p:ext uri="{D42A27DB-BD31-4B8C-83A1-F6EECF244321}">
                <p14:modId xmlns:p14="http://schemas.microsoft.com/office/powerpoint/2010/main" val="3971545889"/>
              </p:ext>
            </p:extLst>
          </p:nvPr>
        </p:nvGraphicFramePr>
        <p:xfrm>
          <a:off x="1909554" y="3091193"/>
          <a:ext cx="6536543" cy="1938612"/>
        </p:xfrm>
        <a:graphic>
          <a:graphicData uri="http://schemas.openxmlformats.org/drawingml/2006/chart">
            <c:chart xmlns:c="http://schemas.openxmlformats.org/drawingml/2006/chart" xmlns:r="http://schemas.openxmlformats.org/officeDocument/2006/relationships" r:id="rId4"/>
          </a:graphicData>
        </a:graphic>
      </p:graphicFrame>
      <p:sp>
        <p:nvSpPr>
          <p:cNvPr id="22536" name="TextBox 14"/>
          <p:cNvSpPr txBox="1">
            <a:spLocks noChangeArrowheads="1"/>
          </p:cNvSpPr>
          <p:nvPr/>
        </p:nvSpPr>
        <p:spPr bwMode="auto">
          <a:xfrm>
            <a:off x="2510423" y="2863151"/>
            <a:ext cx="100304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b="1" dirty="0">
                <a:latin typeface="Arial" panose="020B0604020202020204" pitchFamily="34" charset="0"/>
              </a:rPr>
              <a:t>Males</a:t>
            </a:r>
          </a:p>
        </p:txBody>
      </p:sp>
      <p:sp>
        <p:nvSpPr>
          <p:cNvPr id="22537" name="TextBox 11"/>
          <p:cNvSpPr txBox="1">
            <a:spLocks noChangeArrowheads="1"/>
          </p:cNvSpPr>
          <p:nvPr/>
        </p:nvSpPr>
        <p:spPr bwMode="auto">
          <a:xfrm>
            <a:off x="7722615" y="4538948"/>
            <a:ext cx="10150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dirty="0">
                <a:latin typeface="Arial" panose="020B0604020202020204" pitchFamily="34" charset="0"/>
              </a:rPr>
              <a:t>(n=2,334)</a:t>
            </a:r>
          </a:p>
        </p:txBody>
      </p:sp>
      <p:sp>
        <p:nvSpPr>
          <p:cNvPr id="22538" name="TextBox 13"/>
          <p:cNvSpPr txBox="1">
            <a:spLocks noChangeArrowheads="1"/>
          </p:cNvSpPr>
          <p:nvPr/>
        </p:nvSpPr>
        <p:spPr bwMode="auto">
          <a:xfrm>
            <a:off x="7685811" y="2223118"/>
            <a:ext cx="10150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dirty="0">
                <a:latin typeface="Arial" panose="020B0604020202020204" pitchFamily="34" charset="0"/>
              </a:rPr>
              <a:t>(n=3,662)</a:t>
            </a:r>
          </a:p>
        </p:txBody>
      </p:sp>
      <p:sp>
        <p:nvSpPr>
          <p:cNvPr id="2" name="Oval 1"/>
          <p:cNvSpPr/>
          <p:nvPr/>
        </p:nvSpPr>
        <p:spPr>
          <a:xfrm>
            <a:off x="3100817" y="2744786"/>
            <a:ext cx="1980770" cy="2634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250" dirty="0"/>
          </a:p>
        </p:txBody>
      </p:sp>
    </p:spTree>
    <p:extLst>
      <p:ext uri="{BB962C8B-B14F-4D97-AF65-F5344CB8AC3E}">
        <p14:creationId xmlns:p14="http://schemas.microsoft.com/office/powerpoint/2010/main" val="206065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543" y="265794"/>
            <a:ext cx="7622117" cy="609769"/>
          </a:xfrm>
        </p:spPr>
        <p:txBody>
          <a:bodyPr rtlCol="0">
            <a:noAutofit/>
          </a:bodyPr>
          <a:lstStyle/>
          <a:p>
            <a:pPr lvl="1" algn="ctr">
              <a:defRPr/>
            </a:pPr>
            <a:r>
              <a:rPr lang="en-US" sz="2668" b="1" dirty="0">
                <a:solidFill>
                  <a:srgbClr val="0070C0"/>
                </a:solidFill>
                <a:latin typeface="+mj-lt"/>
                <a:ea typeface="ＭＳ Ｐゴシック" charset="0"/>
              </a:rPr>
              <a:t>HCV Prevalence and Estimated # RNA+ by City</a:t>
            </a:r>
            <a:endParaRPr lang="ru-RU" sz="2668" b="1" dirty="0">
              <a:solidFill>
                <a:srgbClr val="0070C0"/>
              </a:solidFill>
              <a:latin typeface="+mj-lt"/>
              <a:ea typeface="ＭＳ Ｐゴシック" charset="0"/>
            </a:endParaRPr>
          </a:p>
        </p:txBody>
      </p:sp>
      <p:graphicFrame>
        <p:nvGraphicFramePr>
          <p:cNvPr id="3" name="Content Placeholder 10"/>
          <p:cNvGraphicFramePr>
            <a:graphicFrameLocks/>
          </p:cNvGraphicFramePr>
          <p:nvPr>
            <p:extLst>
              <p:ext uri="{D42A27DB-BD31-4B8C-83A1-F6EECF244321}">
                <p14:modId xmlns:p14="http://schemas.microsoft.com/office/powerpoint/2010/main" val="1346791217"/>
              </p:ext>
            </p:extLst>
          </p:nvPr>
        </p:nvGraphicFramePr>
        <p:xfrm>
          <a:off x="1624569" y="1014551"/>
          <a:ext cx="7135091" cy="3867370"/>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TextBox 3"/>
          <p:cNvSpPr txBox="1">
            <a:spLocks noChangeArrowheads="1"/>
          </p:cNvSpPr>
          <p:nvPr/>
        </p:nvSpPr>
        <p:spPr bwMode="auto">
          <a:xfrm>
            <a:off x="3748363" y="875563"/>
            <a:ext cx="10150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500" dirty="0">
                <a:latin typeface="Arial" panose="020B0604020202020204" pitchFamily="34" charset="0"/>
              </a:rPr>
              <a:t>(n=2,414)</a:t>
            </a:r>
          </a:p>
        </p:txBody>
      </p:sp>
    </p:spTree>
    <p:extLst>
      <p:ext uri="{BB962C8B-B14F-4D97-AF65-F5344CB8AC3E}">
        <p14:creationId xmlns:p14="http://schemas.microsoft.com/office/powerpoint/2010/main" val="203360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167" y="379562"/>
            <a:ext cx="7622117" cy="609769"/>
          </a:xfrm>
        </p:spPr>
        <p:txBody>
          <a:bodyPr rtlCol="0">
            <a:noAutofit/>
          </a:bodyPr>
          <a:lstStyle/>
          <a:p>
            <a:pPr lvl="1" algn="ctr">
              <a:defRPr/>
            </a:pPr>
            <a:r>
              <a:rPr lang="en-US" sz="2668" b="1" dirty="0">
                <a:solidFill>
                  <a:srgbClr val="0070C0"/>
                </a:solidFill>
                <a:latin typeface="+mn-lt"/>
                <a:ea typeface="ＭＳ Ｐゴシック" charset="0"/>
              </a:rPr>
              <a:t>HCV Prevalence and Estimated # RNA+ by Region</a:t>
            </a:r>
            <a:endParaRPr lang="ru-RU" sz="2668" b="1" dirty="0">
              <a:solidFill>
                <a:srgbClr val="0070C0"/>
              </a:solidFill>
              <a:latin typeface="+mn-lt"/>
              <a:ea typeface="ＭＳ Ｐゴシック" charset="0"/>
            </a:endParaRPr>
          </a:p>
        </p:txBody>
      </p:sp>
      <p:graphicFrame>
        <p:nvGraphicFramePr>
          <p:cNvPr id="3" name="Content Placeholder 10"/>
          <p:cNvGraphicFramePr>
            <a:graphicFrameLocks/>
          </p:cNvGraphicFramePr>
          <p:nvPr>
            <p:extLst>
              <p:ext uri="{D42A27DB-BD31-4B8C-83A1-F6EECF244321}">
                <p14:modId xmlns:p14="http://schemas.microsoft.com/office/powerpoint/2010/main" val="4008777484"/>
              </p:ext>
            </p:extLst>
          </p:nvPr>
        </p:nvGraphicFramePr>
        <p:xfrm>
          <a:off x="1590547" y="1241240"/>
          <a:ext cx="7478314" cy="383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994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17" y="131828"/>
            <a:ext cx="8765739" cy="929219"/>
          </a:xfrm>
        </p:spPr>
        <p:txBody>
          <a:bodyPr>
            <a:noAutofit/>
          </a:bodyPr>
          <a:lstStyle/>
          <a:p>
            <a:pPr algn="ctr"/>
            <a:r>
              <a:rPr lang="en-US" sz="3200" b="1" dirty="0">
                <a:solidFill>
                  <a:schemeClr val="accent1">
                    <a:lumMod val="75000"/>
                  </a:schemeClr>
                </a:solidFill>
              </a:rPr>
              <a:t>Prevalence and Estimated Number of HCV RNA+ Individuals by Regions and Cities</a:t>
            </a:r>
            <a:endParaRPr lang="ka-GE" sz="3200" b="1" dirty="0">
              <a:solidFill>
                <a:schemeClr val="accent1">
                  <a:lumMod val="75000"/>
                </a:schemeClr>
              </a:solidFill>
            </a:endParaRPr>
          </a:p>
        </p:txBody>
      </p:sp>
      <p:sp>
        <p:nvSpPr>
          <p:cNvPr id="8" name="TextBox 7"/>
          <p:cNvSpPr txBox="1"/>
          <p:nvPr/>
        </p:nvSpPr>
        <p:spPr>
          <a:xfrm>
            <a:off x="3873500" y="5098211"/>
            <a:ext cx="4416485" cy="553998"/>
          </a:xfrm>
          <a:prstGeom prst="rect">
            <a:avLst/>
          </a:prstGeom>
          <a:noFill/>
        </p:spPr>
        <p:txBody>
          <a:bodyPr wrap="square" rtlCol="0">
            <a:spAutoFit/>
          </a:bodyPr>
          <a:lstStyle/>
          <a:p>
            <a:r>
              <a:rPr lang="en-US" i="1" dirty="0"/>
              <a:t>Note: Estimated numbers for regions include cities</a:t>
            </a:r>
          </a:p>
          <a:p>
            <a:endParaRPr lang="ka-GE"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85" y="1092110"/>
            <a:ext cx="9442937" cy="3861094"/>
          </a:xfrm>
          <a:prstGeom prst="rect">
            <a:avLst/>
          </a:prstGeom>
        </p:spPr>
      </p:pic>
    </p:spTree>
    <p:extLst>
      <p:ext uri="{BB962C8B-B14F-4D97-AF65-F5344CB8AC3E}">
        <p14:creationId xmlns:p14="http://schemas.microsoft.com/office/powerpoint/2010/main" val="52859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88330" y="302696"/>
            <a:ext cx="5158152" cy="682587"/>
          </a:xfrm>
        </p:spPr>
        <p:txBody>
          <a:bodyPr vert="horz" lIns="91440" tIns="45720" rIns="91440" bIns="45720" rtlCol="0" anchor="t">
            <a:noAutofit/>
          </a:bodyPr>
          <a:lstStyle/>
          <a:p>
            <a:pPr lvl="1" algn="ctr"/>
            <a:r>
              <a:rPr lang="en-US" sz="2668" b="1" dirty="0">
                <a:solidFill>
                  <a:srgbClr val="0070C0"/>
                </a:solidFill>
                <a:latin typeface="+mn-lt"/>
                <a:ea typeface="ＭＳ Ｐゴシック" charset="0"/>
              </a:rPr>
              <a:t>Anti-HCV risk factors</a:t>
            </a:r>
            <a:endParaRPr lang="ru-RU" sz="2668" b="1" dirty="0">
              <a:solidFill>
                <a:srgbClr val="0070C0"/>
              </a:solidFill>
              <a:latin typeface="+mn-lt"/>
              <a:ea typeface="ＭＳ Ｐゴシック"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781976918"/>
              </p:ext>
            </p:extLst>
          </p:nvPr>
        </p:nvGraphicFramePr>
        <p:xfrm>
          <a:off x="1676400" y="1088571"/>
          <a:ext cx="6357257" cy="3864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028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ed ppt copy" id="{7F055109-3D8C-534D-A519-19A03B1D2EED}" vid="{063E9459-346C-774F-883C-D28D6835BF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PPT_TEMPLATE_v2</Template>
  <TotalTime>1443</TotalTime>
  <Words>790</Words>
  <Application>Microsoft Office PowerPoint</Application>
  <PresentationFormat>Custom</PresentationFormat>
  <Paragraphs>172</Paragraphs>
  <Slides>16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ＭＳ Ｐゴシック</vt:lpstr>
      <vt:lpstr>Arial</vt:lpstr>
      <vt:lpstr>Arial Narrow</vt:lpstr>
      <vt:lpstr>Calibri</vt:lpstr>
      <vt:lpstr>Calibri Light</vt:lpstr>
      <vt:lpstr>Knockout HTF31-JuniorMiddlewt</vt:lpstr>
      <vt:lpstr>Knockout HTF51-Middleweight</vt:lpstr>
      <vt:lpstr>Sylfaen</vt:lpstr>
      <vt:lpstr>Wingdings</vt:lpstr>
      <vt:lpstr>Office Theme</vt:lpstr>
      <vt:lpstr>Burden of HCV and Use of National Seroprevalence Survey Findings for  Developing Effective Screening Programs in Georgia</vt:lpstr>
      <vt:lpstr>PowerPoint Presentation</vt:lpstr>
      <vt:lpstr>HCV Burden in Georgia - Background</vt:lpstr>
      <vt:lpstr>PowerPoint Presentation</vt:lpstr>
      <vt:lpstr>HCV Prevalence by Age and Gender</vt:lpstr>
      <vt:lpstr>HCV Prevalence and Estimated # RNA+ by City</vt:lpstr>
      <vt:lpstr>HCV Prevalence and Estimated # RNA+ by Region</vt:lpstr>
      <vt:lpstr>Prevalence and Estimated Number of HCV RNA+ Individuals by Regions and Cities</vt:lpstr>
      <vt:lpstr>Anti-HCV risk factors</vt:lpstr>
      <vt:lpstr>Self-reported HCV care among anti-HCV positive respondents </vt:lpstr>
      <vt:lpstr>Main Findings of Seroprevalence Survey for Screening Considerations</vt:lpstr>
      <vt:lpstr>HCV Elimination Strategy 2016-2020</vt:lpstr>
      <vt:lpstr>HCV Screening – Current Status</vt:lpstr>
      <vt:lpstr>HCV Screening – Next Steps (1)</vt:lpstr>
      <vt:lpstr>PowerPoint Presentation</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Blondel</dc:creator>
  <cp:lastModifiedBy>Amirani</cp:lastModifiedBy>
  <cp:revision>87</cp:revision>
  <dcterms:created xsi:type="dcterms:W3CDTF">2016-04-25T07:15:03Z</dcterms:created>
  <dcterms:modified xsi:type="dcterms:W3CDTF">2017-04-16T18:34:53Z</dcterms:modified>
</cp:coreProperties>
</file>