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285" r:id="rId2"/>
    <p:sldId id="262" r:id="rId3"/>
    <p:sldId id="263" r:id="rId4"/>
    <p:sldId id="264" r:id="rId5"/>
    <p:sldId id="265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6" r:id="rId18"/>
    <p:sldId id="288" r:id="rId19"/>
    <p:sldId id="289" r:id="rId20"/>
    <p:sldId id="282" r:id="rId21"/>
    <p:sldId id="283" r:id="rId22"/>
  </p:sldIdLst>
  <p:sldSz cx="10163175" cy="5716588"/>
  <p:notesSz cx="7010400" cy="9296400"/>
  <p:defaultTextStyle>
    <a:defPPr>
      <a:defRPr lang="en-US"/>
    </a:defPPr>
    <a:lvl1pPr marL="0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1076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2152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3229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4305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5381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6457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7533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8610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B73295-2563-0C4D-9443-936F2259D7E7}">
          <p14:sldIdLst>
            <p14:sldId id="285"/>
            <p14:sldId id="262"/>
            <p14:sldId id="263"/>
            <p14:sldId id="264"/>
            <p14:sldId id="265"/>
            <p14:sldId id="268"/>
            <p14:sldId id="269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6"/>
            <p14:sldId id="288"/>
            <p14:sldId id="289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3"/>
    <a:srgbClr val="FF5050"/>
    <a:srgbClr val="8BCDE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434" autoAdjust="0"/>
  </p:normalViewPr>
  <p:slideViewPr>
    <p:cSldViewPr snapToGrid="0" snapToObjects="1">
      <p:cViewPr varScale="1">
        <p:scale>
          <a:sx n="104" d="100"/>
          <a:sy n="104" d="100"/>
        </p:scale>
        <p:origin x="282" y="96"/>
      </p:cViewPr>
      <p:guideLst>
        <p:guide orient="horz" pos="1800"/>
        <p:guide pos="3201"/>
      </p:guideLst>
    </p:cSldViewPr>
  </p:slideViewPr>
  <p:outlineViewPr>
    <p:cViewPr>
      <p:scale>
        <a:sx n="33" d="100"/>
        <a:sy n="33" d="100"/>
      </p:scale>
      <p:origin x="0" y="-62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IFN/SOF/RBV
12 weeks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 (n=33)</c:v>
                </c:pt>
                <c:pt idx="1">
                  <c:v>RF_2k/1b (n=103)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0.88900000000000001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SOF/RBV
12 weeks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 (n=33)</c:v>
                </c:pt>
                <c:pt idx="1">
                  <c:v>RF_2k/1b (n=103)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1</c:v>
                </c:pt>
                <c:pt idx="1">
                  <c:v>0.56399999999999995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SOF/RBV
20 weeks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 (n=33)</c:v>
                </c:pt>
                <c:pt idx="1">
                  <c:v>RF_2k/1b (n=103)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0.75</c:v>
                </c:pt>
                <c:pt idx="1">
                  <c:v>0.79200000000000004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LDV/SOF/RBV
12 weeks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 (n=33)</c:v>
                </c:pt>
                <c:pt idx="1">
                  <c:v>RF_2k/1b (n=103)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572576"/>
        <c:axId val="279573136"/>
      </c:barChart>
      <c:catAx>
        <c:axId val="2795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93"/>
            </a:pPr>
            <a:endParaRPr lang="ka-GE"/>
          </a:p>
        </c:txPr>
        <c:crossAx val="279573136"/>
        <c:crosses val="autoZero"/>
        <c:auto val="1"/>
        <c:lblAlgn val="ctr"/>
        <c:lblOffset val="100"/>
        <c:noMultiLvlLbl val="0"/>
      </c:catAx>
      <c:valAx>
        <c:axId val="279573136"/>
        <c:scaling>
          <c:orientation val="minMax"/>
          <c:max val="1.100000000000000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ka-GE"/>
          </a:p>
        </c:txPr>
        <c:crossAx val="279572576"/>
        <c:crosses val="autoZero"/>
        <c:crossBetween val="between"/>
        <c:majorUnit val="0.2"/>
      </c:valAx>
      <c:spPr>
        <a:noFill/>
        <a:ln w="21074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493"/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8"/>
      </a:pPr>
      <a:endParaRPr lang="ka-G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321629-BA59-4FD3-8DF0-B8C631670C5F}" type="datetimeFigureOut">
              <a:rPr lang="en-GB" smtClean="0"/>
              <a:t>15/04/2017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BAB393-1BD0-4186-8234-90BEAB565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646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551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AB393-1BD0-4186-8234-90BEAB56555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398" y="3002533"/>
            <a:ext cx="7622381" cy="1380185"/>
          </a:xfrm>
        </p:spPr>
        <p:txBody>
          <a:bodyPr anchor="ctr"/>
          <a:lstStyle>
            <a:lvl1pPr marL="0" indent="0" algn="ctr">
              <a:buNone/>
              <a:defRPr sz="2667"/>
            </a:lvl1pPr>
            <a:lvl2pPr marL="508165" indent="0" algn="ctr">
              <a:buNone/>
              <a:defRPr sz="2223"/>
            </a:lvl2pPr>
            <a:lvl3pPr marL="1016330" indent="0" algn="ctr">
              <a:buNone/>
              <a:defRPr sz="2000"/>
            </a:lvl3pPr>
            <a:lvl4pPr marL="1524496" indent="0" algn="ctr">
              <a:buNone/>
              <a:defRPr sz="1779"/>
            </a:lvl4pPr>
            <a:lvl5pPr marL="2032661" indent="0" algn="ctr">
              <a:buNone/>
              <a:defRPr sz="1779"/>
            </a:lvl5pPr>
            <a:lvl6pPr marL="2540826" indent="0" algn="ctr">
              <a:buNone/>
              <a:defRPr sz="1779"/>
            </a:lvl6pPr>
            <a:lvl7pPr marL="3048990" indent="0" algn="ctr">
              <a:buNone/>
              <a:defRPr sz="1779"/>
            </a:lvl7pPr>
            <a:lvl8pPr marL="3557155" indent="0" algn="ctr">
              <a:buNone/>
              <a:defRPr sz="1779"/>
            </a:lvl8pPr>
            <a:lvl9pPr marL="4065321" indent="0" algn="ctr">
              <a:buNone/>
              <a:defRPr sz="17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8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3023" y="304355"/>
            <a:ext cx="2191435" cy="48445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720" y="304355"/>
            <a:ext cx="6447264" cy="48445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6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5" y="1425180"/>
            <a:ext cx="8765739" cy="23779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5" y="3825618"/>
            <a:ext cx="8765739" cy="1250503"/>
          </a:xfrm>
        </p:spPr>
        <p:txBody>
          <a:bodyPr/>
          <a:lstStyle>
            <a:lvl1pPr marL="0" indent="0">
              <a:buNone/>
              <a:defRPr sz="2667">
                <a:solidFill>
                  <a:srgbClr val="8BCDE3"/>
                </a:solidFill>
              </a:defRPr>
            </a:lvl1pPr>
            <a:lvl2pPr marL="508165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2pPr>
            <a:lvl3pPr marL="10163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4496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4pPr>
            <a:lvl5pPr marL="203266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5pPr>
            <a:lvl6pPr marL="2540826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6pPr>
            <a:lvl7pPr marL="3048990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7pPr>
            <a:lvl8pPr marL="3557155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8pPr>
            <a:lvl9pPr marL="406532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35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718" y="1521778"/>
            <a:ext cx="4319350" cy="3627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108" y="1521778"/>
            <a:ext cx="4319350" cy="3627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3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42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44" y="1401359"/>
            <a:ext cx="4299498" cy="686784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165" indent="0">
              <a:buNone/>
              <a:defRPr sz="2223" b="1"/>
            </a:lvl2pPr>
            <a:lvl3pPr marL="1016330" indent="0">
              <a:buNone/>
              <a:defRPr sz="2000" b="1"/>
            </a:lvl3pPr>
            <a:lvl4pPr marL="1524496" indent="0">
              <a:buNone/>
              <a:defRPr sz="1779" b="1"/>
            </a:lvl4pPr>
            <a:lvl5pPr marL="2032661" indent="0">
              <a:buNone/>
              <a:defRPr sz="1779" b="1"/>
            </a:lvl5pPr>
            <a:lvl6pPr marL="2540826" indent="0">
              <a:buNone/>
              <a:defRPr sz="1779" b="1"/>
            </a:lvl6pPr>
            <a:lvl7pPr marL="3048990" indent="0">
              <a:buNone/>
              <a:defRPr sz="1779" b="1"/>
            </a:lvl7pPr>
            <a:lvl8pPr marL="3557155" indent="0">
              <a:buNone/>
              <a:defRPr sz="1779" b="1"/>
            </a:lvl8pPr>
            <a:lvl9pPr marL="4065321" indent="0">
              <a:buNone/>
              <a:defRPr sz="17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44" y="2088143"/>
            <a:ext cx="4299498" cy="307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5107" y="1401359"/>
            <a:ext cx="4320674" cy="686784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165" indent="0">
              <a:buNone/>
              <a:defRPr sz="2223" b="1"/>
            </a:lvl2pPr>
            <a:lvl3pPr marL="1016330" indent="0">
              <a:buNone/>
              <a:defRPr sz="2000" b="1"/>
            </a:lvl3pPr>
            <a:lvl4pPr marL="1524496" indent="0">
              <a:buNone/>
              <a:defRPr sz="1779" b="1"/>
            </a:lvl4pPr>
            <a:lvl5pPr marL="2032661" indent="0">
              <a:buNone/>
              <a:defRPr sz="1779" b="1"/>
            </a:lvl5pPr>
            <a:lvl6pPr marL="2540826" indent="0">
              <a:buNone/>
              <a:defRPr sz="1779" b="1"/>
            </a:lvl6pPr>
            <a:lvl7pPr marL="3048990" indent="0">
              <a:buNone/>
              <a:defRPr sz="1779" b="1"/>
            </a:lvl7pPr>
            <a:lvl8pPr marL="3557155" indent="0">
              <a:buNone/>
              <a:defRPr sz="1779" b="1"/>
            </a:lvl8pPr>
            <a:lvl9pPr marL="4065321" indent="0">
              <a:buNone/>
              <a:defRPr sz="17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107" y="2088143"/>
            <a:ext cx="4320674" cy="307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3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5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43" y="381107"/>
            <a:ext cx="3277889" cy="1333871"/>
          </a:xfrm>
          <a:prstGeom prst="rect">
            <a:avLst/>
          </a:prstGeom>
        </p:spPr>
        <p:txBody>
          <a:bodyPr anchor="b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675" y="823085"/>
            <a:ext cx="5145107" cy="4062483"/>
          </a:xfrm>
        </p:spPr>
        <p:txBody>
          <a:bodyPr/>
          <a:lstStyle>
            <a:lvl1pPr>
              <a:defRPr sz="3556"/>
            </a:lvl1pPr>
            <a:lvl2pPr>
              <a:defRPr sz="3112"/>
            </a:lvl2pPr>
            <a:lvl3pPr>
              <a:defRPr sz="2667"/>
            </a:lvl3pPr>
            <a:lvl4pPr>
              <a:defRPr sz="2223"/>
            </a:lvl4pPr>
            <a:lvl5pPr>
              <a:defRPr sz="2223"/>
            </a:lvl5pPr>
            <a:lvl6pPr>
              <a:defRPr sz="2223"/>
            </a:lvl6pPr>
            <a:lvl7pPr>
              <a:defRPr sz="2223"/>
            </a:lvl7pPr>
            <a:lvl8pPr>
              <a:defRPr sz="2223"/>
            </a:lvl8pPr>
            <a:lvl9pPr>
              <a:defRPr sz="22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43" y="1714976"/>
            <a:ext cx="3277889" cy="3177206"/>
          </a:xfrm>
        </p:spPr>
        <p:txBody>
          <a:bodyPr/>
          <a:lstStyle>
            <a:lvl1pPr marL="0" indent="0">
              <a:buNone/>
              <a:defRPr sz="1779"/>
            </a:lvl1pPr>
            <a:lvl2pPr marL="508165" indent="0">
              <a:buNone/>
              <a:defRPr sz="1556"/>
            </a:lvl2pPr>
            <a:lvl3pPr marL="1016330" indent="0">
              <a:buNone/>
              <a:defRPr sz="1334"/>
            </a:lvl3pPr>
            <a:lvl4pPr marL="1524496" indent="0">
              <a:buNone/>
              <a:defRPr sz="1112"/>
            </a:lvl4pPr>
            <a:lvl5pPr marL="2032661" indent="0">
              <a:buNone/>
              <a:defRPr sz="1112"/>
            </a:lvl5pPr>
            <a:lvl6pPr marL="2540826" indent="0">
              <a:buNone/>
              <a:defRPr sz="1112"/>
            </a:lvl6pPr>
            <a:lvl7pPr marL="3048990" indent="0">
              <a:buNone/>
              <a:defRPr sz="1112"/>
            </a:lvl7pPr>
            <a:lvl8pPr marL="3557155" indent="0">
              <a:buNone/>
              <a:defRPr sz="1112"/>
            </a:lvl8pPr>
            <a:lvl9pPr marL="4065321" indent="0">
              <a:buNone/>
              <a:defRPr sz="11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41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43" y="381107"/>
            <a:ext cx="3277889" cy="1333871"/>
          </a:xfrm>
          <a:prstGeom prst="rect">
            <a:avLst/>
          </a:prstGeom>
        </p:spPr>
        <p:txBody>
          <a:bodyPr anchor="b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20675" y="823085"/>
            <a:ext cx="5145107" cy="4062483"/>
          </a:xfrm>
        </p:spPr>
        <p:txBody>
          <a:bodyPr anchor="t"/>
          <a:lstStyle>
            <a:lvl1pPr marL="0" indent="0">
              <a:buNone/>
              <a:defRPr sz="3556"/>
            </a:lvl1pPr>
            <a:lvl2pPr marL="508165" indent="0">
              <a:buNone/>
              <a:defRPr sz="3112"/>
            </a:lvl2pPr>
            <a:lvl3pPr marL="1016330" indent="0">
              <a:buNone/>
              <a:defRPr sz="2667"/>
            </a:lvl3pPr>
            <a:lvl4pPr marL="1524496" indent="0">
              <a:buNone/>
              <a:defRPr sz="2223"/>
            </a:lvl4pPr>
            <a:lvl5pPr marL="2032661" indent="0">
              <a:buNone/>
              <a:defRPr sz="2223"/>
            </a:lvl5pPr>
            <a:lvl6pPr marL="2540826" indent="0">
              <a:buNone/>
              <a:defRPr sz="2223"/>
            </a:lvl6pPr>
            <a:lvl7pPr marL="3048990" indent="0">
              <a:buNone/>
              <a:defRPr sz="2223"/>
            </a:lvl7pPr>
            <a:lvl8pPr marL="3557155" indent="0">
              <a:buNone/>
              <a:defRPr sz="2223"/>
            </a:lvl8pPr>
            <a:lvl9pPr marL="4065321" indent="0">
              <a:buNone/>
              <a:defRPr sz="22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43" y="1714976"/>
            <a:ext cx="3277889" cy="3177206"/>
          </a:xfrm>
        </p:spPr>
        <p:txBody>
          <a:bodyPr/>
          <a:lstStyle>
            <a:lvl1pPr marL="0" indent="0">
              <a:buNone/>
              <a:defRPr sz="1779"/>
            </a:lvl1pPr>
            <a:lvl2pPr marL="508165" indent="0">
              <a:buNone/>
              <a:defRPr sz="1556"/>
            </a:lvl2pPr>
            <a:lvl3pPr marL="1016330" indent="0">
              <a:buNone/>
              <a:defRPr sz="1334"/>
            </a:lvl3pPr>
            <a:lvl4pPr marL="1524496" indent="0">
              <a:buNone/>
              <a:defRPr sz="1112"/>
            </a:lvl4pPr>
            <a:lvl5pPr marL="2032661" indent="0">
              <a:buNone/>
              <a:defRPr sz="1112"/>
            </a:lvl5pPr>
            <a:lvl6pPr marL="2540826" indent="0">
              <a:buNone/>
              <a:defRPr sz="1112"/>
            </a:lvl6pPr>
            <a:lvl7pPr marL="3048990" indent="0">
              <a:buNone/>
              <a:defRPr sz="1112"/>
            </a:lvl7pPr>
            <a:lvl8pPr marL="3557155" indent="0">
              <a:buNone/>
              <a:defRPr sz="1112"/>
            </a:lvl8pPr>
            <a:lvl9pPr marL="4065321" indent="0">
              <a:buNone/>
              <a:defRPr sz="11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93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98573" y="304800"/>
            <a:ext cx="8766030" cy="1104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8949" y="4672117"/>
            <a:ext cx="3128323" cy="803505"/>
            <a:chOff x="193559" y="4815599"/>
            <a:chExt cx="2526321" cy="597382"/>
          </a:xfrm>
        </p:grpSpPr>
        <p:sp>
          <p:nvSpPr>
            <p:cNvPr id="8" name="Rectangle 7"/>
            <p:cNvSpPr/>
            <p:nvPr userDrawn="1"/>
          </p:nvSpPr>
          <p:spPr>
            <a:xfrm>
              <a:off x="193559" y="4825629"/>
              <a:ext cx="2442850" cy="587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81" y="4815599"/>
              <a:ext cx="2456199" cy="597382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18" y="1521778"/>
            <a:ext cx="8765739" cy="3627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1016330" rtl="0" eaLnBrk="1" latinLnBrk="0" hangingPunct="1">
        <a:lnSpc>
          <a:spcPct val="90000"/>
        </a:lnSpc>
        <a:spcBef>
          <a:spcPct val="0"/>
        </a:spcBef>
        <a:buNone/>
        <a:defRPr sz="4890" b="0" i="0" kern="1200">
          <a:solidFill>
            <a:srgbClr val="005383"/>
          </a:solidFill>
          <a:latin typeface="Knockout HTF51-Middleweight" charset="0"/>
          <a:ea typeface="Knockout HTF51-Middleweight" charset="0"/>
          <a:cs typeface="Knockout HTF51-Middleweight" charset="0"/>
        </a:defRPr>
      </a:lvl1pPr>
    </p:titleStyle>
    <p:bodyStyle>
      <a:lvl1pPr marL="254082" indent="-254082" algn="l" defTabSz="1016330" rtl="0" eaLnBrk="1" latinLnBrk="0" hangingPunct="1">
        <a:lnSpc>
          <a:spcPct val="90000"/>
        </a:lnSpc>
        <a:spcBef>
          <a:spcPts val="1112"/>
        </a:spcBef>
        <a:buFont typeface="Arial" panose="020B0604020202020204" pitchFamily="34" charset="0"/>
        <a:buChar char="•"/>
        <a:defRPr sz="3112" b="0" i="0" kern="1200">
          <a:solidFill>
            <a:srgbClr val="005383"/>
          </a:solidFill>
          <a:latin typeface="Knockout HTF31-JuniorMiddlewt" charset="0"/>
          <a:ea typeface="Knockout HTF31-JuniorMiddlewt" charset="0"/>
          <a:cs typeface="Knockout HTF31-JuniorMiddlewt" charset="0"/>
        </a:defRPr>
      </a:lvl1pPr>
      <a:lvl2pPr marL="762247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2pPr>
      <a:lvl3pPr marL="1270413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3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3pPr>
      <a:lvl4pPr marL="1778578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4pPr>
      <a:lvl5pPr marL="2286743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5pPr>
      <a:lvl6pPr marL="2794908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073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239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404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65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30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496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61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26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990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155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321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4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0398" y="3087877"/>
            <a:ext cx="7622381" cy="138018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Tsertsvadze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MD, PhD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General, Infectious Diseases, AIDS and Clinical Immunology Research Center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Javakhishvili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Tbilisi State University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845" y="2048256"/>
            <a:ext cx="8766030" cy="110490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Progress in HCV Care and Treatment: 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Cornerstone of the Elimination Program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86" y="207264"/>
            <a:ext cx="4886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005383"/>
                </a:solidFill>
              </a:rPr>
              <a:t>Progress Towards Hepatitis C Elimination</a:t>
            </a:r>
          </a:p>
          <a:p>
            <a:pPr>
              <a:defRPr/>
            </a:pPr>
            <a:r>
              <a:rPr lang="en-GB" sz="1600" b="1" dirty="0">
                <a:solidFill>
                  <a:srgbClr val="005383"/>
                </a:solidFill>
              </a:rPr>
              <a:t>in the Country of Georgia</a:t>
            </a:r>
          </a:p>
          <a:p>
            <a:pPr>
              <a:defRPr/>
            </a:pPr>
            <a:r>
              <a:rPr lang="en-GB" sz="1600" b="1" dirty="0" smtClean="0">
                <a:solidFill>
                  <a:srgbClr val="005383"/>
                </a:solidFill>
              </a:rPr>
              <a:t>21 </a:t>
            </a:r>
            <a:r>
              <a:rPr lang="en-GB" sz="1600" b="1" dirty="0">
                <a:solidFill>
                  <a:srgbClr val="005383"/>
                </a:solidFill>
              </a:rPr>
              <a:t>April 2017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35414" y="163058"/>
            <a:ext cx="7368046" cy="825729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001" b="1" dirty="0">
                <a:latin typeface="Arial" panose="020B0604020202020204" pitchFamily="34" charset="0"/>
                <a:cs typeface="Arial" panose="020B0604020202020204" pitchFamily="34" charset="0"/>
              </a:rPr>
              <a:t>Treatment Outcomes of SOF-based Regimens by </a:t>
            </a:r>
            <a:r>
              <a:rPr lang="en-US" altLang="en-US" sz="2001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Cirrhosis  </a:t>
            </a:r>
            <a:r>
              <a:rPr lang="en-US" altLang="en-US" sz="2001" b="1" dirty="0">
                <a:latin typeface="Arial" panose="020B0604020202020204" pitchFamily="34" charset="0"/>
                <a:cs typeface="Arial" panose="020B0604020202020204" pitchFamily="34" charset="0"/>
              </a:rPr>
              <a:t>Apr 28, 2015 – Dec 31, 2016</a:t>
            </a:r>
            <a:endParaRPr lang="en-US" altLang="en-US" sz="2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60676"/>
              </p:ext>
            </p:extLst>
          </p:nvPr>
        </p:nvGraphicFramePr>
        <p:xfrm>
          <a:off x="1661169" y="773522"/>
          <a:ext cx="6944595" cy="385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art" r:id="rId4" imgW="8340051" imgH="4633362" progId="Excel.Chart.8">
                  <p:embed/>
                </p:oleObj>
              </mc:Choice>
              <mc:Fallback>
                <p:oleObj name="Chart" r:id="rId4" imgW="8340051" imgH="46333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169" y="773522"/>
                        <a:ext cx="6944595" cy="3857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Box 14"/>
          <p:cNvSpPr txBox="1">
            <a:spLocks noChangeArrowheads="1"/>
          </p:cNvSpPr>
          <p:nvPr/>
        </p:nvSpPr>
        <p:spPr bwMode="auto">
          <a:xfrm>
            <a:off x="1258890" y="4596490"/>
            <a:ext cx="743156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67" b="1" dirty="0">
                <a:solidFill>
                  <a:srgbClr val="000000"/>
                </a:solidFill>
              </a:rPr>
              <a:t>Total SVR:  79.5%                67.8%                  80.4%                   89.6%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454649"/>
              </p:ext>
            </p:extLst>
          </p:nvPr>
        </p:nvGraphicFramePr>
        <p:xfrm>
          <a:off x="5494750" y="3494067"/>
          <a:ext cx="475059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059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427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542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23902"/>
              </p:ext>
            </p:extLst>
          </p:nvPr>
        </p:nvGraphicFramePr>
        <p:xfrm>
          <a:off x="5946837" y="3494067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420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511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50436"/>
              </p:ext>
            </p:extLst>
          </p:nvPr>
        </p:nvGraphicFramePr>
        <p:xfrm>
          <a:off x="4273165" y="3494067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545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675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31039"/>
              </p:ext>
            </p:extLst>
          </p:nvPr>
        </p:nvGraphicFramePr>
        <p:xfrm>
          <a:off x="7153672" y="3494067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988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1150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42039"/>
              </p:ext>
            </p:extLst>
          </p:nvPr>
        </p:nvGraphicFramePr>
        <p:xfrm>
          <a:off x="7598296" y="3494067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759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800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60692"/>
              </p:ext>
            </p:extLst>
          </p:nvPr>
        </p:nvGraphicFramePr>
        <p:xfrm>
          <a:off x="3816350" y="3494067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650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1089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33260"/>
              </p:ext>
            </p:extLst>
          </p:nvPr>
        </p:nvGraphicFramePr>
        <p:xfrm>
          <a:off x="2164891" y="3511270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2065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2781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04810"/>
              </p:ext>
            </p:extLst>
          </p:nvPr>
        </p:nvGraphicFramePr>
        <p:xfrm>
          <a:off x="2609515" y="3511270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1724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1986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541" name="Rectangle 7"/>
          <p:cNvSpPr>
            <a:spLocks noChangeArrowheads="1"/>
          </p:cNvSpPr>
          <p:nvPr/>
        </p:nvSpPr>
        <p:spPr bwMode="auto">
          <a:xfrm>
            <a:off x="4285986" y="5265255"/>
            <a:ext cx="447962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50" b="1" i="1">
                <a:latin typeface="Calibri" panose="020F0502020204030204" pitchFamily="34" charset="0"/>
                <a:cs typeface="Times New Roman" panose="02020603050405020304" pitchFamily="18" charset="0"/>
              </a:rPr>
              <a:t>Source: Georgia’s HCV Elimination Program Treatment Database</a:t>
            </a:r>
            <a:endParaRPr lang="en-US" altLang="en-US" sz="1250" b="1" i="1"/>
          </a:p>
        </p:txBody>
      </p:sp>
    </p:spTree>
    <p:extLst>
      <p:ext uri="{BB962C8B-B14F-4D97-AF65-F5344CB8AC3E}">
        <p14:creationId xmlns:p14="http://schemas.microsoft.com/office/powerpoint/2010/main" val="42462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>
          <a:xfrm>
            <a:off x="1200531" y="253313"/>
            <a:ext cx="6859905" cy="914389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668" b="1" dirty="0">
                <a:latin typeface="Arial" panose="020B0604020202020204" pitchFamily="34" charset="0"/>
                <a:cs typeface="Arial" panose="020B0604020202020204" pitchFamily="34" charset="0"/>
              </a:rPr>
              <a:t>SVR in HCV G2 Patients by </a:t>
            </a:r>
            <a:r>
              <a:rPr lang="en-US" altLang="en-US" sz="2668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Regimen </a:t>
            </a:r>
            <a:r>
              <a:rPr lang="en-US" altLang="en-US" sz="2668" b="1" dirty="0">
                <a:latin typeface="Arial" panose="020B0604020202020204" pitchFamily="34" charset="0"/>
                <a:cs typeface="Arial" panose="020B0604020202020204" pitchFamily="34" charset="0"/>
              </a:rPr>
              <a:t>December 31, 2016 (n=1,053)</a:t>
            </a:r>
          </a:p>
        </p:txBody>
      </p:sp>
      <p:graphicFrame>
        <p:nvGraphicFramePr>
          <p:cNvPr id="22531" name="Object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59640"/>
              </p:ext>
            </p:extLst>
          </p:nvPr>
        </p:nvGraphicFramePr>
        <p:xfrm>
          <a:off x="1761468" y="1567825"/>
          <a:ext cx="6813590" cy="332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4" imgW="8220143" imgH="4009935" progId="Excel.Sheet.8">
                  <p:embed/>
                </p:oleObj>
              </mc:Choice>
              <mc:Fallback>
                <p:oleObj name="Worksheet" r:id="rId4" imgW="8220143" imgH="400993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468" y="1567825"/>
                        <a:ext cx="6813590" cy="3324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7719934" y="1419214"/>
            <a:ext cx="814647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67" i="1" dirty="0"/>
              <a:t>p</a:t>
            </a:r>
            <a:r>
              <a:rPr lang="en-US" altLang="en-US" sz="1167" dirty="0"/>
              <a:t>&lt;0.0001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996091" y="4065129"/>
            <a:ext cx="1143318" cy="444623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230/241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82341" y="4065129"/>
            <a:ext cx="1143318" cy="444623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273/353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963297" y="4065129"/>
            <a:ext cx="1143318" cy="444623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296/391</a:t>
            </a:r>
          </a:p>
        </p:txBody>
      </p:sp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3496293" y="5271965"/>
            <a:ext cx="527196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50" b="1" i="1">
                <a:latin typeface="Calibri" panose="020F0502020204030204" pitchFamily="34" charset="0"/>
                <a:cs typeface="Times New Roman" panose="02020603050405020304" pitchFamily="18" charset="0"/>
              </a:rPr>
              <a:t>Source: Georgia’s HCV Elimination Program Treatment Database</a:t>
            </a:r>
            <a:endParaRPr lang="en-US" altLang="en-US" sz="1250" b="1" i="1"/>
          </a:p>
        </p:txBody>
      </p:sp>
    </p:spTree>
    <p:extLst>
      <p:ext uri="{BB962C8B-B14F-4D97-AF65-F5344CB8AC3E}">
        <p14:creationId xmlns:p14="http://schemas.microsoft.com/office/powerpoint/2010/main" val="19634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099" y="121831"/>
            <a:ext cx="6859905" cy="889247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Impact of 2k/1b Recombinant on Treatment Outcomes (</a:t>
            </a:r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n=136)</a:t>
            </a: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663747"/>
              </p:ext>
            </p:extLst>
          </p:nvPr>
        </p:nvGraphicFramePr>
        <p:xfrm>
          <a:off x="1891366" y="750463"/>
          <a:ext cx="6778154" cy="422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Box 14"/>
          <p:cNvSpPr txBox="1">
            <a:spLocks noChangeArrowheads="1"/>
          </p:cNvSpPr>
          <p:nvPr/>
        </p:nvSpPr>
        <p:spPr bwMode="auto">
          <a:xfrm>
            <a:off x="1904084" y="4894473"/>
            <a:ext cx="7026475" cy="3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34" b="1" dirty="0" smtClean="0"/>
              <a:t>	</a:t>
            </a:r>
            <a:r>
              <a:rPr lang="en-US" altLang="en-US" sz="1834" b="1" dirty="0"/>
              <a:t>	     97%			    77</a:t>
            </a:r>
            <a:r>
              <a:rPr lang="en-US" altLang="en-US" sz="1834" b="1" dirty="0" smtClean="0"/>
              <a:t>% </a:t>
            </a:r>
            <a:r>
              <a:rPr lang="en-US" altLang="en-US" sz="1834" b="1" dirty="0"/>
              <a:t> </a:t>
            </a:r>
            <a:r>
              <a:rPr lang="en-US" altLang="en-US" sz="1834" b="1" dirty="0" smtClean="0"/>
              <a:t>    Total SVR</a:t>
            </a:r>
            <a:endParaRPr lang="en-US" altLang="en-US" sz="1834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2197"/>
              </p:ext>
            </p:extLst>
          </p:nvPr>
        </p:nvGraphicFramePr>
        <p:xfrm>
          <a:off x="3038138" y="3817676"/>
          <a:ext cx="369197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7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54296"/>
              </p:ext>
            </p:extLst>
          </p:nvPr>
        </p:nvGraphicFramePr>
        <p:xfrm>
          <a:off x="3578038" y="3817676"/>
          <a:ext cx="369197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7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05"/>
              </p:ext>
            </p:extLst>
          </p:nvPr>
        </p:nvGraphicFramePr>
        <p:xfrm>
          <a:off x="4132495" y="3817676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52670"/>
              </p:ext>
            </p:extLst>
          </p:nvPr>
        </p:nvGraphicFramePr>
        <p:xfrm>
          <a:off x="4675517" y="3817676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1084"/>
              </p:ext>
            </p:extLst>
          </p:nvPr>
        </p:nvGraphicFramePr>
        <p:xfrm>
          <a:off x="6013357" y="3812382"/>
          <a:ext cx="369197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7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52613"/>
              </p:ext>
            </p:extLst>
          </p:nvPr>
        </p:nvGraphicFramePr>
        <p:xfrm>
          <a:off x="6545317" y="3812382"/>
          <a:ext cx="369197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7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78807"/>
              </p:ext>
            </p:extLst>
          </p:nvPr>
        </p:nvGraphicFramePr>
        <p:xfrm>
          <a:off x="7081248" y="3812382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21396"/>
              </p:ext>
            </p:extLst>
          </p:nvPr>
        </p:nvGraphicFramePr>
        <p:xfrm>
          <a:off x="7653471" y="3812382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589" name="TextBox 12"/>
          <p:cNvSpPr txBox="1">
            <a:spLocks noChangeArrowheads="1"/>
          </p:cNvSpPr>
          <p:nvPr/>
        </p:nvSpPr>
        <p:spPr bwMode="auto">
          <a:xfrm>
            <a:off x="3578919" y="5303174"/>
            <a:ext cx="4705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dirty="0" err="1"/>
              <a:t>Karchava</a:t>
            </a:r>
            <a:r>
              <a:rPr lang="en-US" altLang="en-US" sz="1200" dirty="0"/>
              <a:t> et al. </a:t>
            </a:r>
            <a:r>
              <a:rPr lang="pt-BR" altLang="en-US" sz="1200" dirty="0"/>
              <a:t>Hepatol Res. 2017 Mar 4. doi: 10.1111/hepr.12890.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764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Treatment Outcomes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of LDV/SOF-Based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306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182438"/>
            <a:ext cx="8765739" cy="1104943"/>
          </a:xfrm>
        </p:spPr>
        <p:txBody>
          <a:bodyPr>
            <a:normAutofit/>
          </a:bodyPr>
          <a:lstStyle/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Treatment Outcomes in Patients with Complete SVR Data Receiving </a:t>
            </a: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Sofosbuvir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Ledipasvir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Based Regimens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March, 2016 – December 31, 2016 (n=1592)</a:t>
            </a:r>
            <a:endParaRPr lang="en-GB" sz="20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081705"/>
              </p:ext>
            </p:extLst>
          </p:nvPr>
        </p:nvGraphicFramePr>
        <p:xfrm>
          <a:off x="771652" y="1168845"/>
          <a:ext cx="8764588" cy="414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065"/>
                <a:gridCol w="1578296"/>
                <a:gridCol w="1079505"/>
                <a:gridCol w="1367041"/>
                <a:gridCol w="1051474"/>
                <a:gridCol w="1441207"/>
              </a:tblGrid>
              <a:tr h="304883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96491" marR="96491" marT="38102" marB="3810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SVR Rate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6491" marR="96491" marT="38102" marB="3810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4883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96491" marR="96491" marT="38102" marB="38102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G1</a:t>
                      </a:r>
                      <a:endPara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6491" marR="96491" marT="38102" marB="3810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G2</a:t>
                      </a:r>
                      <a:endPara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6491" marR="96491" marT="38102" marB="3810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G3</a:t>
                      </a:r>
                      <a:endPara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6491" marR="96491" marT="38102" marB="3810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G4</a:t>
                      </a:r>
                      <a:endPara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6491" marR="96491" marT="38102" marB="3810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91" marR="96491" marT="38102" marB="3810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716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</a:rPr>
                        <a:t>12 weeks </a:t>
                      </a: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SOF/LDV</a:t>
                      </a:r>
                      <a:endParaRPr lang="en-US" sz="18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96491" marR="96491" marT="38107" marB="381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98.5%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(824/837)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100%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(8/8)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100%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(1/1)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98.5%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(833/846)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43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</a:rPr>
                        <a:t>24 weeks </a:t>
                      </a: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SOF/LDV</a:t>
                      </a:r>
                      <a:r>
                        <a:rPr lang="en-US" sz="18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6491" marR="96491" marT="38107" marB="381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98.9%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(88/89)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98.9%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(88/89)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2044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b="1" dirty="0" smtClean="0">
                          <a:latin typeface="+mn-lt"/>
                        </a:rPr>
                        <a:t> weeks 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SOF/LDV/RBV</a:t>
                      </a:r>
                      <a:endParaRPr lang="en-US" sz="18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91" marR="96491" marT="38107" marB="381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95.3%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(143/150)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99.2%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(248/250)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97.5%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(232/238)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(4/4)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97.7%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(627/642)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874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</a:rPr>
                        <a:t>24 weeks </a:t>
                      </a: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SOF/LDV/RBV</a:t>
                      </a:r>
                      <a:endParaRPr lang="en-US" sz="18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91" marR="96491" marT="38107" marB="381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(4/4)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(11/11)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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(15/15)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874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n-lt"/>
                        </a:rPr>
                        <a:t>TOTAL</a:t>
                      </a:r>
                    </a:p>
                  </a:txBody>
                  <a:tcPr marL="96491" marR="96491" marT="38102" marB="3810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98.1%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(1059/1080)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99.2%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(256/258)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97.6%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(244/250)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(4/4)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98.2%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(1563/1592)</a:t>
                      </a:r>
                    </a:p>
                  </a:txBody>
                  <a:tcPr marL="10052" marR="10052" marT="793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57" name="Rectangle 1"/>
          <p:cNvSpPr>
            <a:spLocks noChangeArrowheads="1"/>
          </p:cNvSpPr>
          <p:nvPr/>
        </p:nvSpPr>
        <p:spPr bwMode="auto">
          <a:xfrm>
            <a:off x="3239575" y="5335482"/>
            <a:ext cx="546251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50" b="1" i="1">
                <a:latin typeface="Calibri" panose="020F0502020204030204" pitchFamily="34" charset="0"/>
                <a:cs typeface="Times New Roman" panose="02020603050405020304" pitchFamily="18" charset="0"/>
              </a:rPr>
              <a:t>Source: Georgia’s HCV Elimination Program Treatment Database</a:t>
            </a:r>
            <a:endParaRPr lang="en-US" altLang="en-US" sz="1250" b="1" i="1"/>
          </a:p>
        </p:txBody>
      </p:sp>
    </p:spTree>
    <p:extLst>
      <p:ext uri="{BB962C8B-B14F-4D97-AF65-F5344CB8AC3E}">
        <p14:creationId xmlns:p14="http://schemas.microsoft.com/office/powerpoint/2010/main" val="15158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6576" y="160297"/>
            <a:ext cx="8631498" cy="772706"/>
          </a:xfr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001" b="1" dirty="0">
                <a:latin typeface="Arial" panose="020B0604020202020204" pitchFamily="34" charset="0"/>
                <a:cs typeface="Arial" panose="020B0604020202020204" pitchFamily="34" charset="0"/>
              </a:rPr>
              <a:t>Treatment Outcomes of LDV/SOF-based Regimens by </a:t>
            </a:r>
            <a:r>
              <a:rPr lang="en-US" altLang="en-US" sz="2001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  <a:r>
              <a:rPr lang="en-US" altLang="en-US" sz="2001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1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1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34" b="1" dirty="0">
                <a:latin typeface="Arial" panose="020B0604020202020204" pitchFamily="34" charset="0"/>
                <a:cs typeface="Arial" panose="020B0604020202020204" pitchFamily="34" charset="0"/>
              </a:rPr>
              <a:t>March, 2016 – December 31, 2016 (n=1588)</a:t>
            </a:r>
          </a:p>
        </p:txBody>
      </p:sp>
      <p:graphicFrame>
        <p:nvGraphicFramePr>
          <p:cNvPr id="2662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306029"/>
              </p:ext>
            </p:extLst>
          </p:nvPr>
        </p:nvGraphicFramePr>
        <p:xfrm>
          <a:off x="1569591" y="781423"/>
          <a:ext cx="6944595" cy="385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hart" r:id="rId4" imgW="8340051" imgH="4633362" progId="Excel.Chart.8">
                  <p:embed/>
                </p:oleObj>
              </mc:Choice>
              <mc:Fallback>
                <p:oleObj name="Chart" r:id="rId4" imgW="8340051" imgH="46333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591" y="781423"/>
                        <a:ext cx="6944595" cy="3857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820584"/>
              </p:ext>
            </p:extLst>
          </p:nvPr>
        </p:nvGraphicFramePr>
        <p:xfrm>
          <a:off x="4128823" y="3538211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432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446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66799"/>
              </p:ext>
            </p:extLst>
          </p:nvPr>
        </p:nvGraphicFramePr>
        <p:xfrm>
          <a:off x="5653246" y="3538211"/>
          <a:ext cx="475059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059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106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108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09548"/>
              </p:ext>
            </p:extLst>
          </p:nvPr>
        </p:nvGraphicFramePr>
        <p:xfrm>
          <a:off x="7148557" y="3538211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5706"/>
              </p:ext>
            </p:extLst>
          </p:nvPr>
        </p:nvGraphicFramePr>
        <p:xfrm>
          <a:off x="4573446" y="3538211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627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634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87938"/>
              </p:ext>
            </p:extLst>
          </p:nvPr>
        </p:nvGraphicFramePr>
        <p:xfrm>
          <a:off x="6034352" y="3538211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150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150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90329"/>
              </p:ext>
            </p:extLst>
          </p:nvPr>
        </p:nvGraphicFramePr>
        <p:xfrm>
          <a:off x="7558775" y="3538211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202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207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121057"/>
              </p:ext>
            </p:extLst>
          </p:nvPr>
        </p:nvGraphicFramePr>
        <p:xfrm>
          <a:off x="2643533" y="3521009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580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597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57319"/>
              </p:ext>
            </p:extLst>
          </p:nvPr>
        </p:nvGraphicFramePr>
        <p:xfrm>
          <a:off x="3049023" y="3521009"/>
          <a:ext cx="47373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3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979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991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660" name="TextBox 2"/>
          <p:cNvSpPr txBox="1">
            <a:spLocks noChangeArrowheads="1"/>
          </p:cNvSpPr>
          <p:nvPr/>
        </p:nvSpPr>
        <p:spPr bwMode="auto">
          <a:xfrm>
            <a:off x="1588117" y="4571309"/>
            <a:ext cx="68599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Total SVR     </a:t>
            </a:r>
            <a:r>
              <a:rPr lang="en-US" altLang="en-US" b="1" dirty="0" smtClean="0">
                <a:solidFill>
                  <a:srgbClr val="000000"/>
                </a:solidFill>
              </a:rPr>
              <a:t>98.2</a:t>
            </a:r>
            <a:r>
              <a:rPr lang="en-US" altLang="en-US" b="1" dirty="0">
                <a:solidFill>
                  <a:srgbClr val="000000"/>
                </a:solidFill>
              </a:rPr>
              <a:t>%                  98.1%                   99.2%                 97.6%</a:t>
            </a:r>
          </a:p>
        </p:txBody>
      </p:sp>
      <p:sp>
        <p:nvSpPr>
          <p:cNvPr id="26661" name="Rectangle 7"/>
          <p:cNvSpPr>
            <a:spLocks noChangeArrowheads="1"/>
          </p:cNvSpPr>
          <p:nvPr/>
        </p:nvSpPr>
        <p:spPr bwMode="auto">
          <a:xfrm>
            <a:off x="4285986" y="5265255"/>
            <a:ext cx="447962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50" b="1" i="1">
                <a:latin typeface="Calibri" panose="020F0502020204030204" pitchFamily="34" charset="0"/>
                <a:cs typeface="Times New Roman" panose="02020603050405020304" pitchFamily="18" charset="0"/>
              </a:rPr>
              <a:t>Source: Georgia’s HCV Elimination Program Treatment Database</a:t>
            </a:r>
            <a:endParaRPr lang="en-US" altLang="en-US" sz="1250" b="1" i="1"/>
          </a:p>
        </p:txBody>
      </p:sp>
    </p:spTree>
    <p:extLst>
      <p:ext uri="{BB962C8B-B14F-4D97-AF65-F5344CB8AC3E}">
        <p14:creationId xmlns:p14="http://schemas.microsoft.com/office/powerpoint/2010/main" val="39135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56563" y="251513"/>
            <a:ext cx="6859905" cy="889247"/>
          </a:xfr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167" b="1"/>
              <a:t>Comparing SOF and LDV/SOF Regimens in Genotype 3 Patients (n=2,102)</a:t>
            </a:r>
          </a:p>
        </p:txBody>
      </p:sp>
      <p:graphicFrame>
        <p:nvGraphicFramePr>
          <p:cNvPr id="2765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488883"/>
              </p:ext>
            </p:extLst>
          </p:nvPr>
        </p:nvGraphicFramePr>
        <p:xfrm>
          <a:off x="1609290" y="1137387"/>
          <a:ext cx="6944595" cy="3857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r:id="rId4" imgW="8327858" imgH="4627265" progId="Excel.Chart.8">
                  <p:embed/>
                </p:oleObj>
              </mc:Choice>
              <mc:Fallback>
                <p:oleObj r:id="rId4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290" y="1137387"/>
                        <a:ext cx="6944595" cy="3857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82144"/>
              </p:ext>
            </p:extLst>
          </p:nvPr>
        </p:nvGraphicFramePr>
        <p:xfrm>
          <a:off x="2419140" y="3884703"/>
          <a:ext cx="369197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7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1099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1143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454"/>
              </p:ext>
            </p:extLst>
          </p:nvPr>
        </p:nvGraphicFramePr>
        <p:xfrm>
          <a:off x="2890229" y="3884703"/>
          <a:ext cx="369197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7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579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710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2727"/>
              </p:ext>
            </p:extLst>
          </p:nvPr>
        </p:nvGraphicFramePr>
        <p:xfrm>
          <a:off x="3334852" y="3884703"/>
          <a:ext cx="369197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7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232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238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83500"/>
              </p:ext>
            </p:extLst>
          </p:nvPr>
        </p:nvGraphicFramePr>
        <p:xfrm>
          <a:off x="3811234" y="3884703"/>
          <a:ext cx="369197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7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48786"/>
              </p:ext>
            </p:extLst>
          </p:nvPr>
        </p:nvGraphicFramePr>
        <p:xfrm>
          <a:off x="4463614" y="3883379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547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576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607021"/>
              </p:ext>
            </p:extLst>
          </p:nvPr>
        </p:nvGraphicFramePr>
        <p:xfrm>
          <a:off x="4934703" y="3883379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373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479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201342"/>
              </p:ext>
            </p:extLst>
          </p:nvPr>
        </p:nvGraphicFramePr>
        <p:xfrm>
          <a:off x="5379326" y="3883379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01294"/>
              </p:ext>
            </p:extLst>
          </p:nvPr>
        </p:nvGraphicFramePr>
        <p:xfrm>
          <a:off x="5855709" y="3883379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97321"/>
              </p:ext>
            </p:extLst>
          </p:nvPr>
        </p:nvGraphicFramePr>
        <p:xfrm>
          <a:off x="6496178" y="3883379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552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567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93542"/>
              </p:ext>
            </p:extLst>
          </p:nvPr>
        </p:nvGraphicFramePr>
        <p:xfrm>
          <a:off x="6967267" y="3883379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206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231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61615"/>
              </p:ext>
            </p:extLst>
          </p:nvPr>
        </p:nvGraphicFramePr>
        <p:xfrm>
          <a:off x="7411891" y="3883379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202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207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84772"/>
              </p:ext>
            </p:extLst>
          </p:nvPr>
        </p:nvGraphicFramePr>
        <p:xfrm>
          <a:off x="7888273" y="3883379"/>
          <a:ext cx="369196" cy="61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96"/>
              </a:tblGrid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9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8094" marB="380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7700" name="Rectangle 1"/>
          <p:cNvSpPr>
            <a:spLocks noChangeArrowheads="1"/>
          </p:cNvSpPr>
          <p:nvPr/>
        </p:nvSpPr>
        <p:spPr bwMode="auto">
          <a:xfrm>
            <a:off x="2540881" y="5324896"/>
            <a:ext cx="617841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50" b="1" i="1">
                <a:latin typeface="Calibri" panose="020F0502020204030204" pitchFamily="34" charset="0"/>
                <a:cs typeface="Times New Roman" panose="02020603050405020304" pitchFamily="18" charset="0"/>
              </a:rPr>
              <a:t>Source: Georgia’s HCV Elimination Program Treatment Database</a:t>
            </a:r>
            <a:endParaRPr lang="en-US" altLang="en-US" sz="1250" b="1" i="1"/>
          </a:p>
        </p:txBody>
      </p:sp>
    </p:spTree>
    <p:extLst>
      <p:ext uri="{BB962C8B-B14F-4D97-AF65-F5344CB8AC3E}">
        <p14:creationId xmlns:p14="http://schemas.microsoft.com/office/powerpoint/2010/main" val="3022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8"/>
          <p:cNvSpPr txBox="1">
            <a:spLocks noChangeArrowheads="1"/>
          </p:cNvSpPr>
          <p:nvPr/>
        </p:nvSpPr>
        <p:spPr bwMode="auto">
          <a:xfrm>
            <a:off x="4001788" y="1621024"/>
            <a:ext cx="222179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67"/>
              <a:t>Started re-treatment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4550950" y="2168863"/>
            <a:ext cx="1079800" cy="381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34" b="1" dirty="0">
                <a:solidFill>
                  <a:schemeClr val="bg1"/>
                </a:solidFill>
                <a:latin typeface="Arial" charset="0"/>
                <a:cs typeface="Arial" charset="0"/>
              </a:rPr>
              <a:t>307</a:t>
            </a:r>
          </a:p>
        </p:txBody>
      </p:sp>
      <p:sp>
        <p:nvSpPr>
          <p:cNvPr id="27658" name="Rounded Rectangle 45"/>
          <p:cNvSpPr>
            <a:spLocks noChangeArrowheads="1"/>
          </p:cNvSpPr>
          <p:nvPr/>
        </p:nvSpPr>
        <p:spPr bwMode="auto">
          <a:xfrm>
            <a:off x="2445605" y="2168863"/>
            <a:ext cx="1079800" cy="381106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834" b="1" dirty="0" smtClean="0">
                <a:solidFill>
                  <a:schemeClr val="bg1"/>
                </a:solidFill>
              </a:rPr>
              <a:t>23</a:t>
            </a:r>
            <a:endParaRPr lang="en-US" altLang="en-US" sz="1834" b="1" dirty="0">
              <a:solidFill>
                <a:schemeClr val="bg1"/>
              </a:solidFill>
            </a:endParaRPr>
          </a:p>
        </p:txBody>
      </p:sp>
      <p:sp>
        <p:nvSpPr>
          <p:cNvPr id="28677" name="Rounded Rectangle 46"/>
          <p:cNvSpPr>
            <a:spLocks noChangeArrowheads="1"/>
          </p:cNvSpPr>
          <p:nvPr/>
        </p:nvSpPr>
        <p:spPr bwMode="auto">
          <a:xfrm>
            <a:off x="6478975" y="2168863"/>
            <a:ext cx="1079800" cy="381106"/>
          </a:xfrm>
          <a:prstGeom prst="roundRect">
            <a:avLst>
              <a:gd name="adj" fmla="val 16667"/>
            </a:avLst>
          </a:prstGeom>
          <a:solidFill>
            <a:srgbClr val="00538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34" b="1" dirty="0">
                <a:solidFill>
                  <a:schemeClr val="bg1"/>
                </a:solidFill>
              </a:rPr>
              <a:t>478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2245789" y="2489098"/>
            <a:ext cx="156544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67" dirty="0" smtClean="0"/>
              <a:t>Not completed</a:t>
            </a:r>
            <a:endParaRPr lang="en-US" altLang="en-US" sz="1667" dirty="0"/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4335255" y="2490421"/>
            <a:ext cx="156544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67"/>
              <a:t>Ongoing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6247401" y="2490421"/>
            <a:ext cx="156544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67" dirty="0" smtClean="0"/>
              <a:t>Completed</a:t>
            </a:r>
            <a:endParaRPr lang="en-US" altLang="en-US" sz="1667" dirty="0"/>
          </a:p>
        </p:txBody>
      </p:sp>
      <p:cxnSp>
        <p:nvCxnSpPr>
          <p:cNvPr id="23566" name="Elbow Connector 23565"/>
          <p:cNvCxnSpPr>
            <a:endCxn id="28677" idx="0"/>
          </p:cNvCxnSpPr>
          <p:nvPr/>
        </p:nvCxnSpPr>
        <p:spPr bwMode="auto">
          <a:xfrm rot="16200000" flipH="1">
            <a:off x="5921873" y="1071861"/>
            <a:ext cx="271274" cy="1922731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568" name="Elbow Connector 23567"/>
          <p:cNvCxnSpPr>
            <a:endCxn id="27658" idx="0"/>
          </p:cNvCxnSpPr>
          <p:nvPr/>
        </p:nvCxnSpPr>
        <p:spPr bwMode="auto">
          <a:xfrm rot="5400000">
            <a:off x="3905188" y="977907"/>
            <a:ext cx="271274" cy="211063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570" name="Straight Arrow Connector 23569"/>
          <p:cNvCxnSpPr>
            <a:endCxn id="45" idx="0"/>
          </p:cNvCxnSpPr>
          <p:nvPr/>
        </p:nvCxnSpPr>
        <p:spPr bwMode="auto">
          <a:xfrm flipH="1">
            <a:off x="5090850" y="1897590"/>
            <a:ext cx="5293" cy="271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ounded Rectangle 52"/>
          <p:cNvSpPr/>
          <p:nvPr/>
        </p:nvSpPr>
        <p:spPr bwMode="auto">
          <a:xfrm>
            <a:off x="5531751" y="3045358"/>
            <a:ext cx="1079800" cy="381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34" b="1" dirty="0">
                <a:solidFill>
                  <a:schemeClr val="bg1"/>
                </a:solidFill>
                <a:latin typeface="Arial" charset="0"/>
                <a:cs typeface="Arial" charset="0"/>
              </a:rPr>
              <a:t>170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7203058" y="3045358"/>
            <a:ext cx="1079800" cy="381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34" b="1" dirty="0">
                <a:solidFill>
                  <a:schemeClr val="bg1"/>
                </a:solidFill>
                <a:latin typeface="Arial" charset="0"/>
                <a:cs typeface="Arial" charset="0"/>
              </a:rPr>
              <a:t>308</a:t>
            </a:r>
          </a:p>
        </p:txBody>
      </p:sp>
      <p:cxnSp>
        <p:nvCxnSpPr>
          <p:cNvPr id="21" name="Elbow Connector 20"/>
          <p:cNvCxnSpPr>
            <a:endCxn id="54" idx="0"/>
          </p:cNvCxnSpPr>
          <p:nvPr/>
        </p:nvCxnSpPr>
        <p:spPr bwMode="auto">
          <a:xfrm rot="16200000" flipH="1">
            <a:off x="7278582" y="2580981"/>
            <a:ext cx="214841" cy="713911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endCxn id="53" idx="0"/>
          </p:cNvCxnSpPr>
          <p:nvPr/>
        </p:nvCxnSpPr>
        <p:spPr bwMode="auto">
          <a:xfrm rot="5400000">
            <a:off x="6442929" y="2459239"/>
            <a:ext cx="214841" cy="95739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6668452" y="3426464"/>
            <a:ext cx="2142397" cy="2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4"/>
              <a:t>Not eligible for SVR</a:t>
            </a:r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5334581" y="3426464"/>
            <a:ext cx="1487371" cy="2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4"/>
              <a:t>SVR eligible</a:t>
            </a:r>
          </a:p>
        </p:txBody>
      </p:sp>
      <p:sp>
        <p:nvSpPr>
          <p:cNvPr id="87" name="Rounded Rectangle 86"/>
          <p:cNvSpPr/>
          <p:nvPr/>
        </p:nvSpPr>
        <p:spPr bwMode="auto">
          <a:xfrm>
            <a:off x="5525134" y="3939898"/>
            <a:ext cx="721190" cy="381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34" b="1" dirty="0">
                <a:solidFill>
                  <a:schemeClr val="bg1"/>
                </a:solidFill>
                <a:latin typeface="Arial" charset="0"/>
                <a:cs typeface="Arial" charset="0"/>
              </a:rPr>
              <a:t>47</a:t>
            </a:r>
          </a:p>
        </p:txBody>
      </p:sp>
      <p:sp>
        <p:nvSpPr>
          <p:cNvPr id="28691" name="TextBox 17"/>
          <p:cNvSpPr txBox="1">
            <a:spLocks noChangeArrowheads="1"/>
          </p:cNvSpPr>
          <p:nvPr/>
        </p:nvSpPr>
        <p:spPr bwMode="auto">
          <a:xfrm>
            <a:off x="5421918" y="4327620"/>
            <a:ext cx="910419" cy="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4"/>
              <a:t>Complete </a:t>
            </a:r>
          </a:p>
          <a:p>
            <a:pPr algn="ctr" eaLnBrk="1" hangingPunct="1"/>
            <a:r>
              <a:rPr lang="en-US" altLang="en-US" sz="1334"/>
              <a:t>SVR</a:t>
            </a:r>
          </a:p>
        </p:txBody>
      </p:sp>
      <p:sp>
        <p:nvSpPr>
          <p:cNvPr id="28692" name="Rounded Rectangle 61"/>
          <p:cNvSpPr>
            <a:spLocks noChangeArrowheads="1"/>
          </p:cNvSpPr>
          <p:nvPr/>
        </p:nvSpPr>
        <p:spPr bwMode="auto">
          <a:xfrm>
            <a:off x="1255519" y="3079808"/>
            <a:ext cx="762212" cy="381106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34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8693" name="Rounded Rectangle 62"/>
          <p:cNvSpPr>
            <a:spLocks noChangeArrowheads="1"/>
          </p:cNvSpPr>
          <p:nvPr/>
        </p:nvSpPr>
        <p:spPr bwMode="auto">
          <a:xfrm>
            <a:off x="2109037" y="3079808"/>
            <a:ext cx="762212" cy="381106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34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694" name="Rounded Rectangle 64"/>
          <p:cNvSpPr>
            <a:spLocks noChangeArrowheads="1"/>
          </p:cNvSpPr>
          <p:nvPr/>
        </p:nvSpPr>
        <p:spPr bwMode="auto">
          <a:xfrm>
            <a:off x="2983728" y="3079808"/>
            <a:ext cx="762212" cy="381106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34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695" name="TextBox 17"/>
          <p:cNvSpPr txBox="1">
            <a:spLocks noChangeArrowheads="1"/>
          </p:cNvSpPr>
          <p:nvPr/>
        </p:nvSpPr>
        <p:spPr bwMode="auto">
          <a:xfrm>
            <a:off x="1171765" y="3473607"/>
            <a:ext cx="825729" cy="2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4"/>
              <a:t>Death</a:t>
            </a:r>
          </a:p>
        </p:txBody>
      </p:sp>
      <p:sp>
        <p:nvSpPr>
          <p:cNvPr id="28696" name="TextBox 17"/>
          <p:cNvSpPr txBox="1">
            <a:spLocks noChangeArrowheads="1"/>
          </p:cNvSpPr>
          <p:nvPr/>
        </p:nvSpPr>
        <p:spPr bwMode="auto">
          <a:xfrm>
            <a:off x="1952503" y="3473606"/>
            <a:ext cx="952765" cy="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4"/>
              <a:t>Adverse</a:t>
            </a:r>
          </a:p>
          <a:p>
            <a:pPr algn="ctr" eaLnBrk="1" hangingPunct="1"/>
            <a:r>
              <a:rPr lang="en-US" altLang="en-US" sz="1334"/>
              <a:t>event</a:t>
            </a:r>
          </a:p>
        </p:txBody>
      </p:sp>
      <p:sp>
        <p:nvSpPr>
          <p:cNvPr id="28697" name="TextBox 17"/>
          <p:cNvSpPr txBox="1">
            <a:spLocks noChangeArrowheads="1"/>
          </p:cNvSpPr>
          <p:nvPr/>
        </p:nvSpPr>
        <p:spPr bwMode="auto">
          <a:xfrm>
            <a:off x="2587679" y="3473606"/>
            <a:ext cx="1582648" cy="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4"/>
              <a:t>Self-</a:t>
            </a:r>
          </a:p>
          <a:p>
            <a:pPr algn="ctr" eaLnBrk="1" hangingPunct="1"/>
            <a:r>
              <a:rPr lang="en-US" altLang="en-US" sz="1334"/>
              <a:t> discontinuation</a:t>
            </a:r>
          </a:p>
        </p:txBody>
      </p:sp>
      <p:cxnSp>
        <p:nvCxnSpPr>
          <p:cNvPr id="23560" name="Elbow Connector 23559"/>
          <p:cNvCxnSpPr>
            <a:endCxn id="28694" idx="0"/>
          </p:cNvCxnSpPr>
          <p:nvPr/>
        </p:nvCxnSpPr>
        <p:spPr bwMode="auto">
          <a:xfrm rot="16200000" flipH="1">
            <a:off x="3058590" y="2773564"/>
            <a:ext cx="210872" cy="40161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562" name="Elbow Connector 23561"/>
          <p:cNvCxnSpPr>
            <a:endCxn id="28692" idx="0"/>
          </p:cNvCxnSpPr>
          <p:nvPr/>
        </p:nvCxnSpPr>
        <p:spPr bwMode="auto">
          <a:xfrm rot="5400000">
            <a:off x="2194486" y="2311076"/>
            <a:ext cx="210872" cy="1326593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" name="Elbow Connector 2"/>
          <p:cNvCxnSpPr>
            <a:endCxn id="28693" idx="0"/>
          </p:cNvCxnSpPr>
          <p:nvPr/>
        </p:nvCxnSpPr>
        <p:spPr bwMode="auto">
          <a:xfrm rot="5400000">
            <a:off x="2621245" y="2737835"/>
            <a:ext cx="210872" cy="47307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701" name="Rounded Rectangle 40"/>
          <p:cNvSpPr>
            <a:spLocks noChangeArrowheads="1"/>
          </p:cNvSpPr>
          <p:nvPr/>
        </p:nvSpPr>
        <p:spPr bwMode="auto">
          <a:xfrm>
            <a:off x="3809457" y="3074514"/>
            <a:ext cx="762212" cy="381106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34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702" name="TextBox 17"/>
          <p:cNvSpPr txBox="1">
            <a:spLocks noChangeArrowheads="1"/>
          </p:cNvSpPr>
          <p:nvPr/>
        </p:nvSpPr>
        <p:spPr bwMode="auto">
          <a:xfrm>
            <a:off x="3798871" y="3455620"/>
            <a:ext cx="836316" cy="2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4"/>
              <a:t>Other</a:t>
            </a:r>
          </a:p>
        </p:txBody>
      </p: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109728" y="236006"/>
            <a:ext cx="8380461" cy="914389"/>
          </a:xfrm>
          <a:noFill/>
          <a:ln w="12700">
            <a:noFill/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Re-Treatment of patients with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Ledipasvir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Sofosbuvir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-based regimens who failed prior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Sofosbuvir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-based therapy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March, 2016 – December 31, 2016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4577416" y="1270353"/>
            <a:ext cx="1079800" cy="381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34" b="1" dirty="0">
                <a:solidFill>
                  <a:schemeClr val="bg1"/>
                </a:solidFill>
                <a:latin typeface="Arial" charset="0"/>
                <a:cs typeface="Arial" charset="0"/>
              </a:rPr>
              <a:t>808</a:t>
            </a:r>
          </a:p>
        </p:txBody>
      </p:sp>
      <p:cxnSp>
        <p:nvCxnSpPr>
          <p:cNvPr id="14" name="Elbow Connector 13"/>
          <p:cNvCxnSpPr>
            <a:endCxn id="28701" idx="0"/>
          </p:cNvCxnSpPr>
          <p:nvPr/>
        </p:nvCxnSpPr>
        <p:spPr>
          <a:xfrm rot="16200000" flipH="1">
            <a:off x="3474101" y="2358052"/>
            <a:ext cx="205578" cy="1227345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 bwMode="auto">
          <a:xfrm>
            <a:off x="6540094" y="3939898"/>
            <a:ext cx="721189" cy="381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34" b="1" dirty="0">
                <a:solidFill>
                  <a:schemeClr val="bg1"/>
                </a:solidFill>
                <a:latin typeface="Arial" charset="0"/>
                <a:cs typeface="Arial" charset="0"/>
              </a:rPr>
              <a:t>117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7556376" y="3939898"/>
            <a:ext cx="721189" cy="381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34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8708" name="TextBox 17"/>
          <p:cNvSpPr txBox="1">
            <a:spLocks noChangeArrowheads="1"/>
          </p:cNvSpPr>
          <p:nvPr/>
        </p:nvSpPr>
        <p:spPr bwMode="auto">
          <a:xfrm>
            <a:off x="6477899" y="4332913"/>
            <a:ext cx="910419" cy="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4"/>
              <a:t>No lab</a:t>
            </a:r>
          </a:p>
          <a:p>
            <a:pPr algn="ctr" eaLnBrk="1" hangingPunct="1"/>
            <a:r>
              <a:rPr lang="en-US" altLang="en-US" sz="1334"/>
              <a:t>12-24 wk</a:t>
            </a:r>
          </a:p>
        </p:txBody>
      </p:sp>
      <p:sp>
        <p:nvSpPr>
          <p:cNvPr id="28709" name="TextBox 17"/>
          <p:cNvSpPr txBox="1">
            <a:spLocks noChangeArrowheads="1"/>
          </p:cNvSpPr>
          <p:nvPr/>
        </p:nvSpPr>
        <p:spPr bwMode="auto">
          <a:xfrm>
            <a:off x="7430664" y="4332913"/>
            <a:ext cx="910419" cy="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4"/>
              <a:t>No lab</a:t>
            </a:r>
          </a:p>
          <a:p>
            <a:pPr algn="ctr" eaLnBrk="1" hangingPunct="1"/>
            <a:r>
              <a:rPr lang="en-US" altLang="en-US" sz="1334"/>
              <a:t>&gt;24 wk</a:t>
            </a:r>
          </a:p>
        </p:txBody>
      </p:sp>
      <p:cxnSp>
        <p:nvCxnSpPr>
          <p:cNvPr id="18" name="Elbow Connector 17"/>
          <p:cNvCxnSpPr>
            <a:stCxn id="28689" idx="2"/>
            <a:endCxn id="87" idx="0"/>
          </p:cNvCxnSpPr>
          <p:nvPr/>
        </p:nvCxnSpPr>
        <p:spPr>
          <a:xfrm rot="5400000">
            <a:off x="5874104" y="3735735"/>
            <a:ext cx="215788" cy="192538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28689" idx="2"/>
            <a:endCxn id="55" idx="0"/>
          </p:cNvCxnSpPr>
          <p:nvPr/>
        </p:nvCxnSpPr>
        <p:spPr>
          <a:xfrm rot="16200000" flipH="1">
            <a:off x="6381584" y="3420793"/>
            <a:ext cx="215788" cy="822422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8689" idx="2"/>
            <a:endCxn id="56" idx="0"/>
          </p:cNvCxnSpPr>
          <p:nvPr/>
        </p:nvCxnSpPr>
        <p:spPr>
          <a:xfrm rot="16200000" flipH="1">
            <a:off x="6889725" y="2912652"/>
            <a:ext cx="215788" cy="1838704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 bwMode="auto">
          <a:xfrm>
            <a:off x="5521165" y="5002495"/>
            <a:ext cx="721189" cy="38110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34" b="1" dirty="0">
                <a:solidFill>
                  <a:schemeClr val="bg1"/>
                </a:solidFill>
                <a:latin typeface="Arial" charset="0"/>
                <a:cs typeface="Arial" charset="0"/>
              </a:rPr>
              <a:t>46</a:t>
            </a:r>
          </a:p>
        </p:txBody>
      </p:sp>
      <p:sp>
        <p:nvSpPr>
          <p:cNvPr id="28714" name="TextBox 17"/>
          <p:cNvSpPr txBox="1">
            <a:spLocks noChangeArrowheads="1"/>
          </p:cNvSpPr>
          <p:nvPr/>
        </p:nvSpPr>
        <p:spPr bwMode="auto">
          <a:xfrm>
            <a:off x="6254264" y="5059397"/>
            <a:ext cx="2159600" cy="2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34"/>
              <a:t>Achieved SVR (97.9%)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877128" y="4793416"/>
            <a:ext cx="5293" cy="18658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6" name="Rectangle 1"/>
          <p:cNvSpPr>
            <a:spLocks noChangeArrowheads="1"/>
          </p:cNvSpPr>
          <p:nvPr/>
        </p:nvSpPr>
        <p:spPr bwMode="auto">
          <a:xfrm>
            <a:off x="97536" y="4390430"/>
            <a:ext cx="4486023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5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Source: Georgia’s HCV Elimination Program Treatment Database</a:t>
            </a:r>
            <a:endParaRPr lang="en-US" altLang="en-US" sz="1250" b="1" i="1" dirty="0"/>
          </a:p>
        </p:txBody>
      </p:sp>
    </p:spTree>
    <p:extLst>
      <p:ext uri="{BB962C8B-B14F-4D97-AF65-F5344CB8AC3E}">
        <p14:creationId xmlns:p14="http://schemas.microsoft.com/office/powerpoint/2010/main" val="2993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972" y="1123469"/>
            <a:ext cx="4658122" cy="2096082"/>
          </a:xfrm>
        </p:spPr>
      </p:pic>
      <p:pic>
        <p:nvPicPr>
          <p:cNvPr id="430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2" y="3302918"/>
            <a:ext cx="4742815" cy="213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67" y="1143318"/>
            <a:ext cx="4319349" cy="194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74" y="3302917"/>
            <a:ext cx="4488736" cy="22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1355090" y="228928"/>
            <a:ext cx="7707074" cy="78735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800" b="1" dirty="0" smtClean="0">
                <a:solidFill>
                  <a:srgbClr val="005383"/>
                </a:solidFill>
                <a:latin typeface="Arial" pitchFamily="34" charset="0"/>
                <a:cs typeface="Arial" pitchFamily="34" charset="0"/>
              </a:rPr>
              <a:t>NS5A RAS </a:t>
            </a:r>
            <a:r>
              <a:rPr lang="en-US" altLang="en-US" sz="2800" b="1" dirty="0">
                <a:solidFill>
                  <a:srgbClr val="00538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800" b="1" dirty="0" smtClean="0">
                <a:solidFill>
                  <a:srgbClr val="005383"/>
                </a:solidFill>
                <a:latin typeface="Arial" pitchFamily="34" charset="0"/>
                <a:cs typeface="Arial" pitchFamily="34" charset="0"/>
              </a:rPr>
              <a:t>esting</a:t>
            </a:r>
            <a:br>
              <a:rPr lang="en-US" altLang="en-US" sz="2800" b="1" dirty="0" smtClean="0">
                <a:solidFill>
                  <a:srgbClr val="005383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800" b="1" dirty="0" smtClean="0">
                <a:solidFill>
                  <a:srgbClr val="005383"/>
                </a:solidFill>
                <a:latin typeface="Arial" pitchFamily="34" charset="0"/>
                <a:cs typeface="Arial" pitchFamily="34" charset="0"/>
              </a:rPr>
              <a:t>Geno2pheno [HCV]</a:t>
            </a:r>
            <a:endParaRPr lang="en-US" altLang="en-US" sz="2800" b="1" kern="0" dirty="0" smtClean="0">
              <a:solidFill>
                <a:srgbClr val="00538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84694" y="160366"/>
            <a:ext cx="10004375" cy="1175076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en-US" altLang="en-US" sz="2800" b="1" dirty="0" smtClean="0"/>
              <a:t>Overall NS5A resistance testing was performed among 27 patients failing on </a:t>
            </a:r>
            <a:r>
              <a:rPr lang="en-US" altLang="en-US" sz="2800" b="1" dirty="0" err="1" smtClean="0"/>
              <a:t>ledipasvir</a:t>
            </a:r>
            <a:r>
              <a:rPr lang="en-US" altLang="en-US" sz="2800" b="1" dirty="0" smtClean="0"/>
              <a:t> containing treatment regimens</a:t>
            </a:r>
          </a:p>
          <a:p>
            <a:pPr marL="0" indent="0" algn="ctr">
              <a:buFontTx/>
              <a:buNone/>
            </a:pPr>
            <a:endParaRPr lang="en-US" altLang="en-US" sz="2800" b="1" dirty="0" smtClean="0"/>
          </a:p>
          <a:p>
            <a:pPr marL="0" indent="0" algn="ctr">
              <a:buFontTx/>
              <a:buNone/>
            </a:pPr>
            <a:endParaRPr lang="en-US" altLang="en-US" sz="2800" b="1" dirty="0" smtClean="0"/>
          </a:p>
          <a:p>
            <a:pPr marL="0" indent="0" algn="ctr">
              <a:buFontTx/>
              <a:buNone/>
            </a:pPr>
            <a:endParaRPr lang="en-US" altLang="en-US" sz="2800" b="1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77018" y="1857891"/>
            <a:ext cx="3269507" cy="13815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G1b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11 patients 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31M and/or 93H RAS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60023" y="1857891"/>
            <a:ext cx="2960730" cy="13815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G2a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1 patient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no RAS detected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891903" y="1849951"/>
            <a:ext cx="3133646" cy="13815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G3a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13 patient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30V RAS in 1 patient 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46525" y="3644325"/>
            <a:ext cx="3737084" cy="14450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2k/1b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2 patients 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(31M RAS detected in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1 patient)</a:t>
            </a:r>
          </a:p>
        </p:txBody>
      </p:sp>
    </p:spTree>
    <p:extLst>
      <p:ext uri="{BB962C8B-B14F-4D97-AF65-F5344CB8AC3E}">
        <p14:creationId xmlns:p14="http://schemas.microsoft.com/office/powerpoint/2010/main" val="16467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203781" y="1392876"/>
            <a:ext cx="6986940" cy="109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167" b="1" dirty="0">
                <a:cs typeface="Arial" charset="0"/>
              </a:rPr>
              <a:t>Elimination of HCV infection in the country</a:t>
            </a:r>
            <a:br>
              <a:rPr lang="pt-BR" sz="2167" b="1" dirty="0">
                <a:cs typeface="Arial" charset="0"/>
              </a:rPr>
            </a:br>
            <a:r>
              <a:rPr lang="pt-BR" sz="2167" b="1" dirty="0">
                <a:cs typeface="Arial" charset="0"/>
              </a:rPr>
              <a:t>through identifying and treating all hepatitis C patients </a:t>
            </a:r>
            <a:r>
              <a:rPr lang="en-US" sz="2167" b="1" dirty="0">
                <a:cs typeface="Arial" charset="0"/>
              </a:rPr>
              <a:t>strengthened by effective prevention interventions </a:t>
            </a:r>
            <a:endParaRPr lang="pt-BR" sz="2167" b="1" dirty="0">
              <a:cs typeface="Arial" charset="0"/>
            </a:endParaRPr>
          </a:p>
        </p:txBody>
      </p:sp>
      <p:sp>
        <p:nvSpPr>
          <p:cNvPr id="25" name="Striped Right Arrow 24"/>
          <p:cNvSpPr/>
          <p:nvPr/>
        </p:nvSpPr>
        <p:spPr>
          <a:xfrm>
            <a:off x="3227083" y="2976610"/>
            <a:ext cx="791324" cy="563719"/>
          </a:xfrm>
          <a:prstGeom prst="stripedRightArrow">
            <a:avLst>
              <a:gd name="adj1" fmla="val 32826"/>
              <a:gd name="adj2" fmla="val 50000"/>
            </a:avLst>
          </a:prstGeom>
          <a:solidFill>
            <a:srgbClr val="FFC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50" dirty="0" err="1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03781" y="2976610"/>
            <a:ext cx="1901559" cy="5623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b="1" dirty="0"/>
              <a:t>Detection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40149" y="2977932"/>
            <a:ext cx="2077556" cy="5623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b="1" dirty="0"/>
              <a:t>Treatment</a:t>
            </a:r>
          </a:p>
        </p:txBody>
      </p:sp>
      <p:sp>
        <p:nvSpPr>
          <p:cNvPr id="29" name="Flowchart: Alternate Process 28"/>
          <p:cNvSpPr/>
          <p:nvPr/>
        </p:nvSpPr>
        <p:spPr>
          <a:xfrm>
            <a:off x="6471775" y="3000428"/>
            <a:ext cx="1714976" cy="539900"/>
          </a:xfrm>
          <a:prstGeom prst="flowChartAlternateProcess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841" indent="-285841" algn="ctr" defTabSz="741070">
              <a:lnSpc>
                <a:spcPct val="90000"/>
              </a:lnSpc>
              <a:spcAft>
                <a:spcPct val="35000"/>
              </a:spcAft>
              <a:buClr>
                <a:srgbClr val="C00000"/>
              </a:buClr>
              <a:defRPr/>
            </a:pPr>
            <a:r>
              <a:rPr lang="en-US" sz="2200" b="1" dirty="0">
                <a:solidFill>
                  <a:schemeClr val="tx1"/>
                </a:solidFill>
              </a:rPr>
              <a:t>Prevention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175365" y="177139"/>
            <a:ext cx="7555124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05383"/>
                </a:solidFill>
                <a:latin typeface="+mn-lt"/>
              </a:rPr>
              <a:t>The Goal of the National Hepatitis C Elimination Program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140148" y="4295923"/>
            <a:ext cx="4110121" cy="88924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841" indent="-285841" algn="ctr" defTabSz="741070">
              <a:lnSpc>
                <a:spcPct val="90000"/>
              </a:lnSpc>
              <a:buClr>
                <a:srgbClr val="C00000"/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Reducing the HCV prevalence by 90% (to 0.5%) by 2020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 rot="5400000">
            <a:off x="4922871" y="3616417"/>
            <a:ext cx="512111" cy="563719"/>
          </a:xfrm>
          <a:prstGeom prst="stripedRightArrow">
            <a:avLst>
              <a:gd name="adj1" fmla="val 32826"/>
              <a:gd name="adj2" fmla="val 50000"/>
            </a:avLst>
          </a:prstGeom>
          <a:solidFill>
            <a:srgbClr val="FFC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50" dirty="0" err="1">
              <a:solidFill>
                <a:schemeClr val="tx1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>
          <a:xfrm rot="5400000">
            <a:off x="7073208" y="3608478"/>
            <a:ext cx="512111" cy="563719"/>
          </a:xfrm>
          <a:prstGeom prst="stripedRightArrow">
            <a:avLst>
              <a:gd name="adj1" fmla="val 32826"/>
              <a:gd name="adj2" fmla="val 50000"/>
            </a:avLst>
          </a:prstGeom>
          <a:solidFill>
            <a:srgbClr val="FFC0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latin typeface="+mn-lt"/>
              </a:rPr>
              <a:t>Elimination Goals</a:t>
            </a:r>
            <a:endParaRPr lang="en-US" altLang="en-US" b="1" dirty="0">
              <a:latin typeface="+mn-lt"/>
            </a:endParaRP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3062255" y="1961107"/>
            <a:ext cx="4562684" cy="1048041"/>
            <a:chOff x="1692784" y="1710"/>
            <a:chExt cx="5472684" cy="1257304"/>
          </a:xfrm>
        </p:grpSpPr>
        <p:sp>
          <p:nvSpPr>
            <p:cNvPr id="7" name="Pentagon 6"/>
            <p:cNvSpPr/>
            <p:nvPr/>
          </p:nvSpPr>
          <p:spPr>
            <a:xfrm rot="10800000">
              <a:off x="1692784" y="1710"/>
              <a:ext cx="5472684" cy="1257304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agon 4"/>
            <p:cNvSpPr/>
            <p:nvPr/>
          </p:nvSpPr>
          <p:spPr>
            <a:xfrm>
              <a:off x="1981655" y="1710"/>
              <a:ext cx="5158417" cy="12573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62158" tIns="98452" rIns="183778" bIns="98452" spcCol="1270" anchor="ctr"/>
            <a:lstStyle/>
            <a:p>
              <a:pPr algn="ctr" defTabSz="114865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584" dirty="0">
                  <a:solidFill>
                    <a:srgbClr val="FFFFFF"/>
                  </a:solidFill>
                </a:rPr>
                <a:t>Cure 122,000 persons living chronic hepatitis C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2538235" y="1961107"/>
            <a:ext cx="1048041" cy="1048041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68" b="1" dirty="0">
                <a:solidFill>
                  <a:srgbClr val="000000"/>
                </a:solidFill>
                <a:cs typeface="Times New Roman" pitchFamily="18" charset="0"/>
              </a:rPr>
              <a:t>I</a:t>
            </a:r>
          </a:p>
        </p:txBody>
      </p: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3062255" y="3398194"/>
            <a:ext cx="4562684" cy="1048041"/>
            <a:chOff x="1692784" y="1634329"/>
            <a:chExt cx="5472684" cy="1257304"/>
          </a:xfrm>
        </p:grpSpPr>
        <p:sp>
          <p:nvSpPr>
            <p:cNvPr id="11" name="Pentagon 10"/>
            <p:cNvSpPr/>
            <p:nvPr/>
          </p:nvSpPr>
          <p:spPr>
            <a:xfrm rot="10800000">
              <a:off x="1692784" y="1634329"/>
              <a:ext cx="5472684" cy="1257304"/>
            </a:xfrm>
            <a:prstGeom prst="homePlate">
              <a:avLst/>
            </a:prstGeom>
            <a:solidFill>
              <a:srgbClr val="C05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/>
            <p:nvPr/>
          </p:nvSpPr>
          <p:spPr>
            <a:xfrm rot="21600000">
              <a:off x="2007051" y="1634329"/>
              <a:ext cx="5158417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62158" tIns="98452" rIns="183778" bIns="98452" spcCol="1270" anchor="ctr"/>
            <a:lstStyle/>
            <a:p>
              <a:pPr algn="ctr" defTabSz="114865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584" dirty="0">
                  <a:solidFill>
                    <a:srgbClr val="FFFFFF"/>
                  </a:solidFill>
                </a:rPr>
                <a:t>Reduce prevalence of HCV infection by 90% (to 0.5%)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2538235" y="3398194"/>
            <a:ext cx="1048041" cy="1048041"/>
          </a:xfrm>
          <a:prstGeom prst="ellipse">
            <a:avLst/>
          </a:prstGeom>
          <a:solidFill>
            <a:srgbClr val="E1AAA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68" b="1" dirty="0">
                <a:solidFill>
                  <a:srgbClr val="000000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2520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51635" y="228929"/>
            <a:ext cx="6859905" cy="596801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3001" b="1" dirty="0"/>
              <a:t>Acknowledgements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920436"/>
              </p:ext>
            </p:extLst>
          </p:nvPr>
        </p:nvGraphicFramePr>
        <p:xfrm>
          <a:off x="1652958" y="1016283"/>
          <a:ext cx="7661730" cy="43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175"/>
                <a:gridCol w="5820555"/>
              </a:tblGrid>
              <a:tr h="626779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21" marR="76221" marT="38107" marB="381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John Ward, Francisco Averhoff, Muazzam Nasrullah, Juliette Morgan,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Lia Gvinjilia,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</a:rPr>
                        <a:t>Archil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</a:rPr>
                        <a:t>Kublashvili</a:t>
                      </a:r>
                      <a:endParaRPr lang="en-US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779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21" marR="76221" marT="38107" marB="381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John Martin, Greg Alton, Graeme Robertson</a:t>
                      </a: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136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21" marR="76221" marT="38107" marB="381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Nezam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Afdhal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Stefan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Zeuzem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Geoffrey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Dusheiko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136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21" marR="76221" marT="38107" marB="381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Sanjeev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Arora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Karla Thornton</a:t>
                      </a: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642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21" marR="76221" marT="38107" marB="381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David </a:t>
                      </a:r>
                      <a:r>
                        <a:rPr lang="en-US" sz="1500" b="0" dirty="0" err="1" smtClean="0"/>
                        <a:t>Sergeenko</a:t>
                      </a:r>
                      <a:r>
                        <a:rPr lang="en-US" sz="1500" b="0" dirty="0" smtClean="0"/>
                        <a:t>, </a:t>
                      </a:r>
                      <a:r>
                        <a:rPr lang="en-US" sz="1500" b="0" dirty="0" err="1" smtClean="0"/>
                        <a:t>Valeri</a:t>
                      </a:r>
                      <a:r>
                        <a:rPr lang="en-US" sz="1500" b="0" dirty="0" smtClean="0"/>
                        <a:t> </a:t>
                      </a:r>
                      <a:r>
                        <a:rPr lang="en-US" sz="1500" b="0" dirty="0" err="1" smtClean="0"/>
                        <a:t>Kvaratskhelia</a:t>
                      </a:r>
                      <a:r>
                        <a:rPr lang="en-US" sz="1500" b="0" dirty="0" smtClean="0"/>
                        <a:t>, </a:t>
                      </a:r>
                      <a:r>
                        <a:rPr lang="en-US" sz="1500" b="0" dirty="0" err="1" smtClean="0"/>
                        <a:t>Multisectoral</a:t>
                      </a:r>
                      <a:r>
                        <a:rPr lang="en-US" sz="1500" b="0" dirty="0" smtClean="0"/>
                        <a:t> Commission on Hepatitis C</a:t>
                      </a: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136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21" marR="76221" marT="38107" marB="381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Amiran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Gamkrelidze</a:t>
                      </a:r>
                      <a:endParaRPr lang="en-US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139">
                <a:tc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16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All HCV Clinical Care Provider Clinics </a:t>
                      </a: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139">
                <a:tc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16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Clinical Group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and Scientific Committee of Elimination Program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21" marR="76221" marT="38107" marB="38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8" name="Picture 2" descr="https://d0.awsstatic.com/logos/customers/cdc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"/>
          <a:stretch>
            <a:fillRect/>
          </a:stretch>
        </p:blipFill>
        <p:spPr bwMode="auto">
          <a:xfrm>
            <a:off x="1715152" y="1090387"/>
            <a:ext cx="662966" cy="5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4" descr="http://logonoid.com/images/gilead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1" y="1798344"/>
            <a:ext cx="1486049" cy="40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6" descr="https://respond.niaid.nih.gov/SiteCollectionImages/conferences/Logos/MOH%201%20Logo-ENG%20%283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75" y="3463035"/>
            <a:ext cx="1361659" cy="5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8" descr="https://media.licdn.com/media/p/5/000/23e/32c/262de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1"/>
          <a:stretch>
            <a:fillRect/>
          </a:stretch>
        </p:blipFill>
        <p:spPr bwMode="auto">
          <a:xfrm>
            <a:off x="1732355" y="4104828"/>
            <a:ext cx="734422" cy="54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81" y="2904610"/>
            <a:ext cx="713250" cy="40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4" descr="LIFER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24" y="2338244"/>
            <a:ext cx="1257120" cy="46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2522" y="254254"/>
            <a:ext cx="8765739" cy="1104943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5002" b="1" dirty="0">
                <a:latin typeface="Arial" panose="020B0604020202020204" pitchFamily="34" charset="0"/>
                <a:cs typeface="Arial" panose="020B0604020202020204" pitchFamily="34" charset="0"/>
              </a:rPr>
              <a:t>Targets: 90-95-95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90890" y="1487585"/>
            <a:ext cx="6592680" cy="2428749"/>
            <a:chOff x="1741618" y="1913469"/>
            <a:chExt cx="6592680" cy="2428749"/>
          </a:xfrm>
        </p:grpSpPr>
        <p:sp>
          <p:nvSpPr>
            <p:cNvPr id="8" name="Oval 7"/>
            <p:cNvSpPr/>
            <p:nvPr/>
          </p:nvSpPr>
          <p:spPr>
            <a:xfrm>
              <a:off x="1773377" y="1913469"/>
              <a:ext cx="1905529" cy="190552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355105" y="2035211"/>
              <a:ext cx="1720269" cy="1720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95%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710550" y="2133134"/>
              <a:ext cx="1623748" cy="16223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95%</a:t>
              </a:r>
            </a:p>
          </p:txBody>
        </p:sp>
        <p:sp>
          <p:nvSpPr>
            <p:cNvPr id="10246" name="TextBox 12"/>
            <p:cNvSpPr txBox="1">
              <a:spLocks noChangeArrowheads="1"/>
            </p:cNvSpPr>
            <p:nvPr/>
          </p:nvSpPr>
          <p:spPr bwMode="auto">
            <a:xfrm>
              <a:off x="1741618" y="3818998"/>
              <a:ext cx="2023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/>
                <a:t>Diagnosed</a:t>
              </a:r>
            </a:p>
          </p:txBody>
        </p:sp>
        <p:sp>
          <p:nvSpPr>
            <p:cNvPr id="10247" name="TextBox 13"/>
            <p:cNvSpPr txBox="1">
              <a:spLocks noChangeArrowheads="1"/>
            </p:cNvSpPr>
            <p:nvPr/>
          </p:nvSpPr>
          <p:spPr bwMode="auto">
            <a:xfrm>
              <a:off x="4580063" y="3818998"/>
              <a:ext cx="14648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/>
                <a:t>Treated</a:t>
              </a:r>
            </a:p>
          </p:txBody>
        </p:sp>
        <p:sp>
          <p:nvSpPr>
            <p:cNvPr id="10248" name="TextBox 14"/>
            <p:cNvSpPr txBox="1">
              <a:spLocks noChangeArrowheads="1"/>
            </p:cNvSpPr>
            <p:nvPr/>
          </p:nvSpPr>
          <p:spPr bwMode="auto">
            <a:xfrm>
              <a:off x="6924922" y="3818998"/>
              <a:ext cx="12234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Cured</a:t>
              </a:r>
            </a:p>
          </p:txBody>
        </p:sp>
        <p:sp>
          <p:nvSpPr>
            <p:cNvPr id="16" name="Notched Right Arrow 15"/>
            <p:cNvSpPr/>
            <p:nvPr/>
          </p:nvSpPr>
          <p:spPr>
            <a:xfrm>
              <a:off x="3811234" y="2739198"/>
              <a:ext cx="444623" cy="381106"/>
            </a:xfrm>
            <a:prstGeom prst="notchedRigh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Notched Right Arrow 19"/>
            <p:cNvSpPr/>
            <p:nvPr/>
          </p:nvSpPr>
          <p:spPr>
            <a:xfrm>
              <a:off x="6212996" y="2751108"/>
              <a:ext cx="444623" cy="381106"/>
            </a:xfrm>
            <a:prstGeom prst="notchedRightArrow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3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noFill/>
          <a:ln w="19050"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Georgia Differs from Other Countries</a:t>
            </a:r>
          </a:p>
        </p:txBody>
      </p:sp>
      <p:sp>
        <p:nvSpPr>
          <p:cNvPr id="23555" name="Text Placeholder 4"/>
          <p:cNvSpPr>
            <a:spLocks noGrp="1"/>
          </p:cNvSpPr>
          <p:nvPr>
            <p:ph type="body" idx="1"/>
          </p:nvPr>
        </p:nvSpPr>
        <p:spPr>
          <a:xfrm>
            <a:off x="700044" y="1194095"/>
            <a:ext cx="3918633" cy="585405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countries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sz="half" idx="2"/>
          </p:nvPr>
        </p:nvSpPr>
        <p:spPr>
          <a:xfrm>
            <a:off x="700044" y="1880879"/>
            <a:ext cx="3918633" cy="261796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active case finding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those aware of their disease and referring to physicians are treated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prioritization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45107" y="1194095"/>
            <a:ext cx="3937934" cy="585405"/>
          </a:xfrm>
          <a:solidFill>
            <a:srgbClr val="C00000"/>
          </a:solidFill>
        </p:spPr>
        <p:txBody>
          <a:bodyPr anchor="ctr">
            <a:normAutofit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</p:txBody>
      </p:sp>
      <p:sp>
        <p:nvSpPr>
          <p:cNvPr id="11270" name="Content Placeholder 7"/>
          <p:cNvSpPr>
            <a:spLocks noGrp="1"/>
          </p:cNvSpPr>
          <p:nvPr>
            <p:ph sz="quarter" idx="4"/>
          </p:nvPr>
        </p:nvSpPr>
        <p:spPr>
          <a:xfrm>
            <a:off x="5145107" y="1880879"/>
            <a:ext cx="3937933" cy="261796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case finding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of all patients (including F0 fibrosis)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Widescale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prevention programs</a:t>
            </a:r>
          </a:p>
        </p:txBody>
      </p:sp>
    </p:spTree>
    <p:extLst>
      <p:ext uri="{BB962C8B-B14F-4D97-AF65-F5344CB8AC3E}">
        <p14:creationId xmlns:p14="http://schemas.microsoft.com/office/powerpoint/2010/main" val="6267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3996" y="190553"/>
            <a:ext cx="6907543" cy="762212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Treatment Protocols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26718"/>
              </p:ext>
            </p:extLst>
          </p:nvPr>
        </p:nvGraphicFramePr>
        <p:xfrm>
          <a:off x="884669" y="909113"/>
          <a:ext cx="8161796" cy="442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8328"/>
                <a:gridCol w="5103468"/>
              </a:tblGrid>
              <a:tr h="36146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April 2015 – March 2016</a:t>
                      </a:r>
                      <a:endParaRPr lang="en-US" sz="2000" b="1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Sofosbuvir</a:t>
                      </a:r>
                      <a:r>
                        <a:rPr lang="en-US" sz="2000" b="1" dirty="0" smtClean="0"/>
                        <a:t> (SOF)</a:t>
                      </a:r>
                      <a:endParaRPr lang="en-US" sz="2000" b="1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36507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IFN-containing</a:t>
                      </a:r>
                      <a:r>
                        <a:rPr lang="en-US" sz="1800" baseline="0" dirty="0" smtClean="0"/>
                        <a:t> and IFN-free SOF regimens recommended based on various clinical scenarios (genotype, cirrhosis, previous treatment experience)</a:t>
                      </a:r>
                      <a:endParaRPr lang="en-US" sz="1800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281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469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Since March 2016</a:t>
                      </a:r>
                      <a:endParaRPr lang="en-US" sz="2000" b="1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Ledipasvir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Sofosbuvir</a:t>
                      </a:r>
                      <a:r>
                        <a:rPr lang="en-US" sz="2000" b="1" baseline="0" dirty="0" smtClean="0"/>
                        <a:t> (LDV/SOF)</a:t>
                      </a:r>
                      <a:endParaRPr lang="en-US" sz="2000" b="1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550">
                <a:tc rowSpan="2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LDV/SOF is recommended</a:t>
                      </a:r>
                      <a:r>
                        <a:rPr lang="en-US" sz="1800" baseline="0" dirty="0" smtClean="0"/>
                        <a:t> in all genotypes</a:t>
                      </a:r>
                      <a:endParaRPr lang="en-US" sz="1800" dirty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73027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Evidence supporting this recommendation included: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dirty="0" smtClean="0"/>
                        <a:t>High prevalence</a:t>
                      </a:r>
                      <a:r>
                        <a:rPr lang="en-US" sz="1800" baseline="0" dirty="0" smtClean="0"/>
                        <a:t> of 2k/1b recombinant in Georgia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800" baseline="0" dirty="0" smtClean="0"/>
                        <a:t>Results of some trials and observational studies indicating that LDV/SOF could be more effective that SOF alone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dirty="0" smtClean="0"/>
                        <a:t>EMA approval for cirrhotic</a:t>
                      </a:r>
                      <a:r>
                        <a:rPr lang="en-US" sz="1800" baseline="0" dirty="0" smtClean="0"/>
                        <a:t> and treatment experienced G3 patients</a:t>
                      </a:r>
                      <a:endParaRPr lang="en-US" sz="1800" dirty="0" smtClean="0"/>
                    </a:p>
                  </a:txBody>
                  <a:tcPr marL="76217" marR="76217" marT="38092" marB="38092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2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651635" y="190553"/>
            <a:ext cx="6859905" cy="762212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2334" b="1" dirty="0">
                <a:latin typeface="Arial" panose="020B0604020202020204" pitchFamily="34" charset="0"/>
                <a:cs typeface="Arial" panose="020B0604020202020204" pitchFamily="34" charset="0"/>
              </a:rPr>
              <a:t>HCV Treatment Sites within Elimination Program, December 31, 2016 (Total=27)</a:t>
            </a:r>
          </a:p>
        </p:txBody>
      </p:sp>
      <p:sp>
        <p:nvSpPr>
          <p:cNvPr id="15384" name="Rectangle 7"/>
          <p:cNvSpPr>
            <a:spLocks noChangeArrowheads="1"/>
          </p:cNvSpPr>
          <p:nvPr/>
        </p:nvSpPr>
        <p:spPr bwMode="auto">
          <a:xfrm>
            <a:off x="4158951" y="5356562"/>
            <a:ext cx="447962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50" b="1" i="1">
                <a:latin typeface="Calibri" panose="020F0502020204030204" pitchFamily="34" charset="0"/>
                <a:cs typeface="Times New Roman" panose="02020603050405020304" pitchFamily="18" charset="0"/>
              </a:rPr>
              <a:t>Source: Georgia’s HCV Elimination Program Treatment Database</a:t>
            </a:r>
            <a:endParaRPr lang="en-US" altLang="en-US" sz="1250" b="1" i="1"/>
          </a:p>
        </p:txBody>
      </p:sp>
      <p:grpSp>
        <p:nvGrpSpPr>
          <p:cNvPr id="3" name="Group 2"/>
          <p:cNvGrpSpPr/>
          <p:nvPr/>
        </p:nvGrpSpPr>
        <p:grpSpPr>
          <a:xfrm>
            <a:off x="1550427" y="1055416"/>
            <a:ext cx="6915483" cy="4205301"/>
            <a:chOff x="1806459" y="1079800"/>
            <a:chExt cx="6915483" cy="4205301"/>
          </a:xfrm>
        </p:grpSpPr>
        <p:grpSp>
          <p:nvGrpSpPr>
            <p:cNvPr id="15362" name="Group 28"/>
            <p:cNvGrpSpPr>
              <a:grpSpLocks/>
            </p:cNvGrpSpPr>
            <p:nvPr/>
          </p:nvGrpSpPr>
          <p:grpSpPr bwMode="auto">
            <a:xfrm>
              <a:off x="1806459" y="1079800"/>
              <a:ext cx="6415282" cy="3513320"/>
              <a:chOff x="642938" y="1428750"/>
              <a:chExt cx="7696200" cy="4214813"/>
            </a:xfrm>
          </p:grpSpPr>
          <p:pic>
            <p:nvPicPr>
              <p:cNvPr id="15397" name="Picture 41" descr="Georgian_region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938" y="1428750"/>
                <a:ext cx="7696200" cy="421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9" name="TextBox 9"/>
              <p:cNvSpPr txBox="1">
                <a:spLocks noChangeArrowheads="1"/>
              </p:cNvSpPr>
              <p:nvPr/>
            </p:nvSpPr>
            <p:spPr bwMode="auto">
              <a:xfrm>
                <a:off x="4929187" y="4071938"/>
                <a:ext cx="1571625" cy="36923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b="1">
                    <a:latin typeface="+mj-lt"/>
                    <a:cs typeface="Times New Roman" pitchFamily="18" charset="0"/>
                  </a:rPr>
                  <a:t>Gori</a:t>
                </a:r>
              </a:p>
            </p:txBody>
          </p:sp>
          <p:sp>
            <p:nvSpPr>
              <p:cNvPr id="15399" name="TextBox 11"/>
              <p:cNvSpPr txBox="1">
                <a:spLocks noChangeArrowheads="1"/>
              </p:cNvSpPr>
              <p:nvPr/>
            </p:nvSpPr>
            <p:spPr bwMode="auto">
              <a:xfrm>
                <a:off x="6353175" y="4473575"/>
                <a:ext cx="1571625" cy="369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Rustavi</a:t>
                </a:r>
              </a:p>
            </p:txBody>
          </p:sp>
          <p:sp>
            <p:nvSpPr>
              <p:cNvPr id="26651" name="TextBox 13"/>
              <p:cNvSpPr txBox="1">
                <a:spLocks noChangeArrowheads="1"/>
              </p:cNvSpPr>
              <p:nvPr/>
            </p:nvSpPr>
            <p:spPr bwMode="auto">
              <a:xfrm>
                <a:off x="2687638" y="3290888"/>
                <a:ext cx="1571625" cy="36923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b="1" dirty="0">
                    <a:latin typeface="+mj-lt"/>
                    <a:cs typeface="Times New Roman" pitchFamily="18" charset="0"/>
                  </a:rPr>
                  <a:t>Zugdidi</a:t>
                </a:r>
              </a:p>
            </p:txBody>
          </p:sp>
          <p:sp>
            <p:nvSpPr>
              <p:cNvPr id="26652" name="TextBox 14"/>
              <p:cNvSpPr txBox="1">
                <a:spLocks noChangeArrowheads="1"/>
              </p:cNvSpPr>
              <p:nvPr/>
            </p:nvSpPr>
            <p:spPr bwMode="auto">
              <a:xfrm>
                <a:off x="1571625" y="4429125"/>
                <a:ext cx="1571625" cy="36923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b="1" dirty="0">
                    <a:latin typeface="+mj-lt"/>
                    <a:cs typeface="Times New Roman" pitchFamily="18" charset="0"/>
                  </a:rPr>
                  <a:t>Batumi</a:t>
                </a:r>
              </a:p>
            </p:txBody>
          </p:sp>
          <p:sp>
            <p:nvSpPr>
              <p:cNvPr id="26653" name="TextBox 15"/>
              <p:cNvSpPr txBox="1">
                <a:spLocks noChangeArrowheads="1"/>
              </p:cNvSpPr>
              <p:nvPr/>
            </p:nvSpPr>
            <p:spPr bwMode="auto">
              <a:xfrm>
                <a:off x="3786188" y="3714750"/>
                <a:ext cx="1571625" cy="36923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b="1">
                    <a:latin typeface="+mj-lt"/>
                    <a:cs typeface="Times New Roman" pitchFamily="18" charset="0"/>
                  </a:rPr>
                  <a:t>Kutaisi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443663" y="4668838"/>
                <a:ext cx="71437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14938" y="4071938"/>
                <a:ext cx="71437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5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28875" y="4500563"/>
                <a:ext cx="71438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286250" y="3714750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87700" y="3290888"/>
                <a:ext cx="71438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00750" y="4357688"/>
                <a:ext cx="107950" cy="10795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50"/>
              </a:p>
            </p:txBody>
          </p:sp>
          <p:pic>
            <p:nvPicPr>
              <p:cNvPr id="15409" name="Picture 30" descr="health-care-cross-symbo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562" y="3170728"/>
                <a:ext cx="242887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0" name="Picture 31" descr="health-care-cross-symbo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313" y="4343400"/>
                <a:ext cx="242887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1" name="Picture 33" descr="health-care-cross-symbo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5313" y="3571875"/>
                <a:ext cx="242887" cy="24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2" name="Picture 35" descr="health-care-cross-symbo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6375" y="3857625"/>
                <a:ext cx="242888" cy="24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3" name="Picture 36" descr="health-care-cross-symbo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3625" y="4214813"/>
                <a:ext cx="242888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4" name="Picture 37" descr="health-care-cross-symbo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6244" y="3421439"/>
                <a:ext cx="242888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5" name="Picture 38" descr="health-care-cross-symbo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913" y="4191000"/>
                <a:ext cx="242887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6" name="Picture 40" descr="health-care-cross-symbo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6248" y="4742882"/>
                <a:ext cx="242888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5129232" y="4273782"/>
                <a:ext cx="1571625" cy="4430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Tbilisi</a:t>
                </a:r>
              </a:p>
            </p:txBody>
          </p:sp>
        </p:grpSp>
        <p:pic>
          <p:nvPicPr>
            <p:cNvPr id="15363" name="Picture 35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963" y="2862265"/>
              <a:ext cx="202463" cy="20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36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940" y="3560959"/>
              <a:ext cx="202463" cy="20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38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724" y="3255279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8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842" y="3255279"/>
              <a:ext cx="203786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36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869" y="3699903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36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352" y="3191762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36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422" y="3699903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35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805" y="3064726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Line Callout 2 (Accent Bar) 34"/>
            <p:cNvSpPr/>
            <p:nvPr/>
          </p:nvSpPr>
          <p:spPr>
            <a:xfrm>
              <a:off x="5780281" y="2413671"/>
              <a:ext cx="899833" cy="403602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00576"/>
                <a:gd name="adj6" fmla="val -1682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6221" bIns="76221" anchor="ctr"/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2 sites</a:t>
              </a:r>
            </a:p>
          </p:txBody>
        </p:sp>
        <p:sp>
          <p:nvSpPr>
            <p:cNvPr id="36" name="Line Callout 2 (Accent Bar) 35"/>
            <p:cNvSpPr/>
            <p:nvPr/>
          </p:nvSpPr>
          <p:spPr>
            <a:xfrm>
              <a:off x="5027333" y="1247858"/>
              <a:ext cx="816466" cy="403601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59504"/>
                <a:gd name="adj6" fmla="val -1738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6221" bIns="76221" anchor="ctr"/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4 sites</a:t>
              </a:r>
            </a:p>
          </p:txBody>
        </p:sp>
        <p:sp>
          <p:nvSpPr>
            <p:cNvPr id="37" name="Line Callout 2 (Accent Bar) 36"/>
            <p:cNvSpPr/>
            <p:nvPr/>
          </p:nvSpPr>
          <p:spPr>
            <a:xfrm flipH="1">
              <a:off x="2858470" y="1435764"/>
              <a:ext cx="850872" cy="404925"/>
            </a:xfrm>
            <a:prstGeom prst="accentCallout2">
              <a:avLst>
                <a:gd name="adj1" fmla="val 49107"/>
                <a:gd name="adj2" fmla="val -3265"/>
                <a:gd name="adj3" fmla="val 49107"/>
                <a:gd name="adj4" fmla="val -19482"/>
                <a:gd name="adj5" fmla="val 266647"/>
                <a:gd name="adj6" fmla="val -1795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6221" bIns="76221" anchor="ctr"/>
            <a:lstStyle/>
            <a:p>
              <a:pPr algn="r"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1 site</a:t>
              </a:r>
            </a:p>
          </p:txBody>
        </p:sp>
        <p:sp>
          <p:nvSpPr>
            <p:cNvPr id="38" name="Line Callout 2 (Accent Bar) 37"/>
            <p:cNvSpPr/>
            <p:nvPr/>
          </p:nvSpPr>
          <p:spPr>
            <a:xfrm rot="10800000" flipH="1" flipV="1">
              <a:off x="3811233" y="3992349"/>
              <a:ext cx="825729" cy="406248"/>
            </a:xfrm>
            <a:prstGeom prst="accentCallout2">
              <a:avLst>
                <a:gd name="adj1" fmla="val 49107"/>
                <a:gd name="adj2" fmla="val -3265"/>
                <a:gd name="adj3" fmla="val 49107"/>
                <a:gd name="adj4" fmla="val -19482"/>
                <a:gd name="adj5" fmla="val -57377"/>
                <a:gd name="adj6" fmla="val -34228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6221" bIns="76221" anchor="ctr"/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2 sites</a:t>
              </a:r>
            </a:p>
          </p:txBody>
        </p:sp>
        <p:sp>
          <p:nvSpPr>
            <p:cNvPr id="39" name="Line Callout 2 (Accent Bar) 38"/>
            <p:cNvSpPr/>
            <p:nvPr/>
          </p:nvSpPr>
          <p:spPr>
            <a:xfrm rot="10800000" flipH="1" flipV="1">
              <a:off x="6923599" y="4313907"/>
              <a:ext cx="889247" cy="406249"/>
            </a:xfrm>
            <a:prstGeom prst="accentCallout2">
              <a:avLst>
                <a:gd name="adj1" fmla="val 49107"/>
                <a:gd name="adj2" fmla="val -3265"/>
                <a:gd name="adj3" fmla="val 49107"/>
                <a:gd name="adj4" fmla="val -19482"/>
                <a:gd name="adj5" fmla="val -57377"/>
                <a:gd name="adj6" fmla="val -19076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6221" bIns="76221" anchor="ctr"/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1 site</a:t>
              </a:r>
            </a:p>
          </p:txBody>
        </p:sp>
        <p:sp>
          <p:nvSpPr>
            <p:cNvPr id="40" name="Line Callout 2 (Accent Bar) 39"/>
            <p:cNvSpPr/>
            <p:nvPr/>
          </p:nvSpPr>
          <p:spPr>
            <a:xfrm>
              <a:off x="7026815" y="2978714"/>
              <a:ext cx="913066" cy="403601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13076"/>
                <a:gd name="adj6" fmla="val -52966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6221" bIns="76221" anchor="ctr"/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15 sites</a:t>
              </a:r>
            </a:p>
          </p:txBody>
        </p:sp>
        <p:pic>
          <p:nvPicPr>
            <p:cNvPr id="15378" name="Picture 31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737" y="3636385"/>
              <a:ext cx="202462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38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877" y="3391578"/>
              <a:ext cx="203786" cy="20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38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905" y="3064726"/>
              <a:ext cx="203786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38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975" y="3064726"/>
              <a:ext cx="203786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0"/>
            <p:cNvSpPr txBox="1">
              <a:spLocks noChangeArrowheads="1"/>
            </p:cNvSpPr>
            <p:nvPr/>
          </p:nvSpPr>
          <p:spPr bwMode="auto">
            <a:xfrm>
              <a:off x="3710174" y="4576958"/>
              <a:ext cx="3007824" cy="70814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87914" eaLnBrk="1" hangingPunct="1">
                <a:spcBef>
                  <a:spcPct val="0"/>
                </a:spcBef>
                <a:buNone/>
                <a:defRPr/>
              </a:pPr>
              <a:r>
                <a:rPr lang="en-US" altLang="en-US" sz="2001" b="1" u="sng" dirty="0">
                  <a:solidFill>
                    <a:schemeClr val="accent1">
                      <a:lumMod val="25000"/>
                    </a:schemeClr>
                  </a:solidFill>
                </a:rPr>
                <a:t>Total</a:t>
              </a:r>
              <a:r>
                <a:rPr lang="en-US" altLang="en-US" sz="2001" b="1" dirty="0">
                  <a:solidFill>
                    <a:schemeClr val="accent1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altLang="en-US" sz="2001" b="1" dirty="0">
                  <a:solidFill>
                    <a:schemeClr val="accent1">
                      <a:lumMod val="25000"/>
                    </a:schemeClr>
                  </a:solidFill>
                </a:rPr>
                <a:t>		</a:t>
              </a:r>
              <a:r>
                <a:rPr lang="en-US" altLang="en-US" sz="2001" b="1" dirty="0"/>
                <a:t>27 sites</a:t>
              </a:r>
            </a:p>
            <a:p>
              <a:pPr defTabSz="187914" eaLnBrk="1" hangingPunct="1">
                <a:spcBef>
                  <a:spcPct val="0"/>
                </a:spcBef>
                <a:buNone/>
                <a:defRPr/>
              </a:pPr>
              <a:r>
                <a:rPr lang="en-US" altLang="en-US" sz="2001" b="1" dirty="0">
                  <a:solidFill>
                    <a:schemeClr val="accent1">
                      <a:lumMod val="25000"/>
                    </a:schemeClr>
                  </a:solidFill>
                </a:rPr>
                <a:t>					</a:t>
              </a:r>
              <a:r>
                <a:rPr lang="en-US" altLang="en-US" sz="2001" b="1" dirty="0"/>
                <a:t>139 physicians</a:t>
              </a:r>
            </a:p>
          </p:txBody>
        </p:sp>
        <p:pic>
          <p:nvPicPr>
            <p:cNvPr id="15385" name="Picture 40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243" y="3493470"/>
              <a:ext cx="202462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6" name="TextBox 11"/>
            <p:cNvSpPr txBox="1">
              <a:spLocks noChangeArrowheads="1"/>
            </p:cNvSpPr>
            <p:nvPr/>
          </p:nvSpPr>
          <p:spPr bwMode="auto">
            <a:xfrm>
              <a:off x="7304705" y="3493470"/>
              <a:ext cx="13100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Gurjaani</a:t>
              </a:r>
            </a:p>
          </p:txBody>
        </p:sp>
        <p:pic>
          <p:nvPicPr>
            <p:cNvPr id="15387" name="Picture 31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128" y="3239400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14"/>
            <p:cNvSpPr txBox="1">
              <a:spLocks noChangeArrowheads="1"/>
            </p:cNvSpPr>
            <p:nvPr/>
          </p:nvSpPr>
          <p:spPr bwMode="auto">
            <a:xfrm>
              <a:off x="3580983" y="3175882"/>
              <a:ext cx="1310051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altLang="en-US" sz="1400" b="1" dirty="0" err="1">
                  <a:latin typeface="+mj-lt"/>
                  <a:cs typeface="Times New Roman" pitchFamily="18" charset="0"/>
                </a:rPr>
                <a:t>Lanchkhuti</a:t>
              </a:r>
              <a:endParaRPr lang="en-US" altLang="en-US" sz="14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51" name="Line Callout 2 (Accent Bar) 50"/>
            <p:cNvSpPr/>
            <p:nvPr/>
          </p:nvSpPr>
          <p:spPr>
            <a:xfrm rot="10800000" flipH="1" flipV="1">
              <a:off x="3874752" y="3493470"/>
              <a:ext cx="825729" cy="317588"/>
            </a:xfrm>
            <a:prstGeom prst="accentCallout2">
              <a:avLst>
                <a:gd name="adj1" fmla="val 49107"/>
                <a:gd name="adj2" fmla="val -3265"/>
                <a:gd name="adj3" fmla="val 49107"/>
                <a:gd name="adj4" fmla="val -19482"/>
                <a:gd name="adj5" fmla="val -57377"/>
                <a:gd name="adj6" fmla="val -34228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6221" bIns="76221" anchor="ctr"/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1 site</a:t>
              </a:r>
            </a:p>
          </p:txBody>
        </p:sp>
        <p:sp>
          <p:nvSpPr>
            <p:cNvPr id="52" name="Line Callout 2 (Accent Bar) 51"/>
            <p:cNvSpPr/>
            <p:nvPr/>
          </p:nvSpPr>
          <p:spPr>
            <a:xfrm rot="10800000" flipH="1" flipV="1">
              <a:off x="7368222" y="3811059"/>
              <a:ext cx="952765" cy="381106"/>
            </a:xfrm>
            <a:prstGeom prst="accentCallout2">
              <a:avLst>
                <a:gd name="adj1" fmla="val 49107"/>
                <a:gd name="adj2" fmla="val -3265"/>
                <a:gd name="adj3" fmla="val 49107"/>
                <a:gd name="adj4" fmla="val -19482"/>
                <a:gd name="adj5" fmla="val -57377"/>
                <a:gd name="adj6" fmla="val -19076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6221" bIns="76221" anchor="ctr"/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</a:rPr>
                <a:t>1 site</a:t>
              </a:r>
            </a:p>
          </p:txBody>
        </p:sp>
        <p:pic>
          <p:nvPicPr>
            <p:cNvPr id="15391" name="Picture 36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316" y="3747541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2" name="Picture 36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869" y="3874576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Picture 36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316" y="3366435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4" name="Picture 36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422" y="3874576"/>
              <a:ext cx="202463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5" name="Picture 33" descr="health-care-cross-symbo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61" y="3048847"/>
              <a:ext cx="202462" cy="20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6" name="TextBox 1"/>
            <p:cNvSpPr txBox="1">
              <a:spLocks noChangeArrowheads="1"/>
            </p:cNvSpPr>
            <p:nvPr/>
          </p:nvSpPr>
          <p:spPr bwMode="auto">
            <a:xfrm>
              <a:off x="6326798" y="1286233"/>
              <a:ext cx="2395144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50" b="1" i="1" dirty="0"/>
                <a:t>Increase from </a:t>
              </a:r>
              <a:r>
                <a:rPr lang="en-US" altLang="en-US" sz="1250" b="1" i="1" u="sng" dirty="0"/>
                <a:t>four (4) sites </a:t>
              </a:r>
              <a:r>
                <a:rPr lang="en-US" altLang="en-US" sz="1250" b="1" i="1" dirty="0"/>
                <a:t>when program launched in April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9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78830" y="150294"/>
            <a:ext cx="8087853" cy="850871"/>
          </a:xfrm>
          <a:noFill/>
          <a:ln w="12700">
            <a:noFill/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HCV Care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Cascade (December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31,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Sofosbuvir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Sofosbuvir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Ledipasvir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regimens </a:t>
            </a:r>
          </a:p>
        </p:txBody>
      </p:sp>
      <p:grpSp>
        <p:nvGrpSpPr>
          <p:cNvPr id="16387" name="Group 32"/>
          <p:cNvGrpSpPr>
            <a:grpSpLocks/>
          </p:cNvGrpSpPr>
          <p:nvPr/>
        </p:nvGrpSpPr>
        <p:grpSpPr bwMode="auto">
          <a:xfrm>
            <a:off x="2628116" y="1708163"/>
            <a:ext cx="5657143" cy="2739359"/>
            <a:chOff x="1678231" y="2895600"/>
            <a:chExt cx="6438850" cy="2951407"/>
          </a:xfrm>
        </p:grpSpPr>
        <p:grpSp>
          <p:nvGrpSpPr>
            <p:cNvPr id="16392" name="Group 1"/>
            <p:cNvGrpSpPr>
              <a:grpSpLocks/>
            </p:cNvGrpSpPr>
            <p:nvPr/>
          </p:nvGrpSpPr>
          <p:grpSpPr bwMode="auto">
            <a:xfrm>
              <a:off x="2334938" y="2921784"/>
              <a:ext cx="2985206" cy="1176014"/>
              <a:chOff x="3243249" y="3454931"/>
              <a:chExt cx="2985526" cy="1176130"/>
            </a:xfrm>
          </p:grpSpPr>
          <p:sp>
            <p:nvSpPr>
              <p:cNvPr id="10" name="Bent-Up Arrow 9"/>
              <p:cNvSpPr/>
              <p:nvPr/>
            </p:nvSpPr>
            <p:spPr>
              <a:xfrm rot="5400000">
                <a:off x="3969341" y="3784140"/>
                <a:ext cx="613119" cy="974575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gradFill flip="none" rotWithShape="0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3243333" y="3454410"/>
                <a:ext cx="1443033" cy="459127"/>
              </a:xfrm>
              <a:custGeom>
                <a:avLst/>
                <a:gdLst>
                  <a:gd name="connsiteX0" fmla="*/ 0 w 1279553"/>
                  <a:gd name="connsiteY0" fmla="*/ 76598 h 459494"/>
                  <a:gd name="connsiteX1" fmla="*/ 76598 w 1279553"/>
                  <a:gd name="connsiteY1" fmla="*/ 0 h 459494"/>
                  <a:gd name="connsiteX2" fmla="*/ 1202955 w 1279553"/>
                  <a:gd name="connsiteY2" fmla="*/ 0 h 459494"/>
                  <a:gd name="connsiteX3" fmla="*/ 1279553 w 1279553"/>
                  <a:gd name="connsiteY3" fmla="*/ 76598 h 459494"/>
                  <a:gd name="connsiteX4" fmla="*/ 1279553 w 1279553"/>
                  <a:gd name="connsiteY4" fmla="*/ 382896 h 459494"/>
                  <a:gd name="connsiteX5" fmla="*/ 1202955 w 1279553"/>
                  <a:gd name="connsiteY5" fmla="*/ 459494 h 459494"/>
                  <a:gd name="connsiteX6" fmla="*/ 76598 w 1279553"/>
                  <a:gd name="connsiteY6" fmla="*/ 459494 h 459494"/>
                  <a:gd name="connsiteX7" fmla="*/ 0 w 1279553"/>
                  <a:gd name="connsiteY7" fmla="*/ 382896 h 459494"/>
                  <a:gd name="connsiteX8" fmla="*/ 0 w 1279553"/>
                  <a:gd name="connsiteY8" fmla="*/ 76598 h 45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9553" h="459494">
                    <a:moveTo>
                      <a:pt x="0" y="76598"/>
                    </a:moveTo>
                    <a:cubicBezTo>
                      <a:pt x="0" y="34294"/>
                      <a:pt x="34294" y="0"/>
                      <a:pt x="76598" y="0"/>
                    </a:cubicBezTo>
                    <a:lnTo>
                      <a:pt x="1202955" y="0"/>
                    </a:lnTo>
                    <a:cubicBezTo>
                      <a:pt x="1245259" y="0"/>
                      <a:pt x="1279553" y="34294"/>
                      <a:pt x="1279553" y="76598"/>
                    </a:cubicBezTo>
                    <a:lnTo>
                      <a:pt x="1279553" y="382896"/>
                    </a:lnTo>
                    <a:cubicBezTo>
                      <a:pt x="1279553" y="425200"/>
                      <a:pt x="1245259" y="459494"/>
                      <a:pt x="1202955" y="459494"/>
                    </a:cubicBezTo>
                    <a:lnTo>
                      <a:pt x="76598" y="459494"/>
                    </a:lnTo>
                    <a:cubicBezTo>
                      <a:pt x="34294" y="459494"/>
                      <a:pt x="0" y="425200"/>
                      <a:pt x="0" y="382896"/>
                    </a:cubicBezTo>
                    <a:lnTo>
                      <a:pt x="0" y="7659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4922" tIns="94922" rIns="94922" bIns="94922" spcCol="1270" anchor="ctr"/>
              <a:lstStyle/>
              <a:p>
                <a:pPr algn="ctr" defTabSz="88928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ka-GE" sz="22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algn="ctr" defTabSz="88928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36 322</a:t>
                </a:r>
              </a:p>
              <a:p>
                <a:pPr algn="ctr" defTabSz="88928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800845" y="4171617"/>
                <a:ext cx="1427970" cy="459127"/>
              </a:xfrm>
              <a:custGeom>
                <a:avLst/>
                <a:gdLst>
                  <a:gd name="connsiteX0" fmla="*/ 0 w 1279553"/>
                  <a:gd name="connsiteY0" fmla="*/ 76598 h 459494"/>
                  <a:gd name="connsiteX1" fmla="*/ 76598 w 1279553"/>
                  <a:gd name="connsiteY1" fmla="*/ 0 h 459494"/>
                  <a:gd name="connsiteX2" fmla="*/ 1202955 w 1279553"/>
                  <a:gd name="connsiteY2" fmla="*/ 0 h 459494"/>
                  <a:gd name="connsiteX3" fmla="*/ 1279553 w 1279553"/>
                  <a:gd name="connsiteY3" fmla="*/ 76598 h 459494"/>
                  <a:gd name="connsiteX4" fmla="*/ 1279553 w 1279553"/>
                  <a:gd name="connsiteY4" fmla="*/ 382896 h 459494"/>
                  <a:gd name="connsiteX5" fmla="*/ 1202955 w 1279553"/>
                  <a:gd name="connsiteY5" fmla="*/ 459494 h 459494"/>
                  <a:gd name="connsiteX6" fmla="*/ 76598 w 1279553"/>
                  <a:gd name="connsiteY6" fmla="*/ 459494 h 459494"/>
                  <a:gd name="connsiteX7" fmla="*/ 0 w 1279553"/>
                  <a:gd name="connsiteY7" fmla="*/ 382896 h 459494"/>
                  <a:gd name="connsiteX8" fmla="*/ 0 w 1279553"/>
                  <a:gd name="connsiteY8" fmla="*/ 76598 h 45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9553" h="459494">
                    <a:moveTo>
                      <a:pt x="0" y="76598"/>
                    </a:moveTo>
                    <a:cubicBezTo>
                      <a:pt x="0" y="34294"/>
                      <a:pt x="34294" y="0"/>
                      <a:pt x="76598" y="0"/>
                    </a:cubicBezTo>
                    <a:lnTo>
                      <a:pt x="1202955" y="0"/>
                    </a:lnTo>
                    <a:cubicBezTo>
                      <a:pt x="1245259" y="0"/>
                      <a:pt x="1279553" y="34294"/>
                      <a:pt x="1279553" y="76598"/>
                    </a:cubicBezTo>
                    <a:lnTo>
                      <a:pt x="1279553" y="382896"/>
                    </a:lnTo>
                    <a:cubicBezTo>
                      <a:pt x="1279553" y="425200"/>
                      <a:pt x="1245259" y="459494"/>
                      <a:pt x="1202955" y="459494"/>
                    </a:cubicBezTo>
                    <a:lnTo>
                      <a:pt x="76598" y="459494"/>
                    </a:lnTo>
                    <a:cubicBezTo>
                      <a:pt x="34294" y="459494"/>
                      <a:pt x="0" y="425200"/>
                      <a:pt x="0" y="382896"/>
                    </a:cubicBezTo>
                    <a:lnTo>
                      <a:pt x="0" y="7659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4922" tIns="94922" rIns="94922" bIns="94922" spcCol="1270" anchor="ctr"/>
              <a:lstStyle/>
              <a:p>
                <a:pPr algn="ctr" defTabSz="88928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ka-GE" sz="22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algn="ctr" defTabSz="88928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27 595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8928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393" name="TextBox 9"/>
            <p:cNvSpPr txBox="1">
              <a:spLocks noChangeArrowheads="1"/>
            </p:cNvSpPr>
            <p:nvPr/>
          </p:nvSpPr>
          <p:spPr bwMode="auto">
            <a:xfrm>
              <a:off x="3778250" y="2895600"/>
              <a:ext cx="3352800" cy="4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HCV RNA+</a:t>
              </a:r>
            </a:p>
          </p:txBody>
        </p:sp>
        <p:sp>
          <p:nvSpPr>
            <p:cNvPr id="16394" name="TextBox 17"/>
            <p:cNvSpPr txBox="1">
              <a:spLocks noChangeArrowheads="1"/>
            </p:cNvSpPr>
            <p:nvPr/>
          </p:nvSpPr>
          <p:spPr bwMode="auto">
            <a:xfrm>
              <a:off x="5265931" y="3610831"/>
              <a:ext cx="2851150" cy="4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/>
                <a:t>Started treatment</a:t>
              </a:r>
            </a:p>
          </p:txBody>
        </p:sp>
        <p:sp>
          <p:nvSpPr>
            <p:cNvPr id="16395" name="TextBox 3"/>
            <p:cNvSpPr txBox="1">
              <a:spLocks noChangeArrowheads="1"/>
            </p:cNvSpPr>
            <p:nvPr/>
          </p:nvSpPr>
          <p:spPr bwMode="auto">
            <a:xfrm>
              <a:off x="3954644" y="5142707"/>
              <a:ext cx="1407060" cy="69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/>
                <a:t>Ongoing</a:t>
              </a:r>
            </a:p>
            <a:p>
              <a:pPr algn="ctr" eaLnBrk="1" hangingPunct="1"/>
              <a:r>
                <a:rPr lang="en-US" altLang="en-US" sz="1800" b="1" dirty="0"/>
                <a:t>treatment</a:t>
              </a:r>
            </a:p>
          </p:txBody>
        </p:sp>
        <p:sp>
          <p:nvSpPr>
            <p:cNvPr id="16396" name="TextBox 41"/>
            <p:cNvSpPr txBox="1">
              <a:spLocks noChangeArrowheads="1"/>
            </p:cNvSpPr>
            <p:nvPr/>
          </p:nvSpPr>
          <p:spPr bwMode="auto">
            <a:xfrm>
              <a:off x="5929590" y="5147470"/>
              <a:ext cx="1567616" cy="69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 smtClean="0"/>
                <a:t>Completed</a:t>
              </a:r>
              <a:endParaRPr lang="en-US" altLang="en-US" sz="1800" b="1" dirty="0"/>
            </a:p>
            <a:p>
              <a:pPr algn="ctr" eaLnBrk="1" hangingPunct="1"/>
              <a:r>
                <a:rPr lang="en-US" altLang="en-US" sz="1800" b="1" dirty="0"/>
                <a:t>treatment</a:t>
              </a:r>
            </a:p>
          </p:txBody>
        </p:sp>
        <p:sp>
          <p:nvSpPr>
            <p:cNvPr id="16397" name="TextBox 42"/>
            <p:cNvSpPr txBox="1">
              <a:spLocks noChangeArrowheads="1"/>
            </p:cNvSpPr>
            <p:nvPr/>
          </p:nvSpPr>
          <p:spPr bwMode="auto">
            <a:xfrm>
              <a:off x="1678231" y="5150646"/>
              <a:ext cx="2034690" cy="69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 smtClean="0"/>
                <a:t>Not completed</a:t>
              </a:r>
              <a:endParaRPr lang="en-US" altLang="en-US" sz="1800" b="1" dirty="0"/>
            </a:p>
            <a:p>
              <a:pPr algn="ctr" eaLnBrk="1" hangingPunct="1"/>
              <a:r>
                <a:rPr lang="en-US" altLang="en-US" sz="1800" b="1" dirty="0"/>
                <a:t>treatment</a:t>
              </a:r>
            </a:p>
          </p:txBody>
        </p:sp>
        <p:grpSp>
          <p:nvGrpSpPr>
            <p:cNvPr id="16398" name="Group 54"/>
            <p:cNvGrpSpPr>
              <a:grpSpLocks/>
            </p:cNvGrpSpPr>
            <p:nvPr/>
          </p:nvGrpSpPr>
          <p:grpSpPr bwMode="auto">
            <a:xfrm>
              <a:off x="1890713" y="4630780"/>
              <a:ext cx="1533247" cy="550327"/>
              <a:chOff x="4567922" y="3597337"/>
              <a:chExt cx="1533338" cy="550205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4567922" y="3597337"/>
                <a:ext cx="1533338" cy="550205"/>
              </a:xfrm>
              <a:prstGeom prst="roundRect">
                <a:avLst>
                  <a:gd name="adj" fmla="val 16670"/>
                </a:avLst>
              </a:prstGeom>
              <a:gradFill rotWithShape="0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Rounded Rectangle 4"/>
              <p:cNvSpPr/>
              <p:nvPr/>
            </p:nvSpPr>
            <p:spPr>
              <a:xfrm>
                <a:off x="4595034" y="3616412"/>
                <a:ext cx="1479114" cy="4960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3518" tIns="63518" rIns="63518" bIns="63518" spcCol="1270" anchor="ctr"/>
              <a:lstStyle/>
              <a:p>
                <a:pPr algn="ctr" defTabSz="74107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537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399" name="Group 57"/>
            <p:cNvGrpSpPr>
              <a:grpSpLocks/>
            </p:cNvGrpSpPr>
            <p:nvPr/>
          </p:nvGrpSpPr>
          <p:grpSpPr bwMode="auto">
            <a:xfrm>
              <a:off x="3893874" y="4623655"/>
              <a:ext cx="1533247" cy="550327"/>
              <a:chOff x="4567658" y="3596559"/>
              <a:chExt cx="1533338" cy="550205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4567658" y="3596559"/>
                <a:ext cx="1533338" cy="550205"/>
              </a:xfrm>
              <a:prstGeom prst="roundRect">
                <a:avLst>
                  <a:gd name="adj" fmla="val 16670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Rounded Rectangle 4"/>
              <p:cNvSpPr/>
              <p:nvPr/>
            </p:nvSpPr>
            <p:spPr>
              <a:xfrm>
                <a:off x="4594770" y="3623639"/>
                <a:ext cx="1479114" cy="496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3518" tIns="63518" rIns="63518" bIns="63518" spcCol="1270" anchor="ctr"/>
              <a:lstStyle/>
              <a:p>
                <a:pPr algn="ctr" defTabSz="74107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7280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400" name="Group 60"/>
            <p:cNvGrpSpPr>
              <a:grpSpLocks/>
            </p:cNvGrpSpPr>
            <p:nvPr/>
          </p:nvGrpSpPr>
          <p:grpSpPr bwMode="auto">
            <a:xfrm>
              <a:off x="5928664" y="4640760"/>
              <a:ext cx="1534754" cy="551752"/>
              <a:chOff x="4567273" y="3596205"/>
              <a:chExt cx="1534845" cy="551629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4567273" y="3596205"/>
                <a:ext cx="1534845" cy="551629"/>
              </a:xfrm>
              <a:prstGeom prst="roundRect">
                <a:avLst>
                  <a:gd name="adj" fmla="val 16670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ounded Rectangle 4"/>
              <p:cNvSpPr/>
              <p:nvPr/>
            </p:nvSpPr>
            <p:spPr>
              <a:xfrm>
                <a:off x="4594385" y="3623289"/>
                <a:ext cx="1480621" cy="4974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3518" tIns="63518" rIns="63518" bIns="63518" spcCol="1270" anchor="ctr"/>
              <a:lstStyle/>
              <a:p>
                <a:pPr algn="ctr" defTabSz="74107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19 778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401" name="Group 2"/>
            <p:cNvGrpSpPr>
              <a:grpSpLocks/>
            </p:cNvGrpSpPr>
            <p:nvPr/>
          </p:nvGrpSpPr>
          <p:grpSpPr bwMode="auto">
            <a:xfrm>
              <a:off x="2673903" y="4191570"/>
              <a:ext cx="4012347" cy="382101"/>
              <a:chOff x="3658154" y="5151609"/>
              <a:chExt cx="4012061" cy="383030"/>
            </a:xfrm>
          </p:grpSpPr>
          <p:cxnSp>
            <p:nvCxnSpPr>
              <p:cNvPr id="74" name="Elbow Connector 73"/>
              <p:cNvCxnSpPr/>
              <p:nvPr/>
            </p:nvCxnSpPr>
            <p:spPr>
              <a:xfrm rot="5400000">
                <a:off x="5474703" y="5339513"/>
                <a:ext cx="374446" cy="1506"/>
              </a:xfrm>
              <a:prstGeom prst="bentConnector3">
                <a:avLst/>
              </a:prstGeom>
              <a:ln w="25400">
                <a:solidFill>
                  <a:srgbClr val="48484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/>
              <p:nvPr/>
            </p:nvCxnSpPr>
            <p:spPr>
              <a:xfrm rot="5400000">
                <a:off x="4469620" y="4341581"/>
                <a:ext cx="381592" cy="2004524"/>
              </a:xfrm>
              <a:prstGeom prst="bentConnector3">
                <a:avLst/>
              </a:prstGeom>
              <a:ln w="25400">
                <a:solidFill>
                  <a:srgbClr val="48484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85"/>
              <p:cNvCxnSpPr/>
              <p:nvPr/>
            </p:nvCxnSpPr>
            <p:spPr>
              <a:xfrm rot="16200000" flipH="1">
                <a:off x="6477158" y="4340142"/>
                <a:ext cx="381590" cy="2004524"/>
              </a:xfrm>
              <a:prstGeom prst="bentConnector3">
                <a:avLst/>
              </a:prstGeom>
              <a:ln w="25400">
                <a:solidFill>
                  <a:srgbClr val="48484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672053" y="5344798"/>
            <a:ext cx="56022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*Number of anti-HCV+ tests (NOT individuals) reported to NCDC </a:t>
            </a:r>
            <a:r>
              <a:rPr lang="en-US" altLang="en-US" sz="11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during Jan </a:t>
            </a:r>
            <a:r>
              <a:rPr lang="en-US" altLang="en-US" sz="11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2015-Dec 2016</a:t>
            </a:r>
            <a:endParaRPr lang="en-US" altLang="en-US" sz="1100" b="1" i="1" dirty="0"/>
          </a:p>
          <a:p>
            <a:r>
              <a:rPr lang="en-US" altLang="en-US" sz="11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altLang="en-US" sz="11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: Georgia’s HCV Elimination Program Treatment </a:t>
            </a:r>
            <a:r>
              <a:rPr lang="en-US" altLang="en-US" sz="11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Database</a:t>
            </a:r>
          </a:p>
        </p:txBody>
      </p:sp>
      <p:sp>
        <p:nvSpPr>
          <p:cNvPr id="30" name="Freeform 29"/>
          <p:cNvSpPr/>
          <p:nvPr/>
        </p:nvSpPr>
        <p:spPr bwMode="auto">
          <a:xfrm>
            <a:off x="1871133" y="959184"/>
            <a:ext cx="1269197" cy="407572"/>
          </a:xfrm>
          <a:custGeom>
            <a:avLst/>
            <a:gdLst>
              <a:gd name="connsiteX0" fmla="*/ 0 w 1361069"/>
              <a:gd name="connsiteY0" fmla="*/ 81488 h 488831"/>
              <a:gd name="connsiteX1" fmla="*/ 81488 w 1361069"/>
              <a:gd name="connsiteY1" fmla="*/ 0 h 488831"/>
              <a:gd name="connsiteX2" fmla="*/ 1279581 w 1361069"/>
              <a:gd name="connsiteY2" fmla="*/ 0 h 488831"/>
              <a:gd name="connsiteX3" fmla="*/ 1361069 w 1361069"/>
              <a:gd name="connsiteY3" fmla="*/ 81488 h 488831"/>
              <a:gd name="connsiteX4" fmla="*/ 1361069 w 1361069"/>
              <a:gd name="connsiteY4" fmla="*/ 407343 h 488831"/>
              <a:gd name="connsiteX5" fmla="*/ 1279581 w 1361069"/>
              <a:gd name="connsiteY5" fmla="*/ 488831 h 488831"/>
              <a:gd name="connsiteX6" fmla="*/ 81488 w 1361069"/>
              <a:gd name="connsiteY6" fmla="*/ 488831 h 488831"/>
              <a:gd name="connsiteX7" fmla="*/ 0 w 1361069"/>
              <a:gd name="connsiteY7" fmla="*/ 407343 h 488831"/>
              <a:gd name="connsiteX8" fmla="*/ 0 w 1361069"/>
              <a:gd name="connsiteY8" fmla="*/ 81488 h 48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1069" h="488831">
                <a:moveTo>
                  <a:pt x="0" y="81488"/>
                </a:moveTo>
                <a:cubicBezTo>
                  <a:pt x="0" y="36483"/>
                  <a:pt x="36483" y="0"/>
                  <a:pt x="81488" y="0"/>
                </a:cubicBezTo>
                <a:lnTo>
                  <a:pt x="1279581" y="0"/>
                </a:lnTo>
                <a:cubicBezTo>
                  <a:pt x="1324586" y="0"/>
                  <a:pt x="1361069" y="36483"/>
                  <a:pt x="1361069" y="81488"/>
                </a:cubicBezTo>
                <a:lnTo>
                  <a:pt x="1361069" y="407343"/>
                </a:lnTo>
                <a:cubicBezTo>
                  <a:pt x="1361069" y="452348"/>
                  <a:pt x="1324586" y="488831"/>
                  <a:pt x="1279581" y="488831"/>
                </a:cubicBezTo>
                <a:lnTo>
                  <a:pt x="81488" y="488831"/>
                </a:lnTo>
                <a:cubicBezTo>
                  <a:pt x="36483" y="488831"/>
                  <a:pt x="0" y="452348"/>
                  <a:pt x="0" y="407343"/>
                </a:cubicBezTo>
                <a:lnTo>
                  <a:pt x="0" y="814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116" tIns="96116" rIns="96116" bIns="96116" spcCol="1270" anchor="ctr"/>
          <a:lstStyle/>
          <a:p>
            <a:pPr algn="ctr" defTabSz="889284">
              <a:lnSpc>
                <a:spcPct val="90000"/>
              </a:lnSpc>
              <a:spcAft>
                <a:spcPct val="35000"/>
              </a:spcAft>
              <a:defRPr/>
            </a:pPr>
            <a:endParaRPr lang="ka-GE" sz="2200" b="1" dirty="0">
              <a:solidFill>
                <a:schemeClr val="bg1"/>
              </a:solidFill>
            </a:endParaRPr>
          </a:p>
          <a:p>
            <a:pPr algn="ctr" defTabSz="88928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b="1" dirty="0">
                <a:solidFill>
                  <a:schemeClr val="bg1"/>
                </a:solidFill>
              </a:rPr>
              <a:t>470 </a:t>
            </a:r>
            <a:r>
              <a:rPr lang="en-US" sz="2200" b="1" dirty="0" smtClean="0">
                <a:solidFill>
                  <a:schemeClr val="bg1"/>
                </a:solidFill>
              </a:rPr>
              <a:t>000*</a:t>
            </a:r>
            <a:endParaRPr lang="en-US" sz="2200" b="1" dirty="0">
              <a:solidFill>
                <a:schemeClr val="bg1"/>
              </a:solidFill>
            </a:endParaRPr>
          </a:p>
          <a:p>
            <a:pPr algn="ctr" defTabSz="889284">
              <a:lnSpc>
                <a:spcPct val="90000"/>
              </a:lnSpc>
              <a:spcAft>
                <a:spcPct val="35000"/>
              </a:spcAft>
              <a:defRPr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139781" y="974439"/>
            <a:ext cx="3195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screened for anti-HCV+</a:t>
            </a:r>
          </a:p>
        </p:txBody>
      </p:sp>
      <p:sp>
        <p:nvSpPr>
          <p:cNvPr id="32" name="Bent-Up Arrow 31"/>
          <p:cNvSpPr/>
          <p:nvPr/>
        </p:nvSpPr>
        <p:spPr bwMode="auto">
          <a:xfrm rot="5400000">
            <a:off x="2583227" y="1350876"/>
            <a:ext cx="460503" cy="65370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ounded Rectangle 32"/>
          <p:cNvSpPr/>
          <p:nvPr/>
        </p:nvSpPr>
        <p:spPr bwMode="auto">
          <a:xfrm>
            <a:off x="6385210" y="4662369"/>
            <a:ext cx="1348428" cy="512110"/>
          </a:xfrm>
          <a:prstGeom prst="roundRect">
            <a:avLst>
              <a:gd name="adj" fmla="val 166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b="1" dirty="0" smtClean="0"/>
              <a:t>6 366</a:t>
            </a:r>
            <a:endParaRPr lang="en-US" sz="2200" b="1" dirty="0"/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6220814" y="5103228"/>
            <a:ext cx="1719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 smtClean="0"/>
              <a:t>SVR Available</a:t>
            </a:r>
            <a:endParaRPr lang="en-US" altLang="en-US" sz="1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51990" y="4422273"/>
            <a:ext cx="0" cy="202926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Outcomes of 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SOF-Based Treatment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334046" y="127036"/>
            <a:ext cx="7431564" cy="977907"/>
          </a:xfrm>
          <a:noFill/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Treatment Outcomes in Patients with Complete SVR Data Receiving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Sofosbuvir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Regimens</a:t>
            </a:r>
            <a:b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Apr 28, 2015 – Dec 31, 2016 (n=4774)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379824"/>
              </p:ext>
            </p:extLst>
          </p:nvPr>
        </p:nvGraphicFramePr>
        <p:xfrm>
          <a:off x="1024128" y="1255604"/>
          <a:ext cx="8534400" cy="3875624"/>
        </p:xfrm>
        <a:graphic>
          <a:graphicData uri="http://schemas.openxmlformats.org/drawingml/2006/table">
            <a:tbl>
              <a:tblPr firstRow="1" bandRow="1"/>
              <a:tblGrid>
                <a:gridCol w="1896533">
                  <a:extLst>
                    <a:ext uri="{9D8B030D-6E8A-4147-A177-3AD203B41FA5}"/>
                  </a:extLst>
                </a:gridCol>
                <a:gridCol w="1458872">
                  <a:extLst>
                    <a:ext uri="{9D8B030D-6E8A-4147-A177-3AD203B41FA5}"/>
                  </a:extLst>
                </a:gridCol>
                <a:gridCol w="1385928">
                  <a:extLst>
                    <a:ext uri="{9D8B030D-6E8A-4147-A177-3AD203B41FA5}"/>
                  </a:extLst>
                </a:gridCol>
                <a:gridCol w="1312984">
                  <a:extLst>
                    <a:ext uri="{9D8B030D-6E8A-4147-A177-3AD203B41FA5}"/>
                  </a:extLst>
                </a:gridCol>
                <a:gridCol w="1240041">
                  <a:extLst>
                    <a:ext uri="{9D8B030D-6E8A-4147-A177-3AD203B41FA5}"/>
                  </a:extLst>
                </a:gridCol>
                <a:gridCol w="1240042">
                  <a:extLst>
                    <a:ext uri="{9D8B030D-6E8A-4147-A177-3AD203B41FA5}"/>
                  </a:extLst>
                </a:gridCol>
              </a:tblGrid>
              <a:tr h="4390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3" marR="5293" marT="5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SVR Rate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381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93" marR="5293" marT="52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G1</a:t>
                      </a: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G2</a:t>
                      </a: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G3</a:t>
                      </a: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G4</a:t>
                      </a: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C93"/>
                    </a:solidFill>
                  </a:tcPr>
                </a:tc>
                <a:extLst>
                  <a:ext uri="{0D108BD9-81ED-4DB2-BD59-A6C34878D82A}"/>
                </a:extLst>
              </a:tr>
              <a:tr h="510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weeks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IFN/SOF/RBV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11" marR="38111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80.3%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(724/902)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95.4%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(230/241)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96.2%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(1099/1143)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66.7%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(2/3)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89.8%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(2055/2289)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/>
                </a:extLst>
              </a:tr>
              <a:tr h="510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weeks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SOF/RBV</a:t>
                      </a:r>
                      <a:endParaRPr lang="en-US" sz="16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8111" marR="38111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27.3%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(3/11)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77.3%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(273/353)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(0/1)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/>
                        </a:rPr>
                        <a:t>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75.6%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(276/365)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/>
                </a:extLst>
              </a:tr>
              <a:tr h="510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weeks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SOF/RBV</a:t>
                      </a:r>
                      <a:endParaRPr lang="en-US" sz="16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8111" marR="38111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33.3%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(1/3)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75.7%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(296/391)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(0/2)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/>
                        </a:rPr>
                        <a:t>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(297/396)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/>
                </a:extLst>
              </a:tr>
              <a:tr h="510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weeks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SOF/RBV</a:t>
                      </a:r>
                      <a:endParaRPr lang="en-US" sz="16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8111" marR="38111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53.9%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(382/709)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36.4%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(4/11)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81.6%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(579/710)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(2/4)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67.4%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(967/1434)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/>
                </a:extLst>
              </a:tr>
              <a:tr h="510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weeks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SOF/RBV</a:t>
                      </a:r>
                      <a:endParaRPr lang="en-US" sz="16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8111" marR="38111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61.2%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(85/139)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77.2%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(44/57)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73.4%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(69/94)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/>
                        </a:rPr>
                        <a:t>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68.3%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(198/290)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/>
                </a:extLst>
              </a:tr>
              <a:tr h="5104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7638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67.8%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(1195/1764)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80.4%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(847/1053)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89.6%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(1747/1950)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57.1%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(4/7)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79.5%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(3793/4774)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93" marR="5293" marT="52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0544" name="Rectangle 7"/>
          <p:cNvSpPr>
            <a:spLocks noChangeArrowheads="1"/>
          </p:cNvSpPr>
          <p:nvPr/>
        </p:nvSpPr>
        <p:spPr bwMode="auto">
          <a:xfrm>
            <a:off x="4285986" y="5265255"/>
            <a:ext cx="447962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50" b="1" i="1">
                <a:latin typeface="Calibri" panose="020F0502020204030204" pitchFamily="34" charset="0"/>
                <a:cs typeface="Times New Roman" panose="02020603050405020304" pitchFamily="18" charset="0"/>
              </a:rPr>
              <a:t>Source: Georgia’s HCV Elimination Program Treatment Database</a:t>
            </a:r>
            <a:endParaRPr lang="en-US" altLang="en-US" sz="1250" b="1" i="1"/>
          </a:p>
        </p:txBody>
      </p:sp>
    </p:spTree>
    <p:extLst>
      <p:ext uri="{BB962C8B-B14F-4D97-AF65-F5344CB8AC3E}">
        <p14:creationId xmlns:p14="http://schemas.microsoft.com/office/powerpoint/2010/main" val="2937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ed ppt copy" id="{7F055109-3D8C-534D-A519-19A03B1D2EED}" vid="{063E9459-346C-774F-883C-D28D6835BF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PPT_TEMPLATE_v2</Template>
  <TotalTime>570</TotalTime>
  <Words>1082</Words>
  <Application>Microsoft Office PowerPoint</Application>
  <PresentationFormat>Custom</PresentationFormat>
  <Paragraphs>387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Knockout HTF31-JuniorMiddlewt</vt:lpstr>
      <vt:lpstr>Knockout HTF51-Middleweight</vt:lpstr>
      <vt:lpstr>Sylfaen</vt:lpstr>
      <vt:lpstr>Symbol</vt:lpstr>
      <vt:lpstr>Times New Roman</vt:lpstr>
      <vt:lpstr>Office Theme</vt:lpstr>
      <vt:lpstr>Chart</vt:lpstr>
      <vt:lpstr>Worksheet</vt:lpstr>
      <vt:lpstr>Microsoft Excel Chart</vt:lpstr>
      <vt:lpstr>Progress in HCV Care and Treatment:  The Cornerstone of the Elimination Program</vt:lpstr>
      <vt:lpstr>PowerPoint Presentation</vt:lpstr>
      <vt:lpstr>Targets: 90-95-95</vt:lpstr>
      <vt:lpstr>How Georgia Differs from Other Countries</vt:lpstr>
      <vt:lpstr>PowerPoint Presentation</vt:lpstr>
      <vt:lpstr>HCV Treatment Sites within Elimination Program, December 31, 2016 (Total=27)</vt:lpstr>
      <vt:lpstr>HCV Care Cascade (December 31, 2016) Sofosbuvir and Sofosbuvir/Ledipasvir based regimens </vt:lpstr>
      <vt:lpstr>Treatment Outcomes of  SOF-Based Treatment</vt:lpstr>
      <vt:lpstr>Treatment Outcomes in Patients with Complete SVR Data Receiving Sofosbuvir-Based Regimens  Apr 28, 2015 – Dec 31, 2016 (n=4774)</vt:lpstr>
      <vt:lpstr>Treatment Outcomes of SOF-based Regimens by Cirrhosis  Apr 28, 2015 – Dec 31, 2016</vt:lpstr>
      <vt:lpstr>SVR in HCV G2 Patients by Regimen December 31, 2016 (n=1,053)</vt:lpstr>
      <vt:lpstr>Impact of 2k/1b Recombinant on Treatment Outcomes (n=136)</vt:lpstr>
      <vt:lpstr>Treatment Outcomes of LDV/SOF-Based Treatment</vt:lpstr>
      <vt:lpstr>Treatment Outcomes in Patients with Complete SVR Data Receiving Sofosbuvir/Ledipasvir Based Regimens  March, 2016 – December 31, 2016 (n=1592)</vt:lpstr>
      <vt:lpstr>Treatment Outcomes of LDV/SOF-based Regimens by Cirrhosis  March, 2016 – December 31, 2016 (n=1588)</vt:lpstr>
      <vt:lpstr>Comparing SOF and LDV/SOF Regimens in Genotype 3 Patients (n=2,102)</vt:lpstr>
      <vt:lpstr>Re-Treatment of patients with Ledipasvir/Sofosbuvir-based regimens who failed prior Sofosbuvir-based therapy March, 2016 – December 31, 2016</vt:lpstr>
      <vt:lpstr>PowerPoint Presentation</vt:lpstr>
      <vt:lpstr>PowerPoint Presentation</vt:lpstr>
      <vt:lpstr>Elimination Goals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Blondel</dc:creator>
  <cp:lastModifiedBy>Amirani</cp:lastModifiedBy>
  <cp:revision>22</cp:revision>
  <cp:lastPrinted>2017-04-05T16:27:17Z</cp:lastPrinted>
  <dcterms:created xsi:type="dcterms:W3CDTF">2016-04-25T07:15:03Z</dcterms:created>
  <dcterms:modified xsi:type="dcterms:W3CDTF">2017-04-14T20:28:14Z</dcterms:modified>
</cp:coreProperties>
</file>