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3" r:id="rId10"/>
    <p:sldId id="268" r:id="rId11"/>
    <p:sldId id="265" r:id="rId12"/>
    <p:sldId id="264" r:id="rId13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67964"/>
    <a:srgbClr val="EEECE1"/>
    <a:srgbClr val="E51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5204"/>
  </p:normalViewPr>
  <p:slideViewPr>
    <p:cSldViewPr snapToGrid="0" showGuides="1">
      <p:cViewPr>
        <p:scale>
          <a:sx n="57" d="100"/>
          <a:sy n="57" d="100"/>
        </p:scale>
        <p:origin x="-2214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7FF79-2EF0-4606-8C79-B7C9A09EC602}" type="datetimeFigureOut">
              <a:rPr lang="en-US" smtClean="0"/>
              <a:t>11-Aug-15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85768-FB2D-4076-BE2E-5B64AB766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97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308241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30645"/>
            <a:ext cx="9144000" cy="58297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E80A222-27A2-499A-9E2A-14884A5A6E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8206" y="4350773"/>
            <a:ext cx="8347588" cy="738343"/>
          </a:xfrm>
        </p:spPr>
        <p:txBody>
          <a:bodyPr>
            <a:normAutofit/>
          </a:bodyPr>
          <a:lstStyle>
            <a:lvl1pPr algn="ctr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Key Opinion Leader Guidance and Education for Eliminating Hepatitis C in Georgia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4" r="8103"/>
          <a:stretch/>
        </p:blipFill>
        <p:spPr>
          <a:xfrm>
            <a:off x="1655015" y="737421"/>
            <a:ext cx="5833970" cy="3465870"/>
          </a:xfrm>
          <a:prstGeom prst="rect">
            <a:avLst/>
          </a:prstGeom>
        </p:spPr>
      </p:pic>
      <p:sp>
        <p:nvSpPr>
          <p:cNvPr id="22" name="Rectangle 21"/>
          <p:cNvSpPr/>
          <p:nvPr userDrawn="1"/>
        </p:nvSpPr>
        <p:spPr>
          <a:xfrm>
            <a:off x="0" y="0"/>
            <a:ext cx="3982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8745794" y="0"/>
            <a:ext cx="3982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78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7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2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246298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49677"/>
            <a:ext cx="7772400" cy="1005247"/>
          </a:xfrm>
        </p:spPr>
        <p:txBody>
          <a:bodyPr anchor="t">
            <a:normAutofit/>
          </a:bodyPr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E80A222-27A2-499A-9E2A-14884A5A6E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146" y="715723"/>
            <a:ext cx="3047442" cy="143754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396315"/>
            <a:ext cx="7772400" cy="706642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6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7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7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5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2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8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1607574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702" y="320775"/>
            <a:ext cx="871629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43548"/>
            <a:ext cx="8229600" cy="3930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2955" y="6356350"/>
            <a:ext cx="56068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900" y="64595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E80A222-27A2-499A-9E2A-14884A5A6E9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02"/>
          <a:stretch/>
        </p:blipFill>
        <p:spPr>
          <a:xfrm>
            <a:off x="7629553" y="125361"/>
            <a:ext cx="1396459" cy="67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24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584" y="5773203"/>
            <a:ext cx="8347588" cy="7383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საქართველოში </a:t>
            </a:r>
            <a:r>
              <a:rPr lang="en-US" dirty="0" smtClean="0"/>
              <a:t>C </a:t>
            </a:r>
            <a:r>
              <a:rPr lang="ka-GE" dirty="0" smtClean="0"/>
              <a:t>ჰეპატიტის ელიმინაციისთვის ძირითადი სახელმძღვანელოებითა და </a:t>
            </a:r>
            <a:r>
              <a:rPr lang="ka-GE" dirty="0" smtClean="0"/>
              <a:t>საგანმანათლებლო მასალებით </a:t>
            </a:r>
            <a:r>
              <a:rPr lang="ka-GE" dirty="0" smtClean="0"/>
              <a:t>უზრუნველყოფა </a:t>
            </a:r>
            <a:r>
              <a:rPr lang="ka-GE" dirty="0"/>
              <a:t/>
            </a:r>
            <a:br>
              <a:rPr lang="ka-GE" dirty="0"/>
            </a:br>
            <a:r>
              <a:rPr lang="ka-GE" dirty="0" smtClean="0">
                <a:solidFill>
                  <a:srgbClr val="FF0000"/>
                </a:solidFill>
              </a:rPr>
              <a:t>(ღვიძლის ინსტიტუტი და ფონდი განათლებისთვის </a:t>
            </a:r>
            <a:r>
              <a:rPr lang="ka-GE" dirty="0">
                <a:solidFill>
                  <a:srgbClr val="FF0000"/>
                </a:solidFill>
              </a:rPr>
              <a:t>და </a:t>
            </a:r>
            <a:r>
              <a:rPr lang="ka-GE" dirty="0" smtClean="0">
                <a:solidFill>
                  <a:srgbClr val="FF0000"/>
                </a:solidFill>
              </a:rPr>
              <a:t>კვლევისთვის)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2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93691"/>
            <a:ext cx="7772400" cy="1005247"/>
          </a:xfrm>
        </p:spPr>
        <p:txBody>
          <a:bodyPr>
            <a:normAutofit/>
          </a:bodyPr>
          <a:lstStyle/>
          <a:p>
            <a:r>
              <a:rPr lang="ka-GE" dirty="0" smtClean="0"/>
              <a:t>პროვაიდერთა განათლება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184106"/>
            <a:ext cx="7772400" cy="706642"/>
          </a:xfrm>
        </p:spPr>
        <p:txBody>
          <a:bodyPr/>
          <a:lstStyle/>
          <a:p>
            <a:r>
              <a:rPr lang="en-US" dirty="0" smtClean="0"/>
              <a:t>Webinars and Symposia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44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200" dirty="0" smtClean="0"/>
              <a:t>პროვაიდერთა განათლების პროგრამები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(Webinars)</a:t>
            </a:r>
            <a:r>
              <a:rPr lang="ka-GE" sz="3200" dirty="0" smtClean="0"/>
              <a:t>- სემინარები რომლებიც ტარდება ინტერნეტით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2" y="1843548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en-US" sz="10400" dirty="0" smtClean="0"/>
              <a:t>24 </a:t>
            </a:r>
            <a:r>
              <a:rPr lang="ka-GE" sz="10400" dirty="0" smtClean="0"/>
              <a:t>ინტერაქტიული სემინარი ინტერნეტით (</a:t>
            </a:r>
            <a:r>
              <a:rPr lang="en-US" sz="10400" dirty="0" smtClean="0"/>
              <a:t>webinars</a:t>
            </a:r>
            <a:r>
              <a:rPr lang="ka-GE" sz="10400" dirty="0" smtClean="0"/>
              <a:t>)</a:t>
            </a:r>
            <a:r>
              <a:rPr lang="en-US" sz="10400" dirty="0" smtClean="0"/>
              <a:t/>
            </a:r>
            <a:br>
              <a:rPr lang="en-US" sz="10400" dirty="0" smtClean="0"/>
            </a:br>
            <a:endParaRPr lang="en-US" sz="10400" dirty="0" smtClean="0"/>
          </a:p>
          <a:p>
            <a:pPr lvl="2"/>
            <a:r>
              <a:rPr lang="ka-GE" sz="8800" dirty="0" smtClean="0"/>
              <a:t>თითოეულ სემინარს (1 საათიანი სემინარი) გაუძღვენა 12 წევრისგან ერთ-ერთი და მიაწოდებს ძირითად ინფორმაციას დიაგნოსტიკურ ტესტებზე, მკურნალობის სქემებზე და პაციენტთა მართვაზე</a:t>
            </a:r>
          </a:p>
          <a:p>
            <a:pPr marL="914400" lvl="2" indent="0">
              <a:buNone/>
            </a:pPr>
            <a:r>
              <a:rPr lang="en-US" sz="8800" dirty="0" smtClean="0"/>
              <a:t/>
            </a:r>
            <a:br>
              <a:rPr lang="en-US" sz="8800" dirty="0" smtClean="0"/>
            </a:br>
            <a:endParaRPr lang="en-US" sz="8800" dirty="0" smtClean="0"/>
          </a:p>
          <a:p>
            <a:pPr lvl="2"/>
            <a:r>
              <a:rPr lang="ka-GE" sz="8800" dirty="0" smtClean="0"/>
              <a:t>თემები შემუშავებული იქნება იმგვარად, რომ მოხდეს რეალური გამოცდილების გაზიარება პროვაიდერთათვის</a:t>
            </a:r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1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/>
              <a:t>პროვაიდერთა განათლების პროგრამები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 smtClean="0"/>
              <a:t>Symposia)</a:t>
            </a:r>
            <a:r>
              <a:rPr lang="ka-GE" sz="3200" dirty="0" smtClean="0"/>
              <a:t> სიმპოზიუმები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28" y="1677293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ka-GE" sz="10400" dirty="0" smtClean="0"/>
              <a:t>რეგიონული სიმპოზიუმები ჩატარდება საქართველოს 4 დაწესებულებაში</a:t>
            </a:r>
          </a:p>
          <a:p>
            <a:endParaRPr lang="en-US" sz="10400" dirty="0" smtClean="0"/>
          </a:p>
          <a:p>
            <a:pPr lvl="2"/>
            <a:r>
              <a:rPr lang="ka-GE" sz="8800" dirty="0" smtClean="0"/>
              <a:t>ინტერაქტიული შეხვედრები არის  ახალი მიდგომებსა და პაციენტთა მართვისა და სხვადასხვა პრაქტიკაზე პროვაიდერთა განათლების საუკეთესო საშუალება</a:t>
            </a:r>
          </a:p>
          <a:p>
            <a:pPr lvl="2"/>
            <a:endParaRPr lang="en-US" sz="8800" dirty="0" smtClean="0"/>
          </a:p>
          <a:p>
            <a:pPr lvl="2"/>
            <a:r>
              <a:rPr lang="ka-GE" sz="8800" dirty="0" smtClean="0"/>
              <a:t>1 დღიანი სიმპოზიუმი 100-200 ექიმისთვის 4 სხვადასხვა დაწესებულებაში</a:t>
            </a:r>
          </a:p>
          <a:p>
            <a:pPr lvl="2"/>
            <a:endParaRPr lang="en-US" sz="8800" dirty="0" smtClean="0"/>
          </a:p>
          <a:p>
            <a:pPr lvl="2"/>
            <a:r>
              <a:rPr lang="en-US" sz="8800" dirty="0" smtClean="0"/>
              <a:t>C</a:t>
            </a:r>
            <a:r>
              <a:rPr lang="ka-GE" sz="8800" dirty="0" smtClean="0"/>
              <a:t> ჰეპატიტით დაავადებულ პაციენტთათვის ოპტიმალურ დიაგნოსტიკაზე, მკურნალობასა და მართვაზე </a:t>
            </a:r>
            <a:r>
              <a:rPr lang="ka-GE" sz="8800" dirty="0"/>
              <a:t>უახლესი </a:t>
            </a:r>
            <a:r>
              <a:rPr lang="ka-GE" sz="8800" dirty="0" smtClean="0"/>
              <a:t>ინფორმაციის მიწოდება, მათ შორის კლინიკური კვლევების, რთულად სამართავი შემთხვევების, განსაკუთრებული მომსახურეობის , წარუმატებელი მკურნალობის, ციროზიანი პაციენტებისა და სხვა შემთხვევათა განხილვა.</a:t>
            </a:r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ka-GE" dirty="0" smtClean="0"/>
              <a:t> ჰეპატიტის ელიმინაციის პროგრამა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451" y="1577541"/>
            <a:ext cx="8259098" cy="4838606"/>
          </a:xfrm>
        </p:spPr>
        <p:txBody>
          <a:bodyPr>
            <a:noAutofit/>
          </a:bodyPr>
          <a:lstStyle/>
          <a:p>
            <a:r>
              <a:rPr lang="ka-GE" sz="2200" dirty="0" smtClean="0"/>
              <a:t>2015 წლის </a:t>
            </a:r>
            <a:r>
              <a:rPr lang="ka-GE" sz="2200" dirty="0"/>
              <a:t>აპირლში აშშ დაავადებათა კონტროლისა და პრევენციის </a:t>
            </a:r>
            <a:r>
              <a:rPr lang="ka-GE" sz="2200" dirty="0" smtClean="0"/>
              <a:t>ცენტრის </a:t>
            </a:r>
            <a:r>
              <a:rPr lang="en-US" sz="2200" dirty="0"/>
              <a:t>(CDC</a:t>
            </a:r>
            <a:r>
              <a:rPr lang="en-US" sz="2200" dirty="0" smtClean="0"/>
              <a:t>)</a:t>
            </a:r>
            <a:r>
              <a:rPr lang="ka-GE" sz="2200" dirty="0" smtClean="0"/>
              <a:t> </a:t>
            </a:r>
            <a:r>
              <a:rPr lang="ka-GE" sz="2200" dirty="0"/>
              <a:t>მხარდაჭერით საქართველომ </a:t>
            </a:r>
            <a:r>
              <a:rPr lang="ka-GE" sz="2200" dirty="0" smtClean="0"/>
              <a:t>დაიწყო </a:t>
            </a:r>
            <a:r>
              <a:rPr lang="en-US" sz="2200" dirty="0" smtClean="0"/>
              <a:t>C</a:t>
            </a:r>
            <a:r>
              <a:rPr lang="ka-GE" sz="2200" dirty="0" smtClean="0"/>
              <a:t> ჰეპატიტის ელიმინაციის პროგრამა </a:t>
            </a:r>
          </a:p>
          <a:p>
            <a:r>
              <a:rPr lang="ka-GE" sz="2200" b="1" dirty="0" smtClean="0"/>
              <a:t>პროგრამა მოიცავს 3 ძირითად მიდგომას:</a:t>
            </a:r>
            <a:endParaRPr lang="en-US" sz="2200" b="1" dirty="0" smtClean="0"/>
          </a:p>
          <a:p>
            <a:pPr lvl="1"/>
            <a:r>
              <a:rPr lang="ka-GE" sz="2200" dirty="0" smtClean="0"/>
              <a:t>თანამედროვე სამკურნალო რეჟიმებით ღვიძლის </a:t>
            </a:r>
            <a:r>
              <a:rPr lang="ka-GE" sz="2200" dirty="0"/>
              <a:t>დაზიანების მაღალი ხარისხით </a:t>
            </a:r>
            <a:r>
              <a:rPr lang="ka-GE" sz="2200" dirty="0" smtClean="0"/>
              <a:t>პაციენტთა მკურნალობა;</a:t>
            </a:r>
          </a:p>
          <a:p>
            <a:pPr lvl="1"/>
            <a:endParaRPr lang="ka-GE" sz="2200" dirty="0" smtClean="0"/>
          </a:p>
          <a:p>
            <a:pPr lvl="1"/>
            <a:r>
              <a:rPr lang="en-US" sz="2200" dirty="0" smtClean="0"/>
              <a:t>C</a:t>
            </a:r>
            <a:r>
              <a:rPr lang="ka-GE" sz="2200" dirty="0" smtClean="0"/>
              <a:t> ჰეპატიტის დიაგნოსტიკური სერვისებით უზრუნველყოფა შეღავათიან ფასში;</a:t>
            </a:r>
          </a:p>
          <a:p>
            <a:pPr marL="457200" lvl="1" indent="0">
              <a:buNone/>
            </a:pPr>
            <a:endParaRPr lang="ka-GE" sz="2200" dirty="0" smtClean="0"/>
          </a:p>
          <a:p>
            <a:pPr lvl="1"/>
            <a:r>
              <a:rPr lang="ka-GE" sz="2200" dirty="0"/>
              <a:t>პოტენციალი, რათა </a:t>
            </a:r>
            <a:r>
              <a:rPr lang="ka-GE" sz="2200" dirty="0" smtClean="0"/>
              <a:t>საბოლოოდ მოხდეს საქართველოს მასშტაბით ყველა ინფიცირებულის დიაგნოსტირება </a:t>
            </a:r>
            <a:r>
              <a:rPr lang="ka-GE" sz="2200" dirty="0"/>
              <a:t>და </a:t>
            </a:r>
            <a:r>
              <a:rPr lang="ka-GE" sz="2200" dirty="0" smtClean="0"/>
              <a:t>მკურნალობა;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ka-GE" dirty="0"/>
              <a:t> ჰეპატიტის ელიმინაციის პროგრამა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826" y="1660668"/>
            <a:ext cx="8259098" cy="4838606"/>
          </a:xfrm>
        </p:spPr>
        <p:txBody>
          <a:bodyPr>
            <a:noAutofit/>
          </a:bodyPr>
          <a:lstStyle/>
          <a:p>
            <a:r>
              <a:rPr lang="ka-GE" sz="2200" dirty="0" smtClean="0"/>
              <a:t>პროგრამაში ამჟამად ჩართულია </a:t>
            </a:r>
            <a:r>
              <a:rPr lang="en-US" sz="2200" dirty="0" smtClean="0"/>
              <a:t>~1,474 </a:t>
            </a:r>
            <a:r>
              <a:rPr lang="ka-GE" sz="2200" dirty="0" smtClean="0"/>
              <a:t>პაციენტი 4 მომსახურე დაწესებულება ,რომელიც უზრუნველყოფს პაციენტთათვის სხვადასხვა კვლევებს 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ka-GE" sz="2200" dirty="0" smtClean="0"/>
              <a:t>ამ კლინიკებს </a:t>
            </a:r>
            <a:r>
              <a:rPr lang="ka-GE" sz="2200" dirty="0"/>
              <a:t>ელიმინაციის პროგრამის განხორციელების </a:t>
            </a:r>
            <a:r>
              <a:rPr lang="ka-GE" sz="2200" dirty="0" smtClean="0"/>
              <a:t>კუთხით აქვთ ზოგიერთი შეზღუდვა იმის </a:t>
            </a:r>
            <a:r>
              <a:rPr lang="ka-GE" sz="2200" dirty="0"/>
              <a:t>გამო, რომ </a:t>
            </a:r>
            <a:r>
              <a:rPr lang="ka-GE" sz="2200" dirty="0" smtClean="0"/>
              <a:t>მათ არ აქვთ გარე ხარისხის კონტროლისა და უზრუნველყოფის (QA </a:t>
            </a:r>
            <a:r>
              <a:rPr lang="ka-GE" sz="2200" dirty="0"/>
              <a:t>/ QC </a:t>
            </a:r>
            <a:r>
              <a:rPr lang="ka-GE" sz="2200" dirty="0" smtClean="0"/>
              <a:t>) მექანიზმები და ასევე </a:t>
            </a:r>
            <a:r>
              <a:rPr lang="ka-GE" sz="2200" dirty="0"/>
              <a:t>ახალი თაობის პრეპარატებით </a:t>
            </a:r>
            <a:r>
              <a:rPr lang="ka-GE" sz="2200" dirty="0" smtClean="0"/>
              <a:t>სამკურნალოდ სამედიცინო პერსონალის გამოცდილების არასაკმარისია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ka-GE" sz="2200" dirty="0"/>
              <a:t>მომსახურების მიმწოდებლებისთვის საჭიროა </a:t>
            </a:r>
            <a:r>
              <a:rPr lang="ka-GE" sz="2200" dirty="0" smtClean="0"/>
              <a:t>დამატებითი ტრენინგები და შემთხვევების მართვაში მხარდაჭერა</a:t>
            </a:r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pPr marL="457200" lvl="1" indent="0"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L.I.F.E.R. </a:t>
            </a:r>
            <a:r>
              <a:rPr lang="ka-GE" dirty="0" smtClean="0"/>
              <a:t>შემთხვევაზე დაფუძნებული საგანმანათლებლო დამხმარე პროგრამა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0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Overview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76" y="1644043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ka-GE" sz="8600" dirty="0" smtClean="0"/>
              <a:t>იმისათვის რომ უკეთ გავიგოთ არსებული გამოწვევები </a:t>
            </a:r>
            <a:r>
              <a:rPr lang="en-US" sz="8600" dirty="0" smtClean="0"/>
              <a:t>L.I.F.E.R.</a:t>
            </a:r>
            <a:r>
              <a:rPr lang="ka-GE" sz="8600" dirty="0" smtClean="0"/>
              <a:t> დაეხმარება </a:t>
            </a:r>
            <a:r>
              <a:rPr lang="en-US" sz="8600" dirty="0" smtClean="0"/>
              <a:t> CDC </a:t>
            </a:r>
            <a:r>
              <a:rPr lang="ka-GE" sz="8600" dirty="0" smtClean="0"/>
              <a:t>და საქართველოში ელიმინაციის პროგრამას უზყვეტი საგანმანათლებლო პროგრამების მიწოდებით, პროგრამის ხელმძღვანელები იქნებიან </a:t>
            </a:r>
            <a:r>
              <a:rPr lang="ka-GE" sz="8600" b="1" dirty="0" smtClean="0"/>
              <a:t>: ნეზამ აფდალი და სტეფან ზეუზემი</a:t>
            </a:r>
            <a:r>
              <a:rPr lang="ka-GE" sz="8600" dirty="0" smtClean="0"/>
              <a:t>, პროგრამით  გათვალისწინებულია:</a:t>
            </a:r>
            <a:r>
              <a:rPr lang="en-US" sz="5100" dirty="0" smtClean="0"/>
              <a:t/>
            </a:r>
            <a:br>
              <a:rPr lang="en-US" sz="5100" dirty="0" smtClean="0"/>
            </a:br>
            <a:endParaRPr lang="en-US" sz="5100" dirty="0" smtClean="0"/>
          </a:p>
          <a:p>
            <a:pPr lvl="1"/>
            <a:r>
              <a:rPr lang="ka-GE" sz="7200" b="1" dirty="0" smtClean="0"/>
              <a:t>რეგულარული შემთხვევაზე დაფუძნებული მხარდაჭერა</a:t>
            </a:r>
          </a:p>
          <a:p>
            <a:pPr marL="457200" lvl="1" indent="0">
              <a:buNone/>
            </a:pPr>
            <a:endParaRPr lang="ka-GE" sz="7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7200" dirty="0" smtClean="0"/>
              <a:t>ახალი მექსიკის უნივერსიტეტის „</a:t>
            </a:r>
            <a:r>
              <a:rPr lang="en-US" sz="7200" dirty="0" smtClean="0"/>
              <a:t>ECHO</a:t>
            </a:r>
            <a:r>
              <a:rPr lang="ka-GE" sz="7200" dirty="0" smtClean="0"/>
              <a:t>“ -ს პროექტის ინსტიტუტი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ka-GE" sz="7200" dirty="0" smtClean="0"/>
              <a:t>უძღვება სანჯეევ არორა და 12 </a:t>
            </a:r>
            <a:r>
              <a:rPr lang="en-US" sz="7200" dirty="0" smtClean="0"/>
              <a:t>L.I.F.E.R</a:t>
            </a:r>
            <a:r>
              <a:rPr lang="ka-GE" sz="7200" dirty="0" smtClean="0"/>
              <a:t> ფაკულტეტიდან</a:t>
            </a:r>
            <a:endParaRPr lang="ka-GE" sz="72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7200" dirty="0" smtClean="0"/>
          </a:p>
          <a:p>
            <a:pPr lvl="1"/>
            <a:r>
              <a:rPr lang="ka-GE" sz="7200" b="1" dirty="0" smtClean="0"/>
              <a:t>საქართველოში მართვის გაიდლაინების დაზუსტება, გადახედვა</a:t>
            </a:r>
            <a:endParaRPr lang="en-US" sz="72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7200" dirty="0"/>
              <a:t>ახალი მექსიკის უნივერსიტეტის „</a:t>
            </a:r>
            <a:r>
              <a:rPr lang="en-US" sz="7200" dirty="0"/>
              <a:t>ECHO</a:t>
            </a:r>
            <a:r>
              <a:rPr lang="ka-GE" sz="7200" dirty="0"/>
              <a:t>“ -ს პროექტის </a:t>
            </a:r>
            <a:r>
              <a:rPr lang="ka-GE" sz="7200" dirty="0" smtClean="0"/>
              <a:t>ინსტიტუტი</a:t>
            </a:r>
          </a:p>
          <a:p>
            <a:pPr lvl="1">
              <a:buFont typeface="Arial" panose="020B0604020202020204" pitchFamily="34" charset="0"/>
              <a:buChar char="•"/>
            </a:pPr>
            <a:endParaRPr lang="ka-GE" sz="7200" dirty="0"/>
          </a:p>
          <a:p>
            <a:pPr lvl="1"/>
            <a:r>
              <a:rPr lang="ka-GE" sz="7200" b="1" dirty="0" smtClean="0"/>
              <a:t>პროვაიდერთათვის </a:t>
            </a:r>
            <a:r>
              <a:rPr lang="en-US" sz="7200" b="1" dirty="0" smtClean="0"/>
              <a:t>C</a:t>
            </a:r>
            <a:r>
              <a:rPr lang="ka-GE" sz="7200" b="1" dirty="0" smtClean="0"/>
              <a:t> ჰეპატიტის დიაგნოსტიკისა და მართვისთვის საგანმანათლებლო პროგრამების შემუშავება</a:t>
            </a:r>
            <a:endParaRPr lang="en-US" sz="72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7200" dirty="0" smtClean="0"/>
              <a:t>ახალი მექსიკის უნივერსიტეტის „</a:t>
            </a:r>
            <a:r>
              <a:rPr lang="en-US" sz="7200" dirty="0" smtClean="0"/>
              <a:t>ECHO</a:t>
            </a:r>
            <a:r>
              <a:rPr lang="ka-GE" sz="7200" dirty="0" smtClean="0"/>
              <a:t>“ -ს პროექტის ინსტიტუტი</a:t>
            </a:r>
          </a:p>
          <a:p>
            <a:pPr lvl="2"/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1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32" y="270899"/>
            <a:ext cx="7930342" cy="1143000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მხარდაჭერა კლინიკურ შემთხვევათა მართვაში (</a:t>
            </a:r>
            <a:r>
              <a:rPr lang="en-US" sz="3200" dirty="0" smtClean="0"/>
              <a:t>Case Management Support</a:t>
            </a:r>
            <a:r>
              <a:rPr lang="ka-GE" sz="3200" dirty="0" smtClean="0"/>
              <a:t>)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(ECHO</a:t>
            </a:r>
            <a:r>
              <a:rPr lang="ka-GE" sz="3200" dirty="0" smtClean="0"/>
              <a:t>-ს პროექტი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2" y="1843548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en-US" sz="10400" dirty="0" smtClean="0"/>
              <a:t>I</a:t>
            </a:r>
            <a:r>
              <a:rPr lang="ka-GE" sz="10400" dirty="0" smtClean="0"/>
              <a:t> ფაზა</a:t>
            </a:r>
            <a:r>
              <a:rPr lang="en-US" sz="10400" dirty="0" smtClean="0"/>
              <a:t/>
            </a:r>
            <a:br>
              <a:rPr lang="en-US" sz="10400" dirty="0" smtClean="0"/>
            </a:br>
            <a:endParaRPr lang="en-US" sz="10400" dirty="0" smtClean="0"/>
          </a:p>
          <a:p>
            <a:pPr lvl="1"/>
            <a:r>
              <a:rPr lang="ka-GE" sz="10400" dirty="0" smtClean="0"/>
              <a:t>საქართველოში თითოეული წამყვანი სპეციალისტი ყოველკვირეულად დაუკავშირდება პროექტ ეკოს  </a:t>
            </a:r>
            <a:r>
              <a:rPr lang="en-US" sz="10400" dirty="0" smtClean="0"/>
              <a:t>C </a:t>
            </a:r>
            <a:r>
              <a:rPr lang="ka-GE" sz="10400" dirty="0" smtClean="0"/>
              <a:t>ჰეპატიტისა და ღვიძლის დაავადებათა ტელე</a:t>
            </a:r>
            <a:r>
              <a:rPr lang="en-US" sz="10400" dirty="0" smtClean="0"/>
              <a:t>ECHO </a:t>
            </a:r>
            <a:r>
              <a:rPr lang="ka-GE" sz="10400" dirty="0" smtClean="0"/>
              <a:t>კლინიკას</a:t>
            </a:r>
            <a:r>
              <a:rPr lang="en-US" sz="10400" dirty="0" smtClean="0"/>
              <a:t/>
            </a:r>
            <a:br>
              <a:rPr lang="en-US" sz="10400" dirty="0" smtClean="0"/>
            </a:br>
            <a:endParaRPr lang="en-US" sz="10400" dirty="0" smtClean="0"/>
          </a:p>
          <a:p>
            <a:pPr lvl="2"/>
            <a:r>
              <a:rPr lang="ka-GE" sz="8800" dirty="0" smtClean="0"/>
              <a:t>პროექტი </a:t>
            </a:r>
            <a:r>
              <a:rPr lang="en-US" sz="8800" dirty="0" smtClean="0"/>
              <a:t>ECHO</a:t>
            </a:r>
            <a:r>
              <a:rPr lang="ka-GE" sz="8800" dirty="0" smtClean="0"/>
              <a:t>-თი გათვალისწინებულია, მინიმუმ 44 საათის, 2 საათი კვირაში ორშაბათობით, დილის 8:00იდან-10:00 საათამდე</a:t>
            </a:r>
          </a:p>
          <a:p>
            <a:pPr lvl="2"/>
            <a:r>
              <a:rPr lang="ka-GE" sz="8800" dirty="0" smtClean="0"/>
              <a:t>წამყვანი სპეციელისტები ,თავის მხრივ პანელის ექსპერტებს </a:t>
            </a:r>
            <a:r>
              <a:rPr lang="ka-GE" sz="8800" dirty="0"/>
              <a:t>ყოველვირეულად </a:t>
            </a:r>
            <a:r>
              <a:rPr lang="ka-GE" sz="8800" dirty="0" smtClean="0"/>
              <a:t>წარმოუდგენენ  რთულად სამართავ შემთხვევებს , პანელის ექსპერტთა შორის იქნებიან: ჰეპატოლოგები, ინფექციონისტები, ფსიქიატრები და </a:t>
            </a:r>
            <a:r>
              <a:rPr lang="en-US" sz="8800" dirty="0" smtClean="0"/>
              <a:t>L.I.F.E.R. </a:t>
            </a:r>
            <a:r>
              <a:rPr lang="ka-GE" sz="8800" dirty="0" smtClean="0"/>
              <a:t>მოწვეული პანელის წევრი.</a:t>
            </a:r>
            <a:endParaRPr lang="en-US" sz="8800" dirty="0" smtClean="0"/>
          </a:p>
          <a:p>
            <a:pPr lvl="2"/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1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200" dirty="0"/>
              <a:t>მხარდაჭერა კლინიკურ შემთხვევათა მართვაში (</a:t>
            </a:r>
            <a:r>
              <a:rPr lang="en-US" sz="3200" dirty="0"/>
              <a:t>Case Management Support</a:t>
            </a:r>
            <a:r>
              <a:rPr lang="ka-GE" sz="3200" dirty="0"/>
              <a:t>)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(ECHO</a:t>
            </a:r>
            <a:r>
              <a:rPr lang="ka-GE" sz="3200" dirty="0"/>
              <a:t>-ს პროექტი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2" y="1843548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/>
              <a:t>II</a:t>
            </a:r>
            <a:r>
              <a:rPr lang="ka-GE" sz="11200" dirty="0" smtClean="0"/>
              <a:t> ფაზა</a:t>
            </a:r>
            <a:r>
              <a:rPr lang="en-US" sz="11200" dirty="0" smtClean="0"/>
              <a:t> (</a:t>
            </a:r>
            <a:r>
              <a:rPr lang="ka-GE" sz="11200" dirty="0" smtClean="0"/>
              <a:t>მეორე წელი)</a:t>
            </a:r>
            <a:r>
              <a:rPr lang="en-US" sz="11200" dirty="0" smtClean="0"/>
              <a:t/>
            </a:r>
            <a:br>
              <a:rPr lang="en-US" sz="11200" dirty="0" smtClean="0"/>
            </a:br>
            <a:endParaRPr lang="en-US" sz="11200" dirty="0" smtClean="0"/>
          </a:p>
          <a:p>
            <a:pPr lvl="1"/>
            <a:r>
              <a:rPr lang="ka-GE" sz="11200" dirty="0" smtClean="0"/>
              <a:t>მოხდება საქართველოს წამყვანი სპეციალისტების ტრენინგი რათა მათ შეძლონ </a:t>
            </a:r>
            <a:r>
              <a:rPr lang="en-US" sz="9600" dirty="0"/>
              <a:t>ECHO</a:t>
            </a:r>
            <a:r>
              <a:rPr lang="ka-GE" sz="9600" dirty="0"/>
              <a:t>-ს </a:t>
            </a:r>
            <a:r>
              <a:rPr lang="ka-GE" sz="9600" dirty="0" smtClean="0"/>
              <a:t>პროექტის მოდელის </a:t>
            </a:r>
            <a:r>
              <a:rPr lang="ka-GE" sz="11200" dirty="0" smtClean="0"/>
              <a:t>გამოყენება</a:t>
            </a:r>
            <a:r>
              <a:rPr lang="en-US" sz="10400" dirty="0" smtClean="0"/>
              <a:t/>
            </a:r>
            <a:br>
              <a:rPr lang="en-US" sz="10400" dirty="0" smtClean="0"/>
            </a:br>
            <a:endParaRPr lang="en-US" sz="10400" dirty="0" smtClean="0"/>
          </a:p>
          <a:p>
            <a:pPr lvl="2"/>
            <a:r>
              <a:rPr lang="ka-GE" sz="8800" dirty="0" smtClean="0"/>
              <a:t>საქართველოს წამყვანი სპეციალისტები გააფარტოვებენ პროგრამას ტელე</a:t>
            </a:r>
            <a:r>
              <a:rPr lang="en-US" sz="8800" dirty="0" smtClean="0"/>
              <a:t>ECHO</a:t>
            </a:r>
            <a:r>
              <a:rPr lang="ka-GE" sz="8800" dirty="0"/>
              <a:t>-ს </a:t>
            </a:r>
            <a:r>
              <a:rPr lang="ka-GE" sz="8800" dirty="0" smtClean="0"/>
              <a:t>კლინიკების მეშვეობით გაუზიარებენ გამოცდილებას პირველადი ჯანდაცვის ექიმებს.</a:t>
            </a:r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93691"/>
            <a:ext cx="7772400" cy="1005247"/>
          </a:xfrm>
        </p:spPr>
        <p:txBody>
          <a:bodyPr>
            <a:normAutofit/>
          </a:bodyPr>
          <a:lstStyle/>
          <a:p>
            <a:pPr lvl="1" algn="ctr"/>
            <a:r>
              <a:rPr lang="ka-GE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საქართველოშ მართვის გაიდლაინების დაზუსტება, გადახედვა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38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</a:t>
            </a:r>
            <a:r>
              <a:rPr lang="ka-GE" sz="3200" dirty="0" smtClean="0"/>
              <a:t> ჰეპატიტის მართვის გაიდლაინების გადახედვა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2" y="1843548"/>
            <a:ext cx="8259098" cy="4838606"/>
          </a:xfrm>
        </p:spPr>
        <p:txBody>
          <a:bodyPr>
            <a:normAutofit fontScale="25000" lnSpcReduction="20000"/>
          </a:bodyPr>
          <a:lstStyle/>
          <a:p>
            <a:r>
              <a:rPr lang="ka-GE" sz="10400" dirty="0" smtClean="0"/>
              <a:t>დამგეგმავი კომისია რომელიც შემდგარი იქნება 6 ექიმისგან მათ შორის 3 აშშ-დან  და 3 ევროპიდან. იმისთვის, რომ დაიხვეწოს არსებული გაიდლაინები</a:t>
            </a:r>
            <a:r>
              <a:rPr lang="en-US" sz="10400" dirty="0" smtClean="0"/>
              <a:t/>
            </a:r>
            <a:br>
              <a:rPr lang="en-US" sz="10400" dirty="0" smtClean="0"/>
            </a:br>
            <a:endParaRPr lang="en-US" sz="10400" dirty="0" smtClean="0"/>
          </a:p>
          <a:p>
            <a:pPr lvl="2"/>
            <a:r>
              <a:rPr lang="ka-GE" sz="8800" dirty="0" smtClean="0"/>
              <a:t>თითოეულ ექსპერტი დაუთმობს 6 საათს დიაგნოსტიკისა და მკურნალობის სტრატეგიის განახლებას;</a:t>
            </a:r>
          </a:p>
          <a:p>
            <a:pPr lvl="2"/>
            <a:endParaRPr lang="en-US" sz="8800" dirty="0" smtClean="0"/>
          </a:p>
          <a:p>
            <a:pPr lvl="2"/>
            <a:r>
              <a:rPr lang="ka-GE" sz="8800" dirty="0" smtClean="0"/>
              <a:t>ახალი გაიდლაინები გაამარტივებს შემთხვევათა დიაგნოსტიკას და მართვას.</a:t>
            </a:r>
            <a:br>
              <a:rPr lang="ka-GE" sz="8800" dirty="0" smtClean="0"/>
            </a:br>
            <a:endParaRPr lang="en-US" sz="8800" dirty="0" smtClean="0"/>
          </a:p>
          <a:p>
            <a:pPr lvl="2"/>
            <a:endParaRPr lang="en-US" sz="4300" dirty="0"/>
          </a:p>
          <a:p>
            <a:endParaRPr lang="en-US" sz="5100" dirty="0" smtClean="0"/>
          </a:p>
          <a:p>
            <a:endParaRPr lang="en-US" sz="51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lvl="1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lifer">
      <a:dk1>
        <a:sysClr val="windowText" lastClr="000000"/>
      </a:dk1>
      <a:lt1>
        <a:sysClr val="window" lastClr="FFFFFF"/>
      </a:lt1>
      <a:dk2>
        <a:srgbClr val="958771"/>
      </a:dk2>
      <a:lt2>
        <a:srgbClr val="EEECE1"/>
      </a:lt2>
      <a:accent1>
        <a:srgbClr val="1F497D"/>
      </a:accent1>
      <a:accent2>
        <a:srgbClr val="E51B24"/>
      </a:accent2>
      <a:accent3>
        <a:srgbClr val="339966"/>
      </a:accent3>
      <a:accent4>
        <a:srgbClr val="FF9900"/>
      </a:accent4>
      <a:accent5>
        <a:srgbClr val="4BACC6"/>
      </a:accent5>
      <a:accent6>
        <a:srgbClr val="5F5F5F"/>
      </a:accent6>
      <a:hlink>
        <a:srgbClr val="E51B24"/>
      </a:hlink>
      <a:folHlink>
        <a:srgbClr val="5F5F5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302</Words>
  <Application>Microsoft Office PowerPoint</Application>
  <PresentationFormat>On-screen Show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საქართველოში C ჰეპატიტის ელიმინაციისთვის ძირითადი სახელმძღვანელოებითა და საგანმანათლებლო მასალებით უზრუნველყოფა  (ღვიძლის ინსტიტუტი და ფონდი განათლებისთვის და კვლევისთვის)</vt:lpstr>
      <vt:lpstr>C ჰეპატიტის ელიმინაციის პროგრამა</vt:lpstr>
      <vt:lpstr>C ჰეპატიტის ელიმინაციის პროგრამა</vt:lpstr>
      <vt:lpstr> L.I.F.E.R. შემთხვევაზე დაფუძნებული საგანმანათლებლო დამხმარე პროგრამა</vt:lpstr>
      <vt:lpstr>Overview</vt:lpstr>
      <vt:lpstr>მხარდაჭერა კლინიკურ შემთხვევათა მართვაში (Case Management Support)  (ECHO-ს პროექტი)</vt:lpstr>
      <vt:lpstr>მხარდაჭერა კლინიკურ შემთხვევათა მართვაში (Case Management Support)  (ECHO-ს პროექტი)</vt:lpstr>
      <vt:lpstr>საქართველოშ მართვის გაიდლაინების დაზუსტება, გადახედვა</vt:lpstr>
      <vt:lpstr>C ჰეპატიტის მართვის გაიდლაინების გადახედვა</vt:lpstr>
      <vt:lpstr>პროვაიდერთა განათლება</vt:lpstr>
      <vt:lpstr>პროვაიდერთა განათლების პროგრამები (Webinars)- სემინარები რომლებიც ტარდება ინტერნეტით</vt:lpstr>
      <vt:lpstr>პროვაიდერთა განათლების პროგრამები (Symposia) სიმპოზიუმები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Farrington</dc:creator>
  <cp:lastModifiedBy>Irina Tskhomelidze</cp:lastModifiedBy>
  <cp:revision>39</cp:revision>
  <cp:lastPrinted>2015-08-11T08:54:15Z</cp:lastPrinted>
  <dcterms:created xsi:type="dcterms:W3CDTF">2015-08-05T00:24:26Z</dcterms:created>
  <dcterms:modified xsi:type="dcterms:W3CDTF">2015-08-11T09:22:39Z</dcterms:modified>
</cp:coreProperties>
</file>