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308" r:id="rId2"/>
    <p:sldId id="310" r:id="rId3"/>
    <p:sldId id="311" r:id="rId4"/>
    <p:sldId id="262" r:id="rId5"/>
    <p:sldId id="313" r:id="rId6"/>
    <p:sldId id="314" r:id="rId7"/>
    <p:sldId id="333" r:id="rId8"/>
    <p:sldId id="332" r:id="rId9"/>
    <p:sldId id="323" r:id="rId10"/>
    <p:sldId id="336" r:id="rId11"/>
    <p:sldId id="334" r:id="rId12"/>
    <p:sldId id="339" r:id="rId13"/>
    <p:sldId id="340" r:id="rId14"/>
    <p:sldId id="344" r:id="rId15"/>
    <p:sldId id="335" r:id="rId16"/>
    <p:sldId id="337" r:id="rId17"/>
    <p:sldId id="342" r:id="rId18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7E7"/>
    <a:srgbClr val="E8CBCB"/>
    <a:srgbClr val="BAC3DE"/>
    <a:srgbClr val="333333"/>
    <a:srgbClr val="7F7F7F"/>
    <a:srgbClr val="C40000"/>
    <a:srgbClr val="AC0000"/>
    <a:srgbClr val="0000BC"/>
    <a:srgbClr val="23538D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106" d="100"/>
          <a:sy n="106" d="100"/>
        </p:scale>
        <p:origin x="912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4075093760741E-2"/>
          <c:y val="4.3081205758371106E-2"/>
          <c:w val="0.48427118002002328"/>
          <c:h val="0.869894527073007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Emergency Case Category</c:v>
                </c:pt>
              </c:strCache>
            </c:strRef>
          </c:tx>
          <c:spPr>
            <a:effectLst>
              <a:outerShdw blurRad="152400" dist="215900" dir="36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47650"/>
              <a:bevelB w="146050" h="127000"/>
            </a:sp3d>
          </c:spPr>
          <c:dPt>
            <c:idx val="0"/>
            <c:bubble3D val="0"/>
            <c:explosion val="7"/>
            <c:spPr>
              <a:solidFill>
                <a:srgbClr val="0070C0"/>
              </a:solidFill>
              <a:effectLst>
                <a:outerShdw blurRad="152400" dist="215900" dir="36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28600" h="247650"/>
                <a:bevelB w="146050" h="127000"/>
              </a:sp3d>
            </c:spPr>
          </c:dPt>
          <c:dPt>
            <c:idx val="1"/>
            <c:bubble3D val="0"/>
            <c:explosion val="4"/>
          </c:dPt>
          <c:dPt>
            <c:idx val="2"/>
            <c:bubble3D val="0"/>
            <c:explosion val="6"/>
            <c:spPr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52400" dist="215900" dir="36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28600" h="247650"/>
                <a:bevelB w="146050" h="127000"/>
              </a:sp3d>
            </c:spPr>
          </c:dPt>
          <c:cat>
            <c:strRef>
              <c:f>Sheet1!$A$2:$A$4</c:f>
              <c:strCache>
                <c:ptCount val="3"/>
                <c:pt idx="0">
                  <c:v>საპატრულო პოლიცია</c:v>
                </c:pt>
                <c:pt idx="1">
                  <c:v>სასწრაფო-სამედიცინო დახმარება</c:v>
                </c:pt>
                <c:pt idx="2">
                  <c:v>სახანძრო-სამაშველო სამსახური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0.84000000000000064</c:v>
                </c:pt>
                <c:pt idx="2">
                  <c:v>3.0000000000000034E-2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616906134155912"/>
          <c:y val="5.5639885292116296E-2"/>
          <c:w val="0.38052628730687144"/>
          <c:h val="0.3653484783996661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0.24742</cdr:x>
      <cdr:y>0.72222</cdr:y>
    </cdr:from>
    <cdr:to>
      <cdr:x>0.42389</cdr:x>
      <cdr:y>0.83472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2971800"/>
          <a:ext cx="1304360" cy="462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latin typeface="Sylfaen" pitchFamily="18" charset="0"/>
            </a:rPr>
            <a:t>84 %</a:t>
          </a:r>
          <a:endParaRPr lang="en-US" sz="1600" b="1" dirty="0">
            <a:solidFill>
              <a:schemeClr val="tx1"/>
            </a:solidFill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0.28866</cdr:x>
      <cdr:y>0.05556</cdr:y>
    </cdr:from>
    <cdr:to>
      <cdr:x>0.36082</cdr:x>
      <cdr:y>0.13056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3600" y="228600"/>
          <a:ext cx="533400" cy="308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latin typeface="Sylfaen" pitchFamily="18" charset="0"/>
            </a:rPr>
            <a:t>3%</a:t>
          </a:r>
          <a:endParaRPr lang="en-US" sz="1600" b="1" dirty="0">
            <a:solidFill>
              <a:schemeClr val="tx1"/>
            </a:solidFill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0.38144</cdr:x>
      <cdr:y>0.11111</cdr:y>
    </cdr:from>
    <cdr:to>
      <cdr:x>0.49908</cdr:x>
      <cdr:y>0.24236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9400" y="457200"/>
          <a:ext cx="869524" cy="540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latin typeface="Sylfaen" pitchFamily="18" charset="0"/>
            </a:rPr>
            <a:t>13%</a:t>
          </a:r>
          <a:endParaRPr lang="en-US" sz="1600" b="1" dirty="0">
            <a:solidFill>
              <a:schemeClr val="tx1"/>
            </a:solidFill>
            <a:latin typeface="Sylfae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B1665A-A207-40DA-BA31-24CC50971227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E2326-0CC5-4796-A65C-C99A104B7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2326-0CC5-4796-A65C-C99A104B75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undua-d\Desktop\3-20chant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2904" y="5465767"/>
            <a:ext cx="150309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gonal Stripe 7"/>
          <p:cNvSpPr/>
          <p:nvPr userDrawn="1"/>
        </p:nvSpPr>
        <p:spPr>
          <a:xfrm rot="10800000">
            <a:off x="7429500" y="4800599"/>
            <a:ext cx="2476500" cy="2057400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3" descr="D:\112 diana\logo-axa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7877" y="5788029"/>
            <a:ext cx="6277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9906000" cy="7620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BPG Nino Mtavruli" pitchFamily="2" charset="0"/>
            </a:endParaRPr>
          </a:p>
        </p:txBody>
      </p:sp>
      <p:pic>
        <p:nvPicPr>
          <p:cNvPr id="11" name="Picture 3" descr="D:\112 diana\logo-axal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0"/>
            <a:ext cx="742950" cy="7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906000" cy="7620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BPG Nino Mtavruli" pitchFamily="2" charset="0"/>
            </a:endParaRPr>
          </a:p>
        </p:txBody>
      </p:sp>
      <p:pic>
        <p:nvPicPr>
          <p:cNvPr id="8" name="Picture 3" descr="D:\112 diana\logo-axal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0"/>
            <a:ext cx="742950" cy="7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906000" cy="7620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BPG Nino Mtavruli" pitchFamily="2" charset="0"/>
            </a:endParaRPr>
          </a:p>
        </p:txBody>
      </p:sp>
      <p:pic>
        <p:nvPicPr>
          <p:cNvPr id="8" name="Picture 3" descr="D:\112 diana\logo-axal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0"/>
            <a:ext cx="742950" cy="7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906000" cy="7620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BPG Nino Mtavruli" pitchFamily="2" charset="0"/>
            </a:endParaRPr>
          </a:p>
        </p:txBody>
      </p:sp>
      <p:pic>
        <p:nvPicPr>
          <p:cNvPr id="8" name="Picture 3" descr="D:\112 diana\logo-axal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0"/>
            <a:ext cx="742950" cy="7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ttt1.jpg"/>
          <p:cNvPicPr>
            <a:picLocks noChangeAspect="1"/>
          </p:cNvPicPr>
          <p:nvPr userDrawn="1"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303524" cy="2057400"/>
          </a:xfrm>
          <a:prstGeom prst="rect">
            <a:avLst/>
          </a:prstGeom>
        </p:spPr>
      </p:pic>
      <p:pic>
        <p:nvPicPr>
          <p:cNvPr id="9" name="Picture 2" descr="C:\Users\dundua-d\Desktop\3-20chanta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2904" y="5465767"/>
            <a:ext cx="1503098" cy="1392237"/>
          </a:xfrm>
          <a:prstGeom prst="rect">
            <a:avLst/>
          </a:prstGeom>
          <a:noFill/>
        </p:spPr>
      </p:pic>
      <p:sp>
        <p:nvSpPr>
          <p:cNvPr id="10" name="Diagonal Stripe 9"/>
          <p:cNvSpPr/>
          <p:nvPr userDrawn="1"/>
        </p:nvSpPr>
        <p:spPr>
          <a:xfrm rot="10800000">
            <a:off x="7429500" y="4800605"/>
            <a:ext cx="2476500" cy="2057399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3" descr="D:\112 diana\logo-axali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5330" y="5863621"/>
            <a:ext cx="627723" cy="61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4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(424) copy.png"/>
          <p:cNvPicPr>
            <a:picLocks noChangeAspect="1"/>
          </p:cNvPicPr>
          <p:nvPr/>
        </p:nvPicPr>
        <p:blipFill>
          <a:blip r:embed="rId2" cstate="print"/>
          <a:srcRect r="53234"/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648200" y="228601"/>
            <a:ext cx="5257800" cy="64008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ka-GE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avMtavr" pitchFamily="2" charset="0"/>
              </a:rPr>
              <a:t>საქართველოს შინაგან საქმეთა სამინისტროს</a:t>
            </a:r>
            <a:br>
              <a:rPr lang="ka-GE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avMtavr" pitchFamily="2" charset="0"/>
              </a:rPr>
            </a:br>
            <a:r>
              <a:rPr lang="ka-GE" sz="40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avMtavr" pitchFamily="2" charset="0"/>
              </a:rPr>
              <a:t>112-ის დეპარტამენტი</a:t>
            </a:r>
            <a:endParaRPr lang="en-US" sz="4000" b="1" dirty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avMtavr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42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შემოსული ზარები, გახსნილი საქმეები</a:t>
            </a:r>
            <a:b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</a:br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თბილისი - რეგიონები</a:t>
            </a:r>
            <a:endParaRPr lang="en-US" sz="2800" dirty="0">
              <a:latin typeface="Avaza Mtavruli" panose="020B0500000000000000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915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367337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რიცხვი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ზარების რაოდენობა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საქმეების საერთო რაოდენობა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თბილისი-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რეგიონი-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</a:tr>
              <a:tr h="508764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06.07.14წ.-ის  09:00 სთ-დან                  07.07.14წ.-ის 09:00-მდე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1 695</a:t>
                      </a:r>
                    </a:p>
                  </a:txBody>
                  <a:tcPr marL="9525" marR="9525" marT="9525" marB="0" anchor="ctr"/>
                </a:tc>
              </a:tr>
              <a:tr h="408372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07.07.14წ.-ის  09:00 სთ-დან                  08.07.14წ.-ის 09:00-მდე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22 756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1729</a:t>
                      </a:r>
                    </a:p>
                  </a:txBody>
                  <a:tcPr marL="9525" marR="9525" marT="9525" marB="0" anchor="ctr"/>
                </a:tc>
              </a:tr>
              <a:tr h="479838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08.07.14წ.-ის  09:00 სთ-დან                  09.07.14წ.-ის 09:00-მდე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1 702</a:t>
                      </a:r>
                    </a:p>
                  </a:txBody>
                  <a:tcPr marL="9525" marR="9525" marT="9525" marB="0" anchor="ctr"/>
                </a:tc>
              </a:tr>
              <a:tr h="473032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09.07.14წ.-ის  09:00 სთ-დან                  10.07.14წ.-ის 09:00-მდე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1 717</a:t>
                      </a:r>
                    </a:p>
                  </a:txBody>
                  <a:tcPr marL="9525" marR="9525" marT="9525" marB="0" anchor="ctr"/>
                </a:tc>
              </a:tr>
              <a:tr h="544496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10.07.14წ.-ის  09:00 სთ-დან                  11.07.14წ.-ის 09:00-მდე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1844</a:t>
                      </a:r>
                    </a:p>
                  </a:txBody>
                  <a:tcPr marL="9525" marR="9525" marT="9525" marB="0" anchor="ctr"/>
                </a:tc>
              </a:tr>
              <a:tr h="723361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11.07.14წ.-ის  09:00 სთ-დან                  12.07.14წ.-ის 09:00-მდე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1896</a:t>
                      </a:r>
                    </a:p>
                  </a:txBody>
                  <a:tcPr marL="9525" marR="9525" marT="9525" marB="0" anchor="ctr"/>
                </a:tc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12.07.14წ.-ის  09:00 სთ-დან                  13.07.14წ.-ის 09:00-მდე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96200" y="990601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roca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wamebi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gadamwyvetia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…</a:t>
            </a:r>
            <a:endParaRPr lang="en-US" sz="1200" b="1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4223" y="304800"/>
            <a:ext cx="788618" cy="6888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4800" y="1295400"/>
            <a:ext cx="935937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1143000"/>
          </a:xfrm>
        </p:spPr>
        <p:txBody>
          <a:bodyPr>
            <a:noAutofit/>
          </a:bodyPr>
          <a:lstStyle/>
          <a:p>
            <a:r>
              <a:rPr lang="ka-G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ბრიგადების დაყოვნება (საათების მიხედვით)</a:t>
            </a:r>
            <a:endParaRPr lang="en-US" sz="2800" dirty="0">
              <a:latin typeface="Avaza Mtavruli" panose="020B0500000000000000" pitchFamily="34" charset="0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4223" y="304800"/>
            <a:ext cx="788618" cy="68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9906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roca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wamebi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gadamwyvetia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…</a:t>
            </a:r>
            <a:endParaRPr lang="en-US" sz="1200" b="1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935937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რიცხვი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დრო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ახალი საქმეების  რაოდენობა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შესაბამის დროს  რამდენი  ბრიგადა იყო თავისუფალი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07/07/2014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08/07/2014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23:50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11430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ბრიგადების დაყოვნება (საათების მიხედვით)</a:t>
            </a:r>
            <a:endParaRPr lang="en-US" sz="2800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4223" y="304800"/>
            <a:ext cx="788618" cy="68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9906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roca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wamebi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gadamwyvetia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…</a:t>
            </a:r>
            <a:endParaRPr lang="en-US" sz="1200" b="1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935937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რიცხვი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დრო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ახალი საქმეების  რაოდენობა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შესაბამის დროს  რამდენი  ბრიგადა იყო თავისუფალი</a:t>
                      </a:r>
                    </a:p>
                  </a:txBody>
                  <a:tcPr marL="9525" marR="9525" marT="9525" marB="0" anchor="ctr"/>
                </a:tc>
              </a:tr>
              <a:tr h="37084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09/07/2014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23:50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7084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10/07/2014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19200"/>
          </a:xfrm>
        </p:spPr>
        <p:txBody>
          <a:bodyPr>
            <a:normAutofit/>
          </a:bodyPr>
          <a:lstStyle/>
          <a:p>
            <a:r>
              <a:rPr lang="ka-G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სამედიცინო </a:t>
            </a:r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გამოძახების სტატისტიკა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431537"/>
              </p:ext>
            </p:extLst>
          </p:nvPr>
        </p:nvGraphicFramePr>
        <p:xfrm>
          <a:off x="495300" y="1600200"/>
          <a:ext cx="8915400" cy="410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/>
                <a:gridCol w="1885950"/>
                <a:gridCol w="1114425"/>
                <a:gridCol w="1114425"/>
                <a:gridCol w="1114425"/>
                <a:gridCol w="1114425"/>
                <a:gridCol w="1114425"/>
                <a:gridCol w="1114425"/>
              </a:tblGrid>
              <a:tr h="37084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#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ინც.ტიპი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თბილისი </a:t>
                      </a:r>
                      <a:br>
                        <a:rPr lang="en-US" sz="1200" b="1" i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</a:br>
                      <a:r>
                        <a:rPr lang="en-US" sz="1200" b="1" i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(2014)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რეგიონი</a:t>
                      </a:r>
                      <a:r>
                        <a:rPr lang="en-US" sz="1200" b="1" i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US" sz="1200" b="1" i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</a:br>
                      <a:r>
                        <a:rPr lang="en-US" sz="1200" b="1" i="1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(2014)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იანვარი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თებერვალი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მარტი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იანვარი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თებერვალი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მარტი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ვირუსული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ინფექცია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862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1420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877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579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1 120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ტკივილი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7757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6653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7345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5024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4 655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3 472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ჰიპერთერმია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4556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7201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4410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2458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3 780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2 781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ნევროტულობა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374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ამბულატორია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929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827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980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გვამი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686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საშარდე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გზების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დისკომფორტი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249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სხეულზე გამონაყარი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ნაკბენი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ცხოველის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721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4982" y="228600"/>
            <a:ext cx="788618" cy="6888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4800" y="1524000"/>
            <a:ext cx="935937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1400" y="1247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roca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wamebi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gadamwyvetia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…</a:t>
            </a:r>
            <a:endParaRPr lang="en-US" sz="1200" b="1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192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ინციდენტის ტიპები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4982" y="228600"/>
            <a:ext cx="788618" cy="6888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4800" y="1524000"/>
            <a:ext cx="935937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1400" y="1247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roca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wamebi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gadamwyvetia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…</a:t>
            </a:r>
            <a:endParaRPr lang="en-US" sz="1200" b="1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947671"/>
              </p:ext>
            </p:extLst>
          </p:nvPr>
        </p:nvGraphicFramePr>
        <p:xfrm>
          <a:off x="228600" y="1687389"/>
          <a:ext cx="3693059" cy="4438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733"/>
                <a:gridCol w="3357326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ვირუსული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ინფექცია</a:t>
                      </a:r>
                      <a:endParaRPr lang="en-GB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4E7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დისპეპსიური მოვლენები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ტკივილი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ჰიპერთერმია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ნევროტულობა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ამბულატორია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გვამი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დიაბეტი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საშარდე გზების დისკომფორტი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სხეულზე გამონაყარი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ნაკბენი ცხოველის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ასთმა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ალერგია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გადაციება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გადაყვანა დიალიზზე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გონების კარგვის ეპიზოდი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გული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დამწვრობა თერმული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დამწვრობა ქიმიური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ელექტროტრამვა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თვალის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დაზიანება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969139"/>
              </p:ext>
            </p:extLst>
          </p:nvPr>
        </p:nvGraphicFramePr>
        <p:xfrm>
          <a:off x="2971800" y="1676393"/>
          <a:ext cx="3280680" cy="4422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62"/>
                <a:gridCol w="2927018"/>
              </a:tblGrid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ინტოქსიკაცია</a:t>
                      </a: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საკვებით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>
                    <a:solidFill>
                      <a:srgbClr val="F4E7E7"/>
                    </a:solidFill>
                  </a:tcPr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ინტოქსიკაცია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ალკოჰოლით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ინტოქსიკაცია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მედიკამენტით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45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ინტოქსიკაცია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ქიმიური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საშუალებით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ინტოქსიკაცია</a:t>
                      </a:r>
                      <a:r>
                        <a:rPr lang="en-US" sz="1100" dirty="0">
                          <a:effectLst/>
                        </a:rPr>
                        <a:t> - CO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კომა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დაუზუსტებელი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კომა ნარკოტიკული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კომა დიაბეტური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კრუნჩხვა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მეტყველების არ არსებობა ან მოშლა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მოტეხილობა/ ამოვარდნილობა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მშობიარე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ნაკბენი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ნაკბენი ქვეწარმავლის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ნაკბენი მწერის, ფეხსახსრიანის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პიროვნება არ გამოდის კონტაქტზე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სიმაღლიდან ვარდნა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სისხლდენა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სისხლდენა ფარული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210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სუიციდის მცდელობა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  <a:tr h="176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სუიციდი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8" marR="64148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71733"/>
              </p:ext>
            </p:extLst>
          </p:nvPr>
        </p:nvGraphicFramePr>
        <p:xfrm>
          <a:off x="5954917" y="1676400"/>
          <a:ext cx="3505200" cy="449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66"/>
                <a:gridCol w="3127334"/>
              </a:tblGrid>
              <a:tr h="2496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სუნთქვის</a:t>
                      </a:r>
                      <a:r>
                        <a:rPr lang="en-US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გაძნელება</a:t>
                      </a:r>
                      <a:endParaRPr lang="en-GB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>
                    <a:solidFill>
                      <a:srgbClr val="F4E7E7"/>
                    </a:solidFill>
                  </a:tcPr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ტკივილი გულმკერდის არეში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411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ტკივილი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მუცელში</a:t>
                      </a:r>
                      <a:r>
                        <a:rPr lang="en-US" sz="1100" dirty="0">
                          <a:effectLst/>
                        </a:rPr>
                        <a:t> (</a:t>
                      </a:r>
                      <a:r>
                        <a:rPr lang="en-US" sz="1100" dirty="0" err="1">
                          <a:effectLst/>
                        </a:rPr>
                        <a:t>მწვავე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მუცელი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ტრამვა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უგონო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უცხო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სხეულით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ობსტრუქცია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ფსიქიური აშლილობა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წნევა -დაბალი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წნევა -მაღალი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ჭრილობა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ჭრილობა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სისხლდენით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ჭვალი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ხველება შეტევით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65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შეჯახება სხეულის დაზიანებით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65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შეჯახება ქვეითზე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დაჭრა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ცემა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ზოგადი სისუსტე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05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მოყინვა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  <a:tr h="2143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ჰიპოთერმია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8" marR="627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3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სამედიცინო შემთხვევების ტიპები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5105397"/>
          </a:xfrm>
        </p:spPr>
        <p:txBody>
          <a:bodyPr>
            <a:normAutofit fontScale="25000" lnSpcReduction="20000"/>
          </a:bodyPr>
          <a:lstStyle/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გამონაყარი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ასთმური შეტევა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სუნთქვის გაძნელება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შეშუპება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ყლაპვის გაძნელება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უგონო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ცნობიერების დაბინდვა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ტკივილი სხვადასხვა გენეზის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ტემპერატურა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ინტოქსიკაცია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გულისრევა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პირღებინება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თავბრუსხვევა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მხედველობის გაორება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კრუნჩხვა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ჰალუცინაცია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გონების კარგვა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ოფლიანობა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კანის ფერის შეცვლა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დამწვრობა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ჭრილობა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ფაღარათი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სიმაღლიდან ვარდნა, ჩავარდნა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ელექტროტრავმა</a:t>
            </a:r>
            <a:endParaRPr lang="en-US" sz="5200" dirty="0" smtClean="0"/>
          </a:p>
          <a:p>
            <a:pPr marL="914400" lvl="0" indent="-914400">
              <a:buFont typeface="+mj-lt"/>
              <a:buAutoNum type="arabicPeriod"/>
            </a:pPr>
            <a:r>
              <a:rPr lang="ka-GE" sz="5200" dirty="0" smtClean="0"/>
              <a:t>წნევა</a:t>
            </a:r>
            <a:endParaRPr lang="en-US" sz="5200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35550" y="1524000"/>
            <a:ext cx="4375150" cy="5333999"/>
          </a:xfrm>
        </p:spPr>
        <p:txBody>
          <a:bodyPr>
            <a:noAutofit/>
          </a:bodyPr>
          <a:lstStyle/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ინტოქსიკაცია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აღზნებადობა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თვალის დაზიანება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ტრავმა (მოტეხილობა)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მეტყველების მოშლა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მოძრაობის მოშლა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სისხლდენა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მშობიარე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ნაკბენი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ტაქიკარდია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ფსიქიური აშლილობა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შარდის შეკავება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კანკალი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სითბური ეფექტი (მზის დაკვრა)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შეჯახება სხეულის დაზიანებით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შეჯახება ქვეითზე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სუიციდის მცდელობა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უცხო სხეული (სად არის ლოკალიზებული)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ჭვალი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ხველის შეტევით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გადაციება/მოყინვა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ზოგადი სისუსტე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ცუდად ყოფნა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ზოგადი სისუსტე</a:t>
            </a:r>
            <a:endParaRPr lang="en-US" sz="1300" dirty="0" smtClean="0"/>
          </a:p>
          <a:p>
            <a:pPr marL="914400" indent="-914400">
              <a:lnSpc>
                <a:spcPct val="80000"/>
              </a:lnSpc>
              <a:buFont typeface="+mj-lt"/>
              <a:buAutoNum type="arabicPeriod" startAt="26"/>
            </a:pPr>
            <a:r>
              <a:rPr lang="ka-GE" sz="1300" dirty="0" smtClean="0"/>
              <a:t>ბავშვთან დაკავშირებული გამოძახება</a:t>
            </a:r>
            <a:endParaRPr lang="en-US" sz="1300" dirty="0" smtClean="0"/>
          </a:p>
          <a:p>
            <a:pPr>
              <a:buFont typeface="+mj-lt"/>
              <a:buAutoNum type="arabicPeriod" startAt="26"/>
            </a:pPr>
            <a:endParaRPr lang="en-US" sz="12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4223" y="304800"/>
            <a:ext cx="788618" cy="688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9906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roca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wamebi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gadamwyvetia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…</a:t>
            </a:r>
            <a:endParaRPr lang="en-US" sz="1200" b="1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95400"/>
            <a:ext cx="935937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სამედიცინო შემთხვევების ტიპები</a:t>
            </a:r>
            <a:endParaRPr lang="en-US" sz="28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4223" y="304800"/>
            <a:ext cx="788618" cy="688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9906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roca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wamebi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gadamwyvetia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…</a:t>
            </a:r>
            <a:endParaRPr lang="en-US" sz="1200" b="1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95400"/>
            <a:ext cx="935937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" y="1447800"/>
            <a:ext cx="2514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a-GE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lavMtavr"/>
              </a:rPr>
              <a:t>გამონაყარი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lavMtav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981200"/>
            <a:ext cx="27430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1600" b="1" cap="none" spc="0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სუნთქვა  უჭირს თუ არა?</a:t>
            </a:r>
            <a:endParaRPr lang="en-US" sz="1600" b="1" cap="none" spc="0" dirty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76400"/>
            <a:ext cx="4187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b="1" cap="none" spc="0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კი</a:t>
            </a:r>
            <a:endParaRPr lang="en-US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2057400"/>
            <a:ext cx="60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b="1" cap="none" spc="0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არა</a:t>
            </a:r>
            <a:endParaRPr lang="en-US" b="1" cap="none" spc="0" dirty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10375" y="1762125"/>
            <a:ext cx="1600200" cy="2286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50" dirty="0" smtClean="0"/>
              <a:t>მაღალი პრორიტეტი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457200" y="2819400"/>
            <a:ext cx="26052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1600" b="1" cap="none" spc="0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ყლაპვა  უჭირს თუ არა?</a:t>
            </a:r>
            <a:endParaRPr lang="en-US" sz="1600" b="1" cap="none" spc="0" dirty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2590800"/>
            <a:ext cx="4187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კი</a:t>
            </a:r>
            <a:endParaRPr lang="en-US" b="1" dirty="0" smtClean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0200" y="2971800"/>
            <a:ext cx="60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b="1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არა</a:t>
            </a:r>
            <a:endParaRPr lang="en-US" b="1" dirty="0" smtClean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58000" y="2667000"/>
            <a:ext cx="1600200" cy="2286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50" dirty="0" smtClean="0"/>
              <a:t>მაღალი პრორიტეტი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>
          <a:xfrm>
            <a:off x="457200" y="3700046"/>
            <a:ext cx="25923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1600" b="1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შეშუპება  აქვს  თუ არა?</a:t>
            </a:r>
            <a:endParaRPr lang="en-US" sz="1600" b="1" dirty="0" smtClean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6400" y="3440668"/>
            <a:ext cx="4187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კი</a:t>
            </a:r>
            <a:endParaRPr lang="en-US" b="1" dirty="0" smtClean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0200" y="3897868"/>
            <a:ext cx="60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b="1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არა</a:t>
            </a:r>
            <a:endParaRPr lang="en-US" b="1" dirty="0" smtClean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0" y="3505200"/>
            <a:ext cx="1600200" cy="2286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50" dirty="0" smtClean="0"/>
              <a:t>მაღალი პრორიტეტი</a:t>
            </a:r>
            <a:endParaRPr lang="en-US" sz="1050" dirty="0"/>
          </a:p>
        </p:txBody>
      </p:sp>
      <p:sp>
        <p:nvSpPr>
          <p:cNvPr id="25" name="Rectangle 24"/>
          <p:cNvSpPr/>
          <p:nvPr/>
        </p:nvSpPr>
        <p:spPr>
          <a:xfrm>
            <a:off x="457200" y="4614446"/>
            <a:ext cx="387958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1600" b="1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მაღალი ტემპერატურა  აქვს  თუ არა?</a:t>
            </a:r>
            <a:endParaRPr lang="en-US" sz="1600" b="1" dirty="0" smtClean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4507468"/>
            <a:ext cx="4187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კი</a:t>
            </a:r>
            <a:endParaRPr lang="en-US" b="1" dirty="0" smtClean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0200" y="4888468"/>
            <a:ext cx="60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b="1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არა</a:t>
            </a:r>
            <a:endParaRPr lang="en-US" b="1" dirty="0" smtClean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58000" y="4572000"/>
            <a:ext cx="1600200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50" dirty="0" smtClean="0">
                <a:solidFill>
                  <a:schemeClr val="tx1"/>
                </a:solidFill>
              </a:rPr>
              <a:t>საშუალო პრორიტეტი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5605046"/>
            <a:ext cx="43364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1600" b="1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გულისრევა / თავბრუსხვევა აქვს  თუ არა?</a:t>
            </a:r>
            <a:endParaRPr lang="en-US" sz="1600" b="1" dirty="0" smtClean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86400" y="5498068"/>
            <a:ext cx="4187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კი</a:t>
            </a:r>
            <a:endParaRPr lang="en-US" b="1" dirty="0" smtClean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10200" y="5879068"/>
            <a:ext cx="6096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b="1" dirty="0" smtClean="0">
                <a:ln w="12700">
                  <a:noFill/>
                  <a:prstDash val="solid"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არა</a:t>
            </a:r>
            <a:endParaRPr lang="en-US" b="1" dirty="0" smtClean="0">
              <a:ln w="12700">
                <a:noFill/>
                <a:prstDash val="solid"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34200" y="5562600"/>
            <a:ext cx="160020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50" dirty="0" smtClean="0">
                <a:solidFill>
                  <a:schemeClr val="tx1"/>
                </a:solidFill>
              </a:rPr>
              <a:t>დაბალი პრორიტეტი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21236092">
            <a:off x="3347709" y="1909843"/>
            <a:ext cx="2062748" cy="10442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21236092">
            <a:off x="3352776" y="2819869"/>
            <a:ext cx="2057449" cy="10852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21236092">
            <a:off x="3352774" y="3689791"/>
            <a:ext cx="2057451" cy="10852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21236092">
            <a:off x="4346462" y="4704923"/>
            <a:ext cx="1079801" cy="11515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21236092">
            <a:off x="4796188" y="5675734"/>
            <a:ext cx="704981" cy="1105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5943600" y="1828800"/>
            <a:ext cx="704981" cy="1105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3356668" y="2170533"/>
            <a:ext cx="2053532" cy="11546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943600" y="2743200"/>
            <a:ext cx="704981" cy="1105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352800" y="3048000"/>
            <a:ext cx="2053532" cy="11546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6019800" y="3581400"/>
            <a:ext cx="704981" cy="1105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3352800" y="3962400"/>
            <a:ext cx="2053532" cy="11546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019800" y="4648200"/>
            <a:ext cx="704981" cy="1105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279179">
            <a:off x="4343400" y="4919788"/>
            <a:ext cx="1062932" cy="76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019800" y="5638800"/>
            <a:ext cx="704981" cy="1105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79179">
            <a:off x="4799244" y="5894951"/>
            <a:ext cx="683167" cy="9676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934200" y="6019800"/>
            <a:ext cx="160020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50" dirty="0" smtClean="0">
                <a:solidFill>
                  <a:schemeClr val="tx1"/>
                </a:solidFill>
              </a:rPr>
              <a:t>მიმართავს ექიმს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6019800" y="6019800"/>
            <a:ext cx="704981" cy="1105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192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საერთაშორისო გამოცდილება</a:t>
            </a:r>
            <a:endParaRPr lang="en-US" sz="28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4982" y="228600"/>
            <a:ext cx="788618" cy="6888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4800" y="1524000"/>
            <a:ext cx="935937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1400" y="1247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roca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wamebi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 </a:t>
            </a:r>
            <a:r>
              <a:rPr lang="en-US" sz="1200" b="1" dirty="0" err="1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gadamwyvetia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…</a:t>
            </a:r>
            <a:endParaRPr lang="en-US" sz="1200" b="1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sz="1800" u="sng" dirty="0" smtClean="0"/>
          </a:p>
          <a:p>
            <a:pPr algn="just"/>
            <a:r>
              <a:rPr lang="ka-GE" sz="1800" u="sng" dirty="0" smtClean="0"/>
              <a:t>საქმეთა პრიორიტეტების განმსაზღვრელი სისტემა - </a:t>
            </a:r>
            <a:r>
              <a:rPr lang="en-US" sz="1800" u="sng" dirty="0" smtClean="0"/>
              <a:t>Priority Dispatch Corporation</a:t>
            </a:r>
            <a:r>
              <a:rPr lang="ka-GE" sz="1800" dirty="0" smtClean="0"/>
              <a:t>;</a:t>
            </a:r>
            <a:r>
              <a:rPr lang="en-US" sz="1800" dirty="0"/>
              <a:t> </a:t>
            </a:r>
            <a:r>
              <a:rPr lang="en-US" sz="1800" i="1" dirty="0" smtClean="0"/>
              <a:t>(</a:t>
            </a:r>
            <a:r>
              <a:rPr lang="ka-GE" sz="1800" i="1" u="sng" dirty="0" smtClean="0"/>
              <a:t>აშშ, დიდ</a:t>
            </a:r>
            <a:r>
              <a:rPr lang="ka-GE" sz="1800" i="1" u="sng" dirty="0"/>
              <a:t>ი</a:t>
            </a:r>
            <a:r>
              <a:rPr lang="ka-GE" sz="1800" i="1" u="sng" dirty="0" smtClean="0"/>
              <a:t> ბრიტანეთი</a:t>
            </a:r>
            <a:r>
              <a:rPr lang="ka-GE" sz="1800" i="1" u="sng" dirty="0"/>
              <a:t>, </a:t>
            </a:r>
            <a:r>
              <a:rPr lang="ka-GE" sz="1800" i="1" u="sng" dirty="0" smtClean="0"/>
              <a:t>ბელგია, </a:t>
            </a:r>
            <a:r>
              <a:rPr lang="ka-GE" sz="1800" i="1" u="sng" dirty="0"/>
              <a:t>სლოვაკეთი, </a:t>
            </a:r>
            <a:r>
              <a:rPr lang="ka-GE" sz="1800" i="1" u="sng" dirty="0" smtClean="0"/>
              <a:t>რუმინეთი</a:t>
            </a:r>
            <a:r>
              <a:rPr lang="ka-GE" sz="1800" i="1" u="sng" dirty="0"/>
              <a:t>, </a:t>
            </a:r>
            <a:r>
              <a:rPr lang="ka-GE" sz="1800" i="1" u="sng" dirty="0" smtClean="0"/>
              <a:t>საბერძნეთი</a:t>
            </a:r>
            <a:r>
              <a:rPr lang="ka-GE" sz="1800" i="1" u="sng" dirty="0"/>
              <a:t>, </a:t>
            </a:r>
            <a:r>
              <a:rPr lang="ka-GE" sz="1800" i="1" u="sng" dirty="0" smtClean="0"/>
              <a:t>პოლონეთი, ესტონეთი</a:t>
            </a:r>
            <a:r>
              <a:rPr lang="ka-GE" sz="1800" i="1" u="sng" dirty="0"/>
              <a:t>, </a:t>
            </a:r>
            <a:r>
              <a:rPr lang="ka-GE" sz="1800" i="1" u="sng" dirty="0" smtClean="0"/>
              <a:t>შვედეთი</a:t>
            </a:r>
            <a:r>
              <a:rPr lang="ka-GE" sz="1800" i="1" u="sng" dirty="0"/>
              <a:t>, </a:t>
            </a:r>
            <a:r>
              <a:rPr lang="ka-GE" sz="1800" i="1" u="sng" dirty="0" smtClean="0"/>
              <a:t>ლიტვა </a:t>
            </a:r>
            <a:r>
              <a:rPr lang="ka-GE" sz="1800" i="1" u="sng" dirty="0"/>
              <a:t>და </a:t>
            </a:r>
            <a:r>
              <a:rPr lang="ka-GE" sz="1800" i="1" u="sng" dirty="0" smtClean="0"/>
              <a:t>სხვა</a:t>
            </a:r>
            <a:r>
              <a:rPr lang="en-US" sz="1800" i="1" u="sng" dirty="0" smtClean="0"/>
              <a:t>)</a:t>
            </a:r>
          </a:p>
          <a:p>
            <a:pPr marL="0" indent="0" algn="just">
              <a:buNone/>
            </a:pPr>
            <a:endParaRPr lang="ka-GE" sz="1800" i="1" u="sng" dirty="0" smtClean="0"/>
          </a:p>
          <a:p>
            <a:pPr algn="just"/>
            <a:r>
              <a:rPr lang="en-US" sz="1800" dirty="0" err="1" smtClean="0"/>
              <a:t>სტანდარტიზირებული</a:t>
            </a:r>
            <a:r>
              <a:rPr lang="en-US" sz="1800" dirty="0" smtClean="0"/>
              <a:t> </a:t>
            </a:r>
            <a:r>
              <a:rPr lang="en-US" sz="1800" dirty="0" err="1" smtClean="0"/>
              <a:t>პროტოკოლების</a:t>
            </a:r>
            <a:r>
              <a:rPr lang="en-US" sz="1800" dirty="0" smtClean="0"/>
              <a:t> </a:t>
            </a:r>
            <a:r>
              <a:rPr lang="en-US" sz="1800" dirty="0" err="1" smtClean="0"/>
              <a:t>მეშვეობით</a:t>
            </a:r>
            <a:r>
              <a:rPr lang="en-US" sz="1800" dirty="0" smtClean="0"/>
              <a:t>, </a:t>
            </a:r>
            <a:r>
              <a:rPr lang="en-US" sz="1800" dirty="0" err="1" smtClean="0"/>
              <a:t>სისტემატიზირებული</a:t>
            </a:r>
            <a:r>
              <a:rPr lang="en-US" sz="1800" dirty="0" smtClean="0"/>
              <a:t> </a:t>
            </a:r>
            <a:r>
              <a:rPr lang="en-US" sz="1800" dirty="0" err="1" smtClean="0"/>
              <a:t>კითხვარის</a:t>
            </a:r>
            <a:r>
              <a:rPr lang="en-US" sz="1800" dirty="0" smtClean="0"/>
              <a:t> </a:t>
            </a:r>
            <a:r>
              <a:rPr lang="en-US" sz="1800" dirty="0" err="1" smtClean="0"/>
              <a:t>გამოყენების</a:t>
            </a:r>
            <a:r>
              <a:rPr lang="en-US" sz="1800" dirty="0" smtClean="0"/>
              <a:t> </a:t>
            </a:r>
            <a:r>
              <a:rPr lang="en-US" sz="1800" dirty="0" err="1" smtClean="0"/>
              <a:t>შედეგად</a:t>
            </a:r>
            <a:r>
              <a:rPr lang="en-US" sz="1800" dirty="0" smtClean="0"/>
              <a:t>, </a:t>
            </a:r>
            <a:r>
              <a:rPr lang="en-US" sz="1800" dirty="0" err="1" smtClean="0"/>
              <a:t>გადაუდებელი</a:t>
            </a:r>
            <a:r>
              <a:rPr lang="en-US" sz="1800" dirty="0" smtClean="0"/>
              <a:t> </a:t>
            </a:r>
            <a:r>
              <a:rPr lang="en-US" sz="1800" dirty="0" err="1" smtClean="0"/>
              <a:t>დახმარების</a:t>
            </a:r>
            <a:r>
              <a:rPr lang="en-US" sz="1800" dirty="0" smtClean="0"/>
              <a:t> </a:t>
            </a:r>
            <a:r>
              <a:rPr lang="en-US" sz="1800" dirty="0" err="1" smtClean="0"/>
              <a:t>ბრიგადის</a:t>
            </a:r>
            <a:r>
              <a:rPr lang="en-US" sz="1800" dirty="0" smtClean="0"/>
              <a:t> </a:t>
            </a:r>
            <a:r>
              <a:rPr lang="en-US" sz="1800" dirty="0" err="1" smtClean="0"/>
              <a:t>დანიშნულების</a:t>
            </a:r>
            <a:r>
              <a:rPr lang="en-US" sz="1800" dirty="0" smtClean="0"/>
              <a:t> </a:t>
            </a:r>
            <a:r>
              <a:rPr lang="en-US" sz="1800" dirty="0" err="1" smtClean="0"/>
              <a:t>ადგილზე</a:t>
            </a:r>
            <a:r>
              <a:rPr lang="en-US" sz="1800" dirty="0" smtClean="0"/>
              <a:t> </a:t>
            </a:r>
            <a:r>
              <a:rPr lang="en-US" sz="1800" dirty="0" err="1" smtClean="0"/>
              <a:t>მისვლამდე</a:t>
            </a:r>
            <a:r>
              <a:rPr lang="en-US" sz="1800" dirty="0" smtClean="0"/>
              <a:t>, </a:t>
            </a:r>
            <a:r>
              <a:rPr lang="en-US" sz="1800" dirty="0" err="1" smtClean="0"/>
              <a:t>სათანადო</a:t>
            </a:r>
            <a:r>
              <a:rPr lang="en-US" sz="1800" dirty="0" smtClean="0"/>
              <a:t> </a:t>
            </a:r>
            <a:r>
              <a:rPr lang="en-US" sz="1800" dirty="0" err="1" smtClean="0"/>
              <a:t>ინსტრუქციები</a:t>
            </a:r>
            <a:r>
              <a:rPr lang="ka-GE" sz="1800" dirty="0" smtClean="0"/>
              <a:t>ს გაცემის შესაძლებლობა</a:t>
            </a:r>
            <a:endParaRPr lang="en-US" sz="1800" dirty="0" smtClean="0"/>
          </a:p>
          <a:p>
            <a:pPr algn="just"/>
            <a:endParaRPr lang="ka-GE" sz="1800" dirty="0" smtClean="0"/>
          </a:p>
          <a:p>
            <a:pPr algn="just"/>
            <a:r>
              <a:rPr lang="ka-GE" sz="1800" dirty="0" smtClean="0"/>
              <a:t>პროგრამული უზრუნველყოფის სისტემა - </a:t>
            </a:r>
            <a:r>
              <a:rPr lang="en-US" sz="1800" dirty="0" err="1" smtClean="0"/>
              <a:t>ProQA</a:t>
            </a:r>
            <a:r>
              <a:rPr lang="ka-GE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915400" cy="1524000"/>
          </a:xfrm>
        </p:spPr>
        <p:txBody>
          <a:bodyPr>
            <a:normAutofit/>
          </a:bodyPr>
          <a:lstStyle/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ka-GE" sz="1600" b="1" dirty="0" smtClean="0"/>
              <a:t>გადაუდებელი დახმარების სამსახურებს შორის კოორდინირებული სისტემის არარსებობა</a:t>
            </a:r>
            <a:r>
              <a:rPr lang="en-US" sz="1600" b="1" dirty="0" smtClean="0"/>
              <a:t> </a:t>
            </a:r>
          </a:p>
          <a:p>
            <a:pPr lvl="0">
              <a:lnSpc>
                <a:spcPct val="160000"/>
              </a:lnSpc>
              <a:buBlip>
                <a:blip r:embed="rId2"/>
              </a:buBlip>
            </a:pPr>
            <a:r>
              <a:rPr lang="ka-GE" sz="1600" b="1" dirty="0" smtClean="0"/>
              <a:t>ინტერნეტ კავშირის არარსებობა </a:t>
            </a:r>
            <a:endParaRPr lang="en-US" sz="1600" b="1" dirty="0" smtClean="0"/>
          </a:p>
          <a:p>
            <a:pPr>
              <a:lnSpc>
                <a:spcPct val="160000"/>
              </a:lnSpc>
              <a:buBlip>
                <a:blip r:embed="rId2"/>
              </a:buBlip>
            </a:pPr>
            <a:r>
              <a:rPr lang="ka-GE" sz="1600" b="1" dirty="0" smtClean="0"/>
              <a:t>კომუნიკაცია მოძველებული სისტემებით</a:t>
            </a:r>
            <a:endParaRPr lang="en-US" sz="1600" b="1" dirty="0"/>
          </a:p>
        </p:txBody>
      </p:sp>
      <p:pic>
        <p:nvPicPr>
          <p:cNvPr id="9" name="Picture 8" descr="11949891611330913881aiga_toilet_men1.svg_.hi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2121" y="1913145"/>
            <a:ext cx="1649241" cy="1524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101600" h="266700" prst="relaxedInset"/>
            <a:contourClr>
              <a:srgbClr val="969696"/>
            </a:contourClr>
          </a:sp3d>
        </p:spPr>
      </p:pic>
      <p:sp>
        <p:nvSpPr>
          <p:cNvPr id="10" name="Down Arrow 9"/>
          <p:cNvSpPr/>
          <p:nvPr/>
        </p:nvSpPr>
        <p:spPr>
          <a:xfrm rot="6400965" flipH="1">
            <a:off x="3495289" y="2094309"/>
            <a:ext cx="238071" cy="32238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4817918" y="3741945"/>
            <a:ext cx="257910" cy="29758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4876552" flipH="1">
            <a:off x="6112183" y="2114491"/>
            <a:ext cx="238071" cy="32238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022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684543"/>
            <a:ext cx="1298286" cy="732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 descr="1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7367" y="1676400"/>
            <a:ext cx="1327152" cy="74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 descr="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2772" y="4260102"/>
            <a:ext cx="1403349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304800" y="304800"/>
            <a:ext cx="9906000" cy="1147466"/>
            <a:chOff x="577850" y="304800"/>
            <a:chExt cx="9436100" cy="1147466"/>
          </a:xfrm>
        </p:grpSpPr>
        <p:pic>
          <p:nvPicPr>
            <p:cNvPr id="16" name="Picture 15" descr="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0300" y="304800"/>
              <a:ext cx="751209" cy="688816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77850" y="1295400"/>
              <a:ext cx="8915400" cy="0"/>
            </a:xfrm>
            <a:prstGeom prst="line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28291" y="990601"/>
              <a:ext cx="2685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roca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wamebi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gadamwyvetia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…</a:t>
              </a:r>
            </a:p>
            <a:p>
              <a:endParaRPr lang="en-US" sz="1200" b="1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915400" cy="1143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ea typeface="+mn-ea"/>
                <a:cs typeface="Arial" pitchFamily="34" charset="0"/>
              </a:rPr>
              <a:t>შექმნის ისტორია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lavMtavr" pitchFamily="2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286000"/>
            <a:ext cx="3810000" cy="3886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ka-GE" sz="1600" b="1" dirty="0" smtClean="0"/>
              <a:t>„112“ არის საქართველოს შინაგან საქმეთა სამინისტროს საჯარო სამართლის იურიდიული პირი, რომელიც დაარსდა 2012 წელს</a:t>
            </a:r>
            <a:endParaRPr lang="en-US" sz="1600" b="1" dirty="0" smtClean="0"/>
          </a:p>
          <a:p>
            <a:pPr lvl="0">
              <a:lnSpc>
                <a:spcPct val="150000"/>
              </a:lnSpc>
              <a:buNone/>
            </a:pPr>
            <a:endParaRPr lang="en-US" sz="1600" b="1" dirty="0" smtClean="0"/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r>
              <a:rPr lang="ka-GE" sz="1600" b="1" dirty="0" smtClean="0"/>
              <a:t>„112“ კოორდინირებულად მუშაობს სამ სხვადასხვა სამსახურთან</a:t>
            </a:r>
            <a:r>
              <a:rPr lang="en-US" sz="1700" b="1" dirty="0" smtClean="0"/>
              <a:t>  </a:t>
            </a:r>
            <a:endParaRPr lang="en-US" sz="1700" b="1" dirty="0"/>
          </a:p>
        </p:txBody>
      </p:sp>
      <p:pic>
        <p:nvPicPr>
          <p:cNvPr id="13" name="Picture 12" descr="emergency logo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546199"/>
            <a:ext cx="1143000" cy="109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76200" dir="7800000" algn="tl" rotWithShape="0">
              <a:srgbClr val="000000">
                <a:alpha val="57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431800" h="158750"/>
            <a:bevelB w="50800" h="127000"/>
            <a:contourClr>
              <a:srgbClr val="969696"/>
            </a:contourClr>
          </a:sp3d>
        </p:spPr>
      </p:pic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981203"/>
            <a:ext cx="1295400" cy="1286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Group 27"/>
          <p:cNvGrpSpPr/>
          <p:nvPr/>
        </p:nvGrpSpPr>
        <p:grpSpPr>
          <a:xfrm>
            <a:off x="1219201" y="3733803"/>
            <a:ext cx="3417396" cy="433431"/>
            <a:chOff x="3213717" y="1981200"/>
            <a:chExt cx="3417396" cy="433431"/>
          </a:xfrm>
        </p:grpSpPr>
        <p:sp>
          <p:nvSpPr>
            <p:cNvPr id="25" name="Down Arrow 24"/>
            <p:cNvSpPr/>
            <p:nvPr/>
          </p:nvSpPr>
          <p:spPr>
            <a:xfrm rot="2635256" flipH="1">
              <a:off x="3213717" y="2033631"/>
              <a:ext cx="304800" cy="3810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flipH="1">
              <a:off x="4724400" y="1981200"/>
              <a:ext cx="304800" cy="3810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 rot="18936986" flipH="1">
              <a:off x="6326313" y="2033056"/>
              <a:ext cx="304800" cy="3810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304800"/>
            <a:ext cx="9906000" cy="1147466"/>
            <a:chOff x="577850" y="304800"/>
            <a:chExt cx="9436100" cy="1147466"/>
          </a:xfrm>
        </p:grpSpPr>
        <p:pic>
          <p:nvPicPr>
            <p:cNvPr id="17" name="Picture 16" descr="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50300" y="304800"/>
              <a:ext cx="751209" cy="6888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577850" y="1295400"/>
              <a:ext cx="8915400" cy="0"/>
            </a:xfrm>
            <a:prstGeom prst="line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328291" y="990601"/>
              <a:ext cx="2685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roca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wamebi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gadamwyvetia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…</a:t>
              </a:r>
            </a:p>
            <a:p>
              <a:endParaRPr lang="en-US" sz="1200" b="1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915400" cy="1143000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ea typeface="+mn-ea"/>
                <a:cs typeface="Arial" pitchFamily="34" charset="0"/>
              </a:rPr>
              <a:t>შექმნის ისტორია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lavMtavr" pitchFamily="2" charset="0"/>
              <a:ea typeface="+mn-ea"/>
              <a:cs typeface="Arial" pitchFamily="34" charset="0"/>
            </a:endParaRPr>
          </a:p>
        </p:txBody>
      </p:sp>
      <p:pic>
        <p:nvPicPr>
          <p:cNvPr id="24" name="Picture 23" descr="logo fire resc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9562" y="4495800"/>
            <a:ext cx="1291838" cy="1295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76200" dir="7800000" algn="tl" rotWithShape="0">
              <a:srgbClr val="000000">
                <a:alpha val="57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431800" h="158750"/>
            <a:bevelB w="50800" h="127000"/>
            <a:contourClr>
              <a:srgbClr val="969696"/>
            </a:contourClr>
          </a:sp3d>
        </p:spPr>
      </p:pic>
      <p:pic>
        <p:nvPicPr>
          <p:cNvPr id="29" name="Picture 28" descr="logo sapatrul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4476848"/>
            <a:ext cx="1143000" cy="129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76200" dir="7800000" algn="tl" rotWithShape="0">
              <a:srgbClr val="000000">
                <a:alpha val="57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431800" h="158750"/>
            <a:bevelB w="50800" h="1270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-0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1571182"/>
            <a:ext cx="8991600" cy="505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838200" y="5638800"/>
            <a:ext cx="4022592" cy="582144"/>
          </a:xfrm>
          <a:prstGeom prst="curvedUpArrow">
            <a:avLst>
              <a:gd name="adj1" fmla="val 68373"/>
              <a:gd name="adj2" fmla="val 181368"/>
              <a:gd name="adj3" fmla="val 33333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 rot="1012471">
            <a:off x="320596" y="3617052"/>
            <a:ext cx="3814498" cy="622922"/>
          </a:xfrm>
          <a:prstGeom prst="rightArrow">
            <a:avLst>
              <a:gd name="adj1" fmla="val 32981"/>
              <a:gd name="adj2" fmla="val 13363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 rot="20952260" flipH="1">
            <a:off x="7626784" y="5819809"/>
            <a:ext cx="2232290" cy="582144"/>
          </a:xfrm>
          <a:prstGeom prst="curvedUpArrow">
            <a:avLst>
              <a:gd name="adj1" fmla="val 38726"/>
              <a:gd name="adj2" fmla="val 101432"/>
              <a:gd name="adj3" fmla="val 33333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 rot="-650639" flipH="1" flipV="1">
            <a:off x="7943534" y="3744733"/>
            <a:ext cx="1685396" cy="358566"/>
          </a:xfrm>
          <a:prstGeom prst="curvedUpArrow">
            <a:avLst>
              <a:gd name="adj1" fmla="val 29624"/>
              <a:gd name="adj2" fmla="val 106487"/>
              <a:gd name="adj3" fmla="val 33333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rot="20958744" flipH="1">
            <a:off x="8430292" y="4689428"/>
            <a:ext cx="1152260" cy="389500"/>
          </a:xfrm>
          <a:prstGeom prst="rightArrow">
            <a:avLst>
              <a:gd name="adj1" fmla="val 31926"/>
              <a:gd name="adj2" fmla="val 54882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 rot="16460490" flipH="1">
            <a:off x="6173310" y="2921949"/>
            <a:ext cx="1030704" cy="412750"/>
          </a:xfrm>
          <a:prstGeom prst="rightArrow">
            <a:avLst>
              <a:gd name="adj1" fmla="val 30120"/>
              <a:gd name="adj2" fmla="val 7704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rot="5740719" flipH="1">
            <a:off x="6216925" y="6253640"/>
            <a:ext cx="608858" cy="412750"/>
          </a:xfrm>
          <a:prstGeom prst="rightArrow">
            <a:avLst>
              <a:gd name="adj1" fmla="val 26250"/>
              <a:gd name="adj2" fmla="val 68959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 rot="1850607">
            <a:off x="802859" y="1948950"/>
            <a:ext cx="4238212" cy="734008"/>
          </a:xfrm>
          <a:prstGeom prst="curvedDownArrow">
            <a:avLst>
              <a:gd name="adj1" fmla="val 45835"/>
              <a:gd name="adj2" fmla="val 169514"/>
              <a:gd name="adj3" fmla="val 33333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635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7385" y="4876800"/>
            <a:ext cx="620261" cy="61614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324600" y="1384760"/>
            <a:ext cx="3429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50000"/>
              </a:lnSpc>
            </a:pPr>
            <a:r>
              <a:rPr lang="ka-GE" sz="1600" b="1" dirty="0" smtClean="0"/>
              <a:t>ყველა შემოსული ზარის მიღება ხდება ცენტრში, რომელიც მდებარეობს თბილისში.</a:t>
            </a:r>
            <a:endParaRPr lang="en-US" sz="1600" b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0" y="304800"/>
            <a:ext cx="9906000" cy="990600"/>
            <a:chOff x="577850" y="304800"/>
            <a:chExt cx="9436100" cy="990600"/>
          </a:xfrm>
        </p:grpSpPr>
        <p:pic>
          <p:nvPicPr>
            <p:cNvPr id="19" name="Picture 18" descr="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0300" y="304800"/>
              <a:ext cx="751209" cy="688816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77850" y="1295400"/>
              <a:ext cx="8915400" cy="0"/>
            </a:xfrm>
            <a:prstGeom prst="line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328291" y="990601"/>
              <a:ext cx="2685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roca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wamebi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gadamwyvetia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…</a:t>
              </a:r>
              <a:endParaRPr lang="en-US" sz="1200" b="1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495300" y="15240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alavMtavr" pitchFamily="2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alavMtavr" pitchFamily="2" charset="0"/>
                <a:cs typeface="Arial" pitchFamily="34" charset="0"/>
              </a:rPr>
              <a:t>ცენტრალიზებული მართვის მოდელი</a:t>
            </a:r>
            <a:endParaRPr kumimoji="0" lang="en-US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alavMtavr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7 -0.15926 L 0.11996 0.1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5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7 -0.03958 L 0.12743 0.0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4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0.09908 L 0.13559 -0.0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6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0093 L 0.00729 -0.06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8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41 0.08287 L -0.06666 -0.032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0.02222 L -0.09427 0.030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2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-0.00811 L -0.11337 0.073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4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1 -0.25486 L -0.00191 0.08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6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6" grpId="0" animBg="1"/>
      <p:bldP spid="54277" grpId="0" animBg="1"/>
      <p:bldP spid="54278" grpId="0" animBg="1"/>
      <p:bldP spid="54279" grpId="0" animBg="1"/>
      <p:bldP spid="54280" grpId="0" animBg="1"/>
      <p:bldP spid="54281" grpId="0" animBg="1"/>
      <p:bldP spid="542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bilisi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0171" y="1767840"/>
            <a:ext cx="6836229" cy="47853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2006025"/>
            <a:ext cx="502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  <a:buBlip>
                <a:blip r:embed="rId3"/>
              </a:buBlip>
            </a:pPr>
            <a:r>
              <a:rPr lang="en-US" sz="1600" dirty="0" smtClean="0"/>
              <a:t>   </a:t>
            </a:r>
            <a:r>
              <a:rPr lang="ka-GE" sz="1600" b="1" dirty="0" smtClean="0"/>
              <a:t>გადაუდებელი დახმარების ოპერატიული </a:t>
            </a:r>
            <a:r>
              <a:rPr lang="en-US" sz="1600" b="1" dirty="0" smtClean="0"/>
              <a:t>                          </a:t>
            </a:r>
          </a:p>
          <a:p>
            <a:pPr>
              <a:buSzPct val="200000"/>
            </a:pPr>
            <a:r>
              <a:rPr lang="en-US" sz="1600" b="1" dirty="0" smtClean="0"/>
              <a:t>         </a:t>
            </a:r>
            <a:r>
              <a:rPr lang="ka-GE" sz="1600" b="1" dirty="0" smtClean="0"/>
              <a:t>მართვის ცენტრი</a:t>
            </a:r>
            <a:endParaRPr lang="en-US" sz="1600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81000" y="2526271"/>
            <a:ext cx="4953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en-US" dirty="0" smtClean="0"/>
              <a:t>  </a:t>
            </a:r>
            <a:r>
              <a:rPr lang="ka-GE" sz="1600" b="1" dirty="0" smtClean="0"/>
              <a:t>საპატრულო პოლიცია</a:t>
            </a:r>
            <a:endParaRPr lang="en-US" sz="1600" b="1" dirty="0" smtClean="0"/>
          </a:p>
          <a:p>
            <a:pPr>
              <a:lnSpc>
                <a:spcPct val="150000"/>
              </a:lnSpc>
              <a:buSzPct val="200000"/>
              <a:buBlip>
                <a:blip r:embed="rId4"/>
              </a:buBlip>
            </a:pPr>
            <a:endParaRPr lang="en-US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81000" y="3118247"/>
            <a:ext cx="4953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200000"/>
              <a:buBlip>
                <a:blip r:embed="rId5"/>
              </a:buBlip>
            </a:pPr>
            <a:r>
              <a:rPr lang="en-US" dirty="0" smtClean="0"/>
              <a:t>  </a:t>
            </a:r>
            <a:r>
              <a:rPr lang="ka-GE" sz="1600" b="1" dirty="0" smtClean="0"/>
              <a:t>სასწრაფო-სამედიცინო </a:t>
            </a:r>
            <a:endParaRPr lang="en-US" sz="1600" b="1" dirty="0" smtClean="0"/>
          </a:p>
          <a:p>
            <a:pPr>
              <a:buSzPct val="200000"/>
            </a:pPr>
            <a:r>
              <a:rPr lang="en-US" sz="1600" b="1" dirty="0" smtClean="0"/>
              <a:t>         </a:t>
            </a:r>
            <a:r>
              <a:rPr lang="ka-GE" sz="1600" b="1" dirty="0" smtClean="0"/>
              <a:t>დახმარება</a:t>
            </a:r>
            <a:endParaRPr lang="en-US" sz="1600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96888" y="3726129"/>
            <a:ext cx="4953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200000"/>
              <a:buBlip>
                <a:blip r:embed="rId6"/>
              </a:buBlip>
            </a:pPr>
            <a:r>
              <a:rPr lang="en-US" dirty="0" smtClean="0"/>
              <a:t>  </a:t>
            </a:r>
            <a:r>
              <a:rPr lang="ka-GE" sz="1600" b="1" dirty="0" smtClean="0"/>
              <a:t>სახანძრო/სამაშველო სამსახური</a:t>
            </a:r>
            <a:endParaRPr lang="en-US" sz="16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381000" y="4267200"/>
            <a:ext cx="331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  <a:buBlip>
                <a:blip r:embed="rId7"/>
              </a:buBlip>
            </a:pPr>
            <a:r>
              <a:rPr lang="en-US" dirty="0" smtClean="0"/>
              <a:t>  </a:t>
            </a:r>
            <a:r>
              <a:rPr lang="ka-GE" sz="1600" b="1" dirty="0" smtClean="0"/>
              <a:t>ერთიანი ფიზიკური სივრცე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800" y="304800"/>
            <a:ext cx="9906000" cy="990600"/>
            <a:chOff x="577850" y="304800"/>
            <a:chExt cx="9436100" cy="990600"/>
          </a:xfrm>
        </p:grpSpPr>
        <p:pic>
          <p:nvPicPr>
            <p:cNvPr id="14" name="Picture 13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50300" y="304800"/>
              <a:ext cx="751209" cy="688816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77850" y="1295400"/>
              <a:ext cx="8915400" cy="0"/>
            </a:xfrm>
            <a:prstGeom prst="line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28291" y="990601"/>
              <a:ext cx="2685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roca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wamebi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gadamwyvetia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…</a:t>
              </a:r>
              <a:endParaRPr lang="en-US" sz="1200" b="1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495300" y="22860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alavMtavr" pitchFamily="2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alavMtavr" pitchFamily="2" charset="0"/>
                <a:cs typeface="Arial" pitchFamily="34" charset="0"/>
              </a:rPr>
              <a:t>ერთდონიანი დისპეტჩერიზაცია</a:t>
            </a:r>
            <a:endParaRPr kumimoji="0" lang="en-US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alavMtavr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6890" y="3733800"/>
            <a:ext cx="3413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  <a:buBlip>
                <a:blip r:embed="rId3"/>
              </a:buBlip>
            </a:pPr>
            <a:r>
              <a:rPr lang="en-US" sz="1600" dirty="0" smtClean="0"/>
              <a:t>  </a:t>
            </a:r>
            <a:r>
              <a:rPr lang="ka-GE" sz="1600" b="1" dirty="0" smtClean="0"/>
              <a:t>გადაუდებელი დახმარების </a:t>
            </a:r>
            <a:endParaRPr lang="en-US" sz="1600" b="1" dirty="0" smtClean="0"/>
          </a:p>
          <a:p>
            <a:pPr>
              <a:buSzPct val="200000"/>
            </a:pPr>
            <a:r>
              <a:rPr lang="en-US" sz="1600" b="1" dirty="0" smtClean="0"/>
              <a:t>        </a:t>
            </a:r>
            <a:r>
              <a:rPr lang="ka-GE" sz="1600" b="1" dirty="0" smtClean="0"/>
              <a:t>ოპერატიული მართვის </a:t>
            </a:r>
            <a:endParaRPr lang="en-US" sz="1600" b="1" dirty="0" smtClean="0"/>
          </a:p>
          <a:p>
            <a:pPr>
              <a:buSzPct val="200000"/>
            </a:pPr>
            <a:r>
              <a:rPr lang="en-US" sz="1600" b="1" dirty="0" smtClean="0"/>
              <a:t>        </a:t>
            </a:r>
            <a:r>
              <a:rPr lang="ka-GE" sz="1600" b="1" dirty="0" smtClean="0"/>
              <a:t>ცენტრი</a:t>
            </a:r>
            <a:endParaRPr lang="en-US" sz="1600" b="1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396890" y="4572003"/>
            <a:ext cx="4953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ka-GE" sz="1600" b="1" dirty="0" smtClean="0"/>
              <a:t>საპატრულო პოლიცია</a:t>
            </a:r>
            <a:endParaRPr lang="en-US" sz="1600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96890" y="5099447"/>
            <a:ext cx="4953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200000"/>
              <a:buBlip>
                <a:blip r:embed="rId5"/>
              </a:buBlip>
            </a:pPr>
            <a:r>
              <a:rPr lang="en-US" dirty="0" smtClean="0"/>
              <a:t> </a:t>
            </a:r>
            <a:r>
              <a:rPr lang="ka-GE" sz="1600" b="1" dirty="0" smtClean="0"/>
              <a:t>სასწრაფო-სამედიცინო </a:t>
            </a:r>
            <a:endParaRPr lang="en-US" sz="1600" b="1" dirty="0" smtClean="0"/>
          </a:p>
          <a:p>
            <a:pPr>
              <a:buSzPct val="200000"/>
            </a:pPr>
            <a:r>
              <a:rPr lang="en-US" sz="1600" b="1" dirty="0" smtClean="0"/>
              <a:t>        </a:t>
            </a:r>
            <a:r>
              <a:rPr lang="ka-GE" sz="1600" b="1" dirty="0" smtClean="0"/>
              <a:t>დახმარება</a:t>
            </a:r>
            <a:endParaRPr lang="en-US" sz="1600" b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396890" y="5707329"/>
            <a:ext cx="4953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200000"/>
              <a:buBlip>
                <a:blip r:embed="rId6"/>
              </a:buBlip>
            </a:pPr>
            <a:r>
              <a:rPr lang="en-US" dirty="0" smtClean="0"/>
              <a:t> </a:t>
            </a:r>
            <a:r>
              <a:rPr lang="ka-GE" sz="1600" b="1" dirty="0" smtClean="0"/>
              <a:t>სახანძრო/სამაშველო სამსახური</a:t>
            </a:r>
            <a:endParaRPr lang="en-US" sz="1600" b="1" dirty="0" smtClean="0"/>
          </a:p>
        </p:txBody>
      </p:sp>
      <p:pic>
        <p:nvPicPr>
          <p:cNvPr id="20" name="Picture 19" descr="Untitled-1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1295400"/>
            <a:ext cx="7696200" cy="513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304800" y="304800"/>
            <a:ext cx="9906000" cy="990600"/>
            <a:chOff x="577850" y="304800"/>
            <a:chExt cx="9436100" cy="990600"/>
          </a:xfrm>
        </p:grpSpPr>
        <p:pic>
          <p:nvPicPr>
            <p:cNvPr id="13" name="Picture 12" descr="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50300" y="304800"/>
              <a:ext cx="751209" cy="688816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77850" y="1295400"/>
              <a:ext cx="8915400" cy="0"/>
            </a:xfrm>
            <a:prstGeom prst="line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28291" y="990601"/>
              <a:ext cx="2685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roca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wamebi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gadamwyvetia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…</a:t>
              </a:r>
              <a:endParaRPr lang="en-US" sz="1200" b="1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95300" y="15240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alavMtavr" pitchFamily="2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alavMtavr" pitchFamily="2" charset="0"/>
                <a:cs typeface="Arial" pitchFamily="34" charset="0"/>
              </a:rPr>
              <a:t>რეგიონული დისპეტჩერიზაციის</a:t>
            </a:r>
            <a:r>
              <a:rPr kumimoji="0" lang="ka-GE" sz="28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alavMtavr" pitchFamily="2" charset="0"/>
                <a:cs typeface="Arial" pitchFamily="34" charset="0"/>
              </a:rPr>
              <a:t> მოდელი</a:t>
            </a:r>
            <a:endParaRPr kumimoji="0" lang="en-US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alavMtavr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G:\შეჯ.სხ.დ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3" y="1600200"/>
            <a:ext cx="2820849" cy="2438400"/>
          </a:xfrm>
          <a:prstGeom prst="rect">
            <a:avLst/>
          </a:prstGeom>
          <a:ln>
            <a:noFill/>
          </a:ln>
          <a:effectLst>
            <a:outerShdw blurRad="190500" dist="25400" sx="102000" sy="102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G:\btwe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2844800" cy="2438400"/>
          </a:xfrm>
          <a:prstGeom prst="rect">
            <a:avLst/>
          </a:prstGeom>
          <a:ln>
            <a:noFill/>
          </a:ln>
          <a:effectLst>
            <a:outerShdw blurRad="190500" dist="25400" sx="102000" sy="1020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ontent Placeholder 5"/>
          <p:cNvSpPr>
            <a:spLocks noGrp="1"/>
          </p:cNvSpPr>
          <p:nvPr>
            <p:ph idx="1"/>
          </p:nvPr>
        </p:nvSpPr>
        <p:spPr>
          <a:xfrm>
            <a:off x="4114800" y="1676400"/>
            <a:ext cx="5486400" cy="4419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500"/>
              </a:spcAft>
              <a:buBlip>
                <a:blip r:embed="rId4"/>
              </a:buBlip>
            </a:pPr>
            <a:r>
              <a:rPr lang="ka-GE" sz="1600" b="1" dirty="0" smtClean="0"/>
              <a:t>ელექტრონული სისტემა </a:t>
            </a:r>
            <a:r>
              <a:rPr lang="en-US" sz="1600" b="1" dirty="0" smtClean="0"/>
              <a:t>- ERC </a:t>
            </a:r>
            <a:r>
              <a:rPr lang="ka-GE" sz="1600" b="1" dirty="0" smtClean="0"/>
              <a:t>112, შემუშავებულ იქნა ქართველი პროგრამისტების მიერ.</a:t>
            </a:r>
            <a:endParaRPr lang="en-US" sz="1600" b="1" dirty="0" smtClean="0"/>
          </a:p>
          <a:p>
            <a:pPr algn="just">
              <a:spcBef>
                <a:spcPts val="0"/>
              </a:spcBef>
              <a:spcAft>
                <a:spcPts val="1500"/>
              </a:spcAft>
              <a:buNone/>
            </a:pPr>
            <a:r>
              <a:rPr lang="ka-GE" sz="1600" b="1" dirty="0" smtClean="0"/>
              <a:t> </a:t>
            </a:r>
            <a:endParaRPr lang="en-US" sz="1600" b="1" dirty="0" smtClean="0"/>
          </a:p>
          <a:p>
            <a:pPr algn="just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b="1" dirty="0" smtClean="0"/>
              <a:t>	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ERC </a:t>
            </a:r>
            <a:r>
              <a:rPr lang="ka-G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112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a-GE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za Mtavruli" pitchFamily="34" charset="0"/>
                <a:cs typeface="Arial" pitchFamily="34" charset="0"/>
              </a:rPr>
              <a:t>შედგება სამი კომპონენტისგან:</a:t>
            </a:r>
            <a:r>
              <a:rPr lang="en-US" sz="1600" b="1" dirty="0" smtClean="0"/>
              <a:t> </a:t>
            </a:r>
          </a:p>
          <a:p>
            <a:pPr lvl="0" algn="just">
              <a:spcBef>
                <a:spcPts val="0"/>
              </a:spcBef>
              <a:spcAft>
                <a:spcPts val="2000"/>
              </a:spcAft>
              <a:buBlip>
                <a:blip r:embed="rId4"/>
              </a:buBlip>
            </a:pPr>
            <a:r>
              <a:rPr lang="ka-GE" sz="1600" b="1" dirty="0" smtClean="0"/>
              <a:t>სატელეფონო სისტემა - </a:t>
            </a:r>
            <a:r>
              <a:rPr lang="en-US" sz="1600" b="1" dirty="0" smtClean="0"/>
              <a:t>ERC Phone,  </a:t>
            </a:r>
            <a:r>
              <a:rPr lang="ka-GE" sz="1600" b="1" dirty="0" smtClean="0"/>
              <a:t>რომლის საშუა</a:t>
            </a:r>
            <a:r>
              <a:rPr lang="en-US" sz="1600" b="1" dirty="0" smtClean="0"/>
              <a:t>-</a:t>
            </a:r>
            <a:r>
              <a:rPr lang="ka-GE" sz="1600" b="1" dirty="0" smtClean="0"/>
              <a:t>ლებითაც ხდება 112-ში შემოსული ზარების მიღება</a:t>
            </a:r>
            <a:endParaRPr lang="en-US" sz="1600" b="1" dirty="0" smtClean="0"/>
          </a:p>
          <a:p>
            <a:pPr lvl="0" algn="just">
              <a:spcBef>
                <a:spcPts val="0"/>
              </a:spcBef>
              <a:spcAft>
                <a:spcPts val="2000"/>
              </a:spcAft>
              <a:buBlip>
                <a:blip r:embed="rId4"/>
              </a:buBlip>
            </a:pPr>
            <a:r>
              <a:rPr lang="ka-GE" sz="1600" b="1" dirty="0" smtClean="0"/>
              <a:t>საქმის წარმოების სისტემა - </a:t>
            </a:r>
            <a:r>
              <a:rPr lang="en-US" sz="1600" b="1" dirty="0" smtClean="0"/>
              <a:t>ERC</a:t>
            </a:r>
            <a:r>
              <a:rPr lang="ka-GE" sz="1600" b="1" dirty="0" smtClean="0"/>
              <a:t>, რომელიც ავტომა</a:t>
            </a:r>
            <a:r>
              <a:rPr lang="en-US" sz="1600" b="1" dirty="0" smtClean="0"/>
              <a:t>-</a:t>
            </a:r>
            <a:r>
              <a:rPr lang="ka-GE" sz="1600" b="1" dirty="0" smtClean="0"/>
              <a:t>ტურად ქმნის შესაბამის საქმეს, სადაც რეგისტრირ</a:t>
            </a:r>
            <a:r>
              <a:rPr lang="en-US" sz="1600" b="1" dirty="0" smtClean="0"/>
              <a:t>-</a:t>
            </a:r>
            <a:r>
              <a:rPr lang="ka-GE" sz="1600" b="1" dirty="0" smtClean="0"/>
              <a:t>დება ყველა საჭირო ინფორმაცია </a:t>
            </a:r>
            <a:endParaRPr lang="en-US" sz="1600" b="1" dirty="0" smtClean="0"/>
          </a:p>
          <a:p>
            <a:pPr lvl="0" algn="just">
              <a:spcBef>
                <a:spcPts val="0"/>
              </a:spcBef>
              <a:spcAft>
                <a:spcPts val="2000"/>
              </a:spcAft>
              <a:buBlip>
                <a:blip r:embed="rId4"/>
              </a:buBlip>
            </a:pPr>
            <a:r>
              <a:rPr lang="ka-GE" sz="1600" b="1" dirty="0" smtClean="0"/>
              <a:t>რუკის სისტემა - </a:t>
            </a:r>
            <a:r>
              <a:rPr lang="en-US" sz="1600" b="1" dirty="0" smtClean="0"/>
              <a:t>ERC Map, </a:t>
            </a:r>
            <a:r>
              <a:rPr lang="ka-GE" sz="1600" b="1" dirty="0" smtClean="0"/>
              <a:t>რომლის საშუალებითაც შესაძლებელია მისამართის ძიება და ობიექტის იდენტიფიცირება.</a:t>
            </a:r>
            <a:endParaRPr lang="en-US" sz="16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304800"/>
            <a:ext cx="9906000" cy="990600"/>
            <a:chOff x="577850" y="304800"/>
            <a:chExt cx="9436100" cy="990600"/>
          </a:xfrm>
        </p:grpSpPr>
        <p:pic>
          <p:nvPicPr>
            <p:cNvPr id="13" name="Picture 12" descr="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50300" y="304800"/>
              <a:ext cx="751209" cy="688816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77850" y="1295400"/>
              <a:ext cx="8915400" cy="0"/>
            </a:xfrm>
            <a:prstGeom prst="line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28291" y="990601"/>
              <a:ext cx="2685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roca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wamebi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gadamwyvetia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…</a:t>
              </a:r>
              <a:endParaRPr lang="en-US" sz="1200" b="1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95300" y="381000"/>
            <a:ext cx="84201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cs typeface="Arial" pitchFamily="34" charset="0"/>
              </a:rPr>
              <a:t>ელექტრონული სისტემა -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ERC </a:t>
            </a:r>
            <a:r>
              <a:rPr lang="ka-G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112</a:t>
            </a:r>
            <a:endParaRPr kumimoji="0" lang="en-US" sz="2800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Alternative" pitchFamily="49" charset="2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200400"/>
            <a:ext cx="2667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ka-GE" sz="1600" b="1" dirty="0" smtClean="0"/>
              <a:t>საქმეები დალაგებულია პრიორიტეტების მიხედ-ვით. პროგრამა იძლევა ინ-ფორმაციის შენახვის და ანალიზის შესაძლებლო-ბას.</a:t>
            </a:r>
            <a:endParaRPr lang="en-US" sz="1600" b="1" dirty="0"/>
          </a:p>
        </p:txBody>
      </p:sp>
      <p:pic>
        <p:nvPicPr>
          <p:cNvPr id="13" name="Picture 12" descr="G:\17-18.10.212 გამრეკლიძე ეკა\eka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1200"/>
            <a:ext cx="607822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90500" dist="63500" dir="18900000" algn="bl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020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n-ea"/>
                <a:cs typeface="Arial" pitchFamily="34" charset="0"/>
              </a:rPr>
              <a:t>ERC </a:t>
            </a:r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za Mtavruli" pitchFamily="34" charset="0"/>
                <a:cs typeface="Arial" pitchFamily="34" charset="0"/>
              </a:rPr>
              <a:t>პროგრამული უზრუნველყოფა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304800"/>
            <a:ext cx="9906000" cy="990600"/>
            <a:chOff x="577850" y="304800"/>
            <a:chExt cx="9436100" cy="990600"/>
          </a:xfrm>
        </p:grpSpPr>
        <p:pic>
          <p:nvPicPr>
            <p:cNvPr id="16" name="Picture 15" descr="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0300" y="304800"/>
              <a:ext cx="751209" cy="688816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77850" y="1295400"/>
              <a:ext cx="8915400" cy="0"/>
            </a:xfrm>
            <a:prstGeom prst="line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0000" y="990601"/>
              <a:ext cx="239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</a:rPr>
                <a:t>When every second counts…</a:t>
              </a:r>
              <a:endParaRPr lang="en-US" sz="1200" b="1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2" y="274638"/>
            <a:ext cx="8343901" cy="944562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lavMtavr" pitchFamily="2" charset="0"/>
                <a:ea typeface="+mn-ea"/>
                <a:cs typeface="Arial" pitchFamily="34" charset="0"/>
              </a:rPr>
              <a:t>გადაუდებელი შემთხვევები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lavMtavr" pitchFamily="2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1"/>
            <a:ext cx="8915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latin typeface="Sylfaen" pitchFamily="18" charset="0"/>
              </a:rPr>
              <a:t>	</a:t>
            </a:r>
            <a:endParaRPr lang="ka-GE" sz="2000" b="1" dirty="0" smtClean="0">
              <a:latin typeface="Sylfaen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Sylfaen" pitchFamily="18" charset="0"/>
              </a:rPr>
              <a:t>	</a:t>
            </a:r>
            <a:endParaRPr lang="ka-GE" sz="2000" dirty="0" smtClean="0">
              <a:latin typeface="Sylfae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5900" y="5029204"/>
            <a:ext cx="685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019800"/>
            <a:ext cx="9906000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b="1" dirty="0" smtClean="0"/>
              <a:t>მიღებული ზარების რაოდენობა დღეში შეადგენს დაახლოებით 25000.</a:t>
            </a:r>
            <a:endParaRPr lang="en-US" sz="1600" b="1" dirty="0" smtClean="0"/>
          </a:p>
        </p:txBody>
      </p:sp>
      <p:graphicFrame>
        <p:nvGraphicFramePr>
          <p:cNvPr id="17" name="Chart 16"/>
          <p:cNvGraphicFramePr/>
          <p:nvPr/>
        </p:nvGraphicFramePr>
        <p:xfrm>
          <a:off x="1981200" y="1752600"/>
          <a:ext cx="7391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04800" y="304800"/>
            <a:ext cx="9906000" cy="990600"/>
            <a:chOff x="577850" y="304800"/>
            <a:chExt cx="9436100" cy="990600"/>
          </a:xfrm>
        </p:grpSpPr>
        <p:pic>
          <p:nvPicPr>
            <p:cNvPr id="15" name="Picture 14" descr="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0300" y="304800"/>
              <a:ext cx="751209" cy="68881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77850" y="1295400"/>
              <a:ext cx="8915400" cy="0"/>
            </a:xfrm>
            <a:prstGeom prst="line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28291" y="990601"/>
              <a:ext cx="2685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roca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wamebi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 </a:t>
              </a:r>
              <a:r>
                <a:rPr lang="en-US" sz="1200" b="1" dirty="0" err="1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gadamwyvetia</a:t>
              </a:r>
              <a:r>
                <a:rPr lang="en-US" sz="1200" b="1" dirty="0" smtClean="0">
                  <a:solidFill>
                    <a:srgbClr val="C00000"/>
                  </a:solidFill>
                  <a:effectLst>
                    <a:outerShdw blurRad="38100" dist="25400" dir="2700000" algn="tl">
                      <a:srgbClr val="000000">
                        <a:alpha val="43137"/>
                      </a:srgbClr>
                    </a:outerShdw>
                  </a:effectLst>
                  <a:latin typeface="Avaza Mtavruli" pitchFamily="34" charset="0"/>
                </a:rPr>
                <a:t>…</a:t>
              </a:r>
              <a:endParaRPr lang="en-US" sz="1200" b="1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112   1">
      <a:dk1>
        <a:sysClr val="windowText" lastClr="000000"/>
      </a:dk1>
      <a:lt1>
        <a:sysClr val="window" lastClr="FFFFFF"/>
      </a:lt1>
      <a:dk2>
        <a:srgbClr val="C00000"/>
      </a:dk2>
      <a:lt2>
        <a:srgbClr val="7F7F7F"/>
      </a:lt2>
      <a:accent1>
        <a:srgbClr val="C00000"/>
      </a:accent1>
      <a:accent2>
        <a:srgbClr val="FF0000"/>
      </a:accent2>
      <a:accent3>
        <a:srgbClr val="7F7F7F"/>
      </a:accent3>
      <a:accent4>
        <a:srgbClr val="A5A5A5"/>
      </a:accent4>
      <a:accent5>
        <a:srgbClr val="BFBFBF"/>
      </a:accent5>
      <a:accent6>
        <a:srgbClr val="E00E0E"/>
      </a:accent6>
      <a:hlink>
        <a:srgbClr val="A5A5A5"/>
      </a:hlink>
      <a:folHlink>
        <a:srgbClr val="F2F2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951</Words>
  <Application>Microsoft Office PowerPoint</Application>
  <PresentationFormat>A4 Paper (210x297 mm)</PresentationFormat>
  <Paragraphs>479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Alternative</vt:lpstr>
      <vt:lpstr>Avaza Mtavruli</vt:lpstr>
      <vt:lpstr>BalavMtavr</vt:lpstr>
      <vt:lpstr>BPG Nino Mtavruli</vt:lpstr>
      <vt:lpstr>Calibri</vt:lpstr>
      <vt:lpstr>Sylfaen</vt:lpstr>
      <vt:lpstr>Times New Roman</vt:lpstr>
      <vt:lpstr>Office Theme</vt:lpstr>
      <vt:lpstr>საქართველოს შინაგან საქმეთა სამინისტროს 112-ის დეპარტამენტი</vt:lpstr>
      <vt:lpstr>შექმნის ისტორია</vt:lpstr>
      <vt:lpstr>შექმნის ისტორია</vt:lpstr>
      <vt:lpstr>PowerPoint Presentation</vt:lpstr>
      <vt:lpstr>PowerPoint Presentation</vt:lpstr>
      <vt:lpstr>PowerPoint Presentation</vt:lpstr>
      <vt:lpstr>PowerPoint Presentation</vt:lpstr>
      <vt:lpstr>ERC პროგრამული უზრუნველყოფა</vt:lpstr>
      <vt:lpstr>გადაუდებელი შემთხვევები</vt:lpstr>
      <vt:lpstr>შემოსული ზარები, გახსნილი საქმეები თბილისი - რეგიონები</vt:lpstr>
      <vt:lpstr>ბრიგადების დაყოვნება (საათების მიხედვით)</vt:lpstr>
      <vt:lpstr>ბრიგადების დაყოვნება (საათების მიხედვით)</vt:lpstr>
      <vt:lpstr>სამედიცინო გამოძახების სტატისტიკა</vt:lpstr>
      <vt:lpstr>ინციდენტის ტიპები</vt:lpstr>
      <vt:lpstr>სამედიცინო შემთხვევების ტიპები</vt:lpstr>
      <vt:lpstr>სამედიცინო შემთხვევების ტიპები</vt:lpstr>
      <vt:lpstr>საერთაშორისო გამოცდილება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Kekelidze</dc:creator>
  <cp:lastModifiedBy>Ana Kekelidze</cp:lastModifiedBy>
  <cp:revision>418</cp:revision>
  <dcterms:created xsi:type="dcterms:W3CDTF">2006-08-16T00:00:00Z</dcterms:created>
  <dcterms:modified xsi:type="dcterms:W3CDTF">2014-07-23T10:18:52Z</dcterms:modified>
</cp:coreProperties>
</file>