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"/>
  </p:notesMasterIdLst>
  <p:sldIdLst>
    <p:sldId id="344" r:id="rId2"/>
    <p:sldId id="335" r:id="rId3"/>
  </p:sldIdLst>
  <p:sldSz cx="9906000" cy="6858000" type="A4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7E7"/>
    <a:srgbClr val="E8CBCB"/>
    <a:srgbClr val="BAC3DE"/>
    <a:srgbClr val="333333"/>
    <a:srgbClr val="7F7F7F"/>
    <a:srgbClr val="C40000"/>
    <a:srgbClr val="AC0000"/>
    <a:srgbClr val="0000BC"/>
    <a:srgbClr val="23538D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94660"/>
  </p:normalViewPr>
  <p:slideViewPr>
    <p:cSldViewPr>
      <p:cViewPr varScale="1">
        <p:scale>
          <a:sx n="87" d="100"/>
          <a:sy n="87" d="100"/>
        </p:scale>
        <p:origin x="-1260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B1665A-A207-40DA-BA31-24CC50971227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7425" y="696913"/>
            <a:ext cx="50355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8CE2326-0CC5-4796-A65C-C99A104B75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8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9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2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dundua-d\Desktop\3-20chanta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02904" y="5465767"/>
            <a:ext cx="1503098" cy="139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iagonal Stripe 7"/>
          <p:cNvSpPr/>
          <p:nvPr userDrawn="1"/>
        </p:nvSpPr>
        <p:spPr>
          <a:xfrm rot="10800000">
            <a:off x="7429500" y="4800599"/>
            <a:ext cx="2476500" cy="2057400"/>
          </a:xfrm>
          <a:prstGeom prst="diagStrip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pic>
        <p:nvPicPr>
          <p:cNvPr id="9" name="Picture 3" descr="D:\112 diana\logo-axal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7877" y="5788029"/>
            <a:ext cx="627725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0" y="1"/>
            <a:ext cx="9906000" cy="762000"/>
          </a:xfrm>
          <a:prstGeom prst="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atin typeface="BPG Nino Mtavruli" pitchFamily="2" charset="0"/>
            </a:endParaRPr>
          </a:p>
        </p:txBody>
      </p:sp>
      <p:pic>
        <p:nvPicPr>
          <p:cNvPr id="11" name="Picture 3" descr="D:\112 diana\logo-axal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50" y="0"/>
            <a:ext cx="742950" cy="725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906000" cy="762000"/>
          </a:xfrm>
          <a:prstGeom prst="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atin typeface="BPG Nino Mtavruli" pitchFamily="2" charset="0"/>
            </a:endParaRPr>
          </a:p>
        </p:txBody>
      </p:sp>
      <p:pic>
        <p:nvPicPr>
          <p:cNvPr id="8" name="Picture 3" descr="D:\112 diana\logo-axali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50" y="0"/>
            <a:ext cx="742950" cy="725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906000" cy="762000"/>
          </a:xfrm>
          <a:prstGeom prst="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atin typeface="BPG Nino Mtavruli" pitchFamily="2" charset="0"/>
            </a:endParaRPr>
          </a:p>
        </p:txBody>
      </p:sp>
      <p:pic>
        <p:nvPicPr>
          <p:cNvPr id="8" name="Picture 3" descr="D:\112 diana\logo-axali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50" y="0"/>
            <a:ext cx="742950" cy="725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906000" cy="762000"/>
          </a:xfrm>
          <a:prstGeom prst="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atin typeface="BPG Nino Mtavruli" pitchFamily="2" charset="0"/>
            </a:endParaRPr>
          </a:p>
        </p:txBody>
      </p:sp>
      <p:pic>
        <p:nvPicPr>
          <p:cNvPr id="8" name="Picture 3" descr="D:\112 diana\logo-axali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50" y="0"/>
            <a:ext cx="742950" cy="725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ttt1.jpg"/>
          <p:cNvPicPr>
            <a:picLocks noChangeAspect="1"/>
          </p:cNvPicPr>
          <p:nvPr userDrawn="1"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2303524" cy="2057400"/>
          </a:xfrm>
          <a:prstGeom prst="rect">
            <a:avLst/>
          </a:prstGeom>
        </p:spPr>
      </p:pic>
      <p:pic>
        <p:nvPicPr>
          <p:cNvPr id="9" name="Picture 2" descr="C:\Users\dundua-d\Desktop\3-20chanta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02904" y="5465767"/>
            <a:ext cx="1503098" cy="1392237"/>
          </a:xfrm>
          <a:prstGeom prst="rect">
            <a:avLst/>
          </a:prstGeom>
          <a:noFill/>
        </p:spPr>
      </p:pic>
      <p:sp>
        <p:nvSpPr>
          <p:cNvPr id="10" name="Diagonal Stripe 9"/>
          <p:cNvSpPr/>
          <p:nvPr userDrawn="1"/>
        </p:nvSpPr>
        <p:spPr>
          <a:xfrm rot="10800000">
            <a:off x="7429500" y="4800605"/>
            <a:ext cx="2476500" cy="2057399"/>
          </a:xfrm>
          <a:prstGeom prst="diagStrip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3" descr="D:\112 diana\logo-axali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35330" y="5863621"/>
            <a:ext cx="627723" cy="613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4" y="273054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6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07-Aug-14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52400"/>
            <a:ext cx="8915400" cy="1219200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Arial" pitchFamily="34" charset="0"/>
              </a:rPr>
              <a:t>ინციდენტის ტიპები</a:t>
            </a:r>
            <a:endParaRPr lang="en-US" dirty="0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64982" y="228600"/>
            <a:ext cx="788618" cy="688816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04800" y="1524000"/>
            <a:ext cx="9359370" cy="0"/>
          </a:xfrm>
          <a:prstGeom prst="line">
            <a:avLst/>
          </a:prstGeom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91400" y="1247001"/>
            <a:ext cx="281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roca</a:t>
            </a:r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wamebi</a:t>
            </a:r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gadamwyvetia</a:t>
            </a:r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…</a:t>
            </a:r>
            <a:endParaRPr lang="en-US" sz="1200" b="1" dirty="0">
              <a:solidFill>
                <a:srgbClr val="C00000"/>
              </a:solidFill>
              <a:effectLst>
                <a:outerShdw blurRad="38100" dist="25400" dir="2700000" algn="tl">
                  <a:srgbClr val="000000">
                    <a:alpha val="43137"/>
                  </a:srgbClr>
                </a:outerShdw>
              </a:effectLst>
              <a:latin typeface="Avaza Mtavruli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GB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947671"/>
              </p:ext>
            </p:extLst>
          </p:nvPr>
        </p:nvGraphicFramePr>
        <p:xfrm>
          <a:off x="228600" y="1687389"/>
          <a:ext cx="3693059" cy="44387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733"/>
                <a:gridCol w="3357326"/>
              </a:tblGrid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ვირუსული</a:t>
                      </a: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ინფექცია</a:t>
                      </a:r>
                      <a:endParaRPr lang="en-GB" sz="11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4E7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დისპეპსიური მოვლენები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ტკივილი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ჰიპერთერმია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ნევროტულობა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ამბულატორია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გვამი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დიაბეტი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საშარდე გზების დისკომფორტი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სხეულზე გამონაყარი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ნაკბენი ცხოველის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ასთმა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ალერგია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გადაციება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გადაყვანა დიალიზზე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გონების კარგვის ეპიზოდი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გული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დამწვრობა თერმული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დამწვრობა ქიმიური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 ელექტროტრამვა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თვალის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დაზიანება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969139"/>
              </p:ext>
            </p:extLst>
          </p:nvPr>
        </p:nvGraphicFramePr>
        <p:xfrm>
          <a:off x="2971800" y="1676393"/>
          <a:ext cx="3280680" cy="44227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662"/>
                <a:gridCol w="2927018"/>
              </a:tblGrid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22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ინტოქსიკაცია</a:t>
                      </a:r>
                      <a:r>
                        <a:rPr lang="en-US" sz="1100" b="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საკვებით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>
                    <a:solidFill>
                      <a:srgbClr val="F4E7E7"/>
                    </a:solidFill>
                  </a:tcPr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ინტოქსიკაცია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ალკოჰოლით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ინტოქსიკაცია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მედიკამენტით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454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ინტოქსიკაცია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ქიმიური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საშუალებით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ინტოქსიკაცია</a:t>
                      </a:r>
                      <a:r>
                        <a:rPr lang="en-US" sz="1100" dirty="0">
                          <a:effectLst/>
                        </a:rPr>
                        <a:t> - CO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კომა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დაუზუსტებელი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28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კომა ნარკოტიკული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კომა დიაბეტური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კრუნჩხვა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მეტყველების არ არსებობა ან მოშლა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მოტეხილობა/ ამოვარდნილობა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მშობიარე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ნაკბენი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ნაკბენი ქვეწარმავლის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36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ნაკბენი მწერის, ფეხსახსრიანის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პიროვნება არ გამოდის კონტაქტზე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სიმაღლიდან ვარდნა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სისხლდენა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სისხლდენა ფარული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2104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სუიციდის მცდელობა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  <a:tr h="1762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სუიციდი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148" marR="64148" marT="0" marB="0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571733"/>
              </p:ext>
            </p:extLst>
          </p:nvPr>
        </p:nvGraphicFramePr>
        <p:xfrm>
          <a:off x="5954917" y="1676400"/>
          <a:ext cx="3505200" cy="4493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7866"/>
                <a:gridCol w="3127334"/>
              </a:tblGrid>
              <a:tr h="2496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43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სუნთქვის</a:t>
                      </a:r>
                      <a:r>
                        <a:rPr lang="en-US" sz="1100" b="0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გაძნელება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>
                    <a:solidFill>
                      <a:srgbClr val="F4E7E7"/>
                    </a:solidFill>
                  </a:tcPr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ტკივილი გულმკერდის არეში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4115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ტკივილი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მუცელში</a:t>
                      </a:r>
                      <a:r>
                        <a:rPr lang="en-US" sz="1100" dirty="0">
                          <a:effectLst/>
                        </a:rPr>
                        <a:t> (</a:t>
                      </a:r>
                      <a:r>
                        <a:rPr lang="en-US" sz="1100" dirty="0" err="1">
                          <a:effectLst/>
                        </a:rPr>
                        <a:t>მწვავე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მუცელი</a:t>
                      </a:r>
                      <a:r>
                        <a:rPr lang="en-US" sz="1100" dirty="0">
                          <a:effectLst/>
                        </a:rPr>
                        <a:t>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46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ტრამვა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უგონო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48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უცხო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სხეულით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ობსტრუქცია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ფსიქიური აშლილობა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წნევა -დაბალი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წნევა -მაღალი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ჭრილობა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53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ჭრილობა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სისხლდენით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54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ჭვალი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55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ხველება შეტევით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657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56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შეჯახება სხეულის დაზიანებით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657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57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შეჯახება ქვეითზე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58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დაჭრა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59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ცემა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ზოგადი სისუსტე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05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61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მოყინვა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  <a:tr h="2143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62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ჰიპოთერმია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88" marR="627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437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alavMtavr" pitchFamily="2" charset="0"/>
                <a:cs typeface="Arial" pitchFamily="34" charset="0"/>
              </a:rPr>
              <a:t>სამედიცინო შემთხვევების ტიპები</a:t>
            </a:r>
            <a:endParaRPr lang="en-US" sz="28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5105397"/>
          </a:xfrm>
        </p:spPr>
        <p:txBody>
          <a:bodyPr>
            <a:normAutofit fontScale="25000" lnSpcReduction="20000"/>
          </a:bodyPr>
          <a:lstStyle/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გამონაყარი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ასთმური შეტევა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სუნთქვის გაძნელება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შეშუპება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ყლაპვის გაძნელება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უგონო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ცნობიერების დაბინდვა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ტკივილი სხვადასხვა გენეზის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ტემპერატურა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ინტოქსიკაცია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გულისრევა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პირღებინება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თავბრუსხვევა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მხედველობის გაორება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კრუნჩხვა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ჰალუცინაცია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გონების კარგვა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ოფლიანობა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კანის ფერის შეცვლა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დამწვრობა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ჭრილობა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ფაღარათი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სიმაღლიდან ვარდნა, ჩავარდნა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ელექტროტრავმა</a:t>
            </a:r>
            <a:endParaRPr lang="en-US" sz="5200" dirty="0" smtClean="0"/>
          </a:p>
          <a:p>
            <a:pPr marL="914400" lvl="0" indent="-914400">
              <a:buFont typeface="+mj-lt"/>
              <a:buAutoNum type="arabicPeriod"/>
            </a:pPr>
            <a:r>
              <a:rPr lang="ka-GE" sz="5200" dirty="0" smtClean="0"/>
              <a:t>წნევა</a:t>
            </a:r>
            <a:endParaRPr lang="en-US" sz="5200" dirty="0" smtClean="0"/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5035550" y="1524000"/>
            <a:ext cx="4375150" cy="5333999"/>
          </a:xfrm>
        </p:spPr>
        <p:txBody>
          <a:bodyPr>
            <a:noAutofit/>
          </a:bodyPr>
          <a:lstStyle/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ინტოქსიკაცია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აღზნებადობა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თვალის დაზიანება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ტრავმა (მოტეხილობა)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მეტყველების მოშლა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მოძრაობის მოშლა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სისხლდენა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მშობიარე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ნაკბენი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ტაქიკარდია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ფსიქიური აშლილობა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შარდის შეკავება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კანკალი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სითბური ეფექტი (მზის დაკვრა)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შეჯახება სხეულის დაზიანებით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შეჯახება ქვეითზე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სუიციდის მცდელობა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უცხო სხეული (სად არის ლოკალიზებული)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ჭვალი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ხველის შეტევით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გადაციება/მოყინვა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ზოგადი სისუსტე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ცუდად ყოფნა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ზოგადი სისუსტე</a:t>
            </a:r>
            <a:endParaRPr lang="en-US" sz="1300" dirty="0" smtClean="0"/>
          </a:p>
          <a:p>
            <a:pPr marL="914400" indent="-914400">
              <a:lnSpc>
                <a:spcPct val="80000"/>
              </a:lnSpc>
              <a:buFont typeface="+mj-lt"/>
              <a:buAutoNum type="arabicPeriod" startAt="26"/>
            </a:pPr>
            <a:r>
              <a:rPr lang="ka-GE" sz="1300" dirty="0" smtClean="0"/>
              <a:t>ბავშვთან დაკავშირებული გამოძახება</a:t>
            </a:r>
            <a:endParaRPr lang="en-US" sz="1300" dirty="0" smtClean="0"/>
          </a:p>
          <a:p>
            <a:pPr>
              <a:buFont typeface="+mj-lt"/>
              <a:buAutoNum type="arabicPeriod" startAt="26"/>
            </a:pPr>
            <a:endParaRPr lang="en-US" sz="1200" dirty="0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84223" y="304800"/>
            <a:ext cx="788618" cy="6888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91400" y="990601"/>
            <a:ext cx="281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roca</a:t>
            </a:r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wamebi</a:t>
            </a:r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gadamwyvetia</a:t>
            </a:r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Avaza Mtavruli" pitchFamily="34" charset="0"/>
              </a:rPr>
              <a:t>…</a:t>
            </a:r>
            <a:endParaRPr lang="en-US" sz="1200" b="1" dirty="0">
              <a:solidFill>
                <a:srgbClr val="C00000"/>
              </a:solidFill>
              <a:effectLst>
                <a:outerShdw blurRad="38100" dist="25400" dir="2700000" algn="tl">
                  <a:srgbClr val="000000">
                    <a:alpha val="43137"/>
                  </a:srgbClr>
                </a:outerShdw>
              </a:effectLst>
              <a:latin typeface="Avaza Mtavruli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95400"/>
            <a:ext cx="9359370" cy="0"/>
          </a:xfrm>
          <a:prstGeom prst="line">
            <a:avLst/>
          </a:prstGeom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112   1">
      <a:dk1>
        <a:sysClr val="windowText" lastClr="000000"/>
      </a:dk1>
      <a:lt1>
        <a:sysClr val="window" lastClr="FFFFFF"/>
      </a:lt1>
      <a:dk2>
        <a:srgbClr val="C00000"/>
      </a:dk2>
      <a:lt2>
        <a:srgbClr val="7F7F7F"/>
      </a:lt2>
      <a:accent1>
        <a:srgbClr val="C00000"/>
      </a:accent1>
      <a:accent2>
        <a:srgbClr val="FF0000"/>
      </a:accent2>
      <a:accent3>
        <a:srgbClr val="7F7F7F"/>
      </a:accent3>
      <a:accent4>
        <a:srgbClr val="A5A5A5"/>
      </a:accent4>
      <a:accent5>
        <a:srgbClr val="BFBFBF"/>
      </a:accent5>
      <a:accent6>
        <a:srgbClr val="E00E0E"/>
      </a:accent6>
      <a:hlink>
        <a:srgbClr val="A5A5A5"/>
      </a:hlink>
      <a:folHlink>
        <a:srgbClr val="F2F2F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3653</TotalTime>
  <Words>300</Words>
  <Application>Microsoft Office PowerPoint</Application>
  <PresentationFormat>A4 Paper (210x297 mm)</PresentationFormat>
  <Paragraphs>178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ინციდენტის ტიპები</vt:lpstr>
      <vt:lpstr>სამედიცინო შემთხვევების ტიპები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 Kekelidze</dc:creator>
  <cp:lastModifiedBy>Eter Kipiani</cp:lastModifiedBy>
  <cp:revision>419</cp:revision>
  <dcterms:created xsi:type="dcterms:W3CDTF">2006-08-16T00:00:00Z</dcterms:created>
  <dcterms:modified xsi:type="dcterms:W3CDTF">2014-08-07T09:59:16Z</dcterms:modified>
</cp:coreProperties>
</file>