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9" r:id="rId2"/>
    <p:sldId id="290" r:id="rId3"/>
    <p:sldId id="261" r:id="rId4"/>
    <p:sldId id="259" r:id="rId5"/>
    <p:sldId id="256" r:id="rId6"/>
    <p:sldId id="291" r:id="rId7"/>
    <p:sldId id="267" r:id="rId8"/>
    <p:sldId id="273" r:id="rId9"/>
    <p:sldId id="268" r:id="rId10"/>
    <p:sldId id="265" r:id="rId11"/>
    <p:sldId id="269" r:id="rId12"/>
    <p:sldId id="270" r:id="rId13"/>
    <p:sldId id="266" r:id="rId14"/>
    <p:sldId id="271" r:id="rId15"/>
    <p:sldId id="272" r:id="rId16"/>
    <p:sldId id="274" r:id="rId17"/>
    <p:sldId id="292" r:id="rId18"/>
    <p:sldId id="275" r:id="rId19"/>
    <p:sldId id="287" r:id="rId20"/>
    <p:sldId id="310" r:id="rId21"/>
    <p:sldId id="311" r:id="rId22"/>
    <p:sldId id="319" r:id="rId23"/>
    <p:sldId id="318" r:id="rId24"/>
    <p:sldId id="317" r:id="rId25"/>
    <p:sldId id="316" r:id="rId26"/>
    <p:sldId id="315" r:id="rId27"/>
    <p:sldId id="314" r:id="rId28"/>
    <p:sldId id="313" r:id="rId29"/>
    <p:sldId id="312" r:id="rId30"/>
    <p:sldId id="320" r:id="rId31"/>
    <p:sldId id="293" r:id="rId32"/>
    <p:sldId id="276" r:id="rId33"/>
    <p:sldId id="285" r:id="rId34"/>
    <p:sldId id="284" r:id="rId35"/>
    <p:sldId id="283" r:id="rId36"/>
    <p:sldId id="282" r:id="rId37"/>
    <p:sldId id="281" r:id="rId38"/>
    <p:sldId id="280" r:id="rId39"/>
    <p:sldId id="279" r:id="rId40"/>
    <p:sldId id="278" r:id="rId41"/>
    <p:sldId id="277" r:id="rId42"/>
    <p:sldId id="294" r:id="rId43"/>
    <p:sldId id="286" r:id="rId44"/>
    <p:sldId id="264" r:id="rId45"/>
    <p:sldId id="297" r:id="rId46"/>
    <p:sldId id="321" r:id="rId47"/>
    <p:sldId id="300" r:id="rId48"/>
    <p:sldId id="301" r:id="rId49"/>
    <p:sldId id="260" r:id="rId50"/>
    <p:sldId id="295" r:id="rId51"/>
    <p:sldId id="302" r:id="rId52"/>
    <p:sldId id="262" r:id="rId53"/>
    <p:sldId id="263" r:id="rId54"/>
    <p:sldId id="307" r:id="rId55"/>
    <p:sldId id="308" r:id="rId56"/>
    <p:sldId id="296" r:id="rId57"/>
    <p:sldId id="299" r:id="rId58"/>
    <p:sldId id="304" r:id="rId59"/>
    <p:sldId id="306" r:id="rId60"/>
    <p:sldId id="305" r:id="rId61"/>
    <p:sldId id="303" r:id="rId62"/>
    <p:sldId id="288"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1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9D42F-361C-4385-8045-4AA4FFBB9861}" type="doc">
      <dgm:prSet loTypeId="urn:microsoft.com/office/officeart/2005/8/layout/radial5" loCatId="relationship" qsTypeId="urn:microsoft.com/office/officeart/2005/8/quickstyle/3d3" qsCatId="3D" csTypeId="urn:microsoft.com/office/officeart/2005/8/colors/accent0_3" csCatId="mainScheme" phldr="1"/>
      <dgm:spPr/>
      <dgm:t>
        <a:bodyPr/>
        <a:lstStyle/>
        <a:p>
          <a:endParaRPr lang="ru-RU"/>
        </a:p>
      </dgm:t>
    </dgm:pt>
    <dgm:pt modelId="{C31BE486-DE6B-410A-83EA-654A496A84E5}">
      <dgm:prSet phldrT="[Текст]" custT="1"/>
      <dgm:spPr/>
      <dgm:t>
        <a:bodyPr/>
        <a:lstStyle/>
        <a:p>
          <a:r>
            <a:rPr lang="ru-RU" sz="1200" b="1" dirty="0" smtClean="0"/>
            <a:t>ს</a:t>
          </a:r>
          <a:r>
            <a:rPr lang="ka-GE" sz="1200" b="1" dirty="0" smtClean="0"/>
            <a:t>ს</a:t>
          </a:r>
          <a:r>
            <a:rPr lang="ru-RU" sz="1200" b="1" dirty="0" smtClean="0"/>
            <a:t>იპ</a:t>
          </a:r>
          <a:r>
            <a:rPr lang="en-US" sz="1200" b="1" dirty="0" smtClean="0"/>
            <a:t> -</a:t>
          </a:r>
          <a:r>
            <a:rPr lang="ru-RU" sz="1200" b="1" dirty="0" smtClean="0"/>
            <a:t> </a:t>
          </a:r>
          <a:r>
            <a:rPr lang="en-US" sz="1200" b="1" dirty="0" smtClean="0"/>
            <a:t>“</a:t>
          </a:r>
          <a:r>
            <a:rPr lang="ka-GE" sz="1200" b="1" dirty="0" smtClean="0"/>
            <a:t>საგანგებო  სიტუაციებზე რეაგირების სამედიცინო </a:t>
          </a:r>
          <a:r>
            <a:rPr lang="ru-RU" sz="1200" b="1" dirty="0" smtClean="0"/>
            <a:t>ცენტრი</a:t>
          </a:r>
          <a:r>
            <a:rPr lang="en-US" sz="1100" b="1" dirty="0" smtClean="0"/>
            <a:t>”</a:t>
          </a:r>
          <a:endParaRPr lang="ru-RU" sz="1100" dirty="0"/>
        </a:p>
      </dgm:t>
    </dgm:pt>
    <dgm:pt modelId="{53776851-EE6E-4565-BE8F-D77E82F051DB}" type="parTrans" cxnId="{09883FE8-6705-4C8E-ADF1-20FEE5204AE4}">
      <dgm:prSet/>
      <dgm:spPr/>
      <dgm:t>
        <a:bodyPr/>
        <a:lstStyle/>
        <a:p>
          <a:endParaRPr lang="ru-RU"/>
        </a:p>
      </dgm:t>
    </dgm:pt>
    <dgm:pt modelId="{C21457B3-EB02-43AA-B775-DAAFC6A2B8D1}" type="sibTrans" cxnId="{09883FE8-6705-4C8E-ADF1-20FEE5204AE4}">
      <dgm:prSet/>
      <dgm:spPr/>
      <dgm:t>
        <a:bodyPr/>
        <a:lstStyle/>
        <a:p>
          <a:endParaRPr lang="ru-RU"/>
        </a:p>
      </dgm:t>
    </dgm:pt>
    <dgm:pt modelId="{173DCA69-EA08-40CA-B8CA-976B2D53FA98}">
      <dgm:prSet phldrT="[Текст]" custT="1"/>
      <dgm:spPr/>
      <dgm:t>
        <a:bodyPr/>
        <a:lstStyle/>
        <a:p>
          <a:r>
            <a:rPr lang="ka-GE" sz="1200" dirty="0" smtClean="0"/>
            <a:t>მცხეთა - მთიანეთის განყოფილება</a:t>
          </a:r>
          <a:endParaRPr lang="ru-RU" sz="1200" dirty="0"/>
        </a:p>
      </dgm:t>
    </dgm:pt>
    <dgm:pt modelId="{5D0C5BB4-63A5-444A-A685-2575F31B5AC0}" type="parTrans" cxnId="{85CD7152-7994-4383-BF05-50CA73674F76}">
      <dgm:prSet/>
      <dgm:spPr/>
      <dgm:t>
        <a:bodyPr/>
        <a:lstStyle/>
        <a:p>
          <a:endParaRPr lang="ru-RU"/>
        </a:p>
      </dgm:t>
    </dgm:pt>
    <dgm:pt modelId="{ECB20BBB-2245-435B-AB9D-8C743A335BA5}" type="sibTrans" cxnId="{85CD7152-7994-4383-BF05-50CA73674F76}">
      <dgm:prSet/>
      <dgm:spPr/>
      <dgm:t>
        <a:bodyPr/>
        <a:lstStyle/>
        <a:p>
          <a:endParaRPr lang="ru-RU"/>
        </a:p>
      </dgm:t>
    </dgm:pt>
    <dgm:pt modelId="{6A4041AA-E00B-4871-BA00-9A78D8C9CA7E}">
      <dgm:prSet phldrT="[Текст]"/>
      <dgm:spPr/>
      <dgm:t>
        <a:bodyPr/>
        <a:lstStyle/>
        <a:p>
          <a:r>
            <a:rPr lang="ka-GE" dirty="0" smtClean="0"/>
            <a:t>შიდა ქართლის განყოფილება</a:t>
          </a:r>
          <a:endParaRPr lang="ru-RU" dirty="0"/>
        </a:p>
      </dgm:t>
    </dgm:pt>
    <dgm:pt modelId="{70EDAAD7-7D2D-4678-A39D-93C9792A33A4}" type="parTrans" cxnId="{969BF1CC-4B0F-47D8-BCAD-B2C9F0AAE0F5}">
      <dgm:prSet/>
      <dgm:spPr/>
      <dgm:t>
        <a:bodyPr/>
        <a:lstStyle/>
        <a:p>
          <a:endParaRPr lang="ru-RU"/>
        </a:p>
      </dgm:t>
    </dgm:pt>
    <dgm:pt modelId="{E5C64273-6B7B-45AF-811E-F9B7F041F668}" type="sibTrans" cxnId="{969BF1CC-4B0F-47D8-BCAD-B2C9F0AAE0F5}">
      <dgm:prSet/>
      <dgm:spPr/>
      <dgm:t>
        <a:bodyPr/>
        <a:lstStyle/>
        <a:p>
          <a:endParaRPr lang="ru-RU"/>
        </a:p>
      </dgm:t>
    </dgm:pt>
    <dgm:pt modelId="{2FDE62D1-20D2-4D40-9B8E-5240BD60D498}">
      <dgm:prSet phldrT="[Текст]"/>
      <dgm:spPr/>
      <dgm:t>
        <a:bodyPr/>
        <a:lstStyle/>
        <a:p>
          <a:r>
            <a:rPr lang="ka-GE" dirty="0" smtClean="0"/>
            <a:t>ქვემო ქართლის განყოფილება</a:t>
          </a:r>
          <a:endParaRPr lang="ru-RU" dirty="0"/>
        </a:p>
      </dgm:t>
    </dgm:pt>
    <dgm:pt modelId="{142FF101-1CB6-48F9-9911-C9D42C22EA95}" type="parTrans" cxnId="{349457B0-810A-48DF-AD84-4E20EAFCF8B9}">
      <dgm:prSet/>
      <dgm:spPr/>
      <dgm:t>
        <a:bodyPr/>
        <a:lstStyle/>
        <a:p>
          <a:endParaRPr lang="ru-RU"/>
        </a:p>
      </dgm:t>
    </dgm:pt>
    <dgm:pt modelId="{B10E3773-6ED1-49BA-B777-1862AF861692}" type="sibTrans" cxnId="{349457B0-810A-48DF-AD84-4E20EAFCF8B9}">
      <dgm:prSet/>
      <dgm:spPr/>
      <dgm:t>
        <a:bodyPr/>
        <a:lstStyle/>
        <a:p>
          <a:endParaRPr lang="ru-RU"/>
        </a:p>
      </dgm:t>
    </dgm:pt>
    <dgm:pt modelId="{2E043A0E-0408-40D1-BC50-0843769ACFD4}">
      <dgm:prSet phldrT="[Текст]"/>
      <dgm:spPr/>
      <dgm:t>
        <a:bodyPr/>
        <a:lstStyle/>
        <a:p>
          <a:r>
            <a:rPr lang="ka-GE" dirty="0" smtClean="0"/>
            <a:t>სამცხე ჯავახეთის განყოფილება</a:t>
          </a:r>
          <a:endParaRPr lang="ru-RU" dirty="0"/>
        </a:p>
      </dgm:t>
    </dgm:pt>
    <dgm:pt modelId="{FD8FDFE6-7DF2-44D7-8A42-5723B724C49F}" type="parTrans" cxnId="{99E00415-11BE-49D6-B615-EB6C64398AC0}">
      <dgm:prSet/>
      <dgm:spPr/>
      <dgm:t>
        <a:bodyPr/>
        <a:lstStyle/>
        <a:p>
          <a:endParaRPr lang="ru-RU"/>
        </a:p>
      </dgm:t>
    </dgm:pt>
    <dgm:pt modelId="{BEC588EC-CB26-4576-8357-44FA8F0208FF}" type="sibTrans" cxnId="{99E00415-11BE-49D6-B615-EB6C64398AC0}">
      <dgm:prSet/>
      <dgm:spPr/>
      <dgm:t>
        <a:bodyPr/>
        <a:lstStyle/>
        <a:p>
          <a:endParaRPr lang="ru-RU"/>
        </a:p>
      </dgm:t>
    </dgm:pt>
    <dgm:pt modelId="{38582132-56FD-4D29-BF4A-E6D01EE2A5D1}">
      <dgm:prSet phldrT="[Текст]"/>
      <dgm:spPr/>
      <dgm:t>
        <a:bodyPr/>
        <a:lstStyle/>
        <a:p>
          <a:r>
            <a:rPr lang="ka-GE" dirty="0" smtClean="0"/>
            <a:t>კახეთის განყოფილება</a:t>
          </a:r>
          <a:endParaRPr lang="ru-RU" dirty="0"/>
        </a:p>
      </dgm:t>
    </dgm:pt>
    <dgm:pt modelId="{9909CEDF-9206-488E-83DF-21A3D4AD3728}" type="parTrans" cxnId="{A9C540E1-596C-4A49-938E-956869F61DA0}">
      <dgm:prSet/>
      <dgm:spPr/>
      <dgm:t>
        <a:bodyPr/>
        <a:lstStyle/>
        <a:p>
          <a:endParaRPr lang="ru-RU"/>
        </a:p>
      </dgm:t>
    </dgm:pt>
    <dgm:pt modelId="{28EA2057-B606-4012-8A47-A8B4B6131D36}" type="sibTrans" cxnId="{A9C540E1-596C-4A49-938E-956869F61DA0}">
      <dgm:prSet/>
      <dgm:spPr/>
      <dgm:t>
        <a:bodyPr/>
        <a:lstStyle/>
        <a:p>
          <a:endParaRPr lang="ru-RU"/>
        </a:p>
      </dgm:t>
    </dgm:pt>
    <dgm:pt modelId="{7E4BB18C-BD41-4216-9DE4-89E41A788BC2}">
      <dgm:prSet phldrT="[Текст]"/>
      <dgm:spPr/>
      <dgm:t>
        <a:bodyPr/>
        <a:lstStyle/>
        <a:p>
          <a:r>
            <a:rPr lang="ka-GE" dirty="0" smtClean="0"/>
            <a:t>აჭარის ა/რ განყოფილება</a:t>
          </a:r>
          <a:endParaRPr lang="ru-RU" dirty="0"/>
        </a:p>
      </dgm:t>
    </dgm:pt>
    <dgm:pt modelId="{EC7A45FC-5668-4736-A0FF-CDC79B56C4FC}" type="parTrans" cxnId="{783ED114-8ACC-4683-8F9A-70661F566A9D}">
      <dgm:prSet/>
      <dgm:spPr/>
      <dgm:t>
        <a:bodyPr/>
        <a:lstStyle/>
        <a:p>
          <a:endParaRPr lang="ru-RU"/>
        </a:p>
      </dgm:t>
    </dgm:pt>
    <dgm:pt modelId="{64FB7756-7F7B-47D1-97A1-F523BEF57DC3}" type="sibTrans" cxnId="{783ED114-8ACC-4683-8F9A-70661F566A9D}">
      <dgm:prSet/>
      <dgm:spPr/>
      <dgm:t>
        <a:bodyPr/>
        <a:lstStyle/>
        <a:p>
          <a:endParaRPr lang="ru-RU"/>
        </a:p>
      </dgm:t>
    </dgm:pt>
    <dgm:pt modelId="{22A94488-5DA0-42CB-8FD5-CDD14FF76AEE}">
      <dgm:prSet phldrT="[Текст]"/>
      <dgm:spPr/>
      <dgm:t>
        <a:bodyPr/>
        <a:lstStyle/>
        <a:p>
          <a:r>
            <a:rPr lang="ka-GE" dirty="0" smtClean="0"/>
            <a:t>გურიის განყოფილება</a:t>
          </a:r>
          <a:endParaRPr lang="ru-RU" dirty="0"/>
        </a:p>
      </dgm:t>
    </dgm:pt>
    <dgm:pt modelId="{25481F05-367E-48A9-A14C-BB6A699E0AD6}" type="parTrans" cxnId="{7E492AF1-E766-4666-B842-AE25C0168930}">
      <dgm:prSet/>
      <dgm:spPr/>
      <dgm:t>
        <a:bodyPr/>
        <a:lstStyle/>
        <a:p>
          <a:endParaRPr lang="ru-RU"/>
        </a:p>
      </dgm:t>
    </dgm:pt>
    <dgm:pt modelId="{DFC770AD-B51C-4A66-A30D-817EE355B996}" type="sibTrans" cxnId="{7E492AF1-E766-4666-B842-AE25C0168930}">
      <dgm:prSet/>
      <dgm:spPr/>
      <dgm:t>
        <a:bodyPr/>
        <a:lstStyle/>
        <a:p>
          <a:endParaRPr lang="ru-RU"/>
        </a:p>
      </dgm:t>
    </dgm:pt>
    <dgm:pt modelId="{A5854911-3189-478A-B1C7-C9F2C92B7178}">
      <dgm:prSet phldrT="[Текст]"/>
      <dgm:spPr/>
      <dgm:t>
        <a:bodyPr/>
        <a:lstStyle/>
        <a:p>
          <a:r>
            <a:rPr lang="ka-GE" dirty="0" smtClean="0"/>
            <a:t>რაჭა-ლეჩხუმი ქვემო სვანეთის განყოფილება</a:t>
          </a:r>
          <a:endParaRPr lang="ru-RU" dirty="0"/>
        </a:p>
      </dgm:t>
    </dgm:pt>
    <dgm:pt modelId="{D6F78D54-9D25-46F6-A6FE-A972328F4D7F}" type="parTrans" cxnId="{9E173BCC-D5B5-4009-8180-BC2BAC6C33AE}">
      <dgm:prSet/>
      <dgm:spPr/>
      <dgm:t>
        <a:bodyPr/>
        <a:lstStyle/>
        <a:p>
          <a:endParaRPr lang="ru-RU"/>
        </a:p>
      </dgm:t>
    </dgm:pt>
    <dgm:pt modelId="{56F1B991-E938-4A6E-8AFE-A44E97643A27}" type="sibTrans" cxnId="{9E173BCC-D5B5-4009-8180-BC2BAC6C33AE}">
      <dgm:prSet/>
      <dgm:spPr/>
      <dgm:t>
        <a:bodyPr/>
        <a:lstStyle/>
        <a:p>
          <a:endParaRPr lang="ru-RU"/>
        </a:p>
      </dgm:t>
    </dgm:pt>
    <dgm:pt modelId="{6E17201D-7872-4919-8006-DDDE505D33F1}">
      <dgm:prSet phldrT="[Текст]"/>
      <dgm:spPr/>
      <dgm:t>
        <a:bodyPr/>
        <a:lstStyle/>
        <a:p>
          <a:r>
            <a:rPr lang="ka-GE" dirty="0" smtClean="0"/>
            <a:t>სამეგრელო-ზემო სვანეთის განყოფილება</a:t>
          </a:r>
          <a:endParaRPr lang="ru-RU" dirty="0"/>
        </a:p>
      </dgm:t>
    </dgm:pt>
    <dgm:pt modelId="{556F5FF3-9EFD-4C4E-97CC-6A03F669ED53}" type="parTrans" cxnId="{22939DF5-3AFB-450A-AFCF-895581FC14C1}">
      <dgm:prSet/>
      <dgm:spPr/>
      <dgm:t>
        <a:bodyPr/>
        <a:lstStyle/>
        <a:p>
          <a:endParaRPr lang="ru-RU"/>
        </a:p>
      </dgm:t>
    </dgm:pt>
    <dgm:pt modelId="{D7861702-FACE-4DFC-9F34-423515C0CD28}" type="sibTrans" cxnId="{22939DF5-3AFB-450A-AFCF-895581FC14C1}">
      <dgm:prSet/>
      <dgm:spPr/>
      <dgm:t>
        <a:bodyPr/>
        <a:lstStyle/>
        <a:p>
          <a:endParaRPr lang="ru-RU"/>
        </a:p>
      </dgm:t>
    </dgm:pt>
    <dgm:pt modelId="{FB032BAD-0DD6-4904-AE77-CD3445504863}">
      <dgm:prSet phldrT="[Текст]"/>
      <dgm:spPr/>
      <dgm:t>
        <a:bodyPr/>
        <a:lstStyle/>
        <a:p>
          <a:r>
            <a:rPr lang="ka-GE" dirty="0" smtClean="0"/>
            <a:t>იმერეთის განყოფილება</a:t>
          </a:r>
          <a:endParaRPr lang="ru-RU" dirty="0"/>
        </a:p>
      </dgm:t>
    </dgm:pt>
    <dgm:pt modelId="{F7F80F6A-8A97-4864-81F5-5BA538134449}" type="parTrans" cxnId="{7628EC08-E4B5-456C-8C1A-D1846289D25A}">
      <dgm:prSet/>
      <dgm:spPr/>
      <dgm:t>
        <a:bodyPr/>
        <a:lstStyle/>
        <a:p>
          <a:endParaRPr lang="ru-RU"/>
        </a:p>
      </dgm:t>
    </dgm:pt>
    <dgm:pt modelId="{8B96131C-237A-4C5C-8E03-B681E2C18036}" type="sibTrans" cxnId="{7628EC08-E4B5-456C-8C1A-D1846289D25A}">
      <dgm:prSet/>
      <dgm:spPr/>
      <dgm:t>
        <a:bodyPr/>
        <a:lstStyle/>
        <a:p>
          <a:endParaRPr lang="ru-RU"/>
        </a:p>
      </dgm:t>
    </dgm:pt>
    <dgm:pt modelId="{A82FACF1-83EB-4511-BA73-8395A9D2CEF2}">
      <dgm:prSet phldrT="[Текст]" custScaleX="169364"/>
      <dgm:spPr/>
      <dgm:t>
        <a:bodyPr/>
        <a:lstStyle/>
        <a:p>
          <a:endParaRPr lang="en-US"/>
        </a:p>
      </dgm:t>
    </dgm:pt>
    <dgm:pt modelId="{28FF79DE-00A0-4130-B1E7-3814AF170F20}" type="parTrans" cxnId="{6C1F43A8-03AF-412B-938F-0750E7EBBEBC}">
      <dgm:prSet/>
      <dgm:spPr/>
      <dgm:t>
        <a:bodyPr/>
        <a:lstStyle/>
        <a:p>
          <a:endParaRPr lang="en-US"/>
        </a:p>
      </dgm:t>
    </dgm:pt>
    <dgm:pt modelId="{956D7CB1-2CF6-4732-BDCB-B5C7E18B281A}" type="sibTrans" cxnId="{6C1F43A8-03AF-412B-938F-0750E7EBBEBC}">
      <dgm:prSet/>
      <dgm:spPr/>
      <dgm:t>
        <a:bodyPr/>
        <a:lstStyle/>
        <a:p>
          <a:endParaRPr lang="en-US"/>
        </a:p>
      </dgm:t>
    </dgm:pt>
    <dgm:pt modelId="{1D9529BB-588B-48F0-8FE8-4868DACCED01}" type="pres">
      <dgm:prSet presAssocID="{73B9D42F-361C-4385-8045-4AA4FFBB9861}" presName="Name0" presStyleCnt="0">
        <dgm:presLayoutVars>
          <dgm:chMax val="1"/>
          <dgm:dir/>
          <dgm:animLvl val="ctr"/>
          <dgm:resizeHandles val="exact"/>
        </dgm:presLayoutVars>
      </dgm:prSet>
      <dgm:spPr/>
      <dgm:t>
        <a:bodyPr/>
        <a:lstStyle/>
        <a:p>
          <a:endParaRPr lang="ru-RU"/>
        </a:p>
      </dgm:t>
    </dgm:pt>
    <dgm:pt modelId="{17FC4BFD-D41E-4C53-A967-6DAED1390AEE}" type="pres">
      <dgm:prSet presAssocID="{C31BE486-DE6B-410A-83EA-654A496A84E5}" presName="centerShape" presStyleLbl="node0" presStyleIdx="0" presStyleCnt="1" custScaleX="387483" custScaleY="180649"/>
      <dgm:spPr/>
      <dgm:t>
        <a:bodyPr/>
        <a:lstStyle/>
        <a:p>
          <a:endParaRPr lang="ru-RU"/>
        </a:p>
      </dgm:t>
    </dgm:pt>
    <dgm:pt modelId="{A4E230C6-0F8F-4D02-8FF9-DC3B62380436}" type="pres">
      <dgm:prSet presAssocID="{5D0C5BB4-63A5-444A-A685-2575F31B5AC0}" presName="parTrans" presStyleLbl="sibTrans2D1" presStyleIdx="0" presStyleCnt="10"/>
      <dgm:spPr/>
      <dgm:t>
        <a:bodyPr/>
        <a:lstStyle/>
        <a:p>
          <a:endParaRPr lang="ru-RU"/>
        </a:p>
      </dgm:t>
    </dgm:pt>
    <dgm:pt modelId="{636BF49D-7749-4B3C-A55C-E6E70A9F722B}" type="pres">
      <dgm:prSet presAssocID="{5D0C5BB4-63A5-444A-A685-2575F31B5AC0}" presName="connectorText" presStyleLbl="sibTrans2D1" presStyleIdx="0" presStyleCnt="10"/>
      <dgm:spPr/>
      <dgm:t>
        <a:bodyPr/>
        <a:lstStyle/>
        <a:p>
          <a:endParaRPr lang="ru-RU"/>
        </a:p>
      </dgm:t>
    </dgm:pt>
    <dgm:pt modelId="{30756470-7E25-4C3F-B107-2DB8415A7C54}" type="pres">
      <dgm:prSet presAssocID="{173DCA69-EA08-40CA-B8CA-976B2D53FA98}" presName="node" presStyleLbl="node1" presStyleIdx="0" presStyleCnt="10" custScaleX="169364">
        <dgm:presLayoutVars>
          <dgm:bulletEnabled val="1"/>
        </dgm:presLayoutVars>
      </dgm:prSet>
      <dgm:spPr/>
      <dgm:t>
        <a:bodyPr/>
        <a:lstStyle/>
        <a:p>
          <a:endParaRPr lang="ru-RU"/>
        </a:p>
      </dgm:t>
    </dgm:pt>
    <dgm:pt modelId="{23E2E3E9-2349-48B2-8490-F34B37FB47CD}" type="pres">
      <dgm:prSet presAssocID="{70EDAAD7-7D2D-4678-A39D-93C9792A33A4}" presName="parTrans" presStyleLbl="sibTrans2D1" presStyleIdx="1" presStyleCnt="10"/>
      <dgm:spPr/>
      <dgm:t>
        <a:bodyPr/>
        <a:lstStyle/>
        <a:p>
          <a:endParaRPr lang="ru-RU"/>
        </a:p>
      </dgm:t>
    </dgm:pt>
    <dgm:pt modelId="{C2A324C4-56B1-4019-920C-B6535973EFAA}" type="pres">
      <dgm:prSet presAssocID="{70EDAAD7-7D2D-4678-A39D-93C9792A33A4}" presName="connectorText" presStyleLbl="sibTrans2D1" presStyleIdx="1" presStyleCnt="10"/>
      <dgm:spPr/>
      <dgm:t>
        <a:bodyPr/>
        <a:lstStyle/>
        <a:p>
          <a:endParaRPr lang="ru-RU"/>
        </a:p>
      </dgm:t>
    </dgm:pt>
    <dgm:pt modelId="{E9632265-3477-4276-B527-AB5EE0741FE9}" type="pres">
      <dgm:prSet presAssocID="{6A4041AA-E00B-4871-BA00-9A78D8C9CA7E}" presName="node" presStyleLbl="node1" presStyleIdx="1" presStyleCnt="10" custScaleX="169364" custRadScaleRad="145305" custRadScaleInc="112619">
        <dgm:presLayoutVars>
          <dgm:bulletEnabled val="1"/>
        </dgm:presLayoutVars>
      </dgm:prSet>
      <dgm:spPr/>
      <dgm:t>
        <a:bodyPr/>
        <a:lstStyle/>
        <a:p>
          <a:endParaRPr lang="ru-RU"/>
        </a:p>
      </dgm:t>
    </dgm:pt>
    <dgm:pt modelId="{330A1AE6-CE00-4699-97F8-50BE17563826}" type="pres">
      <dgm:prSet presAssocID="{142FF101-1CB6-48F9-9911-C9D42C22EA95}" presName="parTrans" presStyleLbl="sibTrans2D1" presStyleIdx="2" presStyleCnt="10"/>
      <dgm:spPr/>
      <dgm:t>
        <a:bodyPr/>
        <a:lstStyle/>
        <a:p>
          <a:endParaRPr lang="ru-RU"/>
        </a:p>
      </dgm:t>
    </dgm:pt>
    <dgm:pt modelId="{55EC3FBF-B147-4AD4-A945-18AA0518217F}" type="pres">
      <dgm:prSet presAssocID="{142FF101-1CB6-48F9-9911-C9D42C22EA95}" presName="connectorText" presStyleLbl="sibTrans2D1" presStyleIdx="2" presStyleCnt="10"/>
      <dgm:spPr/>
      <dgm:t>
        <a:bodyPr/>
        <a:lstStyle/>
        <a:p>
          <a:endParaRPr lang="ru-RU"/>
        </a:p>
      </dgm:t>
    </dgm:pt>
    <dgm:pt modelId="{32AC953E-11C9-49FD-B95C-E7E8F4F5EEC4}" type="pres">
      <dgm:prSet presAssocID="{2FDE62D1-20D2-4D40-9B8E-5240BD60D498}" presName="node" presStyleLbl="node1" presStyleIdx="2" presStyleCnt="10" custScaleX="169364" custRadScaleRad="182498" custRadScaleInc="40522">
        <dgm:presLayoutVars>
          <dgm:bulletEnabled val="1"/>
        </dgm:presLayoutVars>
      </dgm:prSet>
      <dgm:spPr/>
      <dgm:t>
        <a:bodyPr/>
        <a:lstStyle/>
        <a:p>
          <a:endParaRPr lang="ru-RU"/>
        </a:p>
      </dgm:t>
    </dgm:pt>
    <dgm:pt modelId="{67C2BC28-BEC8-42A2-A610-2FB82271477C}" type="pres">
      <dgm:prSet presAssocID="{FD8FDFE6-7DF2-44D7-8A42-5723B724C49F}" presName="parTrans" presStyleLbl="sibTrans2D1" presStyleIdx="3" presStyleCnt="10"/>
      <dgm:spPr/>
      <dgm:t>
        <a:bodyPr/>
        <a:lstStyle/>
        <a:p>
          <a:endParaRPr lang="ru-RU"/>
        </a:p>
      </dgm:t>
    </dgm:pt>
    <dgm:pt modelId="{93B26AE4-BBD3-415F-9198-C02AD478B5C6}" type="pres">
      <dgm:prSet presAssocID="{FD8FDFE6-7DF2-44D7-8A42-5723B724C49F}" presName="connectorText" presStyleLbl="sibTrans2D1" presStyleIdx="3" presStyleCnt="10"/>
      <dgm:spPr/>
      <dgm:t>
        <a:bodyPr/>
        <a:lstStyle/>
        <a:p>
          <a:endParaRPr lang="ru-RU"/>
        </a:p>
      </dgm:t>
    </dgm:pt>
    <dgm:pt modelId="{8C08DF57-3789-4B09-860D-6B25204FE92A}" type="pres">
      <dgm:prSet presAssocID="{2E043A0E-0408-40D1-BC50-0843769ACFD4}" presName="node" presStyleLbl="node1" presStyleIdx="3" presStyleCnt="10" custScaleX="169364" custRadScaleRad="182219" custRadScaleInc="-43156">
        <dgm:presLayoutVars>
          <dgm:bulletEnabled val="1"/>
        </dgm:presLayoutVars>
      </dgm:prSet>
      <dgm:spPr/>
      <dgm:t>
        <a:bodyPr/>
        <a:lstStyle/>
        <a:p>
          <a:endParaRPr lang="ru-RU"/>
        </a:p>
      </dgm:t>
    </dgm:pt>
    <dgm:pt modelId="{8EC87557-C0EC-4552-A9C8-B78E289CC29E}" type="pres">
      <dgm:prSet presAssocID="{9909CEDF-9206-488E-83DF-21A3D4AD3728}" presName="parTrans" presStyleLbl="sibTrans2D1" presStyleIdx="4" presStyleCnt="10"/>
      <dgm:spPr/>
      <dgm:t>
        <a:bodyPr/>
        <a:lstStyle/>
        <a:p>
          <a:endParaRPr lang="ru-RU"/>
        </a:p>
      </dgm:t>
    </dgm:pt>
    <dgm:pt modelId="{21246CBE-7480-4730-912A-BFA4F902147B}" type="pres">
      <dgm:prSet presAssocID="{9909CEDF-9206-488E-83DF-21A3D4AD3728}" presName="connectorText" presStyleLbl="sibTrans2D1" presStyleIdx="4" presStyleCnt="10"/>
      <dgm:spPr/>
      <dgm:t>
        <a:bodyPr/>
        <a:lstStyle/>
        <a:p>
          <a:endParaRPr lang="ru-RU"/>
        </a:p>
      </dgm:t>
    </dgm:pt>
    <dgm:pt modelId="{1AF1B38E-2459-4173-B104-2750CB1F4D61}" type="pres">
      <dgm:prSet presAssocID="{38582132-56FD-4D29-BF4A-E6D01EE2A5D1}" presName="node" presStyleLbl="node1" presStyleIdx="4" presStyleCnt="10" custScaleX="169364" custRadScaleRad="152054" custRadScaleInc="-106247">
        <dgm:presLayoutVars>
          <dgm:bulletEnabled val="1"/>
        </dgm:presLayoutVars>
      </dgm:prSet>
      <dgm:spPr/>
      <dgm:t>
        <a:bodyPr/>
        <a:lstStyle/>
        <a:p>
          <a:endParaRPr lang="ru-RU"/>
        </a:p>
      </dgm:t>
    </dgm:pt>
    <dgm:pt modelId="{95911E61-1629-4A2F-ABCE-DC5C74B503DB}" type="pres">
      <dgm:prSet presAssocID="{EC7A45FC-5668-4736-A0FF-CDC79B56C4FC}" presName="parTrans" presStyleLbl="sibTrans2D1" presStyleIdx="5" presStyleCnt="10"/>
      <dgm:spPr/>
      <dgm:t>
        <a:bodyPr/>
        <a:lstStyle/>
        <a:p>
          <a:endParaRPr lang="ru-RU"/>
        </a:p>
      </dgm:t>
    </dgm:pt>
    <dgm:pt modelId="{D173CB84-E03D-48E9-92E2-BA317A51F26D}" type="pres">
      <dgm:prSet presAssocID="{EC7A45FC-5668-4736-A0FF-CDC79B56C4FC}" presName="connectorText" presStyleLbl="sibTrans2D1" presStyleIdx="5" presStyleCnt="10"/>
      <dgm:spPr/>
      <dgm:t>
        <a:bodyPr/>
        <a:lstStyle/>
        <a:p>
          <a:endParaRPr lang="ru-RU"/>
        </a:p>
      </dgm:t>
    </dgm:pt>
    <dgm:pt modelId="{EFE6CE3B-0D8F-4156-8E06-8A115262C986}" type="pres">
      <dgm:prSet presAssocID="{7E4BB18C-BD41-4216-9DE4-89E41A788BC2}" presName="node" presStyleLbl="node1" presStyleIdx="5" presStyleCnt="10" custScaleX="169364">
        <dgm:presLayoutVars>
          <dgm:bulletEnabled val="1"/>
        </dgm:presLayoutVars>
      </dgm:prSet>
      <dgm:spPr/>
      <dgm:t>
        <a:bodyPr/>
        <a:lstStyle/>
        <a:p>
          <a:endParaRPr lang="ru-RU"/>
        </a:p>
      </dgm:t>
    </dgm:pt>
    <dgm:pt modelId="{3671FC90-243B-4786-9D0C-FC57513A523E}" type="pres">
      <dgm:prSet presAssocID="{25481F05-367E-48A9-A14C-BB6A699E0AD6}" presName="parTrans" presStyleLbl="sibTrans2D1" presStyleIdx="6" presStyleCnt="10"/>
      <dgm:spPr/>
      <dgm:t>
        <a:bodyPr/>
        <a:lstStyle/>
        <a:p>
          <a:endParaRPr lang="ru-RU"/>
        </a:p>
      </dgm:t>
    </dgm:pt>
    <dgm:pt modelId="{AC6554FC-E187-4DCC-BF0C-895BA383DD52}" type="pres">
      <dgm:prSet presAssocID="{25481F05-367E-48A9-A14C-BB6A699E0AD6}" presName="connectorText" presStyleLbl="sibTrans2D1" presStyleIdx="6" presStyleCnt="10"/>
      <dgm:spPr/>
      <dgm:t>
        <a:bodyPr/>
        <a:lstStyle/>
        <a:p>
          <a:endParaRPr lang="ru-RU"/>
        </a:p>
      </dgm:t>
    </dgm:pt>
    <dgm:pt modelId="{C3F3D043-7BEF-4775-B50B-7803D175A923}" type="pres">
      <dgm:prSet presAssocID="{22A94488-5DA0-42CB-8FD5-CDD14FF76AEE}" presName="node" presStyleLbl="node1" presStyleIdx="6" presStyleCnt="10" custScaleX="169364" custRadScaleRad="148085" custRadScaleInc="89783">
        <dgm:presLayoutVars>
          <dgm:bulletEnabled val="1"/>
        </dgm:presLayoutVars>
      </dgm:prSet>
      <dgm:spPr/>
      <dgm:t>
        <a:bodyPr/>
        <a:lstStyle/>
        <a:p>
          <a:endParaRPr lang="ru-RU"/>
        </a:p>
      </dgm:t>
    </dgm:pt>
    <dgm:pt modelId="{C6429E2E-1568-477F-8D59-3440F22FF010}" type="pres">
      <dgm:prSet presAssocID="{D6F78D54-9D25-46F6-A6FE-A972328F4D7F}" presName="parTrans" presStyleLbl="sibTrans2D1" presStyleIdx="7" presStyleCnt="10"/>
      <dgm:spPr/>
      <dgm:t>
        <a:bodyPr/>
        <a:lstStyle/>
        <a:p>
          <a:endParaRPr lang="ru-RU"/>
        </a:p>
      </dgm:t>
    </dgm:pt>
    <dgm:pt modelId="{129F0777-202D-4E37-A10E-D1EECCE15A0D}" type="pres">
      <dgm:prSet presAssocID="{D6F78D54-9D25-46F6-A6FE-A972328F4D7F}" presName="connectorText" presStyleLbl="sibTrans2D1" presStyleIdx="7" presStyleCnt="10"/>
      <dgm:spPr/>
      <dgm:t>
        <a:bodyPr/>
        <a:lstStyle/>
        <a:p>
          <a:endParaRPr lang="ru-RU"/>
        </a:p>
      </dgm:t>
    </dgm:pt>
    <dgm:pt modelId="{923697C9-7738-40F7-8B0B-C94F13C8EB6F}" type="pres">
      <dgm:prSet presAssocID="{A5854911-3189-478A-B1C7-C9F2C92B7178}" presName="node" presStyleLbl="node1" presStyleIdx="7" presStyleCnt="10" custScaleX="169364" custRadScaleRad="181567" custRadScaleInc="49882">
        <dgm:presLayoutVars>
          <dgm:bulletEnabled val="1"/>
        </dgm:presLayoutVars>
      </dgm:prSet>
      <dgm:spPr/>
      <dgm:t>
        <a:bodyPr/>
        <a:lstStyle/>
        <a:p>
          <a:endParaRPr lang="ru-RU"/>
        </a:p>
      </dgm:t>
    </dgm:pt>
    <dgm:pt modelId="{2C7060F9-1171-4DB7-A468-B8FFB23F481D}" type="pres">
      <dgm:prSet presAssocID="{556F5FF3-9EFD-4C4E-97CC-6A03F669ED53}" presName="parTrans" presStyleLbl="sibTrans2D1" presStyleIdx="8" presStyleCnt="10"/>
      <dgm:spPr/>
      <dgm:t>
        <a:bodyPr/>
        <a:lstStyle/>
        <a:p>
          <a:endParaRPr lang="ru-RU"/>
        </a:p>
      </dgm:t>
    </dgm:pt>
    <dgm:pt modelId="{8C2FCB83-B8E5-4EC6-BEB9-EB5EC8E7D22F}" type="pres">
      <dgm:prSet presAssocID="{556F5FF3-9EFD-4C4E-97CC-6A03F669ED53}" presName="connectorText" presStyleLbl="sibTrans2D1" presStyleIdx="8" presStyleCnt="10"/>
      <dgm:spPr/>
      <dgm:t>
        <a:bodyPr/>
        <a:lstStyle/>
        <a:p>
          <a:endParaRPr lang="ru-RU"/>
        </a:p>
      </dgm:t>
    </dgm:pt>
    <dgm:pt modelId="{11B89049-996A-4165-A5D8-8D097E4FC135}" type="pres">
      <dgm:prSet presAssocID="{6E17201D-7872-4919-8006-DDDE505D33F1}" presName="node" presStyleLbl="node1" presStyleIdx="8" presStyleCnt="10" custScaleX="169364" custRadScaleRad="181814" custRadScaleInc="-47228">
        <dgm:presLayoutVars>
          <dgm:bulletEnabled val="1"/>
        </dgm:presLayoutVars>
      </dgm:prSet>
      <dgm:spPr/>
      <dgm:t>
        <a:bodyPr/>
        <a:lstStyle/>
        <a:p>
          <a:endParaRPr lang="ru-RU"/>
        </a:p>
      </dgm:t>
    </dgm:pt>
    <dgm:pt modelId="{6C1E71FD-4D5F-4B0C-ACC6-A73CA338CBBD}" type="pres">
      <dgm:prSet presAssocID="{F7F80F6A-8A97-4864-81F5-5BA538134449}" presName="parTrans" presStyleLbl="sibTrans2D1" presStyleIdx="9" presStyleCnt="10"/>
      <dgm:spPr/>
      <dgm:t>
        <a:bodyPr/>
        <a:lstStyle/>
        <a:p>
          <a:endParaRPr lang="ru-RU"/>
        </a:p>
      </dgm:t>
    </dgm:pt>
    <dgm:pt modelId="{4C5524A1-0A49-4FAE-8C04-86CCBA5092D7}" type="pres">
      <dgm:prSet presAssocID="{F7F80F6A-8A97-4864-81F5-5BA538134449}" presName="connectorText" presStyleLbl="sibTrans2D1" presStyleIdx="9" presStyleCnt="10"/>
      <dgm:spPr/>
      <dgm:t>
        <a:bodyPr/>
        <a:lstStyle/>
        <a:p>
          <a:endParaRPr lang="ru-RU"/>
        </a:p>
      </dgm:t>
    </dgm:pt>
    <dgm:pt modelId="{445433B5-9B77-402F-99A8-827738EC108E}" type="pres">
      <dgm:prSet presAssocID="{FB032BAD-0DD6-4904-AE77-CD3445504863}" presName="node" presStyleLbl="node1" presStyleIdx="9" presStyleCnt="10" custScaleX="169364" custRadScaleRad="146647" custRadScaleInc="-93835">
        <dgm:presLayoutVars>
          <dgm:bulletEnabled val="1"/>
        </dgm:presLayoutVars>
      </dgm:prSet>
      <dgm:spPr/>
      <dgm:t>
        <a:bodyPr/>
        <a:lstStyle/>
        <a:p>
          <a:endParaRPr lang="ru-RU"/>
        </a:p>
      </dgm:t>
    </dgm:pt>
  </dgm:ptLst>
  <dgm:cxnLst>
    <dgm:cxn modelId="{5467BD84-0ABF-475A-86C6-E58A294C3C29}" type="presOf" srcId="{D6F78D54-9D25-46F6-A6FE-A972328F4D7F}" destId="{129F0777-202D-4E37-A10E-D1EECCE15A0D}" srcOrd="1" destOrd="0" presId="urn:microsoft.com/office/officeart/2005/8/layout/radial5"/>
    <dgm:cxn modelId="{7E492AF1-E766-4666-B842-AE25C0168930}" srcId="{C31BE486-DE6B-410A-83EA-654A496A84E5}" destId="{22A94488-5DA0-42CB-8FD5-CDD14FF76AEE}" srcOrd="6" destOrd="0" parTransId="{25481F05-367E-48A9-A14C-BB6A699E0AD6}" sibTransId="{DFC770AD-B51C-4A66-A30D-817EE355B996}"/>
    <dgm:cxn modelId="{2ABC4161-A484-4562-A6CB-FD4861E47F12}" type="presOf" srcId="{142FF101-1CB6-48F9-9911-C9D42C22EA95}" destId="{55EC3FBF-B147-4AD4-A945-18AA0518217F}" srcOrd="1" destOrd="0" presId="urn:microsoft.com/office/officeart/2005/8/layout/radial5"/>
    <dgm:cxn modelId="{349457B0-810A-48DF-AD84-4E20EAFCF8B9}" srcId="{C31BE486-DE6B-410A-83EA-654A496A84E5}" destId="{2FDE62D1-20D2-4D40-9B8E-5240BD60D498}" srcOrd="2" destOrd="0" parTransId="{142FF101-1CB6-48F9-9911-C9D42C22EA95}" sibTransId="{B10E3773-6ED1-49BA-B777-1862AF861692}"/>
    <dgm:cxn modelId="{4D200FD8-DDD3-4660-8656-A85E9100667B}" type="presOf" srcId="{EC7A45FC-5668-4736-A0FF-CDC79B56C4FC}" destId="{95911E61-1629-4A2F-ABCE-DC5C74B503DB}" srcOrd="0" destOrd="0" presId="urn:microsoft.com/office/officeart/2005/8/layout/radial5"/>
    <dgm:cxn modelId="{5E71F453-1E04-451C-9A94-837904A9CE60}" type="presOf" srcId="{556F5FF3-9EFD-4C4E-97CC-6A03F669ED53}" destId="{8C2FCB83-B8E5-4EC6-BEB9-EB5EC8E7D22F}" srcOrd="1" destOrd="0" presId="urn:microsoft.com/office/officeart/2005/8/layout/radial5"/>
    <dgm:cxn modelId="{48214D89-11F0-4CFA-8FB2-959EE2B986BC}" type="presOf" srcId="{C31BE486-DE6B-410A-83EA-654A496A84E5}" destId="{17FC4BFD-D41E-4C53-A967-6DAED1390AEE}" srcOrd="0" destOrd="0" presId="urn:microsoft.com/office/officeart/2005/8/layout/radial5"/>
    <dgm:cxn modelId="{C0DE919B-ABF9-4860-9881-BF5A913DDC71}" type="presOf" srcId="{FD8FDFE6-7DF2-44D7-8A42-5723B724C49F}" destId="{67C2BC28-BEC8-42A2-A610-2FB82271477C}" srcOrd="0" destOrd="0" presId="urn:microsoft.com/office/officeart/2005/8/layout/radial5"/>
    <dgm:cxn modelId="{9E173BCC-D5B5-4009-8180-BC2BAC6C33AE}" srcId="{C31BE486-DE6B-410A-83EA-654A496A84E5}" destId="{A5854911-3189-478A-B1C7-C9F2C92B7178}" srcOrd="7" destOrd="0" parTransId="{D6F78D54-9D25-46F6-A6FE-A972328F4D7F}" sibTransId="{56F1B991-E938-4A6E-8AFE-A44E97643A27}"/>
    <dgm:cxn modelId="{271931C6-98B2-4F44-A70B-62C363BB4C7C}" type="presOf" srcId="{70EDAAD7-7D2D-4678-A39D-93C9792A33A4}" destId="{23E2E3E9-2349-48B2-8490-F34B37FB47CD}" srcOrd="0" destOrd="0" presId="urn:microsoft.com/office/officeart/2005/8/layout/radial5"/>
    <dgm:cxn modelId="{9DE322DE-C5EF-4F9F-9387-46E6F5F71671}" type="presOf" srcId="{22A94488-5DA0-42CB-8FD5-CDD14FF76AEE}" destId="{C3F3D043-7BEF-4775-B50B-7803D175A923}" srcOrd="0" destOrd="0" presId="urn:microsoft.com/office/officeart/2005/8/layout/radial5"/>
    <dgm:cxn modelId="{8E8582F1-9FBA-4488-BB82-370F3D92A482}" type="presOf" srcId="{5D0C5BB4-63A5-444A-A685-2575F31B5AC0}" destId="{636BF49D-7749-4B3C-A55C-E6E70A9F722B}" srcOrd="1" destOrd="0" presId="urn:microsoft.com/office/officeart/2005/8/layout/radial5"/>
    <dgm:cxn modelId="{6CF19C3C-5590-4BAA-A4D0-6CCCCC17904A}" type="presOf" srcId="{A5854911-3189-478A-B1C7-C9F2C92B7178}" destId="{923697C9-7738-40F7-8B0B-C94F13C8EB6F}" srcOrd="0" destOrd="0" presId="urn:microsoft.com/office/officeart/2005/8/layout/radial5"/>
    <dgm:cxn modelId="{22939DF5-3AFB-450A-AFCF-895581FC14C1}" srcId="{C31BE486-DE6B-410A-83EA-654A496A84E5}" destId="{6E17201D-7872-4919-8006-DDDE505D33F1}" srcOrd="8" destOrd="0" parTransId="{556F5FF3-9EFD-4C4E-97CC-6A03F669ED53}" sibTransId="{D7861702-FACE-4DFC-9F34-423515C0CD28}"/>
    <dgm:cxn modelId="{6C1F43A8-03AF-412B-938F-0750E7EBBEBC}" srcId="{73B9D42F-361C-4385-8045-4AA4FFBB9861}" destId="{A82FACF1-83EB-4511-BA73-8395A9D2CEF2}" srcOrd="1" destOrd="0" parTransId="{28FF79DE-00A0-4130-B1E7-3814AF170F20}" sibTransId="{956D7CB1-2CF6-4732-BDCB-B5C7E18B281A}"/>
    <dgm:cxn modelId="{2E40C787-1896-435D-B283-EA50EECF45BB}" type="presOf" srcId="{556F5FF3-9EFD-4C4E-97CC-6A03F669ED53}" destId="{2C7060F9-1171-4DB7-A468-B8FFB23F481D}" srcOrd="0" destOrd="0" presId="urn:microsoft.com/office/officeart/2005/8/layout/radial5"/>
    <dgm:cxn modelId="{CEBE396C-AEFD-40C2-A1EA-142CBE3E224D}" type="presOf" srcId="{5D0C5BB4-63A5-444A-A685-2575F31B5AC0}" destId="{A4E230C6-0F8F-4D02-8FF9-DC3B62380436}" srcOrd="0" destOrd="0" presId="urn:microsoft.com/office/officeart/2005/8/layout/radial5"/>
    <dgm:cxn modelId="{758F6C2F-481C-4A48-930D-1C9382E68C5A}" type="presOf" srcId="{2FDE62D1-20D2-4D40-9B8E-5240BD60D498}" destId="{32AC953E-11C9-49FD-B95C-E7E8F4F5EEC4}" srcOrd="0" destOrd="0" presId="urn:microsoft.com/office/officeart/2005/8/layout/radial5"/>
    <dgm:cxn modelId="{85CD7152-7994-4383-BF05-50CA73674F76}" srcId="{C31BE486-DE6B-410A-83EA-654A496A84E5}" destId="{173DCA69-EA08-40CA-B8CA-976B2D53FA98}" srcOrd="0" destOrd="0" parTransId="{5D0C5BB4-63A5-444A-A685-2575F31B5AC0}" sibTransId="{ECB20BBB-2245-435B-AB9D-8C743A335BA5}"/>
    <dgm:cxn modelId="{A9C540E1-596C-4A49-938E-956869F61DA0}" srcId="{C31BE486-DE6B-410A-83EA-654A496A84E5}" destId="{38582132-56FD-4D29-BF4A-E6D01EE2A5D1}" srcOrd="4" destOrd="0" parTransId="{9909CEDF-9206-488E-83DF-21A3D4AD3728}" sibTransId="{28EA2057-B606-4012-8A47-A8B4B6131D36}"/>
    <dgm:cxn modelId="{9F5A585A-7861-480B-A25B-B841D0B3A25E}" type="presOf" srcId="{25481F05-367E-48A9-A14C-BB6A699E0AD6}" destId="{AC6554FC-E187-4DCC-BF0C-895BA383DD52}" srcOrd="1" destOrd="0" presId="urn:microsoft.com/office/officeart/2005/8/layout/radial5"/>
    <dgm:cxn modelId="{969BF1CC-4B0F-47D8-BCAD-B2C9F0AAE0F5}" srcId="{C31BE486-DE6B-410A-83EA-654A496A84E5}" destId="{6A4041AA-E00B-4871-BA00-9A78D8C9CA7E}" srcOrd="1" destOrd="0" parTransId="{70EDAAD7-7D2D-4678-A39D-93C9792A33A4}" sibTransId="{E5C64273-6B7B-45AF-811E-F9B7F041F668}"/>
    <dgm:cxn modelId="{D8E61E0F-503F-42A3-A3E3-2EC58F37D94A}" type="presOf" srcId="{FD8FDFE6-7DF2-44D7-8A42-5723B724C49F}" destId="{93B26AE4-BBD3-415F-9198-C02AD478B5C6}" srcOrd="1" destOrd="0" presId="urn:microsoft.com/office/officeart/2005/8/layout/radial5"/>
    <dgm:cxn modelId="{99E00415-11BE-49D6-B615-EB6C64398AC0}" srcId="{C31BE486-DE6B-410A-83EA-654A496A84E5}" destId="{2E043A0E-0408-40D1-BC50-0843769ACFD4}" srcOrd="3" destOrd="0" parTransId="{FD8FDFE6-7DF2-44D7-8A42-5723B724C49F}" sibTransId="{BEC588EC-CB26-4576-8357-44FA8F0208FF}"/>
    <dgm:cxn modelId="{F754A37E-732C-42BE-9D02-8FA052A9DC06}" type="presOf" srcId="{38582132-56FD-4D29-BF4A-E6D01EE2A5D1}" destId="{1AF1B38E-2459-4173-B104-2750CB1F4D61}" srcOrd="0" destOrd="0" presId="urn:microsoft.com/office/officeart/2005/8/layout/radial5"/>
    <dgm:cxn modelId="{2CAD1FF2-8693-49C7-BD62-D3042C593C8E}" type="presOf" srcId="{F7F80F6A-8A97-4864-81F5-5BA538134449}" destId="{4C5524A1-0A49-4FAE-8C04-86CCBA5092D7}" srcOrd="1" destOrd="0" presId="urn:microsoft.com/office/officeart/2005/8/layout/radial5"/>
    <dgm:cxn modelId="{6B345E2F-7C78-45B9-BA0D-9D84A2960D5A}" type="presOf" srcId="{2E043A0E-0408-40D1-BC50-0843769ACFD4}" destId="{8C08DF57-3789-4B09-860D-6B25204FE92A}" srcOrd="0" destOrd="0" presId="urn:microsoft.com/office/officeart/2005/8/layout/radial5"/>
    <dgm:cxn modelId="{39C9C00F-A28F-4497-BF93-38DE4B024755}" type="presOf" srcId="{9909CEDF-9206-488E-83DF-21A3D4AD3728}" destId="{21246CBE-7480-4730-912A-BFA4F902147B}" srcOrd="1" destOrd="0" presId="urn:microsoft.com/office/officeart/2005/8/layout/radial5"/>
    <dgm:cxn modelId="{EE249414-CF12-4125-A0B1-8A570FE720D2}" type="presOf" srcId="{6E17201D-7872-4919-8006-DDDE505D33F1}" destId="{11B89049-996A-4165-A5D8-8D097E4FC135}" srcOrd="0" destOrd="0" presId="urn:microsoft.com/office/officeart/2005/8/layout/radial5"/>
    <dgm:cxn modelId="{52F39023-8EE9-4470-A227-00B4D36D43AE}" type="presOf" srcId="{73B9D42F-361C-4385-8045-4AA4FFBB9861}" destId="{1D9529BB-588B-48F0-8FE8-4868DACCED01}" srcOrd="0" destOrd="0" presId="urn:microsoft.com/office/officeart/2005/8/layout/radial5"/>
    <dgm:cxn modelId="{7628EC08-E4B5-456C-8C1A-D1846289D25A}" srcId="{C31BE486-DE6B-410A-83EA-654A496A84E5}" destId="{FB032BAD-0DD6-4904-AE77-CD3445504863}" srcOrd="9" destOrd="0" parTransId="{F7F80F6A-8A97-4864-81F5-5BA538134449}" sibTransId="{8B96131C-237A-4C5C-8E03-B681E2C18036}"/>
    <dgm:cxn modelId="{856D420B-7E37-42F5-8EBA-0D35815DF771}" type="presOf" srcId="{142FF101-1CB6-48F9-9911-C9D42C22EA95}" destId="{330A1AE6-CE00-4699-97F8-50BE17563826}" srcOrd="0" destOrd="0" presId="urn:microsoft.com/office/officeart/2005/8/layout/radial5"/>
    <dgm:cxn modelId="{09883FE8-6705-4C8E-ADF1-20FEE5204AE4}" srcId="{73B9D42F-361C-4385-8045-4AA4FFBB9861}" destId="{C31BE486-DE6B-410A-83EA-654A496A84E5}" srcOrd="0" destOrd="0" parTransId="{53776851-EE6E-4565-BE8F-D77E82F051DB}" sibTransId="{C21457B3-EB02-43AA-B775-DAAFC6A2B8D1}"/>
    <dgm:cxn modelId="{9431B63F-6E82-40AF-BD48-6D53C07F27B4}" type="presOf" srcId="{25481F05-367E-48A9-A14C-BB6A699E0AD6}" destId="{3671FC90-243B-4786-9D0C-FC57513A523E}" srcOrd="0" destOrd="0" presId="urn:microsoft.com/office/officeart/2005/8/layout/radial5"/>
    <dgm:cxn modelId="{783ED114-8ACC-4683-8F9A-70661F566A9D}" srcId="{C31BE486-DE6B-410A-83EA-654A496A84E5}" destId="{7E4BB18C-BD41-4216-9DE4-89E41A788BC2}" srcOrd="5" destOrd="0" parTransId="{EC7A45FC-5668-4736-A0FF-CDC79B56C4FC}" sibTransId="{64FB7756-7F7B-47D1-97A1-F523BEF57DC3}"/>
    <dgm:cxn modelId="{6191F297-27EF-40A5-8618-CDA8E3FB66E8}" type="presOf" srcId="{EC7A45FC-5668-4736-A0FF-CDC79B56C4FC}" destId="{D173CB84-E03D-48E9-92E2-BA317A51F26D}" srcOrd="1" destOrd="0" presId="urn:microsoft.com/office/officeart/2005/8/layout/radial5"/>
    <dgm:cxn modelId="{07BDB92D-0BE6-4B22-8A25-C8AC3A70455F}" type="presOf" srcId="{6A4041AA-E00B-4871-BA00-9A78D8C9CA7E}" destId="{E9632265-3477-4276-B527-AB5EE0741FE9}" srcOrd="0" destOrd="0" presId="urn:microsoft.com/office/officeart/2005/8/layout/radial5"/>
    <dgm:cxn modelId="{94F3C38B-65F0-48E7-889D-B2BFB16CE1A5}" type="presOf" srcId="{D6F78D54-9D25-46F6-A6FE-A972328F4D7F}" destId="{C6429E2E-1568-477F-8D59-3440F22FF010}" srcOrd="0" destOrd="0" presId="urn:microsoft.com/office/officeart/2005/8/layout/radial5"/>
    <dgm:cxn modelId="{5579209F-75DF-41EC-832E-F78526BB9DBF}" type="presOf" srcId="{70EDAAD7-7D2D-4678-A39D-93C9792A33A4}" destId="{C2A324C4-56B1-4019-920C-B6535973EFAA}" srcOrd="1" destOrd="0" presId="urn:microsoft.com/office/officeart/2005/8/layout/radial5"/>
    <dgm:cxn modelId="{C7911E4F-D86A-4E83-B713-AEE0C665C0D9}" type="presOf" srcId="{F7F80F6A-8A97-4864-81F5-5BA538134449}" destId="{6C1E71FD-4D5F-4B0C-ACC6-A73CA338CBBD}" srcOrd="0" destOrd="0" presId="urn:microsoft.com/office/officeart/2005/8/layout/radial5"/>
    <dgm:cxn modelId="{774436B2-FAE6-42CB-B2D7-667F78B448E8}" type="presOf" srcId="{9909CEDF-9206-488E-83DF-21A3D4AD3728}" destId="{8EC87557-C0EC-4552-A9C8-B78E289CC29E}" srcOrd="0" destOrd="0" presId="urn:microsoft.com/office/officeart/2005/8/layout/radial5"/>
    <dgm:cxn modelId="{F67F5D9D-2F2D-4054-AE3F-4FCF2E22EC47}" type="presOf" srcId="{173DCA69-EA08-40CA-B8CA-976B2D53FA98}" destId="{30756470-7E25-4C3F-B107-2DB8415A7C54}" srcOrd="0" destOrd="0" presId="urn:microsoft.com/office/officeart/2005/8/layout/radial5"/>
    <dgm:cxn modelId="{ADFE84A9-A44E-4EDC-85A7-1ACE62AC3C5E}" type="presOf" srcId="{7E4BB18C-BD41-4216-9DE4-89E41A788BC2}" destId="{EFE6CE3B-0D8F-4156-8E06-8A115262C986}" srcOrd="0" destOrd="0" presId="urn:microsoft.com/office/officeart/2005/8/layout/radial5"/>
    <dgm:cxn modelId="{8E82AF4E-5A49-4C62-9E22-1FCC7C942CAE}" type="presOf" srcId="{FB032BAD-0DD6-4904-AE77-CD3445504863}" destId="{445433B5-9B77-402F-99A8-827738EC108E}" srcOrd="0" destOrd="0" presId="urn:microsoft.com/office/officeart/2005/8/layout/radial5"/>
    <dgm:cxn modelId="{C1F2C23B-0BE6-4EB9-9C59-891002A8C361}" type="presParOf" srcId="{1D9529BB-588B-48F0-8FE8-4868DACCED01}" destId="{17FC4BFD-D41E-4C53-A967-6DAED1390AEE}" srcOrd="0" destOrd="0" presId="urn:microsoft.com/office/officeart/2005/8/layout/radial5"/>
    <dgm:cxn modelId="{1113E421-9763-48BC-B055-728182421C5A}" type="presParOf" srcId="{1D9529BB-588B-48F0-8FE8-4868DACCED01}" destId="{A4E230C6-0F8F-4D02-8FF9-DC3B62380436}" srcOrd="1" destOrd="0" presId="urn:microsoft.com/office/officeart/2005/8/layout/radial5"/>
    <dgm:cxn modelId="{BD9F06C4-2B53-462B-B15F-3C008158A4B9}" type="presParOf" srcId="{A4E230C6-0F8F-4D02-8FF9-DC3B62380436}" destId="{636BF49D-7749-4B3C-A55C-E6E70A9F722B}" srcOrd="0" destOrd="0" presId="urn:microsoft.com/office/officeart/2005/8/layout/radial5"/>
    <dgm:cxn modelId="{8D4D4B22-D19E-46DE-8344-78CB8E23103A}" type="presParOf" srcId="{1D9529BB-588B-48F0-8FE8-4868DACCED01}" destId="{30756470-7E25-4C3F-B107-2DB8415A7C54}" srcOrd="2" destOrd="0" presId="urn:microsoft.com/office/officeart/2005/8/layout/radial5"/>
    <dgm:cxn modelId="{B7707176-6DB7-4BD7-BADE-D94C1E4F6F4F}" type="presParOf" srcId="{1D9529BB-588B-48F0-8FE8-4868DACCED01}" destId="{23E2E3E9-2349-48B2-8490-F34B37FB47CD}" srcOrd="3" destOrd="0" presId="urn:microsoft.com/office/officeart/2005/8/layout/radial5"/>
    <dgm:cxn modelId="{499A27B5-F45B-412E-AD07-4E538B224FAB}" type="presParOf" srcId="{23E2E3E9-2349-48B2-8490-F34B37FB47CD}" destId="{C2A324C4-56B1-4019-920C-B6535973EFAA}" srcOrd="0" destOrd="0" presId="urn:microsoft.com/office/officeart/2005/8/layout/radial5"/>
    <dgm:cxn modelId="{5DFBF854-E633-4CC0-B87B-729A91D66EF3}" type="presParOf" srcId="{1D9529BB-588B-48F0-8FE8-4868DACCED01}" destId="{E9632265-3477-4276-B527-AB5EE0741FE9}" srcOrd="4" destOrd="0" presId="urn:microsoft.com/office/officeart/2005/8/layout/radial5"/>
    <dgm:cxn modelId="{4EC0F837-86E7-4FB8-8C41-51C0B6F50BFC}" type="presParOf" srcId="{1D9529BB-588B-48F0-8FE8-4868DACCED01}" destId="{330A1AE6-CE00-4699-97F8-50BE17563826}" srcOrd="5" destOrd="0" presId="urn:microsoft.com/office/officeart/2005/8/layout/radial5"/>
    <dgm:cxn modelId="{BDC102E3-ED50-4BAD-842E-66D1CFDD146B}" type="presParOf" srcId="{330A1AE6-CE00-4699-97F8-50BE17563826}" destId="{55EC3FBF-B147-4AD4-A945-18AA0518217F}" srcOrd="0" destOrd="0" presId="urn:microsoft.com/office/officeart/2005/8/layout/radial5"/>
    <dgm:cxn modelId="{8501A922-DC55-4601-8D79-34F90A5C30B5}" type="presParOf" srcId="{1D9529BB-588B-48F0-8FE8-4868DACCED01}" destId="{32AC953E-11C9-49FD-B95C-E7E8F4F5EEC4}" srcOrd="6" destOrd="0" presId="urn:microsoft.com/office/officeart/2005/8/layout/radial5"/>
    <dgm:cxn modelId="{FC6B0D1D-9718-4424-BCFF-2651685DDDD1}" type="presParOf" srcId="{1D9529BB-588B-48F0-8FE8-4868DACCED01}" destId="{67C2BC28-BEC8-42A2-A610-2FB82271477C}" srcOrd="7" destOrd="0" presId="urn:microsoft.com/office/officeart/2005/8/layout/radial5"/>
    <dgm:cxn modelId="{8803F67C-CC2D-43F5-95D2-CCCAF248787D}" type="presParOf" srcId="{67C2BC28-BEC8-42A2-A610-2FB82271477C}" destId="{93B26AE4-BBD3-415F-9198-C02AD478B5C6}" srcOrd="0" destOrd="0" presId="urn:microsoft.com/office/officeart/2005/8/layout/radial5"/>
    <dgm:cxn modelId="{6EFCAB28-B3F2-47D7-A2F9-B1524C3BE77C}" type="presParOf" srcId="{1D9529BB-588B-48F0-8FE8-4868DACCED01}" destId="{8C08DF57-3789-4B09-860D-6B25204FE92A}" srcOrd="8" destOrd="0" presId="urn:microsoft.com/office/officeart/2005/8/layout/radial5"/>
    <dgm:cxn modelId="{83A1CABB-FDB9-4018-A208-575385BD7823}" type="presParOf" srcId="{1D9529BB-588B-48F0-8FE8-4868DACCED01}" destId="{8EC87557-C0EC-4552-A9C8-B78E289CC29E}" srcOrd="9" destOrd="0" presId="urn:microsoft.com/office/officeart/2005/8/layout/radial5"/>
    <dgm:cxn modelId="{A8BA35FD-FC87-47B1-AC62-3CADFFA33EBB}" type="presParOf" srcId="{8EC87557-C0EC-4552-A9C8-B78E289CC29E}" destId="{21246CBE-7480-4730-912A-BFA4F902147B}" srcOrd="0" destOrd="0" presId="urn:microsoft.com/office/officeart/2005/8/layout/radial5"/>
    <dgm:cxn modelId="{BA3CB558-9B3C-4E49-B74D-628B0663B994}" type="presParOf" srcId="{1D9529BB-588B-48F0-8FE8-4868DACCED01}" destId="{1AF1B38E-2459-4173-B104-2750CB1F4D61}" srcOrd="10" destOrd="0" presId="urn:microsoft.com/office/officeart/2005/8/layout/radial5"/>
    <dgm:cxn modelId="{8E4D64D6-9A55-470F-AEF2-34959324787C}" type="presParOf" srcId="{1D9529BB-588B-48F0-8FE8-4868DACCED01}" destId="{95911E61-1629-4A2F-ABCE-DC5C74B503DB}" srcOrd="11" destOrd="0" presId="urn:microsoft.com/office/officeart/2005/8/layout/radial5"/>
    <dgm:cxn modelId="{3C90DB32-DE32-410D-AAF3-7DC36D667008}" type="presParOf" srcId="{95911E61-1629-4A2F-ABCE-DC5C74B503DB}" destId="{D173CB84-E03D-48E9-92E2-BA317A51F26D}" srcOrd="0" destOrd="0" presId="urn:microsoft.com/office/officeart/2005/8/layout/radial5"/>
    <dgm:cxn modelId="{A3189354-FDDD-47E4-A2EF-1A7B83E883E2}" type="presParOf" srcId="{1D9529BB-588B-48F0-8FE8-4868DACCED01}" destId="{EFE6CE3B-0D8F-4156-8E06-8A115262C986}" srcOrd="12" destOrd="0" presId="urn:microsoft.com/office/officeart/2005/8/layout/radial5"/>
    <dgm:cxn modelId="{A98E9316-5F28-4EA9-9EF5-038D16667519}" type="presParOf" srcId="{1D9529BB-588B-48F0-8FE8-4868DACCED01}" destId="{3671FC90-243B-4786-9D0C-FC57513A523E}" srcOrd="13" destOrd="0" presId="urn:microsoft.com/office/officeart/2005/8/layout/radial5"/>
    <dgm:cxn modelId="{2562A171-7241-4DB8-A4FA-50C75C3A1485}" type="presParOf" srcId="{3671FC90-243B-4786-9D0C-FC57513A523E}" destId="{AC6554FC-E187-4DCC-BF0C-895BA383DD52}" srcOrd="0" destOrd="0" presId="urn:microsoft.com/office/officeart/2005/8/layout/radial5"/>
    <dgm:cxn modelId="{270277F6-CFC7-4817-856E-4890F30A4CB4}" type="presParOf" srcId="{1D9529BB-588B-48F0-8FE8-4868DACCED01}" destId="{C3F3D043-7BEF-4775-B50B-7803D175A923}" srcOrd="14" destOrd="0" presId="urn:microsoft.com/office/officeart/2005/8/layout/radial5"/>
    <dgm:cxn modelId="{4B1AD2B9-4E18-4BDE-864F-8D061E21D922}" type="presParOf" srcId="{1D9529BB-588B-48F0-8FE8-4868DACCED01}" destId="{C6429E2E-1568-477F-8D59-3440F22FF010}" srcOrd="15" destOrd="0" presId="urn:microsoft.com/office/officeart/2005/8/layout/radial5"/>
    <dgm:cxn modelId="{174C966D-0721-4175-A57F-2D5E02457CFD}" type="presParOf" srcId="{C6429E2E-1568-477F-8D59-3440F22FF010}" destId="{129F0777-202D-4E37-A10E-D1EECCE15A0D}" srcOrd="0" destOrd="0" presId="urn:microsoft.com/office/officeart/2005/8/layout/radial5"/>
    <dgm:cxn modelId="{876C1B92-92D9-4CEF-BA28-1E41346FBC3D}" type="presParOf" srcId="{1D9529BB-588B-48F0-8FE8-4868DACCED01}" destId="{923697C9-7738-40F7-8B0B-C94F13C8EB6F}" srcOrd="16" destOrd="0" presId="urn:microsoft.com/office/officeart/2005/8/layout/radial5"/>
    <dgm:cxn modelId="{FA39FB07-0E41-4806-B0E0-6AB8072AEF24}" type="presParOf" srcId="{1D9529BB-588B-48F0-8FE8-4868DACCED01}" destId="{2C7060F9-1171-4DB7-A468-B8FFB23F481D}" srcOrd="17" destOrd="0" presId="urn:microsoft.com/office/officeart/2005/8/layout/radial5"/>
    <dgm:cxn modelId="{A8A952D9-5C44-442F-9DAF-A321A2B3E5BC}" type="presParOf" srcId="{2C7060F9-1171-4DB7-A468-B8FFB23F481D}" destId="{8C2FCB83-B8E5-4EC6-BEB9-EB5EC8E7D22F}" srcOrd="0" destOrd="0" presId="urn:microsoft.com/office/officeart/2005/8/layout/radial5"/>
    <dgm:cxn modelId="{A6A62529-324D-4015-BC3E-6CBC14405C86}" type="presParOf" srcId="{1D9529BB-588B-48F0-8FE8-4868DACCED01}" destId="{11B89049-996A-4165-A5D8-8D097E4FC135}" srcOrd="18" destOrd="0" presId="urn:microsoft.com/office/officeart/2005/8/layout/radial5"/>
    <dgm:cxn modelId="{61FF6BA0-7623-4D01-A6FC-B50B3F285E4A}" type="presParOf" srcId="{1D9529BB-588B-48F0-8FE8-4868DACCED01}" destId="{6C1E71FD-4D5F-4B0C-ACC6-A73CA338CBBD}" srcOrd="19" destOrd="0" presId="urn:microsoft.com/office/officeart/2005/8/layout/radial5"/>
    <dgm:cxn modelId="{24EABBBC-5EA2-4F60-A325-2AC2348A72A1}" type="presParOf" srcId="{6C1E71FD-4D5F-4B0C-ACC6-A73CA338CBBD}" destId="{4C5524A1-0A49-4FAE-8C04-86CCBA5092D7}" srcOrd="0" destOrd="0" presId="urn:microsoft.com/office/officeart/2005/8/layout/radial5"/>
    <dgm:cxn modelId="{25F559CA-D499-4F80-81F0-2730BA33B593}" type="presParOf" srcId="{1D9529BB-588B-48F0-8FE8-4868DACCED01}" destId="{445433B5-9B77-402F-99A8-827738EC108E}"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16384-E1D3-4843-BC72-0A5022B86A9B}" type="doc">
      <dgm:prSet loTypeId="urn:microsoft.com/office/officeart/2005/8/layout/radial3" loCatId="cycle" qsTypeId="urn:microsoft.com/office/officeart/2005/8/quickstyle/3d2" qsCatId="3D" csTypeId="urn:microsoft.com/office/officeart/2005/8/colors/accent1_2" csCatId="accent1" phldr="1"/>
      <dgm:spPr/>
      <dgm:t>
        <a:bodyPr/>
        <a:lstStyle/>
        <a:p>
          <a:endParaRPr lang="ru-RU"/>
        </a:p>
      </dgm:t>
    </dgm:pt>
    <dgm:pt modelId="{C739B2BF-672D-4B8A-B364-C261D1F8CEA0}">
      <dgm:prSet phldrT="[Текст]"/>
      <dgm:spPr/>
      <dgm:t>
        <a:bodyPr/>
        <a:lstStyle/>
        <a:p>
          <a:r>
            <a:rPr lang="ka-GE"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რეაგირების ოპერაციების მიზანი</a:t>
          </a:r>
          <a:endParaRPr lang="ru-RU"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776FAD0F-CADF-4C5E-8604-41E7EC1E3231}" type="parTrans" cxnId="{FC265E3F-3BA2-45E0-9C67-C14171A6995F}">
      <dgm:prSet/>
      <dgm:spPr/>
      <dgm:t>
        <a:bodyPr/>
        <a:lstStyle/>
        <a:p>
          <a:endParaRPr lang="ru-RU"/>
        </a:p>
      </dgm:t>
    </dgm:pt>
    <dgm:pt modelId="{0FE5AFDE-9A98-420F-B46B-53396CCD218F}" type="sibTrans" cxnId="{FC265E3F-3BA2-45E0-9C67-C14171A6995F}">
      <dgm:prSet/>
      <dgm:spPr/>
      <dgm:t>
        <a:bodyPr/>
        <a:lstStyle/>
        <a:p>
          <a:endParaRPr lang="ru-RU"/>
        </a:p>
      </dgm:t>
    </dgm:pt>
    <dgm:pt modelId="{2E505E86-4B5E-4100-B9B5-38F7A5544030}">
      <dgm:prSet phldrT="[Текст]" custT="1"/>
      <dgm:spPr/>
      <dgm:t>
        <a:bodyPr/>
        <a:lstStyle/>
        <a:p>
          <a:r>
            <a:rPr lang="ka-GE" sz="12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Sylfaen" pitchFamily="18" charset="0"/>
            </a:rPr>
            <a:t>ადგილზე გადაუდებელი დახმარება</a:t>
          </a:r>
          <a:endParaRPr lang="ru-RU" sz="12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Sylfaen" pitchFamily="18" charset="0"/>
          </a:endParaRPr>
        </a:p>
      </dgm:t>
    </dgm:pt>
    <dgm:pt modelId="{696573AA-7628-4F2B-99AA-8F7AB6937707}" type="parTrans" cxnId="{DC4B07D5-EA38-43EA-A71E-77BF1F24B795}">
      <dgm:prSet/>
      <dgm:spPr/>
      <dgm:t>
        <a:bodyPr/>
        <a:lstStyle/>
        <a:p>
          <a:endParaRPr lang="ru-RU"/>
        </a:p>
      </dgm:t>
    </dgm:pt>
    <dgm:pt modelId="{7747DA4F-C37B-45C1-919E-BE37C57AF856}" type="sibTrans" cxnId="{DC4B07D5-EA38-43EA-A71E-77BF1F24B795}">
      <dgm:prSet/>
      <dgm:spPr/>
      <dgm:t>
        <a:bodyPr/>
        <a:lstStyle/>
        <a:p>
          <a:endParaRPr lang="ru-RU"/>
        </a:p>
      </dgm:t>
    </dgm:pt>
    <dgm:pt modelId="{7DEAB98A-6FE6-4766-9DEB-F918D86292BB}">
      <dgm:prSet phldrT="[Текст]" custT="1"/>
      <dgm:spPr/>
      <dgm:t>
        <a:bodyPr/>
        <a:lstStyle/>
        <a:p>
          <a:r>
            <a:rPr lang="ka-GE" sz="12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ტრანსპორტირება</a:t>
          </a:r>
          <a:endParaRPr lang="ru-RU" sz="12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49983724-FAB1-4DB7-BCC3-DEFEDC4726E8}" type="parTrans" cxnId="{46F6E2B0-7686-4A38-98CA-3EFD324DF153}">
      <dgm:prSet/>
      <dgm:spPr/>
      <dgm:t>
        <a:bodyPr/>
        <a:lstStyle/>
        <a:p>
          <a:endParaRPr lang="ru-RU"/>
        </a:p>
      </dgm:t>
    </dgm:pt>
    <dgm:pt modelId="{1335A371-DBFE-4AA7-8D47-FE46528174B6}" type="sibTrans" cxnId="{46F6E2B0-7686-4A38-98CA-3EFD324DF153}">
      <dgm:prSet/>
      <dgm:spPr/>
      <dgm:t>
        <a:bodyPr/>
        <a:lstStyle/>
        <a:p>
          <a:endParaRPr lang="ru-RU"/>
        </a:p>
      </dgm:t>
    </dgm:pt>
    <dgm:pt modelId="{84DF0CC2-8F00-46D0-AB7C-E642E1733461}">
      <dgm:prSet phldrT="[Текст]" custT="1"/>
      <dgm:spPr/>
      <dgm:t>
        <a:bodyPr/>
        <a:lstStyle/>
        <a:p>
          <a:r>
            <a:rPr lang="ka-GE" sz="12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ჰოსპიტალამდელი ეტაპი</a:t>
          </a:r>
          <a:endParaRPr lang="ru-RU" sz="12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916971FF-7966-4A98-935D-95BB0D20BAB2}" type="parTrans" cxnId="{6DBE8A47-CF28-40B0-AD08-0869187D8662}">
      <dgm:prSet/>
      <dgm:spPr/>
      <dgm:t>
        <a:bodyPr/>
        <a:lstStyle/>
        <a:p>
          <a:endParaRPr lang="ru-RU"/>
        </a:p>
      </dgm:t>
    </dgm:pt>
    <dgm:pt modelId="{9F367479-ED66-4EBD-92AF-08FF0E89AE39}" type="sibTrans" cxnId="{6DBE8A47-CF28-40B0-AD08-0869187D8662}">
      <dgm:prSet/>
      <dgm:spPr/>
      <dgm:t>
        <a:bodyPr/>
        <a:lstStyle/>
        <a:p>
          <a:endParaRPr lang="ru-RU"/>
        </a:p>
      </dgm:t>
    </dgm:pt>
    <dgm:pt modelId="{017F3E4F-6FD7-4F6C-BA11-C7EF59212FD2}">
      <dgm:prSet phldrT="[Текст]" custT="1"/>
      <dgm:spPr/>
      <dgm:t>
        <a:bodyPr/>
        <a:lstStyle/>
        <a:p>
          <a:r>
            <a:rPr lang="ka-GE" sz="12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კონსულტაცია</a:t>
          </a:r>
          <a:endParaRPr lang="ru-RU" sz="12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AEC7FE34-68A9-4C15-A642-C8E05F16CBD1}" type="parTrans" cxnId="{74AEBCF8-0827-422F-905C-659ED4E7CE3C}">
      <dgm:prSet/>
      <dgm:spPr/>
      <dgm:t>
        <a:bodyPr/>
        <a:lstStyle/>
        <a:p>
          <a:endParaRPr lang="ru-RU"/>
        </a:p>
      </dgm:t>
    </dgm:pt>
    <dgm:pt modelId="{AEE3CA21-F28F-49FE-B5C8-C5E6C583D1E8}" type="sibTrans" cxnId="{74AEBCF8-0827-422F-905C-659ED4E7CE3C}">
      <dgm:prSet/>
      <dgm:spPr/>
      <dgm:t>
        <a:bodyPr/>
        <a:lstStyle/>
        <a:p>
          <a:endParaRPr lang="ru-RU"/>
        </a:p>
      </dgm:t>
    </dgm:pt>
    <dgm:pt modelId="{46E1BCA5-2DE3-485B-9F75-96BB58AD379D}">
      <dgm:prSet phldrT="[Текст]" custT="1"/>
      <dgm:spPr/>
      <dgm:t>
        <a:bodyPr/>
        <a:lstStyle/>
        <a:p>
          <a:r>
            <a:rPr lang="ka-GE" sz="1400"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მართვა</a:t>
          </a:r>
          <a:endParaRPr lang="ru-RU" sz="1400"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016D0571-A851-4320-A834-2574F6EE1732}" type="parTrans" cxnId="{A9FCF0A4-FB2B-4A8E-97C8-08D19B2E0C31}">
      <dgm:prSet/>
      <dgm:spPr/>
      <dgm:t>
        <a:bodyPr/>
        <a:lstStyle/>
        <a:p>
          <a:endParaRPr lang="ru-RU"/>
        </a:p>
      </dgm:t>
    </dgm:pt>
    <dgm:pt modelId="{F9C4C612-4366-4E7A-8572-5701772485CA}" type="sibTrans" cxnId="{A9FCF0A4-FB2B-4A8E-97C8-08D19B2E0C31}">
      <dgm:prSet/>
      <dgm:spPr/>
      <dgm:t>
        <a:bodyPr/>
        <a:lstStyle/>
        <a:p>
          <a:endParaRPr lang="ru-RU"/>
        </a:p>
      </dgm:t>
    </dgm:pt>
    <dgm:pt modelId="{598FB8AA-5AE3-44CD-88E1-69AE39C03459}" type="pres">
      <dgm:prSet presAssocID="{6ED16384-E1D3-4843-BC72-0A5022B86A9B}" presName="composite" presStyleCnt="0">
        <dgm:presLayoutVars>
          <dgm:chMax val="1"/>
          <dgm:dir/>
          <dgm:resizeHandles val="exact"/>
        </dgm:presLayoutVars>
      </dgm:prSet>
      <dgm:spPr/>
      <dgm:t>
        <a:bodyPr/>
        <a:lstStyle/>
        <a:p>
          <a:endParaRPr lang="ru-RU"/>
        </a:p>
      </dgm:t>
    </dgm:pt>
    <dgm:pt modelId="{905D6D0C-F961-4BA4-AE8E-6E512E31CCBB}" type="pres">
      <dgm:prSet presAssocID="{6ED16384-E1D3-4843-BC72-0A5022B86A9B}" presName="radial" presStyleCnt="0">
        <dgm:presLayoutVars>
          <dgm:animLvl val="ctr"/>
        </dgm:presLayoutVars>
      </dgm:prSet>
      <dgm:spPr/>
    </dgm:pt>
    <dgm:pt modelId="{C6E0F42A-74D2-40C7-85F4-3A588D3A5F35}" type="pres">
      <dgm:prSet presAssocID="{C739B2BF-672D-4B8A-B364-C261D1F8CEA0}" presName="centerShape" presStyleLbl="vennNode1" presStyleIdx="0" presStyleCnt="6"/>
      <dgm:spPr/>
      <dgm:t>
        <a:bodyPr/>
        <a:lstStyle/>
        <a:p>
          <a:endParaRPr lang="ru-RU"/>
        </a:p>
      </dgm:t>
    </dgm:pt>
    <dgm:pt modelId="{38693C6E-D50F-4E9A-B2A6-F53954F8A8F7}" type="pres">
      <dgm:prSet presAssocID="{2E505E86-4B5E-4100-B9B5-38F7A5544030}" presName="node" presStyleLbl="vennNode1" presStyleIdx="1" presStyleCnt="6">
        <dgm:presLayoutVars>
          <dgm:bulletEnabled val="1"/>
        </dgm:presLayoutVars>
      </dgm:prSet>
      <dgm:spPr/>
      <dgm:t>
        <a:bodyPr/>
        <a:lstStyle/>
        <a:p>
          <a:endParaRPr lang="ru-RU"/>
        </a:p>
      </dgm:t>
    </dgm:pt>
    <dgm:pt modelId="{EBB434A3-EC3B-4070-AB2A-847CB372DBA1}" type="pres">
      <dgm:prSet presAssocID="{46E1BCA5-2DE3-485B-9F75-96BB58AD379D}" presName="node" presStyleLbl="vennNode1" presStyleIdx="2" presStyleCnt="6">
        <dgm:presLayoutVars>
          <dgm:bulletEnabled val="1"/>
        </dgm:presLayoutVars>
      </dgm:prSet>
      <dgm:spPr/>
      <dgm:t>
        <a:bodyPr/>
        <a:lstStyle/>
        <a:p>
          <a:endParaRPr lang="ru-RU"/>
        </a:p>
      </dgm:t>
    </dgm:pt>
    <dgm:pt modelId="{37CDC3CC-1353-4460-9B16-A9A5C7556AC7}" type="pres">
      <dgm:prSet presAssocID="{7DEAB98A-6FE6-4766-9DEB-F918D86292BB}" presName="node" presStyleLbl="vennNode1" presStyleIdx="3" presStyleCnt="6" custRadScaleRad="97615" custRadScaleInc="-6439">
        <dgm:presLayoutVars>
          <dgm:bulletEnabled val="1"/>
        </dgm:presLayoutVars>
      </dgm:prSet>
      <dgm:spPr/>
      <dgm:t>
        <a:bodyPr/>
        <a:lstStyle/>
        <a:p>
          <a:endParaRPr lang="ru-RU"/>
        </a:p>
      </dgm:t>
    </dgm:pt>
    <dgm:pt modelId="{CB133E3B-6550-45AF-A8B3-3F9CC56D20F5}" type="pres">
      <dgm:prSet presAssocID="{84DF0CC2-8F00-46D0-AB7C-E642E1733461}" presName="node" presStyleLbl="vennNode1" presStyleIdx="4" presStyleCnt="6">
        <dgm:presLayoutVars>
          <dgm:bulletEnabled val="1"/>
        </dgm:presLayoutVars>
      </dgm:prSet>
      <dgm:spPr/>
      <dgm:t>
        <a:bodyPr/>
        <a:lstStyle/>
        <a:p>
          <a:endParaRPr lang="ru-RU"/>
        </a:p>
      </dgm:t>
    </dgm:pt>
    <dgm:pt modelId="{D6EA286E-094B-480D-BA3A-473229D28EAB}" type="pres">
      <dgm:prSet presAssocID="{017F3E4F-6FD7-4F6C-BA11-C7EF59212FD2}" presName="node" presStyleLbl="vennNode1" presStyleIdx="5" presStyleCnt="6">
        <dgm:presLayoutVars>
          <dgm:bulletEnabled val="1"/>
        </dgm:presLayoutVars>
      </dgm:prSet>
      <dgm:spPr/>
      <dgm:t>
        <a:bodyPr/>
        <a:lstStyle/>
        <a:p>
          <a:endParaRPr lang="ru-RU"/>
        </a:p>
      </dgm:t>
    </dgm:pt>
  </dgm:ptLst>
  <dgm:cxnLst>
    <dgm:cxn modelId="{A9FCF0A4-FB2B-4A8E-97C8-08D19B2E0C31}" srcId="{C739B2BF-672D-4B8A-B364-C261D1F8CEA0}" destId="{46E1BCA5-2DE3-485B-9F75-96BB58AD379D}" srcOrd="1" destOrd="0" parTransId="{016D0571-A851-4320-A834-2574F6EE1732}" sibTransId="{F9C4C612-4366-4E7A-8572-5701772485CA}"/>
    <dgm:cxn modelId="{74AEBCF8-0827-422F-905C-659ED4E7CE3C}" srcId="{C739B2BF-672D-4B8A-B364-C261D1F8CEA0}" destId="{017F3E4F-6FD7-4F6C-BA11-C7EF59212FD2}" srcOrd="4" destOrd="0" parTransId="{AEC7FE34-68A9-4C15-A642-C8E05F16CBD1}" sibTransId="{AEE3CA21-F28F-49FE-B5C8-C5E6C583D1E8}"/>
    <dgm:cxn modelId="{D0D8EB93-7FD7-416E-B007-A7D032E46583}" type="presOf" srcId="{6ED16384-E1D3-4843-BC72-0A5022B86A9B}" destId="{598FB8AA-5AE3-44CD-88E1-69AE39C03459}" srcOrd="0" destOrd="0" presId="urn:microsoft.com/office/officeart/2005/8/layout/radial3"/>
    <dgm:cxn modelId="{E1A30CFA-89C5-42F0-9959-20BB6CD274FD}" type="presOf" srcId="{2E505E86-4B5E-4100-B9B5-38F7A5544030}" destId="{38693C6E-D50F-4E9A-B2A6-F53954F8A8F7}" srcOrd="0" destOrd="0" presId="urn:microsoft.com/office/officeart/2005/8/layout/radial3"/>
    <dgm:cxn modelId="{46F6E2B0-7686-4A38-98CA-3EFD324DF153}" srcId="{C739B2BF-672D-4B8A-B364-C261D1F8CEA0}" destId="{7DEAB98A-6FE6-4766-9DEB-F918D86292BB}" srcOrd="2" destOrd="0" parTransId="{49983724-FAB1-4DB7-BCC3-DEFEDC4726E8}" sibTransId="{1335A371-DBFE-4AA7-8D47-FE46528174B6}"/>
    <dgm:cxn modelId="{DC4B07D5-EA38-43EA-A71E-77BF1F24B795}" srcId="{C739B2BF-672D-4B8A-B364-C261D1F8CEA0}" destId="{2E505E86-4B5E-4100-B9B5-38F7A5544030}" srcOrd="0" destOrd="0" parTransId="{696573AA-7628-4F2B-99AA-8F7AB6937707}" sibTransId="{7747DA4F-C37B-45C1-919E-BE37C57AF856}"/>
    <dgm:cxn modelId="{FC265E3F-3BA2-45E0-9C67-C14171A6995F}" srcId="{6ED16384-E1D3-4843-BC72-0A5022B86A9B}" destId="{C739B2BF-672D-4B8A-B364-C261D1F8CEA0}" srcOrd="0" destOrd="0" parTransId="{776FAD0F-CADF-4C5E-8604-41E7EC1E3231}" sibTransId="{0FE5AFDE-9A98-420F-B46B-53396CCD218F}"/>
    <dgm:cxn modelId="{D80B5FBC-FD2B-4F05-8497-EA422894F0F9}" type="presOf" srcId="{C739B2BF-672D-4B8A-B364-C261D1F8CEA0}" destId="{C6E0F42A-74D2-40C7-85F4-3A588D3A5F35}" srcOrd="0" destOrd="0" presId="urn:microsoft.com/office/officeart/2005/8/layout/radial3"/>
    <dgm:cxn modelId="{0EF512E3-9F1E-4A25-9F82-0C2944549DE2}" type="presOf" srcId="{7DEAB98A-6FE6-4766-9DEB-F918D86292BB}" destId="{37CDC3CC-1353-4460-9B16-A9A5C7556AC7}" srcOrd="0" destOrd="0" presId="urn:microsoft.com/office/officeart/2005/8/layout/radial3"/>
    <dgm:cxn modelId="{044D9D66-91A4-402F-8E8D-DFE4D3DEF2A5}" type="presOf" srcId="{017F3E4F-6FD7-4F6C-BA11-C7EF59212FD2}" destId="{D6EA286E-094B-480D-BA3A-473229D28EAB}" srcOrd="0" destOrd="0" presId="urn:microsoft.com/office/officeart/2005/8/layout/radial3"/>
    <dgm:cxn modelId="{98374EE3-9C97-4A38-B7DA-1F7F436761EF}" type="presOf" srcId="{46E1BCA5-2DE3-485B-9F75-96BB58AD379D}" destId="{EBB434A3-EC3B-4070-AB2A-847CB372DBA1}" srcOrd="0" destOrd="0" presId="urn:microsoft.com/office/officeart/2005/8/layout/radial3"/>
    <dgm:cxn modelId="{6DBE8A47-CF28-40B0-AD08-0869187D8662}" srcId="{C739B2BF-672D-4B8A-B364-C261D1F8CEA0}" destId="{84DF0CC2-8F00-46D0-AB7C-E642E1733461}" srcOrd="3" destOrd="0" parTransId="{916971FF-7966-4A98-935D-95BB0D20BAB2}" sibTransId="{9F367479-ED66-4EBD-92AF-08FF0E89AE39}"/>
    <dgm:cxn modelId="{503B36AE-44DE-456A-AAEC-1DD62C0D5B00}" type="presOf" srcId="{84DF0CC2-8F00-46D0-AB7C-E642E1733461}" destId="{CB133E3B-6550-45AF-A8B3-3F9CC56D20F5}" srcOrd="0" destOrd="0" presId="urn:microsoft.com/office/officeart/2005/8/layout/radial3"/>
    <dgm:cxn modelId="{D7CCAACD-035E-4FA9-9DC5-4C477EF8C56B}" type="presParOf" srcId="{598FB8AA-5AE3-44CD-88E1-69AE39C03459}" destId="{905D6D0C-F961-4BA4-AE8E-6E512E31CCBB}" srcOrd="0" destOrd="0" presId="urn:microsoft.com/office/officeart/2005/8/layout/radial3"/>
    <dgm:cxn modelId="{BA0BB4B3-67E0-4D1C-81E7-9599EA3D55A3}" type="presParOf" srcId="{905D6D0C-F961-4BA4-AE8E-6E512E31CCBB}" destId="{C6E0F42A-74D2-40C7-85F4-3A588D3A5F35}" srcOrd="0" destOrd="0" presId="urn:microsoft.com/office/officeart/2005/8/layout/radial3"/>
    <dgm:cxn modelId="{DA4A6C99-BED3-402C-84AB-2D6DB2459DB1}" type="presParOf" srcId="{905D6D0C-F961-4BA4-AE8E-6E512E31CCBB}" destId="{38693C6E-D50F-4E9A-B2A6-F53954F8A8F7}" srcOrd="1" destOrd="0" presId="urn:microsoft.com/office/officeart/2005/8/layout/radial3"/>
    <dgm:cxn modelId="{F108E461-4442-4903-880C-3BB63C4123B6}" type="presParOf" srcId="{905D6D0C-F961-4BA4-AE8E-6E512E31CCBB}" destId="{EBB434A3-EC3B-4070-AB2A-847CB372DBA1}" srcOrd="2" destOrd="0" presId="urn:microsoft.com/office/officeart/2005/8/layout/radial3"/>
    <dgm:cxn modelId="{EA6D1ABE-5F53-4AAA-B4C6-BCF8F35F6D07}" type="presParOf" srcId="{905D6D0C-F961-4BA4-AE8E-6E512E31CCBB}" destId="{37CDC3CC-1353-4460-9B16-A9A5C7556AC7}" srcOrd="3" destOrd="0" presId="urn:microsoft.com/office/officeart/2005/8/layout/radial3"/>
    <dgm:cxn modelId="{2ED56C47-FD9C-42C1-BA6A-FBFFAF9DE43A}" type="presParOf" srcId="{905D6D0C-F961-4BA4-AE8E-6E512E31CCBB}" destId="{CB133E3B-6550-45AF-A8B3-3F9CC56D20F5}" srcOrd="4" destOrd="0" presId="urn:microsoft.com/office/officeart/2005/8/layout/radial3"/>
    <dgm:cxn modelId="{1D091F76-02B4-4883-9C17-F3550AA813E4}" type="presParOf" srcId="{905D6D0C-F961-4BA4-AE8E-6E512E31CCBB}" destId="{D6EA286E-094B-480D-BA3A-473229D28EAB}"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FC4BFD-D41E-4C53-A967-6DAED1390AEE}">
      <dsp:nvSpPr>
        <dsp:cNvPr id="0" name=""/>
        <dsp:cNvSpPr/>
      </dsp:nvSpPr>
      <dsp:spPr>
        <a:xfrm>
          <a:off x="2856635" y="1742531"/>
          <a:ext cx="2930726" cy="1366338"/>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t>ს</a:t>
          </a:r>
          <a:r>
            <a:rPr lang="ka-GE" sz="1200" b="1" kern="1200" dirty="0" smtClean="0"/>
            <a:t>ს</a:t>
          </a:r>
          <a:r>
            <a:rPr lang="ru-RU" sz="1200" b="1" kern="1200" dirty="0" smtClean="0"/>
            <a:t>იპ</a:t>
          </a:r>
          <a:r>
            <a:rPr lang="en-US" sz="1200" b="1" kern="1200" dirty="0" smtClean="0"/>
            <a:t> -</a:t>
          </a:r>
          <a:r>
            <a:rPr lang="ru-RU" sz="1200" b="1" kern="1200" dirty="0" smtClean="0"/>
            <a:t> </a:t>
          </a:r>
          <a:r>
            <a:rPr lang="en-US" sz="1200" b="1" kern="1200" dirty="0" smtClean="0"/>
            <a:t>“</a:t>
          </a:r>
          <a:r>
            <a:rPr lang="ka-GE" sz="1200" b="1" kern="1200" dirty="0" smtClean="0"/>
            <a:t>საგანგებო  სიტუაციებზე რეაგირების სამედიცინო </a:t>
          </a:r>
          <a:r>
            <a:rPr lang="ru-RU" sz="1200" b="1" kern="1200" dirty="0" smtClean="0"/>
            <a:t>ცენტრი</a:t>
          </a:r>
          <a:r>
            <a:rPr lang="en-US" sz="1100" b="1" kern="1200" dirty="0" smtClean="0"/>
            <a:t>”</a:t>
          </a:r>
          <a:endParaRPr lang="ru-RU" sz="1100" kern="1200" dirty="0"/>
        </a:p>
      </dsp:txBody>
      <dsp:txXfrm>
        <a:off x="3285830" y="1942627"/>
        <a:ext cx="2072336" cy="966146"/>
      </dsp:txXfrm>
    </dsp:sp>
    <dsp:sp modelId="{A4E230C6-0F8F-4D02-8FF9-DC3B62380436}">
      <dsp:nvSpPr>
        <dsp:cNvPr id="0" name=""/>
        <dsp:cNvSpPr/>
      </dsp:nvSpPr>
      <dsp:spPr>
        <a:xfrm rot="16200000">
          <a:off x="4111552" y="1228795"/>
          <a:ext cx="420892"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150126" y="1318801"/>
        <a:ext cx="343745" cy="154294"/>
      </dsp:txXfrm>
    </dsp:sp>
    <dsp:sp modelId="{30756470-7E25-4C3F-B107-2DB8415A7C54}">
      <dsp:nvSpPr>
        <dsp:cNvPr id="0" name=""/>
        <dsp:cNvSpPr/>
      </dsp:nvSpPr>
      <dsp:spPr>
        <a:xfrm>
          <a:off x="3521383" y="2957"/>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მცხეთა - მთიანეთის განყოფილება</a:t>
          </a:r>
          <a:endParaRPr lang="ru-RU" sz="1200" kern="1200" dirty="0"/>
        </a:p>
      </dsp:txBody>
      <dsp:txXfrm>
        <a:off x="3755878" y="141413"/>
        <a:ext cx="1132240" cy="668525"/>
      </dsp:txXfrm>
    </dsp:sp>
    <dsp:sp modelId="{23E2E3E9-2349-48B2-8490-F34B37FB47CD}">
      <dsp:nvSpPr>
        <dsp:cNvPr id="0" name=""/>
        <dsp:cNvSpPr/>
      </dsp:nvSpPr>
      <dsp:spPr>
        <a:xfrm rot="19576285">
          <a:off x="5325195" y="1417340"/>
          <a:ext cx="629107"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331688" y="1490190"/>
        <a:ext cx="551960" cy="154294"/>
      </dsp:txXfrm>
    </dsp:sp>
    <dsp:sp modelId="{E9632265-3477-4276-B527-AB5EE0741FE9}">
      <dsp:nvSpPr>
        <dsp:cNvPr id="0" name=""/>
        <dsp:cNvSpPr/>
      </dsp:nvSpPr>
      <dsp:spPr>
        <a:xfrm>
          <a:off x="5877927" y="379663"/>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შიდა ქართლის განყოფილება</a:t>
          </a:r>
          <a:endParaRPr lang="ru-RU" sz="1200" kern="1200" dirty="0"/>
        </a:p>
      </dsp:txBody>
      <dsp:txXfrm>
        <a:off x="6112422" y="518119"/>
        <a:ext cx="1132240" cy="668525"/>
      </dsp:txXfrm>
    </dsp:sp>
    <dsp:sp modelId="{330A1AE6-CE00-4699-97F8-50BE17563826}">
      <dsp:nvSpPr>
        <dsp:cNvPr id="0" name=""/>
        <dsp:cNvSpPr/>
      </dsp:nvSpPr>
      <dsp:spPr>
        <a:xfrm rot="20957638">
          <a:off x="5976292" y="1914178"/>
          <a:ext cx="742402"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976963" y="1972776"/>
        <a:ext cx="665255" cy="154294"/>
      </dsp:txXfrm>
    </dsp:sp>
    <dsp:sp modelId="{32AC953E-11C9-49FD-B95C-E7E8F4F5EEC4}">
      <dsp:nvSpPr>
        <dsp:cNvPr id="0" name=""/>
        <dsp:cNvSpPr/>
      </dsp:nvSpPr>
      <dsp:spPr>
        <a:xfrm>
          <a:off x="7018193" y="1291871"/>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ქვემო ქართლის განყოფილება</a:t>
          </a:r>
          <a:endParaRPr lang="ru-RU" sz="1200" kern="1200" dirty="0"/>
        </a:p>
      </dsp:txBody>
      <dsp:txXfrm>
        <a:off x="7252688" y="1430327"/>
        <a:ext cx="1132240" cy="668525"/>
      </dsp:txXfrm>
    </dsp:sp>
    <dsp:sp modelId="{67C2BC28-BEC8-42A2-A610-2FB82271477C}">
      <dsp:nvSpPr>
        <dsp:cNvPr id="0" name=""/>
        <dsp:cNvSpPr/>
      </dsp:nvSpPr>
      <dsp:spPr>
        <a:xfrm rot="613915">
          <a:off x="5982895" y="2663249"/>
          <a:ext cx="734953"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983508" y="2707829"/>
        <a:ext cx="657806" cy="154294"/>
      </dsp:txXfrm>
    </dsp:sp>
    <dsp:sp modelId="{8C08DF57-3789-4B09-860D-6B25204FE92A}">
      <dsp:nvSpPr>
        <dsp:cNvPr id="0" name=""/>
        <dsp:cNvSpPr/>
      </dsp:nvSpPr>
      <dsp:spPr>
        <a:xfrm>
          <a:off x="7018190" y="2584168"/>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სამცხე ჯავახეთის განყოფილება</a:t>
          </a:r>
          <a:endParaRPr lang="ru-RU" sz="1200" kern="1200" dirty="0"/>
        </a:p>
      </dsp:txBody>
      <dsp:txXfrm>
        <a:off x="7252685" y="2722624"/>
        <a:ext cx="1132240" cy="668525"/>
      </dsp:txXfrm>
    </dsp:sp>
    <dsp:sp modelId="{8EC87557-C0EC-4552-A9C8-B78E289CC29E}">
      <dsp:nvSpPr>
        <dsp:cNvPr id="0" name=""/>
        <dsp:cNvSpPr/>
      </dsp:nvSpPr>
      <dsp:spPr>
        <a:xfrm rot="2092532">
          <a:off x="5314959" y="3236907"/>
          <a:ext cx="710836"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321887" y="3266283"/>
        <a:ext cx="633689" cy="154294"/>
      </dsp:txXfrm>
    </dsp:sp>
    <dsp:sp modelId="{1AF1B38E-2459-4173-B104-2750CB1F4D61}">
      <dsp:nvSpPr>
        <dsp:cNvPr id="0" name=""/>
        <dsp:cNvSpPr/>
      </dsp:nvSpPr>
      <dsp:spPr>
        <a:xfrm>
          <a:off x="5953932" y="3648407"/>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კახეთის განყოფილება</a:t>
          </a:r>
          <a:endParaRPr lang="ru-RU" sz="1200" kern="1200" dirty="0"/>
        </a:p>
      </dsp:txBody>
      <dsp:txXfrm>
        <a:off x="6188427" y="3786863"/>
        <a:ext cx="1132240" cy="668525"/>
      </dsp:txXfrm>
    </dsp:sp>
    <dsp:sp modelId="{95911E61-1629-4A2F-ABCE-DC5C74B503DB}">
      <dsp:nvSpPr>
        <dsp:cNvPr id="0" name=""/>
        <dsp:cNvSpPr/>
      </dsp:nvSpPr>
      <dsp:spPr>
        <a:xfrm rot="5400000">
          <a:off x="4111552" y="3365446"/>
          <a:ext cx="420892"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4150126" y="3378305"/>
        <a:ext cx="343745" cy="154294"/>
      </dsp:txXfrm>
    </dsp:sp>
    <dsp:sp modelId="{EFE6CE3B-0D8F-4156-8E06-8A115262C986}">
      <dsp:nvSpPr>
        <dsp:cNvPr id="0" name=""/>
        <dsp:cNvSpPr/>
      </dsp:nvSpPr>
      <dsp:spPr>
        <a:xfrm>
          <a:off x="3521383" y="3903006"/>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აჭარის ა/რ განყოფილება</a:t>
          </a:r>
          <a:endParaRPr lang="ru-RU" sz="1200" kern="1200" dirty="0"/>
        </a:p>
      </dsp:txBody>
      <dsp:txXfrm>
        <a:off x="3755878" y="4041462"/>
        <a:ext cx="1132240" cy="668525"/>
      </dsp:txXfrm>
    </dsp:sp>
    <dsp:sp modelId="{3671FC90-243B-4786-9D0C-FC57513A523E}">
      <dsp:nvSpPr>
        <dsp:cNvPr id="0" name=""/>
        <dsp:cNvSpPr/>
      </dsp:nvSpPr>
      <dsp:spPr>
        <a:xfrm rot="8529656">
          <a:off x="2712939" y="3275415"/>
          <a:ext cx="699248"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781975" y="3303184"/>
        <a:ext cx="622101" cy="154294"/>
      </dsp:txXfrm>
    </dsp:sp>
    <dsp:sp modelId="{C3F3D043-7BEF-4775-B50B-7803D175A923}">
      <dsp:nvSpPr>
        <dsp:cNvPr id="0" name=""/>
        <dsp:cNvSpPr/>
      </dsp:nvSpPr>
      <dsp:spPr>
        <a:xfrm>
          <a:off x="1240864" y="3724425"/>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გურიის განყოფილება</a:t>
          </a:r>
          <a:endParaRPr lang="ru-RU" sz="1200" kern="1200" dirty="0"/>
        </a:p>
      </dsp:txBody>
      <dsp:txXfrm>
        <a:off x="1475359" y="3862881"/>
        <a:ext cx="1132240" cy="668525"/>
      </dsp:txXfrm>
    </dsp:sp>
    <dsp:sp modelId="{C6429E2E-1568-477F-8D59-3440F22FF010}">
      <dsp:nvSpPr>
        <dsp:cNvPr id="0" name=""/>
        <dsp:cNvSpPr/>
      </dsp:nvSpPr>
      <dsp:spPr>
        <a:xfrm rot="10258726">
          <a:off x="1928039" y="2620261"/>
          <a:ext cx="717224"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004709" y="2665645"/>
        <a:ext cx="640077" cy="154294"/>
      </dsp:txXfrm>
    </dsp:sp>
    <dsp:sp modelId="{923697C9-7738-40F7-8B0B-C94F13C8EB6F}">
      <dsp:nvSpPr>
        <dsp:cNvPr id="0" name=""/>
        <dsp:cNvSpPr/>
      </dsp:nvSpPr>
      <dsp:spPr>
        <a:xfrm>
          <a:off x="24578" y="2508150"/>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რაჭა-ლეჩხუმი ქვემო სვანეთის განყოფილება</a:t>
          </a:r>
          <a:endParaRPr lang="ru-RU" sz="1200" kern="1200" dirty="0"/>
        </a:p>
      </dsp:txBody>
      <dsp:txXfrm>
        <a:off x="259073" y="2646606"/>
        <a:ext cx="1132240" cy="668525"/>
      </dsp:txXfrm>
    </dsp:sp>
    <dsp:sp modelId="{2C7060F9-1171-4DB7-A468-B8FFB23F481D}">
      <dsp:nvSpPr>
        <dsp:cNvPr id="0" name=""/>
        <dsp:cNvSpPr/>
      </dsp:nvSpPr>
      <dsp:spPr>
        <a:xfrm rot="11369938">
          <a:off x="1927337" y="1957007"/>
          <a:ext cx="723995"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003955" y="2014805"/>
        <a:ext cx="646848" cy="154294"/>
      </dsp:txXfrm>
    </dsp:sp>
    <dsp:sp modelId="{11B89049-996A-4165-A5D8-8D097E4FC135}">
      <dsp:nvSpPr>
        <dsp:cNvPr id="0" name=""/>
        <dsp:cNvSpPr/>
      </dsp:nvSpPr>
      <dsp:spPr>
        <a:xfrm>
          <a:off x="24578" y="1367882"/>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სამეგრელო-ზემო სვანეთის განყოფილება</a:t>
          </a:r>
          <a:endParaRPr lang="ru-RU" sz="1200" kern="1200" dirty="0"/>
        </a:p>
      </dsp:txBody>
      <dsp:txXfrm>
        <a:off x="259073" y="1506338"/>
        <a:ext cx="1132240" cy="668525"/>
      </dsp:txXfrm>
    </dsp:sp>
    <dsp:sp modelId="{6C1E71FD-4D5F-4B0C-ACC6-A73CA338CBBD}">
      <dsp:nvSpPr>
        <dsp:cNvPr id="0" name=""/>
        <dsp:cNvSpPr/>
      </dsp:nvSpPr>
      <dsp:spPr>
        <a:xfrm rot="13026582">
          <a:off x="2720262" y="1341538"/>
          <a:ext cx="677348" cy="257158"/>
        </a:xfrm>
        <a:prstGeom prst="righ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789597" y="1416243"/>
        <a:ext cx="600201" cy="154294"/>
      </dsp:txXfrm>
    </dsp:sp>
    <dsp:sp modelId="{445433B5-9B77-402F-99A8-827738EC108E}">
      <dsp:nvSpPr>
        <dsp:cNvPr id="0" name=""/>
        <dsp:cNvSpPr/>
      </dsp:nvSpPr>
      <dsp:spPr>
        <a:xfrm>
          <a:off x="1240862" y="227630"/>
          <a:ext cx="1601230" cy="945437"/>
        </a:xfrm>
        <a:prstGeom prst="ellipse">
          <a:avLst/>
        </a:prstGeom>
        <a:solidFill>
          <a:schemeClr val="dk2">
            <a:hueOff val="0"/>
            <a:satOff val="0"/>
            <a:lumOff val="0"/>
            <a:alphaOff val="0"/>
          </a:schemeClr>
        </a:solidFill>
        <a:ln>
          <a:noFill/>
        </a:ln>
        <a:effectLst>
          <a:outerShdw blurRad="57150" dist="38100" dir="5400000" algn="ctr" rotWithShape="0">
            <a:schemeClr val="dk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kern="1200" dirty="0" smtClean="0"/>
            <a:t>იმერეთის განყოფილება</a:t>
          </a:r>
          <a:endParaRPr lang="ru-RU" sz="1200" kern="1200" dirty="0"/>
        </a:p>
      </dsp:txBody>
      <dsp:txXfrm>
        <a:off x="1475357" y="366086"/>
        <a:ext cx="1132240" cy="668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0F42A-74D2-40C7-85F4-3A588D3A5F35}">
      <dsp:nvSpPr>
        <dsp:cNvPr id="0" name=""/>
        <dsp:cNvSpPr/>
      </dsp:nvSpPr>
      <dsp:spPr>
        <a:xfrm>
          <a:off x="2573901" y="1329458"/>
          <a:ext cx="3081796" cy="3081796"/>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ka-GE" sz="27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რეაგირების ოპერაციების მიზანი</a:t>
          </a:r>
          <a:endParaRPr lang="ru-RU" sz="27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3025220" y="1780777"/>
        <a:ext cx="2179158" cy="2179158"/>
      </dsp:txXfrm>
    </dsp:sp>
    <dsp:sp modelId="{38693C6E-D50F-4E9A-B2A6-F53954F8A8F7}">
      <dsp:nvSpPr>
        <dsp:cNvPr id="0" name=""/>
        <dsp:cNvSpPr/>
      </dsp:nvSpPr>
      <dsp:spPr>
        <a:xfrm>
          <a:off x="3344350" y="95080"/>
          <a:ext cx="1540898" cy="15408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Sylfaen" pitchFamily="18" charset="0"/>
            </a:rPr>
            <a:t>ადგილზე გადაუდებელი დახმარება</a:t>
          </a:r>
          <a:endParaRPr lang="ru-RU" sz="12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Sylfaen" pitchFamily="18" charset="0"/>
          </a:endParaRPr>
        </a:p>
      </dsp:txBody>
      <dsp:txXfrm>
        <a:off x="3570009" y="320739"/>
        <a:ext cx="1089580" cy="1089580"/>
      </dsp:txXfrm>
    </dsp:sp>
    <dsp:sp modelId="{EBB434A3-EC3B-4070-AB2A-847CB372DBA1}">
      <dsp:nvSpPr>
        <dsp:cNvPr id="0" name=""/>
        <dsp:cNvSpPr/>
      </dsp:nvSpPr>
      <dsp:spPr>
        <a:xfrm>
          <a:off x="5251054" y="1480382"/>
          <a:ext cx="1540898" cy="15408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ka-GE" sz="14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მართვა</a:t>
          </a:r>
          <a:endParaRPr lang="ru-RU" sz="14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5476713" y="1706041"/>
        <a:ext cx="1089580" cy="1089580"/>
      </dsp:txXfrm>
    </dsp:sp>
    <dsp:sp modelId="{37CDC3CC-1353-4460-9B16-A9A5C7556AC7}">
      <dsp:nvSpPr>
        <dsp:cNvPr id="0" name=""/>
        <dsp:cNvSpPr/>
      </dsp:nvSpPr>
      <dsp:spPr>
        <a:xfrm>
          <a:off x="4618859" y="3585008"/>
          <a:ext cx="1540898" cy="15408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ტრანსპორტირება</a:t>
          </a:r>
          <a:endParaRPr lang="ru-RU" sz="12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4844518" y="3810667"/>
        <a:ext cx="1089580" cy="1089580"/>
      </dsp:txXfrm>
    </dsp:sp>
    <dsp:sp modelId="{CB133E3B-6550-45AF-A8B3-3F9CC56D20F5}">
      <dsp:nvSpPr>
        <dsp:cNvPr id="0" name=""/>
        <dsp:cNvSpPr/>
      </dsp:nvSpPr>
      <dsp:spPr>
        <a:xfrm>
          <a:off x="2165943" y="3721847"/>
          <a:ext cx="1540898" cy="15408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ჰოსპიტალამდელი ეტაპი</a:t>
          </a:r>
          <a:endParaRPr lang="ru-RU" sz="12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2391602" y="3947506"/>
        <a:ext cx="1089580" cy="1089580"/>
      </dsp:txXfrm>
    </dsp:sp>
    <dsp:sp modelId="{D6EA286E-094B-480D-BA3A-473229D28EAB}">
      <dsp:nvSpPr>
        <dsp:cNvPr id="0" name=""/>
        <dsp:cNvSpPr/>
      </dsp:nvSpPr>
      <dsp:spPr>
        <a:xfrm>
          <a:off x="1437647" y="1480382"/>
          <a:ext cx="1540898" cy="15408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ka-GE" sz="12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კონსულტაცია</a:t>
          </a:r>
          <a:endParaRPr lang="ru-RU" sz="12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1663306" y="1706041"/>
        <a:ext cx="1089580" cy="10895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4C89089-0D56-40CA-B4B3-17AE1D5896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4C89089-0D56-40CA-B4B3-17AE1D5896D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heel spokes="2"/>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4C89089-0D56-40CA-B4B3-17AE1D5896D1}" type="slidenum">
              <a:rPr lang="ru-RU" smtClean="0"/>
              <a:pPr/>
              <a:t>‹#›</a:t>
            </a:fld>
            <a:endParaRPr lang="ru-RU"/>
          </a:p>
        </p:txBody>
      </p:sp>
    </p:spTree>
  </p:cSld>
  <p:clrMapOvr>
    <a:masterClrMapping/>
  </p:clrMapOvr>
  <p:transition>
    <p:wheel spokes="2"/>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15E5C49-DF7A-475B-8B29-31E0CB02BE03}" type="datetimeFigureOut">
              <a:rPr lang="ru-RU" smtClean="0"/>
              <a:pPr/>
              <a:t>15.07.2013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4C89089-0D56-40CA-B4B3-17AE1D5896D1}"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2"/>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15E5C49-DF7A-475B-8B29-31E0CB02BE03}" type="datetimeFigureOut">
              <a:rPr lang="ru-RU" smtClean="0"/>
              <a:pPr/>
              <a:t>15.07.2013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C89089-0D56-40CA-B4B3-17AE1D5896D1}"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heel spokes="2"/>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785926"/>
            <a:ext cx="8572560" cy="221457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i="1" spc="50" dirty="0" smtClean="0">
                <a:ln w="11430"/>
                <a:solidFill>
                  <a:schemeClr val="bg1"/>
                </a:solidFill>
                <a:effectLst>
                  <a:outerShdw blurRad="76200" dist="50800" dir="5400000" algn="tl" rotWithShape="0">
                    <a:srgbClr val="000000">
                      <a:alpha val="65000"/>
                    </a:srgbClr>
                  </a:outerShdw>
                </a:effectLst>
              </a:rPr>
              <a:t>სასწრაფო სამედიცინო დახმარებ</a:t>
            </a:r>
            <a:r>
              <a:rPr lang="ka-GE" i="1" spc="50" dirty="0">
                <a:ln w="11430"/>
                <a:solidFill>
                  <a:schemeClr val="bg1"/>
                </a:solidFill>
                <a:effectLst>
                  <a:outerShdw blurRad="76200" dist="50800" dir="5400000" algn="tl" rotWithShape="0">
                    <a:srgbClr val="000000">
                      <a:alpha val="65000"/>
                    </a:srgbClr>
                  </a:outerShdw>
                </a:effectLst>
              </a:rPr>
              <a:t>ა</a:t>
            </a:r>
            <a:endParaRPr lang="ru-RU" i="1" spc="50" dirty="0">
              <a:ln w="11430"/>
              <a:solidFill>
                <a:schemeClr val="bg1"/>
              </a:solidFill>
              <a:effectLst>
                <a:outerShdw blurRad="76200" dist="50800" dir="5400000" algn="tl" rotWithShape="0">
                  <a:srgbClr val="000000">
                    <a:alpha val="65000"/>
                  </a:srgbClr>
                </a:outerShdw>
              </a:effectLst>
            </a:endParaRPr>
          </a:p>
        </p:txBody>
      </p:sp>
    </p:spTree>
  </p:cSld>
  <p:clrMapOvr>
    <a:masterClrMapping/>
  </p:clrMapOvr>
  <p:transition>
    <p:wheel spokes="2"/>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კახეთი</a:t>
            </a:r>
          </a:p>
        </p:txBody>
      </p:sp>
      <p:graphicFrame>
        <p:nvGraphicFramePr>
          <p:cNvPr id="4" name="Содержимое 3"/>
          <p:cNvGraphicFramePr>
            <a:graphicFrameLocks noGrp="1"/>
          </p:cNvGraphicFramePr>
          <p:nvPr>
            <p:ph idx="1"/>
          </p:nvPr>
        </p:nvGraphicFramePr>
        <p:xfrm>
          <a:off x="357158" y="1714488"/>
          <a:ext cx="8382006" cy="4110355"/>
        </p:xfrm>
        <a:graphic>
          <a:graphicData uri="http://schemas.openxmlformats.org/drawingml/2006/table">
            <a:tbl>
              <a:tblPr firstRow="1" bandRow="1">
                <a:tableStyleId>{5C22544A-7EE6-4342-B048-85BDC9FD1C3A}</a:tableStyleId>
              </a:tblPr>
              <a:tblGrid>
                <a:gridCol w="3211872"/>
                <a:gridCol w="1555750"/>
                <a:gridCol w="612422"/>
                <a:gridCol w="817562"/>
                <a:gridCol w="546100"/>
                <a:gridCol w="1638300"/>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გურჯაანი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საგარეჯო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თელავი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ახმეტა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ყვარელი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marL="531813" indent="-265113">
                        <a:buFont typeface="Wingdings" pitchFamily="2" charset="2"/>
                        <a:buNone/>
                      </a:pPr>
                      <a:r>
                        <a:rPr lang="ka-GE" sz="1200" dirty="0" smtClean="0">
                          <a:solidFill>
                            <a:srgbClr val="000000"/>
                          </a:solidFill>
                          <a:latin typeface="Sylfaen" pitchFamily="18" charset="0"/>
                        </a:rPr>
                        <a:t>შპს "არქიმედეს კლინიკა“ (სს “არქიმედეს გლობალ ჯორჯია”)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ლაგოდეხი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marL="531813" indent="-265113">
                        <a:buFont typeface="Wingdings" pitchFamily="2" charset="2"/>
                        <a:buNone/>
                      </a:pPr>
                      <a:r>
                        <a:rPr lang="ka-GE" sz="1200" dirty="0" smtClean="0">
                          <a:solidFill>
                            <a:srgbClr val="000000"/>
                          </a:solidFill>
                          <a:latin typeface="Sylfaen" pitchFamily="18" charset="0"/>
                        </a:rPr>
                        <a:t>შპს "არქიმედეს კლინიკა“ (სს “არქიმედეს გლობალ ჯორჯია”)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სიღნაღი/წნორი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დედოფლისწყარო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Sylfaen"/>
                        </a:rPr>
                        <a:t>სულ (4 კომპანია)</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ქვემო ქართლი</a:t>
            </a:r>
          </a:p>
        </p:txBody>
      </p:sp>
      <p:graphicFrame>
        <p:nvGraphicFramePr>
          <p:cNvPr id="4" name="Содержимое 3"/>
          <p:cNvGraphicFramePr>
            <a:graphicFrameLocks noGrp="1"/>
          </p:cNvGraphicFramePr>
          <p:nvPr>
            <p:ph idx="1"/>
          </p:nvPr>
        </p:nvGraphicFramePr>
        <p:xfrm>
          <a:off x="457200" y="1935163"/>
          <a:ext cx="8258204" cy="4114800"/>
        </p:xfrm>
        <a:graphic>
          <a:graphicData uri="http://schemas.openxmlformats.org/drawingml/2006/table">
            <a:tbl>
              <a:tblPr firstRow="1" bandRow="1">
                <a:tableStyleId>{5C22544A-7EE6-4342-B048-85BDC9FD1C3A}</a:tableStyleId>
              </a:tblPr>
              <a:tblGrid>
                <a:gridCol w="3010150"/>
                <a:gridCol w="1377309"/>
                <a:gridCol w="633224"/>
                <a:gridCol w="967686"/>
                <a:gridCol w="646377"/>
                <a:gridCol w="1623458"/>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თეთრიწყარო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მარნეული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გარდაბანი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წალკა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chemeClr val="tx1"/>
                          </a:solidFill>
                          <a:latin typeface="Sylfaen"/>
                        </a:rPr>
                        <a:t>შპს </a:t>
                      </a:r>
                      <a:r>
                        <a:rPr lang="ka-GE" sz="1200" b="0" i="0" u="none" strike="noStrike" dirty="0" smtClean="0">
                          <a:solidFill>
                            <a:schemeClr val="tx1"/>
                          </a:solidFill>
                          <a:latin typeface="Sylfaen"/>
                        </a:rPr>
                        <a:t>“ზემო აფხაზეთის სასწრაფო სამედიცინო დახმარება"</a:t>
                      </a:r>
                      <a:endParaRPr lang="ka-GE" sz="1200" b="0" i="0" u="none" strike="noStrike" dirty="0">
                        <a:solidFill>
                          <a:schemeClr val="tx1"/>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კოდა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"რუსთავის სასწრაფო სამედიცინო დახმარების სამსახური - 03"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რუსთავი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ბოლნისი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დმანისი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Sylfaen"/>
                        </a:rPr>
                        <a:t>სულ (4 კომპანია)</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აჭარის ა/რ</a:t>
            </a:r>
          </a:p>
        </p:txBody>
      </p:sp>
      <p:graphicFrame>
        <p:nvGraphicFramePr>
          <p:cNvPr id="4" name="Содержимое 3"/>
          <p:cNvGraphicFramePr>
            <a:graphicFrameLocks noGrp="1"/>
          </p:cNvGraphicFramePr>
          <p:nvPr>
            <p:ph idx="1"/>
          </p:nvPr>
        </p:nvGraphicFramePr>
        <p:xfrm>
          <a:off x="571472" y="2071678"/>
          <a:ext cx="8115328" cy="4147185"/>
        </p:xfrm>
        <a:graphic>
          <a:graphicData uri="http://schemas.openxmlformats.org/drawingml/2006/table">
            <a:tbl>
              <a:tblPr firstRow="1" bandRow="1">
                <a:tableStyleId>{5C22544A-7EE6-4342-B048-85BDC9FD1C3A}</a:tableStyleId>
              </a:tblPr>
              <a:tblGrid>
                <a:gridCol w="2803186"/>
                <a:gridCol w="1375813"/>
                <a:gridCol w="643953"/>
                <a:gridCol w="984082"/>
                <a:gridCol w="657329"/>
                <a:gridCol w="1650965"/>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სს “ჩემი</a:t>
                      </a:r>
                      <a:r>
                        <a:rPr lang="ka-GE" sz="1400" b="0" i="0" u="none" strike="noStrike" baseline="0" dirty="0" smtClean="0">
                          <a:solidFill>
                            <a:srgbClr val="000000"/>
                          </a:solidFill>
                          <a:latin typeface="Sylfaen"/>
                        </a:rPr>
                        <a:t> ოჯახის კლინიკა” (</a:t>
                      </a:r>
                      <a:r>
                        <a:rPr lang="ka-GE" sz="1400" b="0" i="0" u="none" strike="noStrike" dirty="0" smtClean="0">
                          <a:solidFill>
                            <a:srgbClr val="000000"/>
                          </a:solidFill>
                          <a:latin typeface="Sylfaen"/>
                        </a:rPr>
                        <a:t>სს "სადაზღვევო კომპანია ალდაგი ბი სი აი“)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ქობულეთი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სს “ჩემი</a:t>
                      </a:r>
                      <a:r>
                        <a:rPr lang="ka-GE" sz="1400" b="0" i="0" u="none" strike="noStrike" baseline="0" dirty="0" smtClean="0">
                          <a:solidFill>
                            <a:srgbClr val="000000"/>
                          </a:solidFill>
                          <a:latin typeface="Sylfaen"/>
                        </a:rPr>
                        <a:t> ოჯახის კლინიკა” (</a:t>
                      </a:r>
                      <a:r>
                        <a:rPr lang="ka-GE" sz="1400" b="0" i="0" u="none" strike="noStrike" dirty="0" smtClean="0">
                          <a:solidFill>
                            <a:srgbClr val="000000"/>
                          </a:solidFill>
                          <a:latin typeface="Sylfaen"/>
                        </a:rPr>
                        <a:t>სს "სადაზღვევო კომპანია ალდაგი ბი სი აი“)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ქედა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სს “ჩემი</a:t>
                      </a:r>
                      <a:r>
                        <a:rPr lang="ka-GE" sz="1400" b="0" i="0" u="none" strike="noStrike" baseline="0" dirty="0" smtClean="0">
                          <a:solidFill>
                            <a:srgbClr val="000000"/>
                          </a:solidFill>
                          <a:latin typeface="Sylfaen"/>
                        </a:rPr>
                        <a:t> ოჯახის კლინიკა” (</a:t>
                      </a:r>
                      <a:r>
                        <a:rPr lang="ka-GE" sz="1400" b="0" i="0" u="none" strike="noStrike" dirty="0" smtClean="0">
                          <a:solidFill>
                            <a:srgbClr val="000000"/>
                          </a:solidFill>
                          <a:latin typeface="Sylfaen"/>
                        </a:rPr>
                        <a:t>სს "სადაზღვევო კომპანია ალდაგი ბი სი აი“)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შუახევი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სს “ჩემი</a:t>
                      </a:r>
                      <a:r>
                        <a:rPr lang="ka-GE" sz="1400" b="0" i="0" u="none" strike="noStrike" baseline="0" dirty="0" smtClean="0">
                          <a:solidFill>
                            <a:srgbClr val="000000"/>
                          </a:solidFill>
                          <a:latin typeface="Sylfaen"/>
                        </a:rPr>
                        <a:t> ოჯახის კლინიკა” (</a:t>
                      </a:r>
                      <a:r>
                        <a:rPr lang="ka-GE" sz="1400" b="0" i="0" u="none" strike="noStrike" dirty="0" smtClean="0">
                          <a:solidFill>
                            <a:srgbClr val="000000"/>
                          </a:solidFill>
                          <a:latin typeface="Sylfaen"/>
                        </a:rPr>
                        <a:t>სს "სადაზღვევო კომპანია ალდაგი ბი სი აი“)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ხულო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“ბათუმის სასწრაფო სამედიცინო დახმარების ცენტრი”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ბათუმი / ხელვაჩაური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Sylfaen"/>
                        </a:rPr>
                        <a:t>სულ (2 კომპანია)</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65321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იმერეთი</a:t>
            </a:r>
          </a:p>
        </p:txBody>
      </p:sp>
      <p:graphicFrame>
        <p:nvGraphicFramePr>
          <p:cNvPr id="4" name="Содержимое 3"/>
          <p:cNvGraphicFramePr>
            <a:graphicFrameLocks noGrp="1"/>
          </p:cNvGraphicFramePr>
          <p:nvPr>
            <p:ph idx="1"/>
          </p:nvPr>
        </p:nvGraphicFramePr>
        <p:xfrm>
          <a:off x="214282" y="1357298"/>
          <a:ext cx="8715436" cy="5197479"/>
        </p:xfrm>
        <a:graphic>
          <a:graphicData uri="http://schemas.openxmlformats.org/drawingml/2006/table">
            <a:tbl>
              <a:tblPr firstRow="1" bandRow="1">
                <a:tableStyleId>{5C22544A-7EE6-4342-B048-85BDC9FD1C3A}</a:tableStyleId>
              </a:tblPr>
              <a:tblGrid>
                <a:gridCol w="3714776"/>
                <a:gridCol w="1261183"/>
                <a:gridCol w="829326"/>
                <a:gridCol w="980113"/>
                <a:gridCol w="829326"/>
                <a:gridCol w="1100712"/>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64485">
                <a:tc>
                  <a:txBody>
                    <a:bodyPr/>
                    <a:lstStyle/>
                    <a:p>
                      <a:pPr algn="ctr" fontAlgn="ctr"/>
                      <a:r>
                        <a:rPr lang="ka-GE" sz="1100" b="0" i="0" u="none" strike="noStrike" dirty="0" smtClean="0">
                          <a:solidFill>
                            <a:srgbClr val="000000"/>
                          </a:solidFill>
                          <a:latin typeface="Sylfaen"/>
                        </a:rPr>
                        <a:t>შპს "ჯეო ჰოსპიტალსი“ (სს</a:t>
                      </a:r>
                      <a:r>
                        <a:rPr lang="ka-GE" sz="1100" b="0" i="0" u="none" strike="noStrike" baseline="0" dirty="0" smtClean="0">
                          <a:solidFill>
                            <a:srgbClr val="000000"/>
                          </a:solidFill>
                          <a:latin typeface="Sylfaen"/>
                        </a:rPr>
                        <a:t> “სადაზღვევოს კომპანია ჯი პი აი ჰოლდინგი”)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სამტრედია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22273">
                <a:tc>
                  <a:txBody>
                    <a:bodyPr/>
                    <a:lstStyle/>
                    <a:p>
                      <a:pPr algn="ctr" fontAlgn="ctr"/>
                      <a:r>
                        <a:rPr lang="ka-GE" sz="1100" b="0" i="0" u="none" strike="noStrike" dirty="0" smtClean="0">
                          <a:solidFill>
                            <a:srgbClr val="000000"/>
                          </a:solidFill>
                          <a:latin typeface="Sylfaen"/>
                        </a:rPr>
                        <a:t>შპს "ჯეო ჰოსპიტალსი“ (სს</a:t>
                      </a:r>
                      <a:r>
                        <a:rPr lang="ka-GE" sz="1100" b="0" i="0" u="none" strike="noStrike" baseline="0" dirty="0" smtClean="0">
                          <a:solidFill>
                            <a:srgbClr val="000000"/>
                          </a:solidFill>
                          <a:latin typeface="Sylfaen"/>
                        </a:rPr>
                        <a:t> “სადაზღვევოს კომპანია ჯი პი აი ჰოლდინგი”)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ბაღდათი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49231">
                <a:tc>
                  <a:txBody>
                    <a:bodyPr/>
                    <a:lstStyle/>
                    <a:p>
                      <a:pPr algn="ctr" fontAlgn="ctr"/>
                      <a:r>
                        <a:rPr lang="ka-GE" sz="1100" b="0" i="0" u="none" strike="noStrike" dirty="0" smtClean="0">
                          <a:solidFill>
                            <a:srgbClr val="000000"/>
                          </a:solidFill>
                          <a:latin typeface="Sylfaen"/>
                        </a:rPr>
                        <a:t>შპს "ჯეო ჰოსპიტალსი“ (სს</a:t>
                      </a:r>
                      <a:r>
                        <a:rPr lang="ka-GE" sz="1100" b="0" i="0" u="none" strike="noStrike" baseline="0" dirty="0" smtClean="0">
                          <a:solidFill>
                            <a:srgbClr val="000000"/>
                          </a:solidFill>
                          <a:latin typeface="Sylfaen"/>
                        </a:rPr>
                        <a:t> “სადაზღვევოს კომპანია ჯი პი აი ჰოლდინგი”)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ზესტაფონი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შპს "ჯეო ჰოსპიტალსი“ (სს</a:t>
                      </a:r>
                      <a:r>
                        <a:rPr lang="ka-GE" sz="1100" b="0" i="0" u="none" strike="noStrike" baseline="0" dirty="0" smtClean="0">
                          <a:solidFill>
                            <a:srgbClr val="000000"/>
                          </a:solidFill>
                          <a:latin typeface="Sylfaen"/>
                        </a:rPr>
                        <a:t> “სადაზღვევოს კომპანია ჯი პი აი ჰოლდინგი”)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ჭიათურა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შპს "ჯეო ჰოსპიტალსი“ (სს</a:t>
                      </a:r>
                      <a:r>
                        <a:rPr lang="ka-GE" sz="1100" b="0" i="0" u="none" strike="noStrike" baseline="0" dirty="0" smtClean="0">
                          <a:solidFill>
                            <a:srgbClr val="000000"/>
                          </a:solidFill>
                          <a:latin typeface="Sylfaen"/>
                        </a:rPr>
                        <a:t> “სადაზღვევოს კომპანია ჯი პი აი ჰოლდინგი”)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საჩხერე</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ვანი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ხარაგაული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სს “ჩემი</a:t>
                      </a:r>
                      <a:r>
                        <a:rPr lang="ka-GE" sz="1100" b="0" i="0" u="none" strike="noStrike" baseline="0" dirty="0" smtClean="0">
                          <a:solidFill>
                            <a:srgbClr val="000000"/>
                          </a:solidFill>
                          <a:latin typeface="Sylfaen"/>
                        </a:rPr>
                        <a:t> ოჯახის კლინიკა” (</a:t>
                      </a:r>
                      <a:r>
                        <a:rPr lang="ka-GE" sz="1100" b="0" i="0" u="none" strike="noStrike" dirty="0" smtClean="0">
                          <a:solidFill>
                            <a:srgbClr val="000000"/>
                          </a:solidFill>
                          <a:latin typeface="Sylfaen"/>
                        </a:rPr>
                        <a:t>სს "სადაზღვევო კომპანია ალდაგი ბი სი აი“)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ქუთაისი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სს “ჩემი</a:t>
                      </a:r>
                      <a:r>
                        <a:rPr lang="ka-GE" sz="1100" b="0" i="0" u="none" strike="noStrike" baseline="0" dirty="0" smtClean="0">
                          <a:solidFill>
                            <a:srgbClr val="000000"/>
                          </a:solidFill>
                          <a:latin typeface="Sylfaen"/>
                        </a:rPr>
                        <a:t> ოჯახის კლინიკა” (</a:t>
                      </a:r>
                      <a:r>
                        <a:rPr lang="ka-GE" sz="1100" b="0" i="0" u="none" strike="noStrike" dirty="0" smtClean="0">
                          <a:solidFill>
                            <a:srgbClr val="000000"/>
                          </a:solidFill>
                          <a:latin typeface="Sylfaen"/>
                        </a:rPr>
                        <a:t>სს "სადაზღვევო კომპანია ალდაგი ბი სი აი“)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ტყიბული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სს “ჩემი</a:t>
                      </a:r>
                      <a:r>
                        <a:rPr lang="ka-GE" sz="1100" b="0" i="0" u="none" strike="noStrike" baseline="0" dirty="0" smtClean="0">
                          <a:solidFill>
                            <a:srgbClr val="000000"/>
                          </a:solidFill>
                          <a:latin typeface="Sylfaen"/>
                        </a:rPr>
                        <a:t> ოჯახის კლინიკა” (</a:t>
                      </a:r>
                      <a:r>
                        <a:rPr lang="ka-GE" sz="1100" b="0" i="0" u="none" strike="noStrike" dirty="0" smtClean="0">
                          <a:solidFill>
                            <a:srgbClr val="000000"/>
                          </a:solidFill>
                          <a:latin typeface="Sylfaen"/>
                        </a:rPr>
                        <a:t>სს "სადაზღვევო კომპანია ალდაგი ბი სი აი“)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თერჯოლა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სს “ჩემი</a:t>
                      </a:r>
                      <a:r>
                        <a:rPr lang="ka-GE" sz="1100" b="0" i="0" u="none" strike="noStrike" baseline="0" dirty="0" smtClean="0">
                          <a:solidFill>
                            <a:srgbClr val="000000"/>
                          </a:solidFill>
                          <a:latin typeface="Sylfaen"/>
                        </a:rPr>
                        <a:t> ოჯახის კლინიკა” (</a:t>
                      </a:r>
                      <a:r>
                        <a:rPr lang="ka-GE" sz="1100" b="0" i="0" u="none" strike="noStrike" dirty="0" smtClean="0">
                          <a:solidFill>
                            <a:srgbClr val="000000"/>
                          </a:solidFill>
                          <a:latin typeface="Sylfaen"/>
                        </a:rPr>
                        <a:t>სს "სადაზღვევო კომპანია ალდაგი ბი სი აი“)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ხონი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285752">
                <a:tc>
                  <a:txBody>
                    <a:bodyPr/>
                    <a:lstStyle/>
                    <a:p>
                      <a:pPr algn="ctr" fontAlgn="ctr"/>
                      <a:r>
                        <a:rPr lang="ka-GE" sz="1100" b="0" i="0" u="none" strike="noStrike" dirty="0" smtClean="0">
                          <a:solidFill>
                            <a:srgbClr val="000000"/>
                          </a:solidFill>
                          <a:latin typeface="Sylfaen"/>
                        </a:rPr>
                        <a:t>სს “ჩემი</a:t>
                      </a:r>
                      <a:r>
                        <a:rPr lang="ka-GE" sz="1100" b="0" i="0" u="none" strike="noStrike" baseline="0" dirty="0" smtClean="0">
                          <a:solidFill>
                            <a:srgbClr val="000000"/>
                          </a:solidFill>
                          <a:latin typeface="Sylfaen"/>
                        </a:rPr>
                        <a:t> ოჯახის კლინიკა” (</a:t>
                      </a:r>
                      <a:r>
                        <a:rPr lang="ka-GE" sz="1100" b="0" i="0" u="none" strike="noStrike" dirty="0" smtClean="0">
                          <a:solidFill>
                            <a:srgbClr val="000000"/>
                          </a:solidFill>
                          <a:latin typeface="Sylfaen"/>
                        </a:rPr>
                        <a:t>სს "სადაზღვევო კომპანია ალდაგი ბი სი აი“)</a:t>
                      </a:r>
                      <a:endParaRPr lang="ka-GE" sz="11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წყალტუბო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Sylfaen"/>
                        </a:rPr>
                        <a:t>სულ (3 კომპანია)</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სამეგრელო -ზემო სვანეთი</a:t>
            </a:r>
          </a:p>
        </p:txBody>
      </p:sp>
      <p:graphicFrame>
        <p:nvGraphicFramePr>
          <p:cNvPr id="4" name="Содержимое 3"/>
          <p:cNvGraphicFramePr>
            <a:graphicFrameLocks noGrp="1"/>
          </p:cNvGraphicFramePr>
          <p:nvPr>
            <p:ph idx="1"/>
          </p:nvPr>
        </p:nvGraphicFramePr>
        <p:xfrm>
          <a:off x="214283" y="1714488"/>
          <a:ext cx="8643997" cy="4865370"/>
        </p:xfrm>
        <a:graphic>
          <a:graphicData uri="http://schemas.openxmlformats.org/drawingml/2006/table">
            <a:tbl>
              <a:tblPr firstRow="1" bandRow="1">
                <a:tableStyleId>{5C22544A-7EE6-4342-B048-85BDC9FD1C3A}</a:tableStyleId>
              </a:tblPr>
              <a:tblGrid>
                <a:gridCol w="3829617"/>
                <a:gridCol w="1088597"/>
                <a:gridCol w="597487"/>
                <a:gridCol w="913718"/>
                <a:gridCol w="571504"/>
                <a:gridCol w="1643074"/>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ზუგდიდი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მარტვილი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წალენჯიხა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ჩხოროწყუ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ხობი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აბაშა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ფოთი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ჯვარი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მესტია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a:t>
                      </a:r>
                      <a:r>
                        <a:rPr lang="ka-GE" sz="1200" b="0" i="0" u="none" strike="noStrike" dirty="0" smtClean="0">
                          <a:solidFill>
                            <a:srgbClr val="000000"/>
                          </a:solidFill>
                          <a:latin typeface="Sylfaen"/>
                        </a:rPr>
                        <a:t>“სენაკის სასწრაფო სამედიცინო დახმარების სამსახური 03"</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სენაკი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Calibri"/>
                        </a:rPr>
                        <a:t>სულ (3 კომპანია)</a:t>
                      </a:r>
                      <a:endParaRPr lang="ka-GE"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გურია</a:t>
            </a:r>
          </a:p>
        </p:txBody>
      </p:sp>
      <p:graphicFrame>
        <p:nvGraphicFramePr>
          <p:cNvPr id="4" name="Содержимое 3"/>
          <p:cNvGraphicFramePr>
            <a:graphicFrameLocks noGrp="1"/>
          </p:cNvGraphicFramePr>
          <p:nvPr>
            <p:ph idx="1"/>
          </p:nvPr>
        </p:nvGraphicFramePr>
        <p:xfrm>
          <a:off x="500034" y="2214554"/>
          <a:ext cx="8186766" cy="2421255"/>
        </p:xfrm>
        <a:graphic>
          <a:graphicData uri="http://schemas.openxmlformats.org/drawingml/2006/table">
            <a:tbl>
              <a:tblPr firstRow="1" bandRow="1">
                <a:tableStyleId>{5C22544A-7EE6-4342-B048-85BDC9FD1C3A}</a:tableStyleId>
              </a:tblPr>
              <a:tblGrid>
                <a:gridCol w="3050748"/>
                <a:gridCol w="1213067"/>
                <a:gridCol w="641765"/>
                <a:gridCol w="980737"/>
                <a:gridCol w="655095"/>
                <a:gridCol w="1645354"/>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"მედალფა“ (შპს “სადაზღვევო კომპანია ალფა”</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ოზურგეთი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ლანჩხუთი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ჩოხატაური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Calibri"/>
                        </a:rPr>
                        <a:t>სულ (3 კომპანია)</a:t>
                      </a:r>
                      <a:endParaRPr lang="ka-GE"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რაჭა -ლეჩხუმი ქვემო სვანეთი</a:t>
            </a:r>
          </a:p>
        </p:txBody>
      </p:sp>
      <p:graphicFrame>
        <p:nvGraphicFramePr>
          <p:cNvPr id="4" name="Содержимое 3"/>
          <p:cNvGraphicFramePr>
            <a:graphicFrameLocks noGrp="1"/>
          </p:cNvGraphicFramePr>
          <p:nvPr>
            <p:ph idx="1"/>
          </p:nvPr>
        </p:nvGraphicFramePr>
        <p:xfrm>
          <a:off x="457200" y="1935163"/>
          <a:ext cx="8115328" cy="3497580"/>
        </p:xfrm>
        <a:graphic>
          <a:graphicData uri="http://schemas.openxmlformats.org/drawingml/2006/table">
            <a:tbl>
              <a:tblPr firstRow="1" bandRow="1">
                <a:tableStyleId>{5C22544A-7EE6-4342-B048-85BDC9FD1C3A}</a:tableStyleId>
              </a:tblPr>
              <a:tblGrid>
                <a:gridCol w="2863876"/>
                <a:gridCol w="1229901"/>
                <a:gridCol w="657895"/>
                <a:gridCol w="1005387"/>
                <a:gridCol w="671560"/>
                <a:gridCol w="1686709"/>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dirty="0">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ამბროლაური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ონი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ცაგერი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ლენტეხი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Calibri"/>
                        </a:rPr>
                        <a:t>სულ (2 კომპანია)</a:t>
                      </a:r>
                      <a:endParaRPr lang="ka-GE"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935163"/>
          <a:ext cx="8229657" cy="2357454"/>
        </p:xfrm>
        <a:graphic>
          <a:graphicData uri="http://schemas.openxmlformats.org/drawingml/2006/table">
            <a:tbl>
              <a:tblPr firstRow="1" bandRow="1">
                <a:tableStyleId>{5C22544A-7EE6-4342-B048-85BDC9FD1C3A}</a:tableStyleId>
              </a:tblPr>
              <a:tblGrid>
                <a:gridCol w="1345233"/>
                <a:gridCol w="1034794"/>
                <a:gridCol w="1576539"/>
                <a:gridCol w="1117577"/>
                <a:gridCol w="3155514"/>
              </a:tblGrid>
              <a:tr h="911549">
                <a:tc gridSpan="5">
                  <a:txBody>
                    <a:bodyPr/>
                    <a:lstStyle/>
                    <a:p>
                      <a:pPr algn="ctr" fontAlgn="ct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ავტოპარკის </a:t>
                      </a: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საერთო </a:t>
                      </a:r>
                      <a: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მდგომარეობა</a:t>
                      </a:r>
                      <a:endParaRPr lang="ka-GE" sz="3600" b="1" i="0" u="none" strike="noStrike" dirty="0">
                        <a:solidFill>
                          <a:srgbClr val="000000"/>
                        </a:solidFill>
                        <a:latin typeface="Sylfaen" pitchFamily="18" charset="0"/>
                      </a:endParaRP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11549">
                <a:tc>
                  <a:txBody>
                    <a:bodyPr/>
                    <a:lstStyle/>
                    <a:p>
                      <a:pPr algn="ctr" fontAlgn="ctr"/>
                      <a:r>
                        <a:rPr lang="ka-GE" sz="1400" b="1" i="0" u="none" strike="noStrike" dirty="0">
                          <a:solidFill>
                            <a:srgbClr val="000000"/>
                          </a:solidFill>
                          <a:latin typeface="Sylfaen" pitchFamily="18" charset="0"/>
                        </a:rPr>
                        <a:t>სულ</a:t>
                      </a: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dirty="0">
                          <a:solidFill>
                            <a:srgbClr val="000000"/>
                          </a:solidFill>
                          <a:latin typeface="Sylfaen" pitchFamily="18" charset="0"/>
                        </a:rPr>
                        <a:t>კარგი</a:t>
                      </a: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dirty="0">
                          <a:solidFill>
                            <a:srgbClr val="000000"/>
                          </a:solidFill>
                          <a:latin typeface="Sylfaen" pitchFamily="18" charset="0"/>
                        </a:rPr>
                        <a:t>საშუალო</a:t>
                      </a: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Sylfaen" pitchFamily="18" charset="0"/>
                        </a:rPr>
                        <a:t>ცუდი</a:t>
                      </a: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dirty="0">
                          <a:solidFill>
                            <a:srgbClr val="000000"/>
                          </a:solidFill>
                          <a:latin typeface="Sylfaen" pitchFamily="18" charset="0"/>
                        </a:rPr>
                        <a:t>ამორტიზირებული</a:t>
                      </a:r>
                    </a:p>
                  </a:txBody>
                  <a:tcPr marL="9625" marR="96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534356">
                <a:tc>
                  <a:txBody>
                    <a:bodyPr/>
                    <a:lstStyle/>
                    <a:p>
                      <a:pPr algn="ctr"/>
                      <a:r>
                        <a:rPr lang="ka-GE" dirty="0" smtClean="0">
                          <a:latin typeface="Sylfaen" pitchFamily="18" charset="0"/>
                        </a:rPr>
                        <a:t>283</a:t>
                      </a:r>
                      <a:endParaRPr lang="ru-RU" dirty="0">
                        <a:latin typeface="Sylfaen" pitchFamily="18" charset="0"/>
                      </a:endParaRPr>
                    </a:p>
                  </a:txBody>
                  <a:tcPr marL="92403" marR="92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a:r>
                        <a:rPr lang="en-US" dirty="0" smtClean="0">
                          <a:latin typeface="Sylfaen" pitchFamily="18" charset="0"/>
                        </a:rPr>
                        <a:t>48</a:t>
                      </a:r>
                      <a:endParaRPr lang="ru-RU" dirty="0">
                        <a:latin typeface="Sylfaen" pitchFamily="18" charset="0"/>
                      </a:endParaRPr>
                    </a:p>
                  </a:txBody>
                  <a:tcPr marL="92403" marR="92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a:r>
                        <a:rPr lang="en-US" dirty="0" smtClean="0">
                          <a:latin typeface="Sylfaen" pitchFamily="18" charset="0"/>
                        </a:rPr>
                        <a:t>44</a:t>
                      </a:r>
                      <a:endParaRPr lang="ru-RU" dirty="0">
                        <a:latin typeface="Sylfaen" pitchFamily="18" charset="0"/>
                      </a:endParaRPr>
                    </a:p>
                  </a:txBody>
                  <a:tcPr marL="92403" marR="92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a:r>
                        <a:rPr lang="en-US" dirty="0" smtClean="0">
                          <a:latin typeface="Sylfaen" pitchFamily="18" charset="0"/>
                        </a:rPr>
                        <a:t>159</a:t>
                      </a:r>
                      <a:endParaRPr lang="ru-RU" dirty="0">
                        <a:latin typeface="Sylfaen" pitchFamily="18" charset="0"/>
                      </a:endParaRPr>
                    </a:p>
                  </a:txBody>
                  <a:tcPr marL="92403" marR="92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a:r>
                        <a:rPr lang="en-US" dirty="0" smtClean="0">
                          <a:latin typeface="Sylfaen" pitchFamily="18" charset="0"/>
                        </a:rPr>
                        <a:t>32</a:t>
                      </a:r>
                      <a:endParaRPr lang="ru-RU" dirty="0">
                        <a:latin typeface="Sylfaen" pitchFamily="18" charset="0"/>
                      </a:endParaRPr>
                    </a:p>
                  </a:txBody>
                  <a:tcPr marL="92403" marR="924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მარტვილი.jpg"/>
          <p:cNvPicPr>
            <a:picLocks noGrp="1" noChangeAspect="1"/>
          </p:cNvPicPr>
          <p:nvPr>
            <p:ph idx="1"/>
          </p:nvPr>
        </p:nvPicPr>
        <p:blipFill>
          <a:blip r:embed="rId2" cstate="print"/>
          <a:stretch>
            <a:fillRect/>
          </a:stretch>
        </p:blipFill>
        <p:spPr>
          <a:xfrm>
            <a:off x="4714876" y="3571876"/>
            <a:ext cx="3992047" cy="2994035"/>
          </a:xfrm>
        </p:spPr>
      </p:pic>
      <p:pic>
        <p:nvPicPr>
          <p:cNvPr id="29698" name="Picture 2" descr="C:\Users\dtorua\Desktop\პრეზენტაცია სასწრაფო\სურათები\მესტია .JPG"/>
          <p:cNvPicPr>
            <a:picLocks noChangeAspect="1" noChangeArrowheads="1"/>
          </p:cNvPicPr>
          <p:nvPr/>
        </p:nvPicPr>
        <p:blipFill>
          <a:blip r:embed="rId3" cstate="print"/>
          <a:srcRect/>
          <a:stretch>
            <a:fillRect/>
          </a:stretch>
        </p:blipFill>
        <p:spPr bwMode="auto">
          <a:xfrm>
            <a:off x="4643438" y="428604"/>
            <a:ext cx="4125553" cy="3094023"/>
          </a:xfrm>
          <a:prstGeom prst="rect">
            <a:avLst/>
          </a:prstGeom>
          <a:noFill/>
        </p:spPr>
      </p:pic>
      <p:pic>
        <p:nvPicPr>
          <p:cNvPr id="8" name="Рисунок 7" descr="DSCF5624.jpg"/>
          <p:cNvPicPr>
            <a:picLocks noChangeAspect="1"/>
          </p:cNvPicPr>
          <p:nvPr/>
        </p:nvPicPr>
        <p:blipFill>
          <a:blip r:embed="rId4" cstate="print"/>
          <a:stretch>
            <a:fillRect/>
          </a:stretch>
        </p:blipFill>
        <p:spPr>
          <a:xfrm>
            <a:off x="642910" y="357166"/>
            <a:ext cx="3000396" cy="3096255"/>
          </a:xfrm>
          <a:prstGeom prst="rect">
            <a:avLst/>
          </a:prstGeom>
        </p:spPr>
      </p:pic>
      <p:pic>
        <p:nvPicPr>
          <p:cNvPr id="9" name="Рисунок 8" descr="ლენტეხი 23.jpg"/>
          <p:cNvPicPr>
            <a:picLocks noChangeAspect="1"/>
          </p:cNvPicPr>
          <p:nvPr/>
        </p:nvPicPr>
        <p:blipFill>
          <a:blip r:embed="rId5" cstate="print"/>
          <a:stretch>
            <a:fillRect/>
          </a:stretch>
        </p:blipFill>
        <p:spPr>
          <a:xfrm>
            <a:off x="428596" y="3500438"/>
            <a:ext cx="3357586" cy="3175108"/>
          </a:xfrm>
          <a:prstGeom prst="rect">
            <a:avLst/>
          </a:prstGeom>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SC04807.JPG"/>
          <p:cNvPicPr>
            <a:picLocks noGrp="1" noChangeAspect="1"/>
          </p:cNvPicPr>
          <p:nvPr>
            <p:ph idx="1"/>
          </p:nvPr>
        </p:nvPicPr>
        <p:blipFill>
          <a:blip r:embed="rId2" cstate="print"/>
          <a:stretch>
            <a:fillRect/>
          </a:stretch>
        </p:blipFill>
        <p:spPr>
          <a:xfrm>
            <a:off x="214282" y="857232"/>
            <a:ext cx="4560724" cy="2565407"/>
          </a:xfrm>
        </p:spPr>
      </p:pic>
      <p:pic>
        <p:nvPicPr>
          <p:cNvPr id="5" name="Рисунок 4" descr="DSC04808.JPG"/>
          <p:cNvPicPr>
            <a:picLocks noChangeAspect="1"/>
          </p:cNvPicPr>
          <p:nvPr/>
        </p:nvPicPr>
        <p:blipFill>
          <a:blip r:embed="rId3" cstate="print"/>
          <a:stretch>
            <a:fillRect/>
          </a:stretch>
        </p:blipFill>
        <p:spPr>
          <a:xfrm>
            <a:off x="142844" y="3714752"/>
            <a:ext cx="4699001" cy="2643188"/>
          </a:xfrm>
          <a:prstGeom prst="rect">
            <a:avLst/>
          </a:prstGeom>
        </p:spPr>
      </p:pic>
      <p:pic>
        <p:nvPicPr>
          <p:cNvPr id="6" name="Рисунок 5" descr="მარტვილი 1  1.jpg"/>
          <p:cNvPicPr>
            <a:picLocks noChangeAspect="1"/>
          </p:cNvPicPr>
          <p:nvPr/>
        </p:nvPicPr>
        <p:blipFill>
          <a:blip r:embed="rId4" cstate="print"/>
          <a:stretch>
            <a:fillRect/>
          </a:stretch>
        </p:blipFill>
        <p:spPr>
          <a:xfrm>
            <a:off x="5072066" y="785794"/>
            <a:ext cx="3881433" cy="2857496"/>
          </a:xfrm>
          <a:prstGeom prst="rect">
            <a:avLst/>
          </a:prstGeom>
        </p:spPr>
      </p:pic>
      <p:pic>
        <p:nvPicPr>
          <p:cNvPr id="7" name="Рисунок 6" descr="მარტვილი 22.jpg"/>
          <p:cNvPicPr>
            <a:picLocks noChangeAspect="1"/>
          </p:cNvPicPr>
          <p:nvPr/>
        </p:nvPicPr>
        <p:blipFill>
          <a:blip r:embed="rId5" cstate="print"/>
          <a:stretch>
            <a:fillRect/>
          </a:stretch>
        </p:blipFill>
        <p:spPr>
          <a:xfrm>
            <a:off x="5072066" y="3714752"/>
            <a:ext cx="3892485" cy="2864540"/>
          </a:xfrm>
          <a:prstGeom prst="rect">
            <a:avLst/>
          </a:prstGeom>
        </p:spPr>
      </p:pic>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571480"/>
            <a:ext cx="8229600" cy="714380"/>
          </a:xfrm>
        </p:spPr>
        <p:txBody>
          <a:bodyPr>
            <a:normAutofit fontScale="90000"/>
          </a:bodyPr>
          <a:lstStyle/>
          <a:p>
            <a:pPr algn="ctr"/>
            <a:r>
              <a:rPr lang="ka-GE"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ზოგადი ინფორმაცია</a:t>
            </a:r>
            <a:endParaRPr lang="ru-RU" b="1" i="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5" name="Содержимое 4"/>
          <p:cNvSpPr>
            <a:spLocks noGrp="1"/>
          </p:cNvSpPr>
          <p:nvPr>
            <p:ph idx="1"/>
          </p:nvPr>
        </p:nvSpPr>
        <p:spPr>
          <a:xfrm>
            <a:off x="214282" y="1428736"/>
            <a:ext cx="8715436" cy="5286412"/>
          </a:xfrm>
        </p:spPr>
        <p:txBody>
          <a:bodyPr>
            <a:normAutofit fontScale="25000" lnSpcReduction="20000"/>
          </a:bodyPr>
          <a:lstStyle/>
          <a:p>
            <a:pPr>
              <a:buFont typeface="Wingdings" pitchFamily="2" charset="2"/>
              <a:buChar char="Ø"/>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რეგიონებში განთავსებულია </a:t>
            </a:r>
            <a:r>
              <a:rPr lang="en-US"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 </a:t>
            </a: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217 სასწრაფო სამედიცინო დახმარების ბრიგადა;</a:t>
            </a:r>
          </a:p>
          <a:p>
            <a:pPr>
              <a:buFont typeface="Wingdings" pitchFamily="2" charset="2"/>
              <a:buChar char="Ø"/>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სასწრაფო სამედიცინო დახმარების სამსახურები განთავსებული 62 მუნიციპალიტეტში;</a:t>
            </a:r>
          </a:p>
          <a:p>
            <a:pPr>
              <a:buFont typeface="Wingdings" pitchFamily="2" charset="2"/>
              <a:buChar char="Ø"/>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მუნიციპალიტეტებში სასწრაფო სამედიცინო დახმარებას უზრუნველყოფს - 8 კერძო კომპანია:</a:t>
            </a:r>
          </a:p>
          <a:p>
            <a:pPr marL="514350" indent="-247650">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 შპს "ჯეო ჰოსპიტალსი“ (სს “სადაზღვევოს კომპანია ჯი პი აი ჰოლდინგი”);</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"მედალფა“ (შპს “სადაზღვევო კომპანია ალფა”;</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“მედიქალ პარკი საქართველო” (შპს “სადაზღვევო კომპანია აისი ჯგუფი);</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"გადაუდებელი სამედიცინო დახმარება“;</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სს “ჩემი ოჯახის კლინიკა” (სს "სადაზღვევო კომპანია ალდაგი ბი სი აი“);</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"არქიმედეს კლინიკა“ (სს “არქიმედეს გლობალ ჯორჯია”);</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"რუსთავის სასწრაფო სამედიცინო დახმარების სამსახური - 03“;</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"გორმედი“.</a:t>
            </a:r>
          </a:p>
          <a:p>
            <a:pPr marL="531813" indent="-265113">
              <a:buNone/>
            </a:pPr>
            <a:endPar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endParaRPr>
          </a:p>
          <a:p>
            <a:pPr marL="266700" indent="-266700">
              <a:buFont typeface="Wingdings" pitchFamily="2" charset="2"/>
              <a:buChar char="Ø"/>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სახელმწიფო მფლობელობაშია - 5 სასწრაფო სამედიცინო დახმარების სამსახური:</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“ახალგორის სასწრაფი სამედიცინო დახმარების სამსახური - 03“</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“ქურთის საავადმყოფო“</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“ზემო აფხაზეთის სასწრაფო სამედიცინო დახმარება“;</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“ბათუმის სასწრაფო სამედიცინო დახმარების ცენტრი”;</a:t>
            </a:r>
          </a:p>
          <a:p>
            <a:pPr marL="531813" indent="-265113">
              <a:buFont typeface="Wingdings" pitchFamily="2" charset="2"/>
              <a:buChar char="ü"/>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შპს “სენაკის სასწრაფო სამედიცინო დახმარების სამსახური - 03“.</a:t>
            </a:r>
          </a:p>
          <a:p>
            <a:pPr marL="266700" indent="-266700">
              <a:buFont typeface="Wingdings" pitchFamily="2" charset="2"/>
              <a:buChar char="Ø"/>
            </a:pPr>
            <a:r>
              <a:rPr lang="ka-GE" sz="6400" b="1" dirty="0" smtClean="0">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latin typeface="Sylfaen" pitchFamily="18" charset="0"/>
              </a:rPr>
              <a:t>კერძო კომპანიებს სასწრაფო სამედიცინო დახმარების სამსახურები ეტაპობრივად გადაეცათ - 2011 წლის 1 ოქტომბიდან.</a:t>
            </a:r>
          </a:p>
          <a:p>
            <a:pPr marL="514350" indent="17463">
              <a:buFont typeface="Wingdings" pitchFamily="2" charset="2"/>
              <a:buChar char="ü"/>
            </a:pPr>
            <a:endParaRPr lang="ka-GE" sz="6000" dirty="0" smtClean="0">
              <a:latin typeface="Sylfaen"/>
            </a:endParaRPr>
          </a:p>
          <a:p>
            <a:pPr marL="514350" indent="17463">
              <a:buFont typeface="Wingdings" pitchFamily="2" charset="2"/>
              <a:buChar char="ü"/>
            </a:pPr>
            <a:endParaRPr lang="ka-GE" sz="6000" dirty="0" smtClean="0">
              <a:solidFill>
                <a:srgbClr val="000000"/>
              </a:solidFill>
              <a:latin typeface="Sylfaen"/>
            </a:endParaRPr>
          </a:p>
          <a:p>
            <a:pPr marL="514350" indent="17463">
              <a:buFont typeface="Wingdings" pitchFamily="2" charset="2"/>
              <a:buChar char="ü"/>
            </a:pPr>
            <a:endParaRPr lang="ka-GE" sz="6000" dirty="0" smtClean="0">
              <a:solidFill>
                <a:srgbClr val="000000"/>
              </a:solidFill>
              <a:latin typeface="Sylfaen"/>
            </a:endParaRPr>
          </a:p>
          <a:p>
            <a:pPr marL="717550" indent="-185738">
              <a:buFont typeface="Wingdings" pitchFamily="2" charset="2"/>
              <a:buChar char="ü"/>
            </a:pPr>
            <a:endParaRPr lang="ka-GE" sz="6000" dirty="0" smtClean="0">
              <a:solidFill>
                <a:srgbClr val="000000"/>
              </a:solidFill>
              <a:latin typeface="Sylfaen"/>
            </a:endParaRPr>
          </a:p>
          <a:p>
            <a:pPr marL="514350" indent="17463">
              <a:buFont typeface="+mj-lt"/>
              <a:buAutoNum type="arabicPeriod"/>
            </a:pPr>
            <a:endParaRPr lang="ka-GE" sz="56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sz="2800" dirty="0" smtClean="0">
              <a:solidFill>
                <a:srgbClr val="000000"/>
              </a:solidFill>
              <a:latin typeface="Sylfaen"/>
            </a:endParaRPr>
          </a:p>
          <a:p>
            <a:pPr marL="514350" indent="17463">
              <a:buFont typeface="+mj-lt"/>
              <a:buAutoNum type="arabicPeriod"/>
            </a:pPr>
            <a:endParaRPr lang="ka-GE" dirty="0" smtClean="0"/>
          </a:p>
          <a:p>
            <a:pPr>
              <a:buNone/>
            </a:pPr>
            <a:r>
              <a:rPr lang="ka-GE" dirty="0" smtClean="0"/>
              <a:t>    </a:t>
            </a:r>
          </a:p>
          <a:p>
            <a:endParaRPr lang="ru-RU" dirty="0"/>
          </a:p>
        </p:txBody>
      </p:sp>
    </p:spTree>
  </p:cSld>
  <p:clrMapOvr>
    <a:masterClrMapping/>
  </p:clrMapOvr>
  <p:transition>
    <p:wheel spokes="2"/>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მცხეთა</a:t>
            </a:r>
            <a:r>
              <a:rPr lang="en-US"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მთიანეთი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2357430"/>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მცხეთა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1000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დუშეთი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13000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თიანეთი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6000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ყაზბეგი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3300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ახალგორი</a:t>
                      </a:r>
                    </a:p>
                  </a:txBody>
                  <a:tcPr marL="9525" marR="9525" marT="9525" marB="0" anchor="ctr">
                    <a:cell3D prstMaterial="dkEdge">
                      <a:bevel/>
                      <a:lightRig rig="flood" dir="t"/>
                    </a:cell3D>
                  </a:tcPr>
                </a:tc>
                <a:tc>
                  <a:txBody>
                    <a:bodyPr/>
                    <a:lstStyle/>
                    <a:p>
                      <a:pPr algn="ctr" fontAlgn="ctr"/>
                      <a:r>
                        <a:rPr lang="ru-RU" sz="1400" b="0" i="0" u="none" strike="noStrike" dirty="0">
                          <a:solidFill>
                            <a:srgbClr val="000000"/>
                          </a:solidFill>
                          <a:latin typeface="Calibri"/>
                        </a:rPr>
                        <a:t>3700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ქურთა</a:t>
                      </a:r>
                    </a:p>
                  </a:txBody>
                  <a:tcPr marL="9525" marR="9525" marT="9525" marB="0" anchor="ctr">
                    <a:cell3D prstMaterial="dkEdge">
                      <a:bevel/>
                      <a:lightRig rig="flood" dir="t"/>
                    </a:cell3D>
                  </a:tcPr>
                </a:tc>
                <a:tc>
                  <a:txBody>
                    <a:bodyPr/>
                    <a:lstStyle/>
                    <a:p>
                      <a:pPr algn="ctr" fontAlgn="ctr"/>
                      <a:r>
                        <a:rPr lang="ru-RU" sz="1400" b="0" i="0" u="none" strike="noStrike" dirty="0">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Calibri"/>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27000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შიდა ქართლი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500034" y="2643182"/>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კასპი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ხაშური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850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ქარელი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გორი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25000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25850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სამცხე - ჯავახეთი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500034" y="2285992"/>
          <a:ext cx="8229600" cy="2966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ბორჯომი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15300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ადიგენი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1600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ახალციხე</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4770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ახალქალაქი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7500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ნინოწმინდა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4500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ასპინძა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3000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Calibri"/>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36670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კახეთი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500034" y="2214554"/>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გურჯაანი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13000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საგარეჯო</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17500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თელავი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4210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ახმეტა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11000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ყვარელი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19000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ლაგოდეხი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3100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სიღნაღი/წნორი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3500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დედოფლისწყარო</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71310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ქვემო ქართლი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2428868"/>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თეთრიწყარო</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10000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მარნეული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3775</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გარდაბანი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5470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წალკა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4500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კოდა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5500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რუსთავი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ბოლნისი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4400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დმანისი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3630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37275</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აჭარის ა/რ</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2500306"/>
          <a:ext cx="8229600" cy="259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ქობულეთი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9300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ქედა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8900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შუახევი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15000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ხულო</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7700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ბათუმი / ხელვაჩაური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40900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010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იმერეთი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1500174"/>
          <a:ext cx="8229600" cy="5191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სამტრედია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1100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ბაღდათი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5000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ზესტაფონი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2700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ჭიათურა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2800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საჩხერე</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7000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ვანი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1485</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ხარაგაული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4200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ქუთაისი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12700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ტყიბული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თერჯოლა</a:t>
                      </a:r>
                    </a:p>
                  </a:txBody>
                  <a:tcPr marL="9525" marR="9525" marT="9525" marB="0" anchor="ctr">
                    <a:cell3D prstMaterial="dkEdge">
                      <a:bevel/>
                      <a:lightRig rig="flood" dir="t"/>
                    </a:cell3D>
                  </a:tcPr>
                </a:tc>
                <a:tc>
                  <a:txBody>
                    <a:bodyPr/>
                    <a:lstStyle/>
                    <a:p>
                      <a:pPr algn="ctr" fontAlgn="ctr"/>
                      <a:r>
                        <a:rPr lang="ru-RU" sz="1400" b="0" i="0" u="none" strike="noStrike" dirty="0">
                          <a:solidFill>
                            <a:srgbClr val="000000"/>
                          </a:solidFill>
                          <a:latin typeface="Calibri"/>
                        </a:rPr>
                        <a:t>2200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ხონი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2300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წყალტუბო</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5100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48585</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სამეგრელო -ზემო სვანეთი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57200" y="1935163"/>
          <a:ext cx="8229600" cy="44500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ზუგდიდი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6130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მარტვილი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7000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წალენჯიხა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1920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ჩხოროწყუ</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1875</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ხობი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2030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აბაშა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2610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ფოთი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6125</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ჯვარი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1450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მესტია</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22000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სენაკი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6000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Calibri"/>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57140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გურია</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2357430"/>
          <a:ext cx="8229600" cy="1854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ოზურგეთი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3200</a:t>
                      </a:r>
                    </a:p>
                  </a:txBody>
                  <a:tcPr marL="9525" marR="9525" marT="9525" marB="0" anchor="ctr">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ლანჩხუთი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ჩოხატაური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Calibri"/>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3600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რაჭა -ლეჩხუმი ქვემო სვანეთი</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28596" y="2428868"/>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cell3D prstMaterial="dkEdge">
                      <a:bevel/>
                      <a:lightRig rig="flood" dir="t"/>
                    </a:cell3D>
                  </a:tcPr>
                </a:tc>
                <a:tc>
                  <a:txBody>
                    <a:bodyPr/>
                    <a:lstStyle/>
                    <a:p>
                      <a:pPr algn="ctr" fontAlgn="ctr"/>
                      <a:r>
                        <a:rPr lang="ka-GE" sz="1400" b="0" i="0" u="none" strike="noStrike">
                          <a:solidFill>
                            <a:srgbClr val="000000"/>
                          </a:solidFill>
                          <a:latin typeface="Calibri"/>
                        </a:rPr>
                        <a:t>თანხა (ლარებში)</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ამბროლაური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4480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ონი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15010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ცაგერი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9800</a:t>
                      </a:r>
                    </a:p>
                  </a:txBody>
                  <a:tcPr marL="9525" marR="9525" marT="9525" marB="0" anchor="ctr">
                    <a:cell3D prstMaterial="dkEdge">
                      <a:bevel/>
                      <a:lightRig rig="flood" dir="t"/>
                    </a:cell3D>
                  </a:tcPr>
                </a:tc>
              </a:tr>
              <a:tr h="370840">
                <a:tc>
                  <a:txBody>
                    <a:bodyPr/>
                    <a:lstStyle/>
                    <a:p>
                      <a:pPr algn="ctr" fontAlgn="ctr"/>
                      <a:r>
                        <a:rPr lang="ka-GE" sz="1400" b="0" i="0" u="none" strike="noStrike">
                          <a:solidFill>
                            <a:srgbClr val="000000"/>
                          </a:solidFill>
                          <a:latin typeface="Sylfaen"/>
                        </a:rPr>
                        <a:t>ლენტეხი</a:t>
                      </a:r>
                    </a:p>
                  </a:txBody>
                  <a:tcPr marL="9525" marR="9525" marT="9525" marB="0" anchor="ctr">
                    <a:cell3D prstMaterial="dkEdge">
                      <a:bevel/>
                      <a:lightRig rig="flood" dir="t"/>
                    </a:cell3D>
                  </a:tcPr>
                </a:tc>
                <a:tc>
                  <a:txBody>
                    <a:bodyPr/>
                    <a:lstStyle/>
                    <a:p>
                      <a:pPr algn="ctr" fontAlgn="ctr"/>
                      <a:r>
                        <a:rPr lang="ru-RU" sz="1400" b="0" i="0" u="none" strike="noStrike">
                          <a:solidFill>
                            <a:srgbClr val="000000"/>
                          </a:solidFill>
                          <a:latin typeface="Calibri"/>
                        </a:rPr>
                        <a:t>900</a:t>
                      </a:r>
                    </a:p>
                  </a:txBody>
                  <a:tcPr marL="9525" marR="9525" marT="9525" marB="0" anchor="ctr">
                    <a:cell3D prstMaterial="dkEdge">
                      <a:bevel/>
                      <a:lightRig rig="flood" dir="t"/>
                    </a:cell3D>
                  </a:tcPr>
                </a:tc>
              </a:tr>
              <a:tr h="370840">
                <a:tc>
                  <a:txBody>
                    <a:bodyPr/>
                    <a:lstStyle/>
                    <a:p>
                      <a:pPr algn="ctr" fontAlgn="ctr"/>
                      <a:r>
                        <a:rPr lang="ka-GE" sz="1400" b="1" i="0" u="none" strike="noStrike">
                          <a:solidFill>
                            <a:srgbClr val="000000"/>
                          </a:solidFill>
                          <a:latin typeface="Calibri"/>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30190</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fontScale="90000"/>
          </a:bodyPr>
          <a:lstStyle/>
          <a:p>
            <a:pPr algn="ctr"/>
            <a:r>
              <a:rPr lang="ka-GE" b="1" i="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ბიუჯეტი</a:t>
            </a:r>
            <a:endParaRPr lang="ka-GE" b="1" i="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3" name="Содержимое 2"/>
          <p:cNvSpPr>
            <a:spLocks noGrp="1"/>
          </p:cNvSpPr>
          <p:nvPr>
            <p:ph idx="1"/>
          </p:nvPr>
        </p:nvSpPr>
        <p:spPr>
          <a:xfrm>
            <a:off x="457200" y="1357298"/>
            <a:ext cx="8229600" cy="4967302"/>
          </a:xfrm>
        </p:spPr>
        <p:txBody>
          <a:bodyPr>
            <a:normAutofit/>
          </a:bodyPr>
          <a:lstStyle/>
          <a:p>
            <a:pPr algn="ctr">
              <a:buNone/>
            </a:pPr>
            <a:r>
              <a:rPr lang="ka-GE" sz="3600" b="1" u="sng"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2011 წელი</a:t>
            </a:r>
          </a:p>
          <a:p>
            <a:pPr algn="just">
              <a:buFont typeface="Wingdings" pitchFamily="2" charset="2"/>
              <a:buChar char="Ø"/>
            </a:pP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2011</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წლის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ჯანმრთელობის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დაცვის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სახელმწიფო პროგრამების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დამტკიცების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შესახებ</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საქართველოს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მთავრობის 15.02.2011.</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N</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77 დადგენილების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შესაბამისად,</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სასწრაფო</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გადაუდებელი</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დახმარების ქვეკომპონენტ</a:t>
            </a:r>
            <a:r>
              <a:rPr lang="en-US" sz="2000" b="1" dirty="0" err="1"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ბიუჯეტი</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განისაზღვრა</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400" b="1" u="sng"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21 644 855</a:t>
            </a:r>
            <a:r>
              <a:rPr lang="en-US" sz="24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ლარით;</a:t>
            </a:r>
          </a:p>
          <a:p>
            <a:pPr algn="ctr">
              <a:buNone/>
            </a:pPr>
            <a:r>
              <a:rPr lang="ka-GE" sz="3600" b="1" u="sng"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2012 წელი</a:t>
            </a:r>
          </a:p>
          <a:p>
            <a:pPr algn="just">
              <a:buFont typeface="Wingdings" pitchFamily="2" charset="2"/>
              <a:buChar char="Ø"/>
            </a:pP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2012</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წლის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ჯანმრთელობის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დაცვის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სახელმწიფო პროგრამების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დამტკიცების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შესახებ</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საქართველოს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მთავრობის 15.03.2012.</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N</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92 დადგენილების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შესაბამისად,</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სასწრაფო</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გადაუდებელი</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დახმარების ქვეკომპონენტის</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ბიუჯეტი</a:t>
            </a:r>
            <a:r>
              <a:rPr lang="en-US"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განისაზღვრა - </a:t>
            </a:r>
            <a:r>
              <a:rPr lang="ka-GE" sz="2400" b="1" u="sng"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18 585 000 </a:t>
            </a:r>
            <a:r>
              <a:rPr lang="ka-GE" sz="2000" b="1" dirty="0" smtClean="0">
                <a:ln w="12700">
                  <a:solidFill>
                    <a:schemeClr val="tx2">
                      <a:satMod val="155000"/>
                    </a:schemeClr>
                  </a:solidFill>
                  <a:prstDash val="solid"/>
                </a:ln>
                <a:solidFill>
                  <a:schemeClr val="tx1">
                    <a:lumMod val="85000"/>
                    <a:lumOff val="15000"/>
                  </a:schemeClr>
                </a:solidFill>
                <a:effectLst>
                  <a:outerShdw blurRad="41275" dist="20320" dir="1800000" algn="tl" rotWithShape="0">
                    <a:srgbClr val="000000">
                      <a:alpha val="40000"/>
                    </a:srgbClr>
                  </a:outerShdw>
                </a:effectLst>
                <a:latin typeface="Sylfaen" pitchFamily="18" charset="0"/>
              </a:rPr>
              <a:t>ლარით; </a:t>
            </a:r>
          </a:p>
          <a:p>
            <a:pPr algn="just"/>
            <a:endParaRPr lang="ka-GE" sz="2000" dirty="0" smtClean="0">
              <a:latin typeface="Sylfaen" pitchFamily="18" charset="0"/>
            </a:endParaRPr>
          </a:p>
          <a:p>
            <a:pPr algn="ctr">
              <a:buNone/>
            </a:pPr>
            <a:endParaRPr lang="ru-RU" sz="2000" b="1" u="sng" dirty="0" smtClean="0">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a-GE"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ავტოპარკის (ავტომანქანის მდგომარეობა:  საშუალო და ცუდი) გასამართად მიახლოებით საჭიროა - </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endParaRPr>
          </a:p>
          <a:p>
            <a:pPr algn="ctr">
              <a:buNone/>
            </a:pPr>
            <a:r>
              <a:rPr lang="ka-GE"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378</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 </a:t>
            </a:r>
            <a:r>
              <a:rPr lang="ka-GE"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pitchFamily="18" charset="0"/>
              </a:rPr>
              <a:t>520 ლარი</a:t>
            </a:r>
            <a:endParaRPr lang="ru-RU" sz="4400" dirty="0">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714488"/>
            <a:ext cx="8229600" cy="215340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ოფისების ინვენტარიზაციის შედეგები</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spokes="2"/>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00034" y="500042"/>
            <a:ext cx="82296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მცხეთა</a:t>
            </a:r>
            <a:r>
              <a:rPr lang="en-US"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მთიანეთი</a:t>
            </a:r>
          </a:p>
        </p:txBody>
      </p:sp>
      <p:graphicFrame>
        <p:nvGraphicFramePr>
          <p:cNvPr id="5" name="Содержимое 4"/>
          <p:cNvGraphicFramePr>
            <a:graphicFrameLocks noGrp="1"/>
          </p:cNvGraphicFramePr>
          <p:nvPr>
            <p:ph idx="1"/>
          </p:nvPr>
        </p:nvGraphicFramePr>
        <p:xfrm>
          <a:off x="457200" y="1935163"/>
          <a:ext cx="8229600" cy="3708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dirty="0">
                          <a:solidFill>
                            <a:srgbClr val="000000"/>
                          </a:solidFill>
                          <a:latin typeface="Sylfaen"/>
                        </a:rPr>
                        <a:t>მცხეთა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dirty="0">
                          <a:solidFill>
                            <a:srgbClr val="000000"/>
                          </a:solidFill>
                          <a:latin typeface="Sylfaen"/>
                        </a:rPr>
                        <a:t>ახალგორი</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დუშეთი</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ფასანაური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თიანეთი</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ყაზბეგი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ქურთა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400" b="1" i="0" u="none" strike="noStrike" dirty="0">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400" b="1" i="0" u="none" strike="noStrike" dirty="0">
                          <a:solidFill>
                            <a:srgbClr val="000000"/>
                          </a:solidFill>
                          <a:latin typeface="Calibri"/>
                        </a:rPr>
                        <a:t>3</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შიდა ქართლი</a:t>
            </a:r>
          </a:p>
        </p:txBody>
      </p:sp>
      <p:graphicFrame>
        <p:nvGraphicFramePr>
          <p:cNvPr id="7" name="Содержимое 6"/>
          <p:cNvGraphicFramePr>
            <a:graphicFrameLocks noGrp="1"/>
          </p:cNvGraphicFramePr>
          <p:nvPr>
            <p:ph idx="1"/>
          </p:nvPr>
        </p:nvGraphicFramePr>
        <p:xfrm>
          <a:off x="428596" y="2285992"/>
          <a:ext cx="8229600" cy="29667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a:solidFill>
                            <a:srgbClr val="000000"/>
                          </a:solidFill>
                          <a:latin typeface="Sylfaen"/>
                        </a:rPr>
                        <a:t>გორი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ტყვიავი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კასპი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ქარელი</a:t>
                      </a:r>
                    </a:p>
                  </a:txBody>
                  <a:tcPr marL="9525" marR="9525" marT="9525" marB="0" anchor="ctr">
                    <a:cell3D prstMaterial="dkEdge">
                      <a:bevel/>
                      <a:lightRig rig="flood" dir="t"/>
                    </a:cell3D>
                  </a:tcPr>
                </a:tc>
                <a:tc>
                  <a:txBody>
                    <a:bodyPr/>
                    <a:lstStyle/>
                    <a:p>
                      <a:pPr algn="ctr" fontAlgn="ctr"/>
                      <a:r>
                        <a:rPr lang="ru-RU" sz="1100" b="0" i="0" u="none" strike="noStrike" dirty="0">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ხაშური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2</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704088"/>
            <a:ext cx="8229600" cy="9389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ქვემო ქართლი</a:t>
            </a:r>
          </a:p>
        </p:txBody>
      </p:sp>
      <p:graphicFrame>
        <p:nvGraphicFramePr>
          <p:cNvPr id="7" name="Содержимое 6"/>
          <p:cNvGraphicFramePr>
            <a:graphicFrameLocks noGrp="1"/>
          </p:cNvGraphicFramePr>
          <p:nvPr>
            <p:ph idx="1"/>
          </p:nvPr>
        </p:nvGraphicFramePr>
        <p:xfrm>
          <a:off x="457200" y="1935163"/>
          <a:ext cx="8229600" cy="4435547"/>
        </p:xfrm>
        <a:graphic>
          <a:graphicData uri="http://schemas.openxmlformats.org/drawingml/2006/table">
            <a:tbl>
              <a:tblPr firstRow="1" bandRow="1">
                <a:tableStyleId>{5C22544A-7EE6-4342-B048-85BDC9FD1C3A}</a:tableStyleId>
              </a:tblPr>
              <a:tblGrid>
                <a:gridCol w="2114536"/>
                <a:gridCol w="714380"/>
                <a:gridCol w="1285884"/>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180653">
                <a:tc>
                  <a:txBody>
                    <a:bodyPr/>
                    <a:lstStyle/>
                    <a:p>
                      <a:pPr algn="ctr" fontAlgn="ctr"/>
                      <a:r>
                        <a:rPr lang="ka-GE" sz="1100" b="0" i="0" u="none" strike="noStrike">
                          <a:solidFill>
                            <a:srgbClr val="000000"/>
                          </a:solidFill>
                          <a:latin typeface="Sylfaen"/>
                        </a:rPr>
                        <a:t>ბოლნისი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გარდაბანი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72102">
                <a:tc>
                  <a:txBody>
                    <a:bodyPr/>
                    <a:lstStyle/>
                    <a:p>
                      <a:pPr algn="ctr" fontAlgn="ctr"/>
                      <a:r>
                        <a:rPr lang="ka-GE" sz="1100" b="0" i="0" u="none" strike="noStrike">
                          <a:solidFill>
                            <a:srgbClr val="000000"/>
                          </a:solidFill>
                          <a:latin typeface="Sylfaen"/>
                        </a:rPr>
                        <a:t>გარდაბანი/თელეთი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58452">
                <a:tc>
                  <a:txBody>
                    <a:bodyPr/>
                    <a:lstStyle/>
                    <a:p>
                      <a:pPr algn="ctr" fontAlgn="ctr"/>
                      <a:r>
                        <a:rPr lang="ka-GE" sz="1100" b="0" i="0" u="none" strike="noStrike">
                          <a:solidFill>
                            <a:srgbClr val="000000"/>
                          </a:solidFill>
                          <a:latin typeface="Sylfaen"/>
                        </a:rPr>
                        <a:t>გარდაბანი/გამარჯვება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44802">
                <a:tc>
                  <a:txBody>
                    <a:bodyPr/>
                    <a:lstStyle/>
                    <a:p>
                      <a:pPr algn="ctr" fontAlgn="ctr"/>
                      <a:r>
                        <a:rPr lang="ka-GE" sz="1100" b="0" i="0" u="none" strike="noStrike">
                          <a:solidFill>
                            <a:srgbClr val="000000"/>
                          </a:solidFill>
                          <a:latin typeface="Sylfaen"/>
                        </a:rPr>
                        <a:t>გარდაბანი/სართიჭალა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31152">
                <a:tc>
                  <a:txBody>
                    <a:bodyPr/>
                    <a:lstStyle/>
                    <a:p>
                      <a:pPr algn="ctr" fontAlgn="ctr"/>
                      <a:r>
                        <a:rPr lang="ka-GE" sz="1100" b="0" i="0" u="none" strike="noStrike">
                          <a:solidFill>
                            <a:srgbClr val="000000"/>
                          </a:solidFill>
                          <a:latin typeface="Sylfaen"/>
                        </a:rPr>
                        <a:t>დმანისი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17502">
                <a:tc>
                  <a:txBody>
                    <a:bodyPr/>
                    <a:lstStyle/>
                    <a:p>
                      <a:pPr algn="ctr" fontAlgn="ctr"/>
                      <a:r>
                        <a:rPr lang="ka-GE" sz="1100" b="0" i="0" u="none" strike="noStrike">
                          <a:solidFill>
                            <a:srgbClr val="000000"/>
                          </a:solidFill>
                          <a:latin typeface="Sylfaen"/>
                        </a:rPr>
                        <a:t>თეთრიწყარო</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03852">
                <a:tc>
                  <a:txBody>
                    <a:bodyPr/>
                    <a:lstStyle/>
                    <a:p>
                      <a:pPr algn="ctr" fontAlgn="ctr"/>
                      <a:r>
                        <a:rPr lang="ka-GE" sz="1100" b="0" i="0" u="none" strike="noStrike">
                          <a:solidFill>
                            <a:srgbClr val="000000"/>
                          </a:solidFill>
                          <a:latin typeface="Sylfaen"/>
                        </a:rPr>
                        <a:t>თეთრიწყარო/მანგლისი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თეთრიწყარო/კოდა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მარნეული/შაუმიანი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მარნეული/დამია/გეურარხი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მარნეული/ქურთლიარი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მარნეული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რუსთავი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წალკა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8</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6</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3</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სამცხე - ჯავახეთი</a:t>
            </a:r>
          </a:p>
        </p:txBody>
      </p:sp>
      <p:graphicFrame>
        <p:nvGraphicFramePr>
          <p:cNvPr id="7" name="Содержимое 6"/>
          <p:cNvGraphicFramePr>
            <a:graphicFrameLocks noGrp="1"/>
          </p:cNvGraphicFramePr>
          <p:nvPr>
            <p:ph idx="1"/>
          </p:nvPr>
        </p:nvGraphicFramePr>
        <p:xfrm>
          <a:off x="500034" y="2071678"/>
          <a:ext cx="8229600" cy="40792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a:solidFill>
                            <a:srgbClr val="000000"/>
                          </a:solidFill>
                          <a:latin typeface="Sylfaen"/>
                        </a:rPr>
                        <a:t>ახალციხე</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ვალე</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ადიგენი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ბორჯომი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ბაკურიანი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ასპინძა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ახალქალაქი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ნინოწმინდა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5</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5</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კახეთი</a:t>
            </a:r>
          </a:p>
        </p:txBody>
      </p:sp>
      <p:graphicFrame>
        <p:nvGraphicFramePr>
          <p:cNvPr id="7" name="Содержимое 6"/>
          <p:cNvGraphicFramePr>
            <a:graphicFrameLocks noGrp="1"/>
          </p:cNvGraphicFramePr>
          <p:nvPr>
            <p:ph idx="1"/>
          </p:nvPr>
        </p:nvGraphicFramePr>
        <p:xfrm>
          <a:off x="457200" y="1935163"/>
          <a:ext cx="8229600" cy="4007817"/>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23529">
                <a:tc>
                  <a:txBody>
                    <a:bodyPr/>
                    <a:lstStyle/>
                    <a:p>
                      <a:pPr algn="ctr" fontAlgn="ctr"/>
                      <a:r>
                        <a:rPr lang="ka-GE" sz="1100" b="0" i="0" u="none" strike="noStrike">
                          <a:solidFill>
                            <a:srgbClr val="000000"/>
                          </a:solidFill>
                          <a:latin typeface="Sylfaen"/>
                        </a:rPr>
                        <a:t>თელავი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თელავი/მაშველი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dirty="0">
                          <a:solidFill>
                            <a:srgbClr val="000000"/>
                          </a:solidFill>
                          <a:latin typeface="Sylfaen"/>
                        </a:rPr>
                        <a:t>გურჯაანი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ახმეტა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ყვარელი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დედოფლისწყარო</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საგარეჯო</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წნორი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სიღნაღი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ლაგოდეხი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6</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4</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704088"/>
            <a:ext cx="8229600" cy="9389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აჭარის ა/რ</a:t>
            </a:r>
          </a:p>
        </p:txBody>
      </p:sp>
      <p:graphicFrame>
        <p:nvGraphicFramePr>
          <p:cNvPr id="7" name="Содержимое 6"/>
          <p:cNvGraphicFramePr>
            <a:graphicFrameLocks noGrp="1"/>
          </p:cNvGraphicFramePr>
          <p:nvPr>
            <p:ph idx="1"/>
          </p:nvPr>
        </p:nvGraphicFramePr>
        <p:xfrm>
          <a:off x="457200" y="1935163"/>
          <a:ext cx="8229600" cy="44500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a:solidFill>
                            <a:srgbClr val="000000"/>
                          </a:solidFill>
                          <a:latin typeface="Sylfaen"/>
                        </a:rPr>
                        <a:t>ბათუმი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ქობულეთი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ჩაქვი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მახინჟაური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ხელვაჩაური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ქედა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შუახევი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ხულო</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ხულო/სხალთა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5</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3</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5</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704088"/>
            <a:ext cx="8229600" cy="938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იმერეთი</a:t>
            </a:r>
          </a:p>
        </p:txBody>
      </p:sp>
      <p:graphicFrame>
        <p:nvGraphicFramePr>
          <p:cNvPr id="7" name="Содержимое 6"/>
          <p:cNvGraphicFramePr>
            <a:graphicFrameLocks noGrp="1"/>
          </p:cNvGraphicFramePr>
          <p:nvPr>
            <p:ph idx="1"/>
          </p:nvPr>
        </p:nvGraphicFramePr>
        <p:xfrm>
          <a:off x="457200" y="1935163"/>
          <a:ext cx="8229600" cy="4222131"/>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252091">
                <a:tc>
                  <a:txBody>
                    <a:bodyPr/>
                    <a:lstStyle/>
                    <a:p>
                      <a:pPr algn="ctr" fontAlgn="ctr"/>
                      <a:r>
                        <a:rPr lang="ka-GE" sz="1100" b="0" i="0" u="none" strike="noStrike">
                          <a:solidFill>
                            <a:srgbClr val="000000"/>
                          </a:solidFill>
                          <a:latin typeface="Sylfaen"/>
                        </a:rPr>
                        <a:t>ქუთაისი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ხონი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წყალტუბო</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ჭიათურა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საჩხერე</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a:solidFill>
                            <a:srgbClr val="000000"/>
                          </a:solidFill>
                          <a:latin typeface="Sylfaen"/>
                        </a:rPr>
                        <a:t>ვანი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სამტრედია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14314">
                <a:tc>
                  <a:txBody>
                    <a:bodyPr/>
                    <a:lstStyle/>
                    <a:p>
                      <a:pPr algn="ctr" fontAlgn="ctr"/>
                      <a:r>
                        <a:rPr lang="ka-GE" sz="1100" b="0" i="0" u="none" strike="noStrike" dirty="0">
                          <a:solidFill>
                            <a:srgbClr val="000000"/>
                          </a:solidFill>
                          <a:latin typeface="Sylfaen"/>
                        </a:rPr>
                        <a:t>ბაღდათი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ხარაგაული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თერჯოლა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ზესტაფონი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ტყიბული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4</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3</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4</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7</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57200" y="704088"/>
            <a:ext cx="8229600" cy="938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სამეგრელო -ზემო სვანეთი</a:t>
            </a:r>
          </a:p>
        </p:txBody>
      </p:sp>
      <p:graphicFrame>
        <p:nvGraphicFramePr>
          <p:cNvPr id="7" name="Содержимое 6"/>
          <p:cNvGraphicFramePr>
            <a:graphicFrameLocks noGrp="1"/>
          </p:cNvGraphicFramePr>
          <p:nvPr>
            <p:ph idx="1"/>
          </p:nvPr>
        </p:nvGraphicFramePr>
        <p:xfrm>
          <a:off x="457200" y="1935163"/>
          <a:ext cx="8229600" cy="4007817"/>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23529">
                <a:tc>
                  <a:txBody>
                    <a:bodyPr/>
                    <a:lstStyle/>
                    <a:p>
                      <a:pPr algn="ctr" fontAlgn="ctr"/>
                      <a:r>
                        <a:rPr lang="ka-GE" sz="1100" b="0" i="0" u="none" strike="noStrike">
                          <a:solidFill>
                            <a:srgbClr val="000000"/>
                          </a:solidFill>
                          <a:latin typeface="Sylfaen"/>
                        </a:rPr>
                        <a:t>ზუგდიდი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წალენჯიხა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ჯვარი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ჩხოროწყუ</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ფოთი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ხობი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აბაშა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სენაკი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მარტვილი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285752">
                <a:tc>
                  <a:txBody>
                    <a:bodyPr/>
                    <a:lstStyle/>
                    <a:p>
                      <a:pPr algn="ctr" fontAlgn="ctr"/>
                      <a:r>
                        <a:rPr lang="ka-GE" sz="1100" b="0" i="0" u="none" strike="noStrike">
                          <a:solidFill>
                            <a:srgbClr val="000000"/>
                          </a:solidFill>
                          <a:latin typeface="Sylfaen"/>
                        </a:rPr>
                        <a:t>მესტია</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4</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5</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6</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928670"/>
            <a:ext cx="8001056" cy="107157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2800" i="1" spc="50" dirty="0" smtClean="0">
                <a:ln w="11430"/>
                <a:solidFill>
                  <a:schemeClr val="bg1"/>
                </a:solidFill>
                <a:effectLst>
                  <a:outerShdw blurRad="76200" dist="50800" dir="5400000" algn="tl" rotWithShape="0">
                    <a:srgbClr val="000000">
                      <a:alpha val="65000"/>
                    </a:srgbClr>
                  </a:outerShdw>
                </a:effectLst>
              </a:rPr>
              <a:t>2012 წლის 7 მაისის საქართველოს</a:t>
            </a:r>
            <a:r>
              <a:rPr sz="2800" i="1" spc="50" dirty="0" smtClean="0">
                <a:ln w="11430"/>
                <a:solidFill>
                  <a:schemeClr val="bg1"/>
                </a:solidFill>
                <a:effectLst>
                  <a:outerShdw blurRad="76200" dist="50800" dir="5400000" algn="tl" rotWithShape="0">
                    <a:srgbClr val="000000">
                      <a:alpha val="65000"/>
                    </a:srgbClr>
                  </a:outerShdw>
                </a:effectLst>
              </a:rPr>
              <a:t> </a:t>
            </a:r>
            <a:r>
              <a:rPr lang="ka-GE" sz="2800" i="1" spc="50" dirty="0" smtClean="0">
                <a:ln w="11430"/>
                <a:solidFill>
                  <a:schemeClr val="bg1"/>
                </a:solidFill>
                <a:effectLst>
                  <a:outerShdw blurRad="76200" dist="50800" dir="5400000" algn="tl" rotWithShape="0">
                    <a:srgbClr val="000000">
                      <a:alpha val="65000"/>
                    </a:srgbClr>
                  </a:outerShdw>
                </a:effectLst>
              </a:rPr>
              <a:t>მთავრობის </a:t>
            </a:r>
            <a:r>
              <a:rPr lang="ru-RU" sz="2800" i="1" spc="50" dirty="0" smtClean="0">
                <a:ln w="11430"/>
                <a:solidFill>
                  <a:schemeClr val="bg1"/>
                </a:solidFill>
                <a:effectLst>
                  <a:outerShdw blurRad="76200" dist="50800" dir="5400000" algn="tl" rotWithShape="0">
                    <a:srgbClr val="000000">
                      <a:alpha val="65000"/>
                    </a:srgbClr>
                  </a:outerShdw>
                </a:effectLst>
              </a:rPr>
              <a:t>№165 </a:t>
            </a:r>
            <a:r>
              <a:rPr lang="ka-GE" sz="2800" i="1" spc="50" dirty="0" smtClean="0">
                <a:ln w="11430"/>
                <a:solidFill>
                  <a:schemeClr val="bg1"/>
                </a:solidFill>
                <a:effectLst>
                  <a:outerShdw blurRad="76200" dist="50800" dir="5400000" algn="tl" rotWithShape="0">
                    <a:srgbClr val="000000">
                      <a:alpha val="65000"/>
                    </a:srgbClr>
                  </a:outerShdw>
                </a:effectLst>
              </a:rPr>
              <a:t>დადგენილება</a:t>
            </a:r>
            <a:r>
              <a:rPr sz="2800" i="1" spc="50" dirty="0" smtClean="0">
                <a:ln w="11430"/>
                <a:solidFill>
                  <a:schemeClr val="bg1"/>
                </a:solidFill>
                <a:effectLst>
                  <a:outerShdw blurRad="76200" dist="50800" dir="5400000" algn="tl" rotWithShape="0">
                    <a:srgbClr val="000000">
                      <a:alpha val="65000"/>
                    </a:srgbClr>
                  </a:outerShdw>
                </a:effectLst>
              </a:rPr>
              <a:t> </a:t>
            </a:r>
            <a:endParaRPr lang="ru-RU" sz="2800" i="1" spc="50" dirty="0">
              <a:ln w="11430"/>
              <a:solidFill>
                <a:schemeClr val="bg1"/>
              </a:solidFill>
              <a:effectLst>
                <a:outerShdw blurRad="76200" dist="50800" dir="5400000" algn="tl" rotWithShape="0">
                  <a:srgbClr val="000000">
                    <a:alpha val="65000"/>
                  </a:srgbClr>
                </a:outerShdw>
              </a:effectLst>
            </a:endParaRPr>
          </a:p>
        </p:txBody>
      </p:sp>
      <p:sp>
        <p:nvSpPr>
          <p:cNvPr id="6" name="Текст 5"/>
          <p:cNvSpPr>
            <a:spLocks noGrp="1"/>
          </p:cNvSpPr>
          <p:nvPr>
            <p:ph type="body" idx="1"/>
          </p:nvPr>
        </p:nvSpPr>
        <p:spPr>
          <a:xfrm>
            <a:off x="530352" y="2214554"/>
            <a:ext cx="8113614" cy="4214842"/>
          </a:xfrm>
        </p:spPr>
        <p:txBody>
          <a:bodyPr>
            <a:normAutofit/>
          </a:bodyPr>
          <a:lstStyle/>
          <a:p>
            <a:pPr algn="ct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ჯანმრთელობის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დაზღვევის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სახელმწიფო</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პროგრამების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ფარგლებში</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0</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5</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წლის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ჩათვლით</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ასაკის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ბავშვების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60</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წლის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ზემოთ</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ასაკის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ქალების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65</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წლის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ზემოთ</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ასაკის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მამაკაცების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საპენსიო</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ასაკის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მოსახლეობა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სტუდენტების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შეზღუდული</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შესაძლებლობის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მქონე</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ბავშვთა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მკვეთრად</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გამოხატული</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შეზღუდული</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შესაძლებლობის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მქონე</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პირთა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ჯანმრთელობის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დაზღვევის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მიზნით</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გასატარებელი</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ღონისძიებებისა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სადაზღვევო</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ვაუჩერის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პირობების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განსაზღვრის</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შესახებ</a:t>
            </a:r>
            <a:r>
              <a:rPr lang="en-US"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p>
          <a:p>
            <a:pPr algn="ctr"/>
            <a:r>
              <a:rPr lang="ka-GE"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endParaRPr lang="ru-RU" sz="1600" b="1"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endParaRPr>
          </a:p>
          <a:p>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მუხლი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8</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სადაზღვევო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ორგანიზაციების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ვალდებულებები </a:t>
            </a:r>
            <a:endParaRPr lang="ru-RU"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endParaRPr>
          </a:p>
          <a:p>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10</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ვაუჩერის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პირობების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მე</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3</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მუხლის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პირველი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პუნქტის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ქვეპუნქტის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შესრულების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მიზნით</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სადაზღვევო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ორგანიზაცია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ვალდებულია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თავის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სამედიცინო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სადაზღვევო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რაიონებში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გარდა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ქ</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თბილისის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სამედიცინო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სადაზღვევო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რაიონებისა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მოახდინოს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სასწრაფო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სამედიცინო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დახმარების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მომსახურების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თანადაფინანსება</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შესაბამისი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ჯანდაცვის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სახელმწიფო</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პროგრამის</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ფარგლებში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შემდეგი</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ოდენობით</a:t>
            </a:r>
            <a:r>
              <a:rPr lang="en-US" sz="1600"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2012</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წელს</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25</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en-US" sz="1800" b="1" u="sng" dirty="0" err="1"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ით</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2013</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წელს</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50</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ით</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2014</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წელს</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75</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ით</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და</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2015</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წლიდან</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 </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100</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a:t>
            </a:r>
            <a:r>
              <a:rPr lang="ka-GE"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ით</a:t>
            </a:r>
            <a:r>
              <a:rPr lang="en-US"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rPr>
              <a:t>. </a:t>
            </a:r>
            <a:endParaRPr lang="ru-RU" sz="1800" b="1" u="sng" dirty="0" smtClean="0">
              <a:ln w="900" cmpd="sng">
                <a:solidFill>
                  <a:schemeClr val="accent1">
                    <a:satMod val="190000"/>
                    <a:alpha val="55000"/>
                  </a:schemeClr>
                </a:solidFill>
                <a:prstDash val="solid"/>
              </a:ln>
              <a:solidFill>
                <a:schemeClr val="bg1"/>
              </a:solidFill>
              <a:effectLst>
                <a:innerShdw blurRad="101600" dist="76200" dir="5400000">
                  <a:schemeClr val="accent1">
                    <a:satMod val="190000"/>
                    <a:tint val="100000"/>
                    <a:alpha val="74000"/>
                  </a:schemeClr>
                </a:innerShdw>
              </a:effectLst>
              <a:latin typeface="Sylfaen" pitchFamily="18" charset="0"/>
            </a:endParaRPr>
          </a:p>
          <a:p>
            <a:endParaRPr lang="ru-RU" sz="1200" dirty="0"/>
          </a:p>
        </p:txBody>
      </p:sp>
    </p:spTree>
  </p:cSld>
  <p:clrMapOvr>
    <a:masterClrMapping/>
  </p:clrMapOvr>
  <p:transition>
    <p:wheel spokes="2"/>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გურია</a:t>
            </a:r>
          </a:p>
        </p:txBody>
      </p:sp>
      <p:graphicFrame>
        <p:nvGraphicFramePr>
          <p:cNvPr id="7" name="Содержимое 6"/>
          <p:cNvGraphicFramePr>
            <a:graphicFrameLocks noGrp="1"/>
          </p:cNvGraphicFramePr>
          <p:nvPr>
            <p:ph idx="1"/>
          </p:nvPr>
        </p:nvGraphicFramePr>
        <p:xfrm>
          <a:off x="428596" y="2214554"/>
          <a:ext cx="8229600" cy="222504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a:solidFill>
                            <a:srgbClr val="000000"/>
                          </a:solidFill>
                          <a:latin typeface="Sylfaen"/>
                        </a:rPr>
                        <a:t>ლანჩხუთი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ოზურგეთი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ჩოხატაური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2</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1</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რაჭა -ლეჩხუმი ქვემო სვანეთი</a:t>
            </a:r>
          </a:p>
        </p:txBody>
      </p:sp>
      <p:graphicFrame>
        <p:nvGraphicFramePr>
          <p:cNvPr id="7" name="Содержимое 6"/>
          <p:cNvGraphicFramePr>
            <a:graphicFrameLocks noGrp="1"/>
          </p:cNvGraphicFramePr>
          <p:nvPr>
            <p:ph idx="1"/>
          </p:nvPr>
        </p:nvGraphicFramePr>
        <p:xfrm>
          <a:off x="428596" y="2428868"/>
          <a:ext cx="8229600" cy="259588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rowSpan="2">
                  <a:txBody>
                    <a:bodyPr/>
                    <a:lstStyle/>
                    <a:p>
                      <a:pPr algn="ctr" fontAlgn="ctr"/>
                      <a:r>
                        <a:rPr lang="ka-GE" sz="1100" b="1" i="0" u="none" strike="noStrike" dirty="0" smtClean="0">
                          <a:solidFill>
                            <a:srgbClr val="000000"/>
                          </a:solidFill>
                          <a:latin typeface="Sylfaen"/>
                        </a:rPr>
                        <a:t>მუნიციპალიტეტი</a:t>
                      </a:r>
                      <a:endParaRPr lang="ka-GE" sz="1100" b="1" i="0" u="none" strike="noStrike" dirty="0">
                        <a:solidFill>
                          <a:srgbClr val="000000"/>
                        </a:solidFill>
                        <a:latin typeface="Sylfaen"/>
                      </a:endParaRPr>
                    </a:p>
                  </a:txBody>
                  <a:tcPr marL="9525" marR="9525" marT="9525" marB="0" anchor="ctr">
                    <a:cell3D prstMaterial="dkEdge">
                      <a:bevel/>
                      <a:lightRig rig="flood" dir="t"/>
                    </a:cell3D>
                  </a:tcPr>
                </a:tc>
                <a:tc gridSpan="4">
                  <a:txBody>
                    <a:bodyPr/>
                    <a:lstStyle/>
                    <a:p>
                      <a:pPr algn="ctr" fontAlgn="ctr"/>
                      <a:r>
                        <a:rPr lang="ka-GE" sz="1100" b="1" i="0" u="none" strike="noStrike">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1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vMerge="1">
                  <a:txBody>
                    <a:bodyPr/>
                    <a:lstStyle/>
                    <a:p>
                      <a:endParaRPr lang="ru-RU"/>
                    </a:p>
                  </a:txBody>
                  <a:tcPr/>
                </a:tc>
                <a:tc>
                  <a:txBody>
                    <a:bodyPr/>
                    <a:lstStyle/>
                    <a:p>
                      <a:pPr algn="ctr" fontAlgn="ctr"/>
                      <a:r>
                        <a:rPr lang="ka-GE" sz="1100" b="1" i="0" u="none" strike="noStrike">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1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ka-GE" sz="1100" b="0" i="0" u="none" strike="noStrike">
                          <a:solidFill>
                            <a:srgbClr val="000000"/>
                          </a:solidFill>
                          <a:latin typeface="Sylfaen"/>
                        </a:rPr>
                        <a:t>ონი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ამბროლაური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ლენტეხი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r>
              <a:tr h="370840">
                <a:tc>
                  <a:txBody>
                    <a:bodyPr/>
                    <a:lstStyle/>
                    <a:p>
                      <a:pPr algn="ctr" fontAlgn="ctr"/>
                      <a:r>
                        <a:rPr lang="ka-GE" sz="1100" b="0" i="0" u="none" strike="noStrike">
                          <a:solidFill>
                            <a:srgbClr val="000000"/>
                          </a:solidFill>
                          <a:latin typeface="Sylfaen"/>
                        </a:rPr>
                        <a:t>ცაგერი</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c>
                  <a:txBody>
                    <a:bodyPr/>
                    <a:lstStyle/>
                    <a:p>
                      <a:pPr algn="ctr" fontAlgn="ctr"/>
                      <a:r>
                        <a:rPr lang="ru-RU" sz="1100" b="0" i="0" u="none" strike="noStrike">
                          <a:solidFill>
                            <a:srgbClr val="000000"/>
                          </a:solidFill>
                          <a:latin typeface="Calibri"/>
                        </a:rPr>
                        <a:t> </a:t>
                      </a:r>
                    </a:p>
                  </a:txBody>
                  <a:tcPr marL="9525" marR="9525" marT="9525" marB="0" anchor="ctr">
                    <a:cell3D prstMaterial="dkEdge">
                      <a:bevel/>
                      <a:lightRig rig="flood" dir="t"/>
                    </a:cell3D>
                  </a:tcPr>
                </a:tc>
              </a:tr>
              <a:tr h="370840">
                <a:tc>
                  <a:txBody>
                    <a:bodyPr/>
                    <a:lstStyle/>
                    <a:p>
                      <a:pPr algn="ctr" fontAlgn="ctr"/>
                      <a:r>
                        <a:rPr lang="ka-GE" sz="1200" b="1" i="0" u="none" strike="noStrike">
                          <a:solidFill>
                            <a:srgbClr val="000000"/>
                          </a:solidFill>
                          <a:latin typeface="Sylfaen"/>
                        </a:rPr>
                        <a:t>სულ</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1</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3</a:t>
                      </a:r>
                    </a:p>
                  </a:txBody>
                  <a:tcPr marL="9525" marR="9525" marT="9525" marB="0" anchor="ctr">
                    <a:cell3D prstMaterial="dkEdge">
                      <a:bevel/>
                      <a:lightRig rig="flood" dir="t"/>
                    </a:cell3D>
                  </a:tcPr>
                </a:tc>
                <a:tc>
                  <a:txBody>
                    <a:bodyPr/>
                    <a:lstStyle/>
                    <a:p>
                      <a:pPr algn="ctr" fontAlgn="ctr"/>
                      <a:r>
                        <a:rPr lang="ru-RU" sz="1200" b="1" i="0" u="none" strike="noStrike">
                          <a:solidFill>
                            <a:srgbClr val="000000"/>
                          </a:solidFill>
                          <a:latin typeface="Calibri"/>
                        </a:rPr>
                        <a:t>0</a:t>
                      </a:r>
                    </a:p>
                  </a:txBody>
                  <a:tcPr marL="9525" marR="9525" marT="9525" marB="0" anchor="ctr">
                    <a:cell3D prstMaterial="dkEdge">
                      <a:bevel/>
                      <a:lightRig rig="flood" dir="t"/>
                    </a:cell3D>
                  </a:tcPr>
                </a:tc>
                <a:tc>
                  <a:txBody>
                    <a:bodyPr/>
                    <a:lstStyle/>
                    <a:p>
                      <a:pPr algn="ctr" fontAlgn="ctr"/>
                      <a:r>
                        <a:rPr lang="ru-RU" sz="1200" b="1" i="0" u="none" strike="noStrike" dirty="0">
                          <a:solidFill>
                            <a:srgbClr val="000000"/>
                          </a:solidFill>
                          <a:latin typeface="Calibri"/>
                        </a:rPr>
                        <a:t>3</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რეგიონებში განთავსებული ოფისების საერთო მდგომარეობა</a:t>
            </a:r>
            <a:endParaRPr lang="ru-RU"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Содержимое 5"/>
          <p:cNvGraphicFramePr>
            <a:graphicFrameLocks noGrp="1"/>
          </p:cNvGraphicFramePr>
          <p:nvPr>
            <p:ph idx="1"/>
          </p:nvPr>
        </p:nvGraphicFramePr>
        <p:xfrm>
          <a:off x="428596" y="2500306"/>
          <a:ext cx="8229600" cy="1116965"/>
        </p:xfrm>
        <a:graphic>
          <a:graphicData uri="http://schemas.openxmlformats.org/drawingml/2006/table">
            <a:tbl>
              <a:tblPr firstRow="1" bandRow="1">
                <a:tableStyleId>{5C22544A-7EE6-4342-B048-85BDC9FD1C3A}</a:tableStyleId>
              </a:tblPr>
              <a:tblGrid>
                <a:gridCol w="1285884"/>
                <a:gridCol w="1571636"/>
                <a:gridCol w="1714512"/>
                <a:gridCol w="1714512"/>
                <a:gridCol w="1943056"/>
              </a:tblGrid>
              <a:tr h="370840">
                <a:tc gridSpan="4">
                  <a:txBody>
                    <a:bodyPr/>
                    <a:lstStyle/>
                    <a:p>
                      <a:pPr algn="ctr" fontAlgn="ctr"/>
                      <a:r>
                        <a:rPr lang="ka-GE" sz="1800" b="1" i="0" u="none" strike="noStrike" dirty="0">
                          <a:solidFill>
                            <a:srgbClr val="000000"/>
                          </a:solidFill>
                          <a:latin typeface="Calibri"/>
                        </a:rPr>
                        <a:t>ძველი შენობის მდგომარეობა</a:t>
                      </a:r>
                    </a:p>
                  </a:txBody>
                  <a:tcPr marL="9525" marR="9525" marT="9525" marB="0" anchor="ctr">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fontAlgn="ctr"/>
                      <a:r>
                        <a:rPr lang="ka-GE" sz="1800" b="1" i="0" u="none" strike="noStrike">
                          <a:solidFill>
                            <a:srgbClr val="000000"/>
                          </a:solidFill>
                          <a:latin typeface="Calibri"/>
                        </a:rPr>
                        <a:t>კლინიკაში ინტეგრირებული </a:t>
                      </a:r>
                    </a:p>
                  </a:txBody>
                  <a:tcPr marL="9525" marR="9525" marT="9525" marB="0" anchor="ctr">
                    <a:cell3D prstMaterial="dkEdge">
                      <a:bevel/>
                      <a:lightRig rig="flood" dir="t"/>
                    </a:cell3D>
                  </a:tcPr>
                </a:tc>
              </a:tr>
              <a:tr h="370840">
                <a:tc>
                  <a:txBody>
                    <a:bodyPr/>
                    <a:lstStyle/>
                    <a:p>
                      <a:pPr algn="ctr" fontAlgn="ctr"/>
                      <a:r>
                        <a:rPr lang="ka-GE" sz="1800" b="1" i="0" u="none" strike="noStrike" dirty="0">
                          <a:solidFill>
                            <a:srgbClr val="000000"/>
                          </a:solidFill>
                          <a:latin typeface="Calibri"/>
                        </a:rPr>
                        <a:t>კარგი</a:t>
                      </a:r>
                    </a:p>
                  </a:txBody>
                  <a:tcPr marL="9525" marR="9525" marT="9525" marB="0" anchor="ctr">
                    <a:cell3D prstMaterial="dkEdge">
                      <a:bevel/>
                      <a:lightRig rig="flood" dir="t"/>
                    </a:cell3D>
                  </a:tcPr>
                </a:tc>
                <a:tc>
                  <a:txBody>
                    <a:bodyPr/>
                    <a:lstStyle/>
                    <a:p>
                      <a:pPr algn="ctr" fontAlgn="ctr"/>
                      <a:r>
                        <a:rPr lang="ka-GE" sz="1800" b="1" i="0" u="none" strike="noStrike">
                          <a:solidFill>
                            <a:srgbClr val="000000"/>
                          </a:solidFill>
                          <a:latin typeface="Calibri"/>
                        </a:rPr>
                        <a:t>საშუალო</a:t>
                      </a:r>
                    </a:p>
                  </a:txBody>
                  <a:tcPr marL="9525" marR="9525" marT="9525" marB="0" anchor="ctr">
                    <a:cell3D prstMaterial="dkEdge">
                      <a:bevel/>
                      <a:lightRig rig="flood" dir="t"/>
                    </a:cell3D>
                  </a:tcPr>
                </a:tc>
                <a:tc>
                  <a:txBody>
                    <a:bodyPr/>
                    <a:lstStyle/>
                    <a:p>
                      <a:pPr algn="ctr" fontAlgn="ctr"/>
                      <a:r>
                        <a:rPr lang="ka-GE" sz="1800" b="1" i="0" u="none" strike="noStrike">
                          <a:solidFill>
                            <a:srgbClr val="000000"/>
                          </a:solidFill>
                          <a:latin typeface="Calibri"/>
                        </a:rPr>
                        <a:t>სარემონტო</a:t>
                      </a:r>
                    </a:p>
                  </a:txBody>
                  <a:tcPr marL="9525" marR="9525" marT="9525" marB="0" anchor="ctr">
                    <a:cell3D prstMaterial="dkEdge">
                      <a:bevel/>
                      <a:lightRig rig="flood" dir="t"/>
                    </a:cell3D>
                  </a:tcPr>
                </a:tc>
                <a:tc>
                  <a:txBody>
                    <a:bodyPr/>
                    <a:lstStyle/>
                    <a:p>
                      <a:pPr algn="ctr" fontAlgn="ctr"/>
                      <a:r>
                        <a:rPr lang="ka-GE" sz="1800" b="1" i="0" u="none" strike="noStrike">
                          <a:solidFill>
                            <a:srgbClr val="000000"/>
                          </a:solidFill>
                          <a:latin typeface="Calibri"/>
                        </a:rPr>
                        <a:t>გამოუსადეგარი</a:t>
                      </a:r>
                    </a:p>
                  </a:txBody>
                  <a:tcPr marL="9525" marR="9525" marT="9525" marB="0" anchor="ctr">
                    <a:cell3D prstMaterial="dkEdge">
                      <a:bevel/>
                      <a:lightRig rig="flood" dir="t"/>
                    </a:cell3D>
                  </a:tcPr>
                </a:tc>
                <a:tc vMerge="1">
                  <a:txBody>
                    <a:bodyPr/>
                    <a:lstStyle/>
                    <a:p>
                      <a:endParaRPr lang="ru-RU"/>
                    </a:p>
                  </a:txBody>
                  <a:tcPr/>
                </a:tc>
              </a:tr>
              <a:tr h="370840">
                <a:tc>
                  <a:txBody>
                    <a:bodyPr/>
                    <a:lstStyle/>
                    <a:p>
                      <a:pPr algn="ctr" fontAlgn="ctr"/>
                      <a:r>
                        <a:rPr lang="ru-RU" sz="2400" b="1" i="0" u="none" strike="noStrike" dirty="0">
                          <a:solidFill>
                            <a:srgbClr val="000000"/>
                          </a:solidFill>
                          <a:latin typeface="Calibri"/>
                        </a:rPr>
                        <a:t>22</a:t>
                      </a:r>
                    </a:p>
                  </a:txBody>
                  <a:tcPr marL="9525" marR="9525" marT="9525" marB="0" anchor="ctr">
                    <a:cell3D prstMaterial="dkEdge">
                      <a:bevel/>
                      <a:lightRig rig="flood" dir="t"/>
                    </a:cell3D>
                  </a:tcPr>
                </a:tc>
                <a:tc>
                  <a:txBody>
                    <a:bodyPr/>
                    <a:lstStyle/>
                    <a:p>
                      <a:pPr algn="ctr" fontAlgn="ctr"/>
                      <a:r>
                        <a:rPr lang="ru-RU" sz="2400" b="1" i="0" u="none" strike="noStrike" dirty="0">
                          <a:solidFill>
                            <a:srgbClr val="000000"/>
                          </a:solidFill>
                          <a:latin typeface="Calibri"/>
                        </a:rPr>
                        <a:t>32</a:t>
                      </a:r>
                    </a:p>
                  </a:txBody>
                  <a:tcPr marL="9525" marR="9525" marT="9525" marB="0" anchor="ctr">
                    <a:cell3D prstMaterial="dkEdge">
                      <a:bevel/>
                      <a:lightRig rig="flood" dir="t"/>
                    </a:cell3D>
                  </a:tcPr>
                </a:tc>
                <a:tc>
                  <a:txBody>
                    <a:bodyPr/>
                    <a:lstStyle/>
                    <a:p>
                      <a:pPr algn="ctr" fontAlgn="ctr"/>
                      <a:r>
                        <a:rPr lang="ru-RU" sz="2400" b="1" i="0" u="none" strike="noStrike" dirty="0">
                          <a:solidFill>
                            <a:srgbClr val="000000"/>
                          </a:solidFill>
                          <a:latin typeface="Calibri"/>
                        </a:rPr>
                        <a:t>26</a:t>
                      </a:r>
                    </a:p>
                  </a:txBody>
                  <a:tcPr marL="9525" marR="9525" marT="9525" marB="0" anchor="ctr">
                    <a:cell3D prstMaterial="dkEdge">
                      <a:bevel/>
                      <a:lightRig rig="flood" dir="t"/>
                    </a:cell3D>
                  </a:tcPr>
                </a:tc>
                <a:tc>
                  <a:txBody>
                    <a:bodyPr/>
                    <a:lstStyle/>
                    <a:p>
                      <a:pPr algn="ctr" fontAlgn="ctr"/>
                      <a:r>
                        <a:rPr lang="ru-RU" sz="2400" b="1" i="0" u="none" strike="noStrike" dirty="0">
                          <a:solidFill>
                            <a:srgbClr val="000000"/>
                          </a:solidFill>
                          <a:latin typeface="Calibri"/>
                        </a:rPr>
                        <a:t>4</a:t>
                      </a:r>
                    </a:p>
                  </a:txBody>
                  <a:tcPr marL="9525" marR="9525" marT="9525" marB="0" anchor="ctr">
                    <a:cell3D prstMaterial="dkEdge">
                      <a:bevel/>
                      <a:lightRig rig="flood" dir="t"/>
                    </a:cell3D>
                  </a:tcPr>
                </a:tc>
                <a:tc>
                  <a:txBody>
                    <a:bodyPr/>
                    <a:lstStyle/>
                    <a:p>
                      <a:pPr algn="ctr" fontAlgn="ctr"/>
                      <a:r>
                        <a:rPr lang="ru-RU" sz="2400" b="1" i="0" u="none" strike="noStrike" dirty="0">
                          <a:solidFill>
                            <a:srgbClr val="000000"/>
                          </a:solidFill>
                          <a:latin typeface="Calibri"/>
                        </a:rPr>
                        <a:t>39</a:t>
                      </a:r>
                    </a:p>
                  </a:txBody>
                  <a:tcPr marL="9525" marR="9525" marT="9525" marB="0" anchor="ctr">
                    <a:cell3D prstMaterial="dkEdge">
                      <a:bevel/>
                      <a:lightRig rig="flood" dir="t"/>
                    </a:cell3D>
                  </a:tcPr>
                </a:tc>
              </a:tr>
            </a:tbl>
          </a:graphicData>
        </a:graphic>
      </p:graphicFrame>
    </p:spTree>
  </p:cSld>
  <p:clrMapOvr>
    <a:masterClrMapping/>
  </p:clrMapOvr>
  <p:transition>
    <p:wheel spokes="2"/>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ხარაგაული ბორითი ოთახი.JPG"/>
          <p:cNvPicPr>
            <a:picLocks noGrp="1" noChangeAspect="1"/>
          </p:cNvPicPr>
          <p:nvPr>
            <p:ph idx="1"/>
          </p:nvPr>
        </p:nvPicPr>
        <p:blipFill>
          <a:blip r:embed="rId2" cstate="print"/>
          <a:stretch>
            <a:fillRect/>
          </a:stretch>
        </p:blipFill>
        <p:spPr>
          <a:xfrm>
            <a:off x="357158" y="285728"/>
            <a:ext cx="3929090" cy="2571767"/>
          </a:xfrm>
        </p:spPr>
      </p:pic>
      <p:pic>
        <p:nvPicPr>
          <p:cNvPr id="5" name="Рисунок 4" descr="საგარეჯო.JPG"/>
          <p:cNvPicPr>
            <a:picLocks noChangeAspect="1"/>
          </p:cNvPicPr>
          <p:nvPr/>
        </p:nvPicPr>
        <p:blipFill>
          <a:blip r:embed="rId3"/>
          <a:stretch>
            <a:fillRect/>
          </a:stretch>
        </p:blipFill>
        <p:spPr>
          <a:xfrm>
            <a:off x="4714876" y="285728"/>
            <a:ext cx="3905277" cy="2571768"/>
          </a:xfrm>
          <a:prstGeom prst="rect">
            <a:avLst/>
          </a:prstGeom>
        </p:spPr>
      </p:pic>
      <p:pic>
        <p:nvPicPr>
          <p:cNvPr id="6" name="Рисунок 5" descr="DSCF5617.jpg"/>
          <p:cNvPicPr>
            <a:picLocks noChangeAspect="1"/>
          </p:cNvPicPr>
          <p:nvPr/>
        </p:nvPicPr>
        <p:blipFill>
          <a:blip r:embed="rId4" cstate="print"/>
          <a:stretch>
            <a:fillRect/>
          </a:stretch>
        </p:blipFill>
        <p:spPr>
          <a:xfrm>
            <a:off x="357158" y="3286124"/>
            <a:ext cx="3929090" cy="2946818"/>
          </a:xfrm>
          <a:prstGeom prst="rect">
            <a:avLst/>
          </a:prstGeom>
        </p:spPr>
      </p:pic>
      <p:pic>
        <p:nvPicPr>
          <p:cNvPr id="7" name="Рисунок 6" descr="ყვარელი ძველი 4.JPG"/>
          <p:cNvPicPr>
            <a:picLocks noChangeAspect="1"/>
          </p:cNvPicPr>
          <p:nvPr/>
        </p:nvPicPr>
        <p:blipFill>
          <a:blip r:embed="rId5"/>
          <a:stretch>
            <a:fillRect/>
          </a:stretch>
        </p:blipFill>
        <p:spPr>
          <a:xfrm>
            <a:off x="4786314" y="3286124"/>
            <a:ext cx="3881438" cy="2928943"/>
          </a:xfrm>
          <a:prstGeom prst="rect">
            <a:avLst/>
          </a:prstGeom>
        </p:spPr>
      </p:pic>
      <p:sp>
        <p:nvSpPr>
          <p:cNvPr id="8" name="TextBox 7"/>
          <p:cNvSpPr txBox="1"/>
          <p:nvPr/>
        </p:nvSpPr>
        <p:spPr>
          <a:xfrm>
            <a:off x="928662" y="2928934"/>
            <a:ext cx="2857520" cy="215444"/>
          </a:xfrm>
          <a:prstGeom prst="rect">
            <a:avLst/>
          </a:prstGeom>
          <a:noFill/>
        </p:spPr>
        <p:txBody>
          <a:bodyPr wrap="square" rtlCol="0">
            <a:spAutoFit/>
          </a:bodyPr>
          <a:lstStyle/>
          <a:p>
            <a:pPr algn="ctr"/>
            <a:r>
              <a:rPr lang="ka-GE" sz="800" dirty="0" smtClean="0"/>
              <a:t>ხარაგაული/ბორითი</a:t>
            </a:r>
            <a:endParaRPr lang="ru-RU" sz="800" dirty="0"/>
          </a:p>
        </p:txBody>
      </p:sp>
      <p:sp>
        <p:nvSpPr>
          <p:cNvPr id="9" name="TextBox 8"/>
          <p:cNvSpPr txBox="1"/>
          <p:nvPr/>
        </p:nvSpPr>
        <p:spPr>
          <a:xfrm>
            <a:off x="5357818" y="2928934"/>
            <a:ext cx="2571768" cy="215444"/>
          </a:xfrm>
          <a:prstGeom prst="rect">
            <a:avLst/>
          </a:prstGeom>
          <a:noFill/>
        </p:spPr>
        <p:txBody>
          <a:bodyPr wrap="square" rtlCol="0">
            <a:spAutoFit/>
          </a:bodyPr>
          <a:lstStyle/>
          <a:p>
            <a:pPr algn="ctr"/>
            <a:r>
              <a:rPr lang="ka-GE" sz="800" dirty="0" smtClean="0"/>
              <a:t>საგარეჯო</a:t>
            </a:r>
            <a:endParaRPr lang="ru-RU" sz="800" dirty="0"/>
          </a:p>
        </p:txBody>
      </p:sp>
      <p:sp>
        <p:nvSpPr>
          <p:cNvPr id="10" name="TextBox 9"/>
          <p:cNvSpPr txBox="1"/>
          <p:nvPr/>
        </p:nvSpPr>
        <p:spPr>
          <a:xfrm>
            <a:off x="5143504" y="6286520"/>
            <a:ext cx="3214710" cy="215444"/>
          </a:xfrm>
          <a:prstGeom prst="rect">
            <a:avLst/>
          </a:prstGeom>
          <a:noFill/>
        </p:spPr>
        <p:txBody>
          <a:bodyPr wrap="square" rtlCol="0">
            <a:spAutoFit/>
          </a:bodyPr>
          <a:lstStyle/>
          <a:p>
            <a:pPr algn="ctr"/>
            <a:r>
              <a:rPr lang="ka-GE" sz="800" dirty="0" smtClean="0"/>
              <a:t>ყვარელი</a:t>
            </a:r>
            <a:endParaRPr lang="ru-RU" sz="800" dirty="0"/>
          </a:p>
        </p:txBody>
      </p:sp>
      <p:sp>
        <p:nvSpPr>
          <p:cNvPr id="11" name="TextBox 10"/>
          <p:cNvSpPr txBox="1"/>
          <p:nvPr/>
        </p:nvSpPr>
        <p:spPr>
          <a:xfrm>
            <a:off x="1428728" y="6286520"/>
            <a:ext cx="1571636" cy="230832"/>
          </a:xfrm>
          <a:prstGeom prst="rect">
            <a:avLst/>
          </a:prstGeom>
          <a:noFill/>
        </p:spPr>
        <p:txBody>
          <a:bodyPr wrap="square" rtlCol="0">
            <a:spAutoFit/>
          </a:bodyPr>
          <a:lstStyle/>
          <a:p>
            <a:pPr algn="ctr"/>
            <a:r>
              <a:rPr lang="ka-GE" sz="900" dirty="0" smtClean="0"/>
              <a:t>ლენტეხი</a:t>
            </a:r>
            <a:endParaRPr lang="ru-RU" sz="900" dirty="0"/>
          </a:p>
        </p:txBody>
      </p:sp>
    </p:spTree>
  </p:cSld>
  <p:clrMapOvr>
    <a:masterClrMapping/>
  </p:clrMapOvr>
  <p:transition>
    <p:wheel spokes="2"/>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სამედიცინო პერსონალის </a:t>
            </a:r>
            <a: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(ექიმი, ექთანი) რაოდენობა</a:t>
            </a:r>
            <a:endParaRPr lang="ru-RU"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Содержимое 3"/>
          <p:cNvGraphicFramePr>
            <a:graphicFrameLocks noGrp="1"/>
          </p:cNvGraphicFramePr>
          <p:nvPr>
            <p:ph idx="1"/>
          </p:nvPr>
        </p:nvGraphicFramePr>
        <p:xfrm>
          <a:off x="457200" y="1935163"/>
          <a:ext cx="8229600" cy="44500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fontAlgn="ctr"/>
                      <a:r>
                        <a:rPr lang="ka-GE" sz="1100" b="1" i="0" u="none" strike="noStrike" dirty="0">
                          <a:solidFill>
                            <a:srgbClr val="000000"/>
                          </a:solidFill>
                          <a:latin typeface="Calibri"/>
                        </a:rPr>
                        <a:t>რეგიონი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100" b="1" i="0" u="none" strike="noStrike">
                          <a:solidFill>
                            <a:srgbClr val="000000"/>
                          </a:solidFill>
                          <a:latin typeface="Calibri"/>
                        </a:rPr>
                        <a:t>სულ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100" b="1" i="0" u="none" strike="noStrike">
                          <a:solidFill>
                            <a:srgbClr val="000000"/>
                          </a:solidFill>
                          <a:latin typeface="Calibri"/>
                        </a:rPr>
                        <a:t>50-დან - 60 წლამდე</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100" b="1" i="0" u="none" strike="noStrike">
                          <a:solidFill>
                            <a:srgbClr val="000000"/>
                          </a:solidFill>
                          <a:latin typeface="Calibri"/>
                        </a:rPr>
                        <a:t>60 წელს ზემოთ</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აჭარის ა/რ</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dirty="0">
                          <a:solidFill>
                            <a:srgbClr val="000000"/>
                          </a:solidFill>
                          <a:latin typeface="Calibri"/>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dirty="0">
                          <a:solidFill>
                            <a:srgbClr val="000000"/>
                          </a:solidFill>
                          <a:latin typeface="Calibri"/>
                        </a:rPr>
                        <a:t>გურია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იმერეთი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კახეთი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209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dirty="0">
                          <a:solidFill>
                            <a:srgbClr val="000000"/>
                          </a:solidFill>
                          <a:latin typeface="Calibri"/>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მცხეთა - მთიანეთი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სამეგრელო - ზემო სვანეთი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237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სამცხე - ჯავახეთი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ქვემო ქართლი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შიდა ქართლი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0" i="0" u="none" strike="noStrike">
                          <a:solidFill>
                            <a:srgbClr val="000000"/>
                          </a:solidFill>
                          <a:latin typeface="Calibri"/>
                        </a:rPr>
                        <a:t>რაჭა-ლეჩხუმი ქვემო სვანეთი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en-US" sz="1100" b="0" i="0" u="none" strike="noStrike">
                          <a:solidFill>
                            <a:srgbClr val="000000"/>
                          </a:solidFill>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100" b="1" i="0" u="none" strike="noStrike" dirty="0">
                          <a:solidFill>
                            <a:srgbClr val="000000"/>
                          </a:solidFill>
                          <a:latin typeface="Calibri"/>
                        </a:rPr>
                        <a:t>სულ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en-US" sz="1100" b="1" i="0" u="none" strike="noStrike" dirty="0">
                          <a:solidFill>
                            <a:srgbClr val="000000"/>
                          </a:solidFill>
                          <a:latin typeface="Calibri"/>
                        </a:rPr>
                        <a:t>1780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en-US" sz="1100" b="1" i="0" u="none" strike="noStrike" dirty="0">
                          <a:solidFill>
                            <a:srgbClr val="000000"/>
                          </a:solidFill>
                          <a:latin typeface="Calibri"/>
                        </a:rPr>
                        <a:t>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en-US" sz="1100" b="1" i="0" u="none" strike="noStrike" dirty="0">
                          <a:solidFill>
                            <a:srgbClr val="000000"/>
                          </a:solidFill>
                          <a:latin typeface="Calibri"/>
                        </a:rPr>
                        <a:t>192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საფრთხეები</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Nusx" pitchFamily="2" charset="0"/>
              </a:rPr>
              <a:t> </a:t>
            </a:r>
            <a:r>
              <a:rPr lang="ka-G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და</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Nusx" pitchFamily="2" charset="0"/>
              </a:rPr>
              <a:t> </a:t>
            </a:r>
            <a:r>
              <a:rPr lang="ka-G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რისკები</a:t>
            </a:r>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Nusx" pitchFamily="2" charset="0"/>
              </a:rPr>
              <a:t> </a:t>
            </a:r>
            <a:r>
              <a:rPr lang="ka-GE"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საქართველოში</a:t>
            </a:r>
            <a:endParaRPr lang="ru-RU" sz="32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26" name="Object 2"/>
          <p:cNvGraphicFramePr>
            <a:graphicFrameLocks noGrp="1" noChangeAspect="1"/>
          </p:cNvGraphicFramePr>
          <p:nvPr>
            <p:ph idx="1"/>
          </p:nvPr>
        </p:nvGraphicFramePr>
        <p:xfrm>
          <a:off x="428596" y="1500175"/>
          <a:ext cx="8286808" cy="4786346"/>
        </p:xfrm>
        <a:graphic>
          <a:graphicData uri="http://schemas.openxmlformats.org/presentationml/2006/ole">
            <mc:AlternateContent xmlns:mc="http://schemas.openxmlformats.org/markup-compatibility/2006">
              <mc:Choice xmlns:v="urn:schemas-microsoft-com:vml" Requires="v">
                <p:oleObj spid="_x0000_s1044" name="Photo Editor Photo" r:id="rId3" imgW="7144747" imgH="4001058" progId="">
                  <p:embed/>
                </p:oleObj>
              </mc:Choice>
              <mc:Fallback>
                <p:oleObj name="Photo Editor Photo" r:id="rId3" imgW="7144747" imgH="4001058" progId="">
                  <p:embed/>
                  <p:pic>
                    <p:nvPicPr>
                      <p:cNvPr id="0" name="Picture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500175"/>
                        <a:ext cx="8286808" cy="478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heel spokes="2"/>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ka-GE" dirty="0" smtClean="0"/>
              <a:t>             </a:t>
            </a:r>
            <a:r>
              <a:rPr lang="ka-GE" dirty="0" smtClean="0">
                <a:solidFill>
                  <a:schemeClr val="tx1"/>
                </a:solidFill>
              </a:rPr>
              <a:t>პერსპექტივა</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ka-GE" dirty="0" smtClean="0"/>
              <a:t>1</a:t>
            </a:r>
            <a:r>
              <a:rPr lang="ka-GE" sz="2000" b="1" dirty="0" smtClean="0"/>
              <a:t>. საქართველოს შრომის, ჯანმრთელობისა და სოციალური სამინისტროს საგანგებო სიტუაციების კოორდინაციისა და რეჟიმის დეპარტამენტი გარდაიქმნას და  ჩამოყალიბდეს </a:t>
            </a:r>
            <a:r>
              <a:rPr lang="ru-RU" sz="2000" b="1" dirty="0">
                <a:latin typeface="Sylfaen"/>
                <a:ea typeface="Times New Roman"/>
                <a:cs typeface="Sylfaen"/>
              </a:rPr>
              <a:t>“საჯარო სამართლის იურიდიული </a:t>
            </a:r>
            <a:r>
              <a:rPr lang="ru-RU" sz="2000" b="1" dirty="0" smtClean="0">
                <a:latin typeface="Sylfaen"/>
                <a:ea typeface="Times New Roman"/>
                <a:cs typeface="Sylfaen"/>
              </a:rPr>
              <a:t>პირი</a:t>
            </a:r>
            <a:r>
              <a:rPr lang="ka-GE" sz="2000" b="1" dirty="0" smtClean="0">
                <a:latin typeface="Sylfaen"/>
                <a:ea typeface="Times New Roman"/>
                <a:cs typeface="Sylfaen"/>
              </a:rPr>
              <a:t> -</a:t>
            </a:r>
            <a:r>
              <a:rPr lang="ru-RU" sz="2000" b="1" dirty="0" smtClean="0">
                <a:latin typeface="Sylfaen"/>
                <a:ea typeface="Times New Roman"/>
                <a:cs typeface="Sylfaen"/>
              </a:rPr>
              <a:t>  </a:t>
            </a:r>
            <a:r>
              <a:rPr lang="ka-GE" sz="2000" b="1" dirty="0">
                <a:latin typeface="Sylfaen"/>
                <a:ea typeface="Times New Roman"/>
                <a:cs typeface="Sylfaen"/>
              </a:rPr>
              <a:t>საგანგებო სიტუაციებზე რეაგირების სამედიცინო  </a:t>
            </a:r>
            <a:r>
              <a:rPr lang="ru-RU" sz="2000" b="1" dirty="0" smtClean="0">
                <a:latin typeface="Sylfaen"/>
                <a:ea typeface="Times New Roman"/>
                <a:cs typeface="Sylfaen"/>
              </a:rPr>
              <a:t>ცენტრი </a:t>
            </a:r>
            <a:r>
              <a:rPr lang="ka-GE" sz="2000" b="1" dirty="0" smtClean="0">
                <a:latin typeface="Sylfaen"/>
                <a:ea typeface="Times New Roman"/>
                <a:cs typeface="Sylfaen"/>
              </a:rPr>
              <a:t>.</a:t>
            </a:r>
          </a:p>
          <a:p>
            <a:pPr marL="0" indent="0">
              <a:buNone/>
            </a:pPr>
            <a:r>
              <a:rPr lang="ka-GE" sz="2000" b="1" dirty="0" smtClean="0">
                <a:latin typeface="Sylfaen"/>
              </a:rPr>
              <a:t>2. ცენტრმა გააგრძელოს დეპარტამენტის არსებული ფუნქციების შესრულება და დაემატოს სასწრაფო გადაუდებელი დახმარების პროგრამით გათვალისწინებული ყველა კომპონენტის შესრულება.</a:t>
            </a:r>
          </a:p>
          <a:p>
            <a:pPr marL="0" indent="0">
              <a:buNone/>
            </a:pPr>
            <a:r>
              <a:rPr lang="ka-GE" sz="2000" b="1" dirty="0" smtClean="0">
                <a:latin typeface="Sylfaen"/>
              </a:rPr>
              <a:t>3. ცენტრის ბიუჯეტი - დეპარტამენტის არსებული და სასწრაფო გადაუდებელი დახმარების პროგრამით განსაზღვრული (100 პროცენტიანი დაფინანსების) ჯამური თანხა.</a:t>
            </a:r>
            <a:endParaRPr lang="en-US" sz="2000" b="1" dirty="0"/>
          </a:p>
        </p:txBody>
      </p:sp>
    </p:spTree>
    <p:extLst>
      <p:ext uri="{BB962C8B-B14F-4D97-AF65-F5344CB8AC3E}">
        <p14:creationId xmlns:p14="http://schemas.microsoft.com/office/powerpoint/2010/main" val="2213897732"/>
      </p:ext>
    </p:extLst>
  </p:cSld>
  <p:clrMapOvr>
    <a:masterClrMapping/>
  </p:clrMapOvr>
  <p:transition>
    <p:wheel spokes="2"/>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229600" cy="72464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სამართლებრივი</a:t>
            </a: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Mtavr" pitchFamily="2" charset="0"/>
              </a:rPr>
              <a:t> </a:t>
            </a: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საფუძვლები</a:t>
            </a:r>
            <a:endParaRPr lang="en-US" sz="4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643050"/>
            <a:ext cx="8229600" cy="4681550"/>
          </a:xfrm>
        </p:spPr>
        <p:txBody>
          <a:bodyPr>
            <a:normAutofit/>
          </a:bodyPr>
          <a:lstStyle/>
          <a:p>
            <a:pPr lvl="1" algn="just">
              <a:lnSpc>
                <a:spcPct val="90000"/>
              </a:lnSpc>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სამინისტროს დებულება;</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lvl="1" algn="just">
              <a:lnSpc>
                <a:spcPct val="90000"/>
              </a:lnSpc>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კანონი ,,ბუნებრივი და ტექნოგენური ხასიათის საგანგებო სიტუაციებისაგან მოსახლეობისა და ტერიტორიის დაცვის შესახებ’’ (8 ივნისი 2007 წ.); </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lvl="1" algn="just">
              <a:lnSpc>
                <a:spcPct val="90000"/>
              </a:lnSpc>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,,ბუნებრივი და ტექნოგენური ხასიათის საგანგებო სიტუაციებზე  ეროვნული რეაგირების გეგმის დამტკიცების შესახებ’’ საქართველოს პრეზიდენტის 2008 წლის 26 აგვისტოს #415 ბრძანებულება;</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lvl="1" algn="just">
              <a:lnSpc>
                <a:spcPct val="90000"/>
              </a:lnSpc>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საფრთხეების შეფასების 2007-2009 წ.წ. დოკუმენტის დამტკიცების შესახებ“ საქართველოს პრეზიდენტის 2007 წლის 24 სექტემბრის #542 ბრძანებულება;</a:t>
            </a:r>
            <a:endPar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lvl="1" algn="just">
              <a:lnSpc>
                <a:spcPct val="90000"/>
              </a:lnSpc>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,,საგანგებო სიტუაციების კლასიფიკაციის განსაზღვრის წესის შესახებ დებულების დამტკიცების თაობაზე’’ საქართველოს მთავრობის 2008  წლის 21 მარტის #68  დადგენილება;</a:t>
            </a:r>
          </a:p>
          <a:p>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p:wheel spokes="2"/>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სამართლებრივი</a:t>
            </a:r>
            <a:r>
              <a:rPr lang="en-US"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Mtavr" pitchFamily="2" charset="0"/>
              </a:rPr>
              <a:t> </a:t>
            </a:r>
            <a:r>
              <a:rPr lang="ka-GE" sz="4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საფუძვლები</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a:bodyPr>
          <a:lstStyle/>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მთავრობის 2008  წლის 21 მარტის #69 დადგენილება ,,საგანგებო სიტუაციების მართვის სამთავრობო კომისიის  დებულების დამტკიცების შესახებ’’;</a:t>
            </a:r>
          </a:p>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მთავრობის 2010  წლის 4 ივნისის #153  დადგენილება ,,საგანგებო სიტუაციებზე რეაგირების ძალების წესდების დამტკიცების შესახებ’’;</a:t>
            </a:r>
          </a:p>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მთავრობის 2010  წლის 4 ივნისის #154 დადგენილება ,,უსაფრთხოების დეკლარაციის წარდგენის წესის შესახებ ინსტრუქციის დამტკიცების თაობაზე’’;</a:t>
            </a:r>
          </a:p>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კანონი ჯანმრთელობის დაცვის შესახებ”;</a:t>
            </a:r>
          </a:p>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კანონი საზოგადოებრივი ჯანმრთელობის შესახებ;</a:t>
            </a:r>
          </a:p>
          <a:p>
            <a:pPr lvl="1" algn="just">
              <a:buFont typeface="Wingdings" pitchFamily="2" charset="2"/>
              <a:buChar char="Ø"/>
              <a:defRPr/>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კანონი საგანგებო მდგომარეობების შესახებ.</a:t>
            </a:r>
            <a:endParaRPr lang="en-US" b="1"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p:wheel spokes="2"/>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8229600" cy="642942"/>
          </a:xfrm>
          <a:effectLst>
            <a:glow rad="139700">
              <a:schemeClr val="accent1">
                <a:satMod val="175000"/>
                <a:alpha val="40000"/>
              </a:schemeClr>
            </a:glow>
          </a:effectLst>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400" b="1" i="1" spc="50" dirty="0" smtClean="0">
                <a:ln w="11430"/>
                <a:solidFill>
                  <a:schemeClr val="tx1"/>
                </a:solidFill>
                <a:effectLst>
                  <a:glow rad="63500">
                    <a:schemeClr val="accent1">
                      <a:satMod val="175000"/>
                      <a:alpha val="40000"/>
                    </a:schemeClr>
                  </a:glow>
                  <a:outerShdw blurRad="76200" dist="50800" dir="5400000" algn="tl" rotWithShape="0">
                    <a:srgbClr val="000000">
                      <a:alpha val="65000"/>
                    </a:srgbClr>
                  </a:outerShdw>
                </a:effectLst>
              </a:rPr>
              <a:t>რეგიონალური მოწყობის მოდელი</a:t>
            </a:r>
            <a:endParaRPr lang="ka-GE" sz="4400" b="1" i="1" spc="50" dirty="0">
              <a:ln w="11430"/>
              <a:solidFill>
                <a:schemeClr val="tx1"/>
              </a:solidFill>
              <a:effectLst>
                <a:glow rad="63500">
                  <a:schemeClr val="accent1">
                    <a:satMod val="175000"/>
                    <a:alpha val="40000"/>
                  </a:schemeClr>
                </a:glow>
                <a:outerShdw blurRad="76200" dist="50800" dir="5400000" algn="tl" rotWithShape="0">
                  <a:srgbClr val="000000">
                    <a:alpha val="65000"/>
                  </a:srgbClr>
                </a:outerShdw>
              </a:effectLst>
            </a:endParaRPr>
          </a:p>
        </p:txBody>
      </p:sp>
      <p:graphicFrame>
        <p:nvGraphicFramePr>
          <p:cNvPr id="9" name="Содержимое 3"/>
          <p:cNvGraphicFramePr>
            <a:graphicFrameLocks noGrp="1"/>
          </p:cNvGraphicFramePr>
          <p:nvPr>
            <p:ph idx="1"/>
            <p:extLst>
              <p:ext uri="{D42A27DB-BD31-4B8C-83A1-F6EECF244321}">
                <p14:modId xmlns:p14="http://schemas.microsoft.com/office/powerpoint/2010/main" val="3807512521"/>
              </p:ext>
            </p:extLst>
          </p:nvPr>
        </p:nvGraphicFramePr>
        <p:xfrm>
          <a:off x="285720" y="1643050"/>
          <a:ext cx="8643998" cy="4851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704088"/>
            <a:ext cx="8229600" cy="7960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b="1" i="1" spc="50" dirty="0" smtClean="0">
                <a:ln w="11430"/>
                <a:solidFill>
                  <a:schemeClr val="tx1"/>
                </a:solidFill>
                <a:effectLst>
                  <a:outerShdw blurRad="76200" dist="50800" dir="5400000" algn="tl" rotWithShape="0">
                    <a:srgbClr val="000000">
                      <a:alpha val="65000"/>
                    </a:srgbClr>
                  </a:outerShdw>
                </a:effectLst>
              </a:rPr>
              <a:t>პრობლემები</a:t>
            </a:r>
            <a:endParaRPr lang="ru-RU" b="1" i="1" spc="50" dirty="0">
              <a:ln w="11430"/>
              <a:solidFill>
                <a:schemeClr val="tx1"/>
              </a:solidFill>
              <a:effectLst>
                <a:outerShdw blurRad="76200" dist="50800" dir="5400000" algn="tl" rotWithShape="0">
                  <a:srgbClr val="000000">
                    <a:alpha val="65000"/>
                  </a:srgbClr>
                </a:outerShdw>
              </a:effectLst>
            </a:endParaRPr>
          </a:p>
        </p:txBody>
      </p:sp>
      <p:sp>
        <p:nvSpPr>
          <p:cNvPr id="4" name="Содержимое 3"/>
          <p:cNvSpPr>
            <a:spLocks noGrp="1"/>
          </p:cNvSpPr>
          <p:nvPr>
            <p:ph idx="1"/>
          </p:nvPr>
        </p:nvSpPr>
        <p:spPr>
          <a:xfrm>
            <a:off x="457200" y="1643050"/>
            <a:ext cx="8229600" cy="4681550"/>
          </a:xfrm>
        </p:spPr>
        <p:txBody>
          <a:bodyPr>
            <a:normAutofit fontScale="77500" lnSpcReduction="20000"/>
          </a:bodyPr>
          <a:lstStyle/>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არასწორი გეოგრაფიული დაყოფა;</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ერთ რეგიონში მოქმედი რამდენიმე ოპერატირი კომპანია ქმნის  მუნიციპალიტეტებს შორის გადაადგილების პრობლემას;</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არ არის დაცული უახლოესი კლინიკის პრინციპი;</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სსიპ - “112”-ს უჭირს როგორც შეტყობინების გადაცემა, ასევე შესრულების გაკონტროლება;</a:t>
            </a:r>
          </a:p>
          <a:p>
            <a:pPr>
              <a:buFont typeface="Wingdings" pitchFamily="2" charset="2"/>
              <a:buChar char="Ø"/>
            </a:pP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GPS</a:t>
            </a: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სისტემის არ ქონა;</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ალტერნატიული კავშირის (რადიოსადგურების) არ ქონა;</a:t>
            </a:r>
            <a:endPar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სადაზღვევო კომპანიების მიერ 50% დაფინანსების გადარიცხვის სისტემატიური დაგვიანება;</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საწვავის მიწოდების დაგვიანება;</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პროგრამაში არ არის გათვალისწინებული საშვებულებო თანხები</a:t>
            </a: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 სხვა...</a:t>
            </a:r>
          </a:p>
          <a:p>
            <a:endParaRPr lang="ka-GE" dirty="0" smtClean="0"/>
          </a:p>
          <a:p>
            <a:endParaRPr lang="ru-RU" dirty="0"/>
          </a:p>
        </p:txBody>
      </p:sp>
    </p:spTree>
  </p:cSld>
  <p:clrMapOvr>
    <a:masterClrMapping/>
  </p:clrMapOvr>
  <p:transition>
    <p:wheel spokes="2"/>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ru-RU" sz="2800" b="1" i="1" spc="50" dirty="0" smtClean="0">
                <a:ln w="11430"/>
                <a:solidFill>
                  <a:schemeClr val="tx1"/>
                </a:solidFill>
                <a:effectLst>
                  <a:outerShdw blurRad="76200" dist="50800" dir="5400000" algn="tl" rotWithShape="0">
                    <a:srgbClr val="000000">
                      <a:alpha val="65000"/>
                    </a:srgbClr>
                  </a:outerShdw>
                </a:effectLst>
              </a:rPr>
              <a:t>ს</a:t>
            </a:r>
            <a:r>
              <a:rPr lang="ka-GE" sz="2800" b="1" i="1" spc="50" dirty="0" smtClean="0">
                <a:ln w="11430"/>
                <a:solidFill>
                  <a:schemeClr val="tx1"/>
                </a:solidFill>
                <a:effectLst>
                  <a:outerShdw blurRad="76200" dist="50800" dir="5400000" algn="tl" rotWithShape="0">
                    <a:srgbClr val="000000">
                      <a:alpha val="65000"/>
                    </a:srgbClr>
                  </a:outerShdw>
                </a:effectLst>
              </a:rPr>
              <a:t>ს</a:t>
            </a:r>
            <a:r>
              <a:rPr lang="ru-RU" sz="2800" b="1" i="1" spc="50" dirty="0" smtClean="0">
                <a:ln w="11430"/>
                <a:solidFill>
                  <a:schemeClr val="tx1"/>
                </a:solidFill>
                <a:effectLst>
                  <a:outerShdw blurRad="76200" dist="50800" dir="5400000" algn="tl" rotWithShape="0">
                    <a:srgbClr val="000000">
                      <a:alpha val="65000"/>
                    </a:srgbClr>
                  </a:outerShdw>
                </a:effectLst>
              </a:rPr>
              <a:t>იპ</a:t>
            </a:r>
            <a:r>
              <a:rPr lang="en-US" sz="2800" b="1" i="1" spc="50" dirty="0" smtClean="0">
                <a:ln w="11430"/>
                <a:solidFill>
                  <a:schemeClr val="tx1"/>
                </a:solidFill>
                <a:effectLst>
                  <a:outerShdw blurRad="76200" dist="50800" dir="5400000" algn="tl" rotWithShape="0">
                    <a:srgbClr val="000000">
                      <a:alpha val="65000"/>
                    </a:srgbClr>
                  </a:outerShdw>
                </a:effectLst>
              </a:rPr>
              <a:t> -</a:t>
            </a:r>
            <a:r>
              <a:rPr lang="ru-RU" sz="2800" b="1" i="1" spc="50" dirty="0" smtClean="0">
                <a:ln w="11430"/>
                <a:solidFill>
                  <a:schemeClr val="tx1"/>
                </a:solidFill>
                <a:effectLst>
                  <a:outerShdw blurRad="76200" dist="50800" dir="5400000" algn="tl" rotWithShape="0">
                    <a:srgbClr val="000000">
                      <a:alpha val="65000"/>
                    </a:srgbClr>
                  </a:outerShdw>
                </a:effectLst>
              </a:rPr>
              <a:t> </a:t>
            </a:r>
            <a:r>
              <a:rPr lang="en-US" sz="2800" b="1" i="1" spc="50" dirty="0" smtClean="0">
                <a:ln w="11430"/>
                <a:solidFill>
                  <a:schemeClr val="tx1"/>
                </a:solidFill>
                <a:effectLst>
                  <a:outerShdw blurRad="76200" dist="50800" dir="5400000" algn="tl" rotWithShape="0">
                    <a:srgbClr val="000000">
                      <a:alpha val="65000"/>
                    </a:srgbClr>
                  </a:outerShdw>
                </a:effectLst>
              </a:rPr>
              <a:t>“</a:t>
            </a:r>
            <a:r>
              <a:rPr lang="ka-GE" sz="2800" b="1" i="1" spc="50" dirty="0" smtClean="0">
                <a:ln w="11430"/>
                <a:solidFill>
                  <a:schemeClr val="tx1"/>
                </a:solidFill>
                <a:effectLst>
                  <a:outerShdw blurRad="76200" dist="50800" dir="5400000" algn="tl" rotWithShape="0">
                    <a:srgbClr val="000000">
                      <a:alpha val="65000"/>
                    </a:srgbClr>
                  </a:outerShdw>
                </a:effectLst>
              </a:rPr>
              <a:t>საგანგებო  სიტუაციებზე რეაგირების სამედიცინო </a:t>
            </a:r>
            <a:r>
              <a:rPr lang="ru-RU" sz="2800" b="1" i="1" spc="50" dirty="0" smtClean="0">
                <a:ln w="11430"/>
                <a:solidFill>
                  <a:schemeClr val="tx1"/>
                </a:solidFill>
                <a:effectLst>
                  <a:outerShdw blurRad="76200" dist="50800" dir="5400000" algn="tl" rotWithShape="0">
                    <a:srgbClr val="000000">
                      <a:alpha val="65000"/>
                    </a:srgbClr>
                  </a:outerShdw>
                </a:effectLst>
              </a:rPr>
              <a:t>ცენტრი</a:t>
            </a:r>
            <a:r>
              <a:rPr lang="ka-GE" sz="2800" b="1" i="1" spc="50" dirty="0" smtClean="0">
                <a:ln w="11430"/>
                <a:solidFill>
                  <a:schemeClr val="tx1"/>
                </a:solidFill>
                <a:effectLst>
                  <a:outerShdw blurRad="76200" dist="50800" dir="5400000" algn="tl" rotWithShape="0">
                    <a:srgbClr val="000000">
                      <a:alpha val="65000"/>
                    </a:srgbClr>
                  </a:outerShdw>
                </a:effectLst>
              </a:rPr>
              <a:t>ს</a:t>
            </a:r>
            <a:r>
              <a:rPr lang="en-US" sz="2800" b="1" i="1" spc="50" dirty="0" smtClean="0">
                <a:ln w="11430"/>
                <a:solidFill>
                  <a:schemeClr val="tx1"/>
                </a:solidFill>
                <a:effectLst>
                  <a:outerShdw blurRad="76200" dist="50800" dir="5400000" algn="tl" rotWithShape="0">
                    <a:srgbClr val="000000">
                      <a:alpha val="65000"/>
                    </a:srgbClr>
                  </a:outerShdw>
                </a:effectLst>
              </a:rPr>
              <a:t>”</a:t>
            </a:r>
            <a:r>
              <a:rPr lang="ka-GE" sz="2800" b="1" i="1" spc="50" dirty="0" smtClean="0">
                <a:ln w="11430"/>
                <a:solidFill>
                  <a:schemeClr val="tx1"/>
                </a:solidFill>
                <a:effectLst>
                  <a:outerShdw blurRad="76200" dist="50800" dir="5400000" algn="tl" rotWithShape="0">
                    <a:srgbClr val="000000">
                      <a:alpha val="65000"/>
                    </a:srgbClr>
                  </a:outerShdw>
                </a:effectLst>
              </a:rPr>
              <a:t> ფუნქციები</a:t>
            </a:r>
            <a:endParaRPr lang="ru-RU" sz="2800" b="1" i="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42844" y="1643050"/>
            <a:ext cx="8858312" cy="5072098"/>
          </a:xfrm>
        </p:spPr>
        <p:txBody>
          <a:bodyPr>
            <a:normAutofit/>
          </a:bodyPr>
          <a:lstStyle/>
          <a:p>
            <a:pPr algn="just">
              <a:buFont typeface="Wingdings" pitchFamily="2" charset="2"/>
              <a:buChar char="Ø"/>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საგანგებო სიტუაციების კოორდინაციისა და რეჟიმის დეპარტამენტის ყველა არსებული ფუნქცია, რომელიც ფართოდ მოიცავს საგანგებო სიტუაციების დროს სამინისტროს მობილიზაციის ყველა ასპექტს;</a:t>
            </a:r>
          </a:p>
          <a:p>
            <a:pPr algn="just">
              <a:buFont typeface="Wingdings" pitchFamily="2" charset="2"/>
              <a:buChar char="Ø"/>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სასწრაფო სამედიცინო დახმარება, რომელიც მოიცავს:</a:t>
            </a:r>
            <a:endPar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lgn="just">
              <a:buNone/>
            </a:pP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 ბრიგადის მიერ გადაუდებელი სამედიცინო დახმარების გაწევას საქართველოს შრომის, ჯანმრთელობისა და სოციალური დაცვის მინისტრის შესაბამისი ნორმატიული აქტით განსაზღვრული სასწრაფო დახმარების ბაზისური მედიკამენტებით და ბაზისური სამედიცინო დანიშნულების საგნებით;</a:t>
            </a:r>
          </a:p>
          <a:p>
            <a:pPr algn="just">
              <a:buNone/>
            </a:pP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ბ) საჭიროების შემთხვევაში – სამედიცინო ჩვენებით პაციენტის ჰოსპიტალიზაციის უზრუნველყოფას შესაბამისი პროფილის უახლოეს კლინიკაში;</a:t>
            </a:r>
          </a:p>
          <a:p>
            <a:pPr algn="just">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სასწრაფო სამედიცინო გადაუდებელი დახმარების აღმოჩენა;  </a:t>
            </a:r>
          </a:p>
          <a:p>
            <a:pPr algn="just">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დაზარალებულთა დანიშნულების პუნქტში გაგზავნის ორგანიზება; </a:t>
            </a:r>
          </a:p>
          <a:p>
            <a:pPr algn="just">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საჭიროების შემთხვევაში საგანგებო სიტუაციის ზონაში საველე ჰოსპიტლების გაშლის ორგანიზება;</a:t>
            </a:r>
          </a:p>
          <a:p>
            <a:pPr algn="just">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საგანგებო სიტუაციებისთვის სამედიცინო  მარაგის შექმნის უზრუნველყოფა;</a:t>
            </a:r>
          </a:p>
          <a:p>
            <a:pPr algn="just">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ეპიდემიის   კერებში  ლიკვიდაციისათვის გასატარებელი ღონისძიებების კოორდინაცია; </a:t>
            </a:r>
          </a:p>
          <a:p>
            <a:pPr algn="just">
              <a:lnSpc>
                <a:spcPct val="120000"/>
              </a:lnSpc>
              <a:buFont typeface="Wingdings" pitchFamily="2" charset="2"/>
              <a:buChar char="Ø"/>
              <a:defRPr/>
            </a:pPr>
            <a:endParaRPr lang="ka-GE" sz="16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71480"/>
            <a:ext cx="8715436" cy="9389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i="1" spc="50" dirty="0" smtClean="0">
                <a:ln w="11430"/>
                <a:solidFill>
                  <a:schemeClr val="tx1"/>
                </a:solidFill>
                <a:effectLst>
                  <a:outerShdw blurRad="76200" dist="50800" dir="5400000" algn="tl" rotWithShape="0">
                    <a:srgbClr val="000000">
                      <a:alpha val="65000"/>
                    </a:srgbClr>
                  </a:outerShdw>
                </a:effectLst>
              </a:rPr>
              <a:t>ს</a:t>
            </a:r>
            <a:r>
              <a:rPr lang="ka-GE" sz="2800" b="1" i="1" spc="50" dirty="0" smtClean="0">
                <a:ln w="11430"/>
                <a:solidFill>
                  <a:schemeClr val="tx1"/>
                </a:solidFill>
                <a:effectLst>
                  <a:outerShdw blurRad="76200" dist="50800" dir="5400000" algn="tl" rotWithShape="0">
                    <a:srgbClr val="000000">
                      <a:alpha val="65000"/>
                    </a:srgbClr>
                  </a:outerShdw>
                </a:effectLst>
              </a:rPr>
              <a:t>ს</a:t>
            </a:r>
            <a:r>
              <a:rPr lang="ru-RU" sz="2800" b="1" i="1" spc="50" dirty="0" smtClean="0">
                <a:ln w="11430"/>
                <a:solidFill>
                  <a:schemeClr val="tx1"/>
                </a:solidFill>
                <a:effectLst>
                  <a:outerShdw blurRad="76200" dist="50800" dir="5400000" algn="tl" rotWithShape="0">
                    <a:srgbClr val="000000">
                      <a:alpha val="65000"/>
                    </a:srgbClr>
                  </a:outerShdw>
                </a:effectLst>
              </a:rPr>
              <a:t>იპ</a:t>
            </a:r>
            <a:r>
              <a:rPr lang="en-US" sz="2800" b="1" i="1" spc="50" dirty="0" smtClean="0">
                <a:ln w="11430"/>
                <a:solidFill>
                  <a:schemeClr val="tx1"/>
                </a:solidFill>
                <a:effectLst>
                  <a:outerShdw blurRad="76200" dist="50800" dir="5400000" algn="tl" rotWithShape="0">
                    <a:srgbClr val="000000">
                      <a:alpha val="65000"/>
                    </a:srgbClr>
                  </a:outerShdw>
                </a:effectLst>
              </a:rPr>
              <a:t> -</a:t>
            </a:r>
            <a:r>
              <a:rPr lang="ru-RU" sz="2800" b="1" i="1" spc="50" dirty="0" smtClean="0">
                <a:ln w="11430"/>
                <a:solidFill>
                  <a:schemeClr val="tx1"/>
                </a:solidFill>
                <a:effectLst>
                  <a:outerShdw blurRad="76200" dist="50800" dir="5400000" algn="tl" rotWithShape="0">
                    <a:srgbClr val="000000">
                      <a:alpha val="65000"/>
                    </a:srgbClr>
                  </a:outerShdw>
                </a:effectLst>
              </a:rPr>
              <a:t> </a:t>
            </a:r>
            <a:r>
              <a:rPr lang="en-US" sz="2800" b="1" i="1" spc="50" dirty="0" smtClean="0">
                <a:ln w="11430"/>
                <a:solidFill>
                  <a:schemeClr val="tx1"/>
                </a:solidFill>
                <a:effectLst>
                  <a:outerShdw blurRad="76200" dist="50800" dir="5400000" algn="tl" rotWithShape="0">
                    <a:srgbClr val="000000">
                      <a:alpha val="65000"/>
                    </a:srgbClr>
                  </a:outerShdw>
                </a:effectLst>
              </a:rPr>
              <a:t>“</a:t>
            </a:r>
            <a:r>
              <a:rPr lang="ka-GE" sz="2800" b="1" i="1" spc="50" dirty="0" smtClean="0">
                <a:ln w="11430"/>
                <a:solidFill>
                  <a:schemeClr val="tx1"/>
                </a:solidFill>
                <a:effectLst>
                  <a:outerShdw blurRad="76200" dist="50800" dir="5400000" algn="tl" rotWithShape="0">
                    <a:srgbClr val="000000">
                      <a:alpha val="65000"/>
                    </a:srgbClr>
                  </a:outerShdw>
                </a:effectLst>
              </a:rPr>
              <a:t>საგანგებო  სიტუაციებზე რეაგირების სამედიცინო </a:t>
            </a:r>
            <a:r>
              <a:rPr lang="ru-RU" sz="2800" b="1" i="1" spc="50" dirty="0" smtClean="0">
                <a:ln w="11430"/>
                <a:solidFill>
                  <a:schemeClr val="tx1"/>
                </a:solidFill>
                <a:effectLst>
                  <a:outerShdw blurRad="76200" dist="50800" dir="5400000" algn="tl" rotWithShape="0">
                    <a:srgbClr val="000000">
                      <a:alpha val="65000"/>
                    </a:srgbClr>
                  </a:outerShdw>
                </a:effectLst>
              </a:rPr>
              <a:t>ცენტრი</a:t>
            </a:r>
            <a:r>
              <a:rPr lang="ka-GE" sz="2800" b="1" i="1" spc="50" dirty="0" smtClean="0">
                <a:ln w="11430"/>
                <a:solidFill>
                  <a:schemeClr val="tx1"/>
                </a:solidFill>
                <a:effectLst>
                  <a:outerShdw blurRad="76200" dist="50800" dir="5400000" algn="tl" rotWithShape="0">
                    <a:srgbClr val="000000">
                      <a:alpha val="65000"/>
                    </a:srgbClr>
                  </a:outerShdw>
                </a:effectLst>
              </a:rPr>
              <a:t>ს</a:t>
            </a:r>
            <a:r>
              <a:rPr lang="en-US" sz="2800" b="1" i="1" spc="50" dirty="0" smtClean="0">
                <a:ln w="11430"/>
                <a:solidFill>
                  <a:schemeClr val="tx1"/>
                </a:solidFill>
                <a:effectLst>
                  <a:outerShdw blurRad="76200" dist="50800" dir="5400000" algn="tl" rotWithShape="0">
                    <a:srgbClr val="000000">
                      <a:alpha val="65000"/>
                    </a:srgbClr>
                  </a:outerShdw>
                </a:effectLst>
              </a:rPr>
              <a:t>”</a:t>
            </a:r>
            <a:r>
              <a:rPr lang="ka-GE" sz="2800" b="1" i="1" spc="50" dirty="0" smtClean="0">
                <a:ln w="11430"/>
                <a:solidFill>
                  <a:schemeClr val="tx1"/>
                </a:solidFill>
                <a:effectLst>
                  <a:outerShdw blurRad="76200" dist="50800" dir="5400000" algn="tl" rotWithShape="0">
                    <a:srgbClr val="000000">
                      <a:alpha val="65000"/>
                    </a:srgbClr>
                  </a:outerShdw>
                </a:effectLst>
              </a:rPr>
              <a:t> ფუნქციები</a:t>
            </a:r>
            <a:endParaRPr lang="en-US" sz="2800" b="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57126" y="1500174"/>
            <a:ext cx="8786874" cy="5214950"/>
          </a:xfrm>
        </p:spPr>
        <p:txBody>
          <a:bodyPr>
            <a:noAutofit/>
          </a:bodyPr>
          <a:lstStyle/>
          <a:p>
            <a:pPr>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პირველადი საექიმო და სასწრაფო დახმარების სამუშაო ბრიგადების ფორმირება  და კოორდინაცია;</a:t>
            </a:r>
            <a:endPar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განსაკუთრებულად მძიმე ავადმყოფების სხვა ქალაქებსა და სახელმწიფოებში ევაკუაციის შესაძლებლობის განსაზღვრა და ორგანიზება, მათი კოლექტიური და   ინდივიდუალური დაცვის საშუალებებით უზრუნველყოფა;</a:t>
            </a:r>
          </a:p>
          <a:p>
            <a:pPr>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აუცილებელ სამედიცინო ინვენტარისა და პრეპარატებზე, ადამიანთა რესურსებსა და სპეციალისტებზე მოთხოვნილების განსაზღვრა, როგორც საკუთარი ქვეყნიდან, ისე სხვა სახელმწიფოებიდან;</a:t>
            </a:r>
          </a:p>
          <a:p>
            <a:pPr>
              <a:lnSpc>
                <a:spcPct val="120000"/>
              </a:lnSpc>
              <a:buFont typeface="Wingdings" pitchFamily="2" charset="2"/>
              <a:buChar char="Ø"/>
              <a:defRPr/>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საგანგებო</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სიტუაციების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დროს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სამინისტროსათვის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მოქმედი</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კანონმდებლობის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შესაბამისად</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გადაცემული</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ჰუმანიტარული</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ტვირთის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მიღებისა</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განაწილების</a:t>
            </a:r>
            <a:r>
              <a:rPr lang="ru-RU"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კოორდინაცია;</a:t>
            </a:r>
          </a:p>
          <a:p>
            <a:pPr>
              <a:buFont typeface="Wingdings" pitchFamily="2" charset="2"/>
              <a:buChar char="Ø"/>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საგანგებო სიტუაციებისას შრომის, ჯანმრთელობისა და სოციალური დაცვის სამინისტროს სფეროს ძალებისა და საშუალებების მობილიზაცია;</a:t>
            </a:r>
          </a:p>
          <a:p>
            <a:pPr>
              <a:buFont typeface="Wingdings" pitchFamily="2" charset="2"/>
              <a:buChar char="Ø"/>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მოსახლეობის  გადაუდებელი სამედიცინო უზრუნველყოფისათვის სამოქალაქო თავდაცვის საჭიროებიდან გამომდინარე სამედიცინო დაწესებულებათა საქმიანობის, სამედიცინო ფორმირებათა შექმნის კოორდინაცია;</a:t>
            </a:r>
          </a:p>
          <a:p>
            <a:pPr>
              <a:buFont typeface="Wingdings" pitchFamily="2" charset="2"/>
              <a:buChar char="Ø"/>
            </a:pPr>
            <a:r>
              <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კადრების გადამზადება იმ სამედიცინო სპეციალობებში, რომლებიც საჭიროა საომარი ან საგანგებო სიტუაციების დროს</a:t>
            </a: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6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3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დასამტკიცებელი დოკუმენტები</a:t>
            </a:r>
            <a:endParaRPr lang="ka-GE"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500034" y="1412776"/>
            <a:ext cx="8229600" cy="4896544"/>
          </a:xfrm>
        </p:spPr>
        <p:txBody>
          <a:bodyPr>
            <a:normAutofit/>
          </a:bodyPr>
          <a:lstStyle/>
          <a:p>
            <a:pPr algn="just">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rPr>
              <a:t>სასწრაფო სამედიცინო დახმარების ავტომანქანის სტანდარტი;</a:t>
            </a:r>
          </a:p>
          <a:p>
            <a:pPr algn="just">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rPr>
              <a:t>რეანიმობილის სტანდარტი;</a:t>
            </a:r>
          </a:p>
          <a:p>
            <a:pPr algn="just">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rPr>
              <a:t>გადაუდებელი სამედიცინო დახმარების პერსონალის პროტოკოლი;</a:t>
            </a:r>
          </a:p>
          <a:p>
            <a:pPr algn="just">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rPr>
              <a:t>პერსონალის მუშაობის დებულება;</a:t>
            </a:r>
          </a:p>
          <a:p>
            <a:pPr algn="just">
              <a:buFont typeface="Wingdings" pitchFamily="2" charset="2"/>
              <a:buChar char="Ø"/>
            </a:pPr>
            <a:r>
              <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rPr>
              <a:t>პერსონალის საბაზისო ცოდნის მოცულობა.</a:t>
            </a:r>
          </a:p>
          <a:p>
            <a:pPr marL="0" indent="0" algn="just">
              <a:buNone/>
            </a:pPr>
            <a:endPar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just">
              <a:buFont typeface="Wingdings" pitchFamily="2" charset="2"/>
              <a:buChar char="Ø"/>
            </a:pPr>
            <a:endPar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just">
              <a:buFont typeface="Wingdings" pitchFamily="2" charset="2"/>
              <a:buChar char="Ø"/>
            </a:pPr>
            <a:endPar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algn="just">
              <a:buFont typeface="Wingdings" pitchFamily="2" charset="2"/>
              <a:buChar char="Ø"/>
            </a:pPr>
            <a:endParaRPr lang="ka-GE" b="1" dirty="0" smtClean="0">
              <a:ln w="12700">
                <a:solidFill>
                  <a:schemeClr val="tx2">
                    <a:satMod val="155000"/>
                  </a:schemeClr>
                </a:solidFill>
                <a:prstDash val="solid"/>
              </a:ln>
              <a:effectLst>
                <a:outerShdw blurRad="41275" dist="20320" dir="1800000" algn="tl" rotWithShape="0">
                  <a:srgbClr val="000000">
                    <a:alpha val="40000"/>
                  </a:srgbClr>
                </a:outerShdw>
              </a:effectLst>
            </a:endParaRPr>
          </a:p>
          <a:p>
            <a:pPr marL="0" indent="0" algn="just">
              <a:buNone/>
            </a:pPr>
            <a:endParaRPr lang="ka-GE" b="1" u="sng" dirty="0">
              <a:ln w="12700">
                <a:solidFill>
                  <a:srgbClr val="FF0000"/>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wheel spokes="2"/>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პერსონალი</a:t>
            </a:r>
            <a:endParaRPr lang="ka-G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28596" y="2571744"/>
            <a:ext cx="8358246" cy="3350908"/>
          </a:xfrm>
        </p:spPr>
        <p:txBody>
          <a:bodyPr>
            <a:normAutofit/>
          </a:bodyPr>
          <a:lstStyle/>
          <a:p>
            <a:pPr>
              <a:buFont typeface="Wingdings" pitchFamily="2" charset="2"/>
              <a:buChar char="Ø"/>
            </a:pPr>
            <a:r>
              <a:rPr lang="ka-GE"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პერსონალის გადამზადება;</a:t>
            </a:r>
          </a:p>
          <a:p>
            <a:pPr>
              <a:buFont typeface="Wingdings" pitchFamily="2" charset="2"/>
              <a:buChar char="Ø"/>
            </a:pPr>
            <a:r>
              <a:rPr lang="ka-GE"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ხელფასების მატება;</a:t>
            </a:r>
          </a:p>
          <a:p>
            <a:pPr>
              <a:buFont typeface="Wingdings" pitchFamily="2" charset="2"/>
              <a:buChar char="Ø"/>
            </a:pPr>
            <a:r>
              <a:rPr lang="ka-GE"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საშვებულებო თანხების გათვალისწინება.</a:t>
            </a:r>
          </a:p>
          <a:p>
            <a:pPr>
              <a:buNone/>
            </a:pP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wheel spokes="2"/>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2000" b="1" i="1" spc="50" dirty="0" smtClean="0">
                <a:ln w="11430"/>
                <a:solidFill>
                  <a:schemeClr val="tx1"/>
                </a:solidFill>
                <a:effectLst>
                  <a:outerShdw blurRad="76200" dist="50800" dir="5400000" algn="tl" rotWithShape="0">
                    <a:srgbClr val="000000">
                      <a:alpha val="65000"/>
                    </a:srgbClr>
                  </a:outerShdw>
                </a:effectLst>
              </a:rPr>
              <a:t>მზადყოფნის ამაღლების ღონისძიებები</a:t>
            </a:r>
            <a:br>
              <a:rPr lang="ka-GE" sz="2000" b="1" i="1" spc="50" dirty="0" smtClean="0">
                <a:ln w="11430"/>
                <a:solidFill>
                  <a:schemeClr val="tx1"/>
                </a:solidFill>
                <a:effectLst>
                  <a:outerShdw blurRad="76200" dist="50800" dir="5400000" algn="tl" rotWithShape="0">
                    <a:srgbClr val="000000">
                      <a:alpha val="65000"/>
                    </a:srgbClr>
                  </a:outerShdw>
                </a:effectLst>
              </a:rPr>
            </a:br>
            <a:r>
              <a:rPr lang="ka-GE" sz="2000" b="1" i="1" spc="50" dirty="0" smtClean="0">
                <a:ln w="11430"/>
                <a:solidFill>
                  <a:schemeClr val="tx1"/>
                </a:solidFill>
                <a:effectLst>
                  <a:outerShdw blurRad="76200" dist="50800" dir="5400000" algn="tl" rotWithShape="0">
                    <a:srgbClr val="000000">
                      <a:alpha val="65000"/>
                    </a:srgbClr>
                  </a:outerShdw>
                </a:effectLst>
              </a:rPr>
              <a:t>(გამოცდილება)</a:t>
            </a:r>
            <a:endParaRPr lang="ru-RU" sz="2000" b="1" i="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500174"/>
            <a:ext cx="8229600" cy="4824426"/>
          </a:xfrm>
        </p:spPr>
        <p:txBody>
          <a:bodyPr>
            <a:normAutofit fontScale="55000" lnSpcReduction="20000"/>
          </a:bodyPr>
          <a:lstStyle/>
          <a:p>
            <a:pPr algn="ctr">
              <a:buNone/>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დეპარტამენტის ორგანიზებით</a:t>
            </a:r>
            <a:r>
              <a:rPr lang="pt-BR"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2007 წლიდან </a:t>
            </a:r>
            <a:r>
              <a:rPr lang="en-US" sz="3300" b="1" u="sng" dirty="0" err="1"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მიმდინარეობს</a:t>
            </a:r>
            <a:r>
              <a:rPr lang="en-US"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გადაუდებელი</a:t>
            </a:r>
            <a:r>
              <a:rPr lang="en-US"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 მომსახურებისათვის ადამიანური რესურსის ეტაპობრივი მზადება</a:t>
            </a:r>
            <a:r>
              <a:rPr lang="pt-BR"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ru-RU" sz="33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2007 წელს მომზადდა 489 მაშველი რეზერვისტი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325 ექიმი რეზერვისტი და 171 ექიმი რეზერვისტის თანაშემწე;</a:t>
            </a:r>
            <a:endParaRPr lang="ru-RU"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2008 წელს მომზადდა</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200 ჯანდაცვის სპეციალისტი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150 ექიმი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50 მენეჯერი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სწავლება ჩატარდა თბილისში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იმერეთის</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სამეგრელო</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ზემო სვანეთის და შიდა ქართლის რეგიონებში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სწავლების პერიოდში ჩატარდა ორი სიმულაციური სავარჯიშო;</a:t>
            </a:r>
            <a:endParaRPr lang="ru-RU"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2009 წელს მომზადდა 400 სპეციალისტი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300 ექიმი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50 მენეჯერი და 50 მაშველი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ტრენინგი ჩატარდა თბილისში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სამცხე</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ჯავახეთის</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შიდა ქართლის</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იმერეთის და კახეთის რეგიონებში</a:t>
            </a:r>
            <a:r>
              <a:rPr lang="pt-BR"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ჩატარდა 2 კატასტროფის იმიტაცია; </a:t>
            </a:r>
            <a:endParaRPr lang="ru-RU"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2011 წელს   მომზადდა 50 ჯანდაცვის პროფესიონალის</a:t>
            </a:r>
            <a:r>
              <a:rPr lang="nb-NO"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25 ექიმი და 25 მენეჯერი</a:t>
            </a:r>
            <a:r>
              <a:rPr lang="nb-NO"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სასწავლო კურსი მოიცავდა 2 სიმულაციურ სავარჯიშოს</a:t>
            </a:r>
            <a:r>
              <a:rPr lang="nb-NO"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ერთი მასშტაბური კატასტროფის იმიტაცია ჩატარდა თბილისში და ერთი სამაგიდო სავარჯიშო</a:t>
            </a:r>
            <a:r>
              <a:rPr lang="nb-NO"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ბათუმში</a:t>
            </a:r>
            <a:r>
              <a:rPr lang="nb-NO"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endParaRPr lang="ru-RU"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სულ დღემდე მომზადდა 1250 ჯანდაცვის სპეციალისტი (1070 ექიმი, 175 მენეჯერი) და 540 მაშველი. ყოველი სასწავლო კურსის ფარგლებში ტარდება სამაგიდო სიმულაციური სავარჯიშო და მასშტაბური კატასტროფის იმიტაცია სხვადასხვა უწყებების მონაწილეობით. სასწავლო კურსის დასრულების შემდეგ კურსის მსმენელებს გადაეცათ სერტიფიკატები. </a:t>
            </a:r>
            <a:endParaRPr lang="ru-RU"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lvl="0" algn="just"/>
            <a:r>
              <a:rPr lang="ka-GE"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2012 წელს  განხორციელდა 50 მენეჯერის მომზადება</a:t>
            </a:r>
            <a:r>
              <a:rPr lang="en-US" sz="29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ru-RU" sz="2900" b="1" dirty="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4"/>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heel spokes="2"/>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საქართველოს</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შრომის</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ჯანმრთელობისა</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და</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სოციალური</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დაცვის</a:t>
            </a:r>
            <a:r>
              <a:rPr lang="en-US" sz="28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2800" b="1" i="1" spc="50" dirty="0" smtClean="0">
                <a:ln w="11430"/>
                <a:solidFill>
                  <a:schemeClr val="tx1"/>
                </a:solidFill>
                <a:effectLst>
                  <a:outerShdw blurRad="76200" dist="50800" dir="5400000" algn="tl" rotWithShape="0">
                    <a:srgbClr val="000000">
                      <a:alpha val="65000"/>
                    </a:srgbClr>
                  </a:outerShdw>
                </a:effectLst>
                <a:latin typeface="Sylfaen"/>
              </a:rPr>
              <a:t>სამინისტრო</a:t>
            </a:r>
            <a:endParaRPr lang="ru-RU" sz="2800" b="1" i="1" spc="50" dirty="0">
              <a:ln w="11430"/>
              <a:solidFill>
                <a:schemeClr val="tx1"/>
              </a:solidFill>
              <a:effectLst>
                <a:outerShdw blurRad="76200" dist="50800" dir="5400000" algn="tl" rotWithShape="0">
                  <a:srgbClr val="000000">
                    <a:alpha val="65000"/>
                  </a:srgbClr>
                </a:outerShdw>
              </a:effectLst>
            </a:endParaRPr>
          </a:p>
        </p:txBody>
      </p:sp>
      <p:sp>
        <p:nvSpPr>
          <p:cNvPr id="4" name="Content Placeholder 3"/>
          <p:cNvSpPr>
            <a:spLocks noGrp="1" noChangeArrowheads="1"/>
          </p:cNvSpPr>
          <p:nvPr>
            <p:ph idx="1"/>
          </p:nvPr>
        </p:nvSpPr>
        <p:spPr bwMode="auto">
          <a:prstGeom prst="rect">
            <a:avLst/>
          </a:prstGeom>
          <a:noFill/>
          <a:ln w="9525">
            <a:noFill/>
            <a:miter lim="800000"/>
            <a:headEnd/>
            <a:tailEnd/>
          </a:ln>
        </p:spPr>
        <p:txBody>
          <a:bodyPr>
            <a:normAutofit/>
          </a:bodyPr>
          <a:lstStyle/>
          <a:p>
            <a:pPr marL="342900" indent="-342900" algn="ctr">
              <a:buNone/>
              <a:defRPr/>
            </a:pPr>
            <a:r>
              <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საგანგებო სიტუაციების მართვის ერთიან სისტემაში სამინისტროს ადგილი და როლი განსაზღვრულია „ბუნებრივი და ტექნოგენური ხასიათის საგანგებო სიტუაციებზე ეროვნული რეაგირების გეგმის დამტკიცების შესახებ“ საქართველოს პრეზიდენტის 2008 წლის 26 აგვისტოს #415 ბრძანებულებით</a:t>
            </a:r>
          </a:p>
          <a:p>
            <a:pPr marL="342900" indent="-342900" algn="just">
              <a:buNone/>
              <a:defRPr/>
            </a:pPr>
            <a:endPar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marL="342900" indent="-342900" algn="just">
              <a:buNone/>
              <a:defRPr/>
            </a:pPr>
            <a:r>
              <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	</a:t>
            </a:r>
            <a:r>
              <a:rPr lang="ka-GE" sz="2400" b="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ფუნქცია 6 – სამედიცინო უზრუნველყოფა:</a:t>
            </a:r>
          </a:p>
          <a:p>
            <a:pPr marL="342900" indent="-342900" algn="just">
              <a:defRPr/>
            </a:pPr>
            <a:endPar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endParaRPr>
          </a:p>
          <a:p>
            <a:pPr marL="342900" indent="-342900" algn="just">
              <a:buFont typeface="Wingdings" pitchFamily="2" charset="2"/>
              <a:buChar char="Ø"/>
              <a:defRPr/>
            </a:pPr>
            <a:r>
              <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საქართველოს შრომის, ჯანმრთელობისა და სოციალური დაცვის სამინისტროს მიერ საგანგებო სიტუაციების დროს სამედიცინო უზრუნველყოფის ძირითადი ღონისძიებების შემუშავება და განხორციელების კოორდინაცია</a:t>
            </a:r>
          </a:p>
          <a:p>
            <a:pPr marL="342900" indent="-342900" algn="just">
              <a:buFont typeface="Wingdings" pitchFamily="2" charset="2"/>
              <a:buChar char="Ø"/>
              <a:defRPr/>
            </a:pPr>
            <a:r>
              <a:rPr lang="ka-GE" sz="18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a:rPr>
              <a:t>საგანგებო სიტუაციების დროს სამედიცინო დახმარების უზრუნველყოფა.</a:t>
            </a:r>
          </a:p>
        </p:txBody>
      </p:sp>
    </p:spTree>
  </p:cSld>
  <p:clrMapOvr>
    <a:masterClrMapping/>
  </p:clrMapOvr>
  <p:transition>
    <p:wheel spokes="2"/>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65321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400" b="1" i="1" spc="50" dirty="0" smtClean="0">
                <a:ln w="11430"/>
                <a:solidFill>
                  <a:schemeClr val="tx1"/>
                </a:solidFill>
                <a:effectLst>
                  <a:outerShdw blurRad="76200" dist="50800" dir="5400000" algn="tl" rotWithShape="0">
                    <a:srgbClr val="000000">
                      <a:alpha val="65000"/>
                    </a:srgbClr>
                  </a:outerShdw>
                </a:effectLst>
                <a:latin typeface="Sylfaen"/>
              </a:rPr>
              <a:t>ოპერატიული</a:t>
            </a:r>
            <a:r>
              <a:rPr lang="en-US" sz="5400" b="1" i="1" spc="50" dirty="0" smtClean="0">
                <a:ln w="11430"/>
                <a:solidFill>
                  <a:schemeClr val="tx1"/>
                </a:solidFill>
                <a:effectLst>
                  <a:outerShdw blurRad="76200" dist="50800" dir="5400000" algn="tl" rotWithShape="0">
                    <a:srgbClr val="000000">
                      <a:alpha val="65000"/>
                    </a:srgbClr>
                  </a:outerShdw>
                </a:effectLst>
                <a:latin typeface="AcadMtavr" pitchFamily="2" charset="0"/>
              </a:rPr>
              <a:t> </a:t>
            </a:r>
            <a:r>
              <a:rPr lang="ka-GE" sz="5400" b="1" i="1" spc="50" dirty="0" smtClean="0">
                <a:ln w="11430"/>
                <a:solidFill>
                  <a:schemeClr val="tx1"/>
                </a:solidFill>
                <a:effectLst>
                  <a:outerShdw blurRad="76200" dist="50800" dir="5400000" algn="tl" rotWithShape="0">
                    <a:srgbClr val="000000">
                      <a:alpha val="65000"/>
                    </a:srgbClr>
                  </a:outerShdw>
                </a:effectLst>
                <a:latin typeface="Sylfaen"/>
              </a:rPr>
              <a:t>რეაგირება</a:t>
            </a:r>
            <a:endParaRPr lang="ru-RU" b="1" i="1" spc="50" dirty="0">
              <a:ln w="11430"/>
              <a:solidFill>
                <a:schemeClr val="tx1"/>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643050"/>
            <a:ext cx="8229600" cy="4929222"/>
          </a:xfrm>
        </p:spPr>
        <p:txBody>
          <a:bodyPr>
            <a:noAutofit/>
          </a:bodyPr>
          <a:lstStyle/>
          <a:p>
            <a:pPr algn="ctr">
              <a:buNone/>
            </a:pPr>
            <a:r>
              <a:rPr lang="ka-GE" sz="1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პირველადი</a:t>
            </a:r>
            <a:r>
              <a:rPr lang="ru-RU"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რეაგირება</a:t>
            </a:r>
            <a:endParaRPr lang="en-US"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lgn="ctr">
              <a:buNone/>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მოსახლეობის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ჯანმრთელობის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მდგომარეობის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შეფასება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მოთხოვნების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განსაზღვრა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უზრუნველყოფის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სფეროში</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მონიტორინგი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დახმარების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პერსონალი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აღჭურვილობა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რესურსები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ავადმყოფთა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ევაკუაცია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სისხლი</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სისხლის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პროდუქტები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მუშაკთა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ჯანმრთელობისა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უსაფრთხოების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უზრუნველყოფა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კონსულტაცია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ტექნიკური</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დახმარება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endPar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მოსახლეობის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ჯანმრთელობის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დაცვა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ინფორმირება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დაავადებათა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კონტროლი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lgn="ctr">
              <a:buNone/>
            </a:pPr>
            <a:r>
              <a:rPr lang="ka-GE"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გრძელვადიანი</a:t>
            </a:r>
            <a:r>
              <a:rPr lang="ru-RU"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რეაგირება</a:t>
            </a:r>
            <a:r>
              <a:rPr lang="en-US" sz="2000" b="1" i="1" u="sng"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საგანგებო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შტაბი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რეაგირების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ჯგუფების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აქტივაცია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ტრანსპორტირების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მოთხოვნის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კოორდინაცია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სამედიცინო</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აღჭურვილობის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შეძენის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აწყობის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და</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მიწოდების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კოორდინაცია</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მოქმედების</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შემდგომი</a:t>
            </a:r>
            <a:r>
              <a:rPr lang="ru-RU"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 </a:t>
            </a:r>
            <a:r>
              <a:rPr lang="ka-GE"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მოხსენებები</a:t>
            </a:r>
            <a:r>
              <a:rPr lang="en-US" sz="1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ru-RU" sz="1400" b="1" dirty="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მოსახლეობის ჯანმრთელობა </a:t>
            </a:r>
            <a:r>
              <a:rPr lang="ka-GE" sz="2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კატასტროფის შემთხვევების მართვა</a:t>
            </a:r>
            <a:endParaRPr lang="ru-RU" sz="27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2" name="Picture 22" descr="j0254184[1]"/>
          <p:cNvPicPr>
            <a:picLocks noGrp="1" noChangeAspect="1" noChangeArrowheads="1"/>
          </p:cNvPicPr>
          <p:nvPr>
            <p:ph idx="1"/>
          </p:nvPr>
        </p:nvPicPr>
        <p:blipFill>
          <a:blip r:embed="rId2"/>
          <a:srcRect/>
          <a:stretch>
            <a:fillRect/>
          </a:stretch>
        </p:blipFill>
        <p:spPr bwMode="auto">
          <a:xfrm>
            <a:off x="214282" y="2143116"/>
            <a:ext cx="1533449" cy="1814170"/>
          </a:xfrm>
          <a:prstGeom prst="rect">
            <a:avLst/>
          </a:prstGeom>
          <a:noFill/>
          <a:ln w="9525">
            <a:noFill/>
            <a:miter lim="800000"/>
            <a:headEnd/>
            <a:tailEnd/>
          </a:ln>
        </p:spPr>
      </p:pic>
      <p:sp>
        <p:nvSpPr>
          <p:cNvPr id="43" name="AutoShape 43"/>
          <p:cNvSpPr>
            <a:spLocks noChangeArrowheads="1"/>
          </p:cNvSpPr>
          <p:nvPr/>
        </p:nvSpPr>
        <p:spPr bwMode="auto">
          <a:xfrm>
            <a:off x="1857356" y="2857496"/>
            <a:ext cx="360363" cy="485775"/>
          </a:xfrm>
          <a:prstGeom prst="leftRightArrow">
            <a:avLst>
              <a:gd name="adj1" fmla="val 50000"/>
              <a:gd name="adj2" fmla="val 20000"/>
            </a:avLst>
          </a:prstGeom>
          <a:solidFill>
            <a:srgbClr val="FF0000"/>
          </a:solidFill>
          <a:ln w="9525">
            <a:solidFill>
              <a:schemeClr val="tx1"/>
            </a:solidFill>
            <a:miter lim="800000"/>
            <a:headEnd/>
            <a:tailEnd/>
          </a:ln>
        </p:spPr>
        <p:txBody>
          <a:bodyPr wrap="none" anchor="ctr"/>
          <a:lstStyle/>
          <a:p>
            <a:endParaRPr lang="en-US"/>
          </a:p>
        </p:txBody>
      </p:sp>
      <p:sp>
        <p:nvSpPr>
          <p:cNvPr id="45" name="AutoShape 44"/>
          <p:cNvSpPr>
            <a:spLocks noChangeArrowheads="1"/>
          </p:cNvSpPr>
          <p:nvPr/>
        </p:nvSpPr>
        <p:spPr bwMode="auto">
          <a:xfrm>
            <a:off x="3786182" y="2786058"/>
            <a:ext cx="360363" cy="485775"/>
          </a:xfrm>
          <a:prstGeom prst="leftRightArrow">
            <a:avLst>
              <a:gd name="adj1" fmla="val 50000"/>
              <a:gd name="adj2" fmla="val 20000"/>
            </a:avLst>
          </a:prstGeom>
          <a:solidFill>
            <a:srgbClr val="FF0000"/>
          </a:solidFill>
          <a:ln w="9525">
            <a:solidFill>
              <a:schemeClr val="tx1"/>
            </a:solidFill>
            <a:miter lim="800000"/>
            <a:headEnd/>
            <a:tailEnd/>
          </a:ln>
        </p:spPr>
        <p:txBody>
          <a:bodyPr wrap="none" anchor="ctr"/>
          <a:lstStyle/>
          <a:p>
            <a:endParaRPr lang="en-US"/>
          </a:p>
        </p:txBody>
      </p:sp>
      <p:sp>
        <p:nvSpPr>
          <p:cNvPr id="50" name="AutoShape 33"/>
          <p:cNvSpPr>
            <a:spLocks noChangeArrowheads="1"/>
          </p:cNvSpPr>
          <p:nvPr/>
        </p:nvSpPr>
        <p:spPr bwMode="auto">
          <a:xfrm>
            <a:off x="5643570" y="2571744"/>
            <a:ext cx="936625" cy="6477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2160 w 21600"/>
              <a:gd name="T13" fmla="*/ 12343 h 21600"/>
              <a:gd name="T14" fmla="*/ 19440 w 21600"/>
              <a:gd name="T15" fmla="*/ 18514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lnTo>
                  <a:pt x="108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 name="AutoShape 25"/>
          <p:cNvSpPr>
            <a:spLocks noChangeArrowheads="1"/>
          </p:cNvSpPr>
          <p:nvPr/>
        </p:nvSpPr>
        <p:spPr bwMode="auto">
          <a:xfrm>
            <a:off x="4429124" y="3571876"/>
            <a:ext cx="1071570" cy="2286016"/>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1547 w 21600"/>
              <a:gd name="T13" fmla="*/ 9516 h 21600"/>
              <a:gd name="T14" fmla="*/ 20053 w 21600"/>
              <a:gd name="T15" fmla="*/ 12084 h 21600"/>
            </a:gdLst>
            <a:ahLst/>
            <a:cxnLst>
              <a:cxn ang="T8">
                <a:pos x="T0" y="T1"/>
              </a:cxn>
              <a:cxn ang="T9">
                <a:pos x="T2" y="T3"/>
              </a:cxn>
              <a:cxn ang="T10">
                <a:pos x="T4" y="T5"/>
              </a:cxn>
              <a:cxn ang="T11">
                <a:pos x="T6" y="T7"/>
              </a:cxn>
            </a:cxnLst>
            <a:rect l="T12" t="T13" r="T14" b="T15"/>
            <a:pathLst>
              <a:path w="21600" h="21600">
                <a:moveTo>
                  <a:pt x="10800" y="0"/>
                </a:moveTo>
                <a:lnTo>
                  <a:pt x="6480" y="5205"/>
                </a:lnTo>
                <a:lnTo>
                  <a:pt x="9516" y="5205"/>
                </a:lnTo>
                <a:lnTo>
                  <a:pt x="9516" y="9516"/>
                </a:lnTo>
                <a:lnTo>
                  <a:pt x="5205" y="9516"/>
                </a:lnTo>
                <a:lnTo>
                  <a:pt x="5205" y="6480"/>
                </a:lnTo>
                <a:lnTo>
                  <a:pt x="0" y="10800"/>
                </a:lnTo>
                <a:lnTo>
                  <a:pt x="5205" y="15120"/>
                </a:lnTo>
                <a:lnTo>
                  <a:pt x="5205" y="12084"/>
                </a:lnTo>
                <a:lnTo>
                  <a:pt x="9516" y="12084"/>
                </a:lnTo>
                <a:lnTo>
                  <a:pt x="9516" y="16395"/>
                </a:lnTo>
                <a:lnTo>
                  <a:pt x="6480" y="16395"/>
                </a:lnTo>
                <a:lnTo>
                  <a:pt x="10800" y="21600"/>
                </a:lnTo>
                <a:lnTo>
                  <a:pt x="15120" y="16395"/>
                </a:lnTo>
                <a:lnTo>
                  <a:pt x="12084" y="16395"/>
                </a:lnTo>
                <a:lnTo>
                  <a:pt x="12084" y="12084"/>
                </a:lnTo>
                <a:lnTo>
                  <a:pt x="16395" y="12084"/>
                </a:lnTo>
                <a:lnTo>
                  <a:pt x="16395" y="15120"/>
                </a:lnTo>
                <a:lnTo>
                  <a:pt x="21600" y="10800"/>
                </a:lnTo>
                <a:lnTo>
                  <a:pt x="16395" y="6480"/>
                </a:lnTo>
                <a:lnTo>
                  <a:pt x="16395" y="9516"/>
                </a:lnTo>
                <a:lnTo>
                  <a:pt x="12084" y="9516"/>
                </a:lnTo>
                <a:lnTo>
                  <a:pt x="12084" y="5205"/>
                </a:lnTo>
                <a:lnTo>
                  <a:pt x="15120" y="5205"/>
                </a:lnTo>
                <a:lnTo>
                  <a:pt x="10800" y="0"/>
                </a:lnTo>
                <a:close/>
              </a:path>
            </a:pathLst>
          </a:custGeom>
          <a:solidFill>
            <a:srgbClr val="FF0066"/>
          </a:solidFill>
          <a:ln w="9525">
            <a:solidFill>
              <a:schemeClr val="tx1"/>
            </a:solidFill>
            <a:miter lim="800000"/>
            <a:headEnd/>
            <a:tailEnd/>
          </a:ln>
        </p:spPr>
        <p:txBody>
          <a:bodyPr wrap="none" anchor="ctr"/>
          <a:lstStyle/>
          <a:p>
            <a:endParaRPr lang="en-US"/>
          </a:p>
        </p:txBody>
      </p:sp>
      <p:sp>
        <p:nvSpPr>
          <p:cNvPr id="55" name="AutoShape 24"/>
          <p:cNvSpPr>
            <a:spLocks noChangeArrowheads="1"/>
          </p:cNvSpPr>
          <p:nvPr/>
        </p:nvSpPr>
        <p:spPr bwMode="auto">
          <a:xfrm flipH="1">
            <a:off x="6715140" y="3786190"/>
            <a:ext cx="863114" cy="58250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3957 h 21600"/>
              <a:gd name="T14" fmla="*/ 18398 w 21600"/>
              <a:gd name="T15" fmla="*/ 8201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957"/>
                </a:lnTo>
                <a:cubicBezTo>
                  <a:pt x="5564" y="3957"/>
                  <a:pt x="0" y="7629"/>
                  <a:pt x="0" y="12158"/>
                </a:cubicBezTo>
                <a:lnTo>
                  <a:pt x="0" y="21600"/>
                </a:lnTo>
                <a:lnTo>
                  <a:pt x="4338" y="21600"/>
                </a:lnTo>
                <a:lnTo>
                  <a:pt x="4338" y="12158"/>
                </a:lnTo>
                <a:cubicBezTo>
                  <a:pt x="4338" y="9973"/>
                  <a:pt x="7960" y="8201"/>
                  <a:pt x="12427" y="8201"/>
                </a:cubicBezTo>
                <a:lnTo>
                  <a:pt x="12427" y="12158"/>
                </a:lnTo>
                <a:lnTo>
                  <a:pt x="21600" y="6079"/>
                </a:lnTo>
                <a:close/>
              </a:path>
            </a:pathLst>
          </a:custGeom>
          <a:solidFill>
            <a:srgbClr val="FF0066"/>
          </a:solidFill>
          <a:ln w="9525">
            <a:solidFill>
              <a:schemeClr val="tx1"/>
            </a:solidFill>
            <a:miter lim="800000"/>
            <a:headEnd/>
            <a:tailEnd/>
          </a:ln>
        </p:spPr>
        <p:txBody>
          <a:bodyPr wrap="none" anchor="ctr"/>
          <a:lstStyle/>
          <a:p>
            <a:endParaRPr lang="en-US"/>
          </a:p>
        </p:txBody>
      </p:sp>
      <p:pic>
        <p:nvPicPr>
          <p:cNvPr id="56" name="Picture 17" descr="j0102036[1]"/>
          <p:cNvPicPr>
            <a:picLocks noChangeAspect="1" noChangeArrowheads="1"/>
          </p:cNvPicPr>
          <p:nvPr/>
        </p:nvPicPr>
        <p:blipFill>
          <a:blip r:embed="rId3"/>
          <a:srcRect/>
          <a:stretch>
            <a:fillRect/>
          </a:stretch>
        </p:blipFill>
        <p:spPr bwMode="auto">
          <a:xfrm>
            <a:off x="5500694" y="3643314"/>
            <a:ext cx="1008063" cy="677863"/>
          </a:xfrm>
          <a:prstGeom prst="rect">
            <a:avLst/>
          </a:prstGeom>
          <a:noFill/>
          <a:ln w="9525">
            <a:noFill/>
            <a:miter lim="800000"/>
            <a:headEnd/>
            <a:tailEnd/>
          </a:ln>
        </p:spPr>
      </p:pic>
      <p:pic>
        <p:nvPicPr>
          <p:cNvPr id="57" name="Picture 11" descr="PE00270_[1]"/>
          <p:cNvPicPr>
            <a:picLocks noChangeAspect="1" noChangeArrowheads="1"/>
          </p:cNvPicPr>
          <p:nvPr/>
        </p:nvPicPr>
        <p:blipFill>
          <a:blip r:embed="rId4"/>
          <a:srcRect/>
          <a:stretch>
            <a:fillRect/>
          </a:stretch>
        </p:blipFill>
        <p:spPr bwMode="auto">
          <a:xfrm>
            <a:off x="7643834" y="4429132"/>
            <a:ext cx="342900" cy="1075178"/>
          </a:xfrm>
          <a:prstGeom prst="rect">
            <a:avLst/>
          </a:prstGeom>
          <a:noFill/>
          <a:ln w="9525">
            <a:noFill/>
            <a:miter lim="800000"/>
            <a:headEnd/>
            <a:tailEnd/>
          </a:ln>
        </p:spPr>
      </p:pic>
      <p:sp>
        <p:nvSpPr>
          <p:cNvPr id="58" name="AutoShape 36"/>
          <p:cNvSpPr>
            <a:spLocks noChangeArrowheads="1"/>
          </p:cNvSpPr>
          <p:nvPr/>
        </p:nvSpPr>
        <p:spPr bwMode="auto">
          <a:xfrm rot="5400000">
            <a:off x="6393669" y="5322108"/>
            <a:ext cx="642942" cy="285752"/>
          </a:xfrm>
          <a:prstGeom prst="chevron">
            <a:avLst>
              <a:gd name="adj" fmla="val 37092"/>
            </a:avLst>
          </a:prstGeom>
          <a:solidFill>
            <a:schemeClr val="accent1"/>
          </a:solidFill>
          <a:ln w="9525">
            <a:solidFill>
              <a:schemeClr val="tx1"/>
            </a:solidFill>
            <a:miter lim="800000"/>
            <a:headEnd/>
            <a:tailEnd/>
          </a:ln>
        </p:spPr>
        <p:txBody>
          <a:bodyPr rot="10800000" vert="eaVert" wrap="none" anchor="ctr"/>
          <a:lstStyle/>
          <a:p>
            <a:endParaRPr lang="en-US"/>
          </a:p>
        </p:txBody>
      </p:sp>
      <p:sp>
        <p:nvSpPr>
          <p:cNvPr id="60" name="AutoShape 48"/>
          <p:cNvSpPr>
            <a:spLocks noChangeArrowheads="1"/>
          </p:cNvSpPr>
          <p:nvPr/>
        </p:nvSpPr>
        <p:spPr bwMode="auto">
          <a:xfrm>
            <a:off x="2857488" y="3286124"/>
            <a:ext cx="214313" cy="285751"/>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2" name="TextBox 61"/>
          <p:cNvSpPr txBox="1"/>
          <p:nvPr/>
        </p:nvSpPr>
        <p:spPr>
          <a:xfrm>
            <a:off x="2143108" y="3643314"/>
            <a:ext cx="1857388" cy="430887"/>
          </a:xfrm>
          <a:prstGeom prst="rect">
            <a:avLst/>
          </a:prstGeom>
          <a:noFill/>
          <a:ln w="19050">
            <a:solidFill>
              <a:srgbClr val="0070C0"/>
            </a:solidFill>
          </a:ln>
        </p:spPr>
        <p:txBody>
          <a:bodyPr wrap="square" rtlCol="0">
            <a:spAutoFit/>
          </a:bodyPr>
          <a:lstStyle/>
          <a:p>
            <a:pPr algn="ctr"/>
            <a:r>
              <a:rPr lang="ka-GE" sz="1100" dirty="0" smtClean="0"/>
              <a:t>ადგილზე დახმარება - ტრანსპორტირება</a:t>
            </a:r>
            <a:endParaRPr lang="ru-RU" sz="1100" dirty="0"/>
          </a:p>
        </p:txBody>
      </p:sp>
      <p:pic>
        <p:nvPicPr>
          <p:cNvPr id="63" name="Picture 16" descr="j0102036[1]"/>
          <p:cNvPicPr>
            <a:picLocks noChangeAspect="1" noChangeArrowheads="1"/>
          </p:cNvPicPr>
          <p:nvPr/>
        </p:nvPicPr>
        <p:blipFill>
          <a:blip r:embed="rId3"/>
          <a:srcRect/>
          <a:stretch>
            <a:fillRect/>
          </a:stretch>
        </p:blipFill>
        <p:spPr bwMode="auto">
          <a:xfrm>
            <a:off x="2214546" y="4071942"/>
            <a:ext cx="743658" cy="500066"/>
          </a:xfrm>
          <a:prstGeom prst="rect">
            <a:avLst/>
          </a:prstGeom>
          <a:noFill/>
          <a:ln w="9525">
            <a:noFill/>
            <a:miter lim="800000"/>
            <a:headEnd/>
            <a:tailEnd/>
          </a:ln>
        </p:spPr>
      </p:pic>
      <p:sp>
        <p:nvSpPr>
          <p:cNvPr id="64" name="AutoShape 48"/>
          <p:cNvSpPr>
            <a:spLocks noChangeArrowheads="1"/>
          </p:cNvSpPr>
          <p:nvPr/>
        </p:nvSpPr>
        <p:spPr bwMode="auto">
          <a:xfrm>
            <a:off x="3071802" y="4143380"/>
            <a:ext cx="285752" cy="35719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5" name="TextBox 64"/>
          <p:cNvSpPr txBox="1"/>
          <p:nvPr/>
        </p:nvSpPr>
        <p:spPr>
          <a:xfrm>
            <a:off x="2928926" y="4572008"/>
            <a:ext cx="1428760" cy="261610"/>
          </a:xfrm>
          <a:prstGeom prst="rect">
            <a:avLst/>
          </a:prstGeom>
          <a:noFill/>
          <a:ln w="19050">
            <a:solidFill>
              <a:srgbClr val="0070C0"/>
            </a:solidFill>
          </a:ln>
        </p:spPr>
        <p:txBody>
          <a:bodyPr wrap="square" rtlCol="0">
            <a:spAutoFit/>
          </a:bodyPr>
          <a:lstStyle/>
          <a:p>
            <a:pPr algn="ctr"/>
            <a:r>
              <a:rPr lang="ka-GE" sz="1100" dirty="0" smtClean="0"/>
              <a:t>სტაციონარი</a:t>
            </a:r>
            <a:endParaRPr lang="ru-RU" sz="1100" dirty="0"/>
          </a:p>
        </p:txBody>
      </p:sp>
      <p:sp>
        <p:nvSpPr>
          <p:cNvPr id="66" name="AutoShape 48"/>
          <p:cNvSpPr>
            <a:spLocks noChangeArrowheads="1"/>
          </p:cNvSpPr>
          <p:nvPr/>
        </p:nvSpPr>
        <p:spPr bwMode="auto">
          <a:xfrm>
            <a:off x="3571868" y="4929198"/>
            <a:ext cx="285752" cy="35719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en-US"/>
          </a:p>
        </p:txBody>
      </p:sp>
      <p:sp>
        <p:nvSpPr>
          <p:cNvPr id="67" name="TextBox 66"/>
          <p:cNvSpPr txBox="1"/>
          <p:nvPr/>
        </p:nvSpPr>
        <p:spPr>
          <a:xfrm>
            <a:off x="3000364" y="5357826"/>
            <a:ext cx="1428760" cy="430887"/>
          </a:xfrm>
          <a:prstGeom prst="rect">
            <a:avLst/>
          </a:prstGeom>
          <a:noFill/>
          <a:ln w="19050">
            <a:solidFill>
              <a:srgbClr val="0070C0"/>
            </a:solidFill>
          </a:ln>
        </p:spPr>
        <p:txBody>
          <a:bodyPr wrap="square" rtlCol="0">
            <a:spAutoFit/>
          </a:bodyPr>
          <a:lstStyle/>
          <a:p>
            <a:pPr algn="ctr"/>
            <a:r>
              <a:rPr lang="ka-GE" sz="1100" dirty="0" smtClean="0"/>
              <a:t>რეფერალური საავადმყოფო</a:t>
            </a:r>
            <a:endParaRPr lang="ru-RU" sz="1100" dirty="0"/>
          </a:p>
        </p:txBody>
      </p:sp>
      <p:sp>
        <p:nvSpPr>
          <p:cNvPr id="68" name="TextBox 67"/>
          <p:cNvSpPr txBox="1"/>
          <p:nvPr/>
        </p:nvSpPr>
        <p:spPr>
          <a:xfrm>
            <a:off x="214282" y="4000504"/>
            <a:ext cx="1857388" cy="261610"/>
          </a:xfrm>
          <a:prstGeom prst="rect">
            <a:avLst/>
          </a:prstGeom>
          <a:noFill/>
          <a:ln w="19050">
            <a:solidFill>
              <a:srgbClr val="0070C0"/>
            </a:solidFill>
          </a:ln>
        </p:spPr>
        <p:txBody>
          <a:bodyPr wrap="square" rtlCol="0">
            <a:spAutoFit/>
          </a:bodyPr>
          <a:lstStyle/>
          <a:p>
            <a:pPr algn="ctr"/>
            <a:r>
              <a:rPr lang="ka-GE" sz="1100" dirty="0" smtClean="0"/>
              <a:t>კატასტროფის ზონა</a:t>
            </a:r>
            <a:endParaRPr lang="ru-RU" sz="1100" dirty="0"/>
          </a:p>
        </p:txBody>
      </p:sp>
      <p:sp>
        <p:nvSpPr>
          <p:cNvPr id="69" name="TextBox 68"/>
          <p:cNvSpPr txBox="1"/>
          <p:nvPr/>
        </p:nvSpPr>
        <p:spPr>
          <a:xfrm>
            <a:off x="5715008" y="4500570"/>
            <a:ext cx="1857388" cy="600164"/>
          </a:xfrm>
          <a:prstGeom prst="rect">
            <a:avLst/>
          </a:prstGeom>
          <a:noFill/>
          <a:ln w="19050">
            <a:solidFill>
              <a:srgbClr val="0070C0"/>
            </a:solidFill>
          </a:ln>
        </p:spPr>
        <p:txBody>
          <a:bodyPr wrap="square" rtlCol="0">
            <a:spAutoFit/>
          </a:bodyPr>
          <a:lstStyle/>
          <a:p>
            <a:pPr algn="ctr"/>
            <a:r>
              <a:rPr lang="ka-GE" sz="1100" dirty="0" smtClean="0"/>
              <a:t>შსს საგანგებო სიტუაციების მართვის დეპარტამენტი</a:t>
            </a:r>
            <a:endParaRPr lang="ru-RU" sz="1100" dirty="0"/>
          </a:p>
        </p:txBody>
      </p:sp>
      <p:sp>
        <p:nvSpPr>
          <p:cNvPr id="70" name="TextBox 69"/>
          <p:cNvSpPr txBox="1"/>
          <p:nvPr/>
        </p:nvSpPr>
        <p:spPr>
          <a:xfrm>
            <a:off x="5786446" y="5857892"/>
            <a:ext cx="1857388" cy="430887"/>
          </a:xfrm>
          <a:prstGeom prst="rect">
            <a:avLst/>
          </a:prstGeom>
          <a:noFill/>
          <a:ln w="19050">
            <a:solidFill>
              <a:srgbClr val="0070C0"/>
            </a:solidFill>
          </a:ln>
        </p:spPr>
        <p:txBody>
          <a:bodyPr wrap="square" rtlCol="0">
            <a:spAutoFit/>
          </a:bodyPr>
          <a:lstStyle/>
          <a:p>
            <a:pPr algn="ctr"/>
            <a:r>
              <a:rPr lang="ka-GE" sz="1100" dirty="0" smtClean="0"/>
              <a:t>სხვა მორეაგირე სისტემები</a:t>
            </a:r>
            <a:endParaRPr lang="ru-RU" sz="1100" dirty="0"/>
          </a:p>
        </p:txBody>
      </p:sp>
      <p:sp>
        <p:nvSpPr>
          <p:cNvPr id="71" name="TextBox 70"/>
          <p:cNvSpPr txBox="1"/>
          <p:nvPr/>
        </p:nvSpPr>
        <p:spPr>
          <a:xfrm>
            <a:off x="6715140" y="2928934"/>
            <a:ext cx="1857388" cy="261610"/>
          </a:xfrm>
          <a:prstGeom prst="rect">
            <a:avLst/>
          </a:prstGeom>
          <a:noFill/>
          <a:ln w="19050">
            <a:solidFill>
              <a:srgbClr val="0070C0"/>
            </a:solidFill>
          </a:ln>
        </p:spPr>
        <p:txBody>
          <a:bodyPr wrap="square" rtlCol="0">
            <a:spAutoFit/>
          </a:bodyPr>
          <a:lstStyle/>
          <a:p>
            <a:pPr algn="ctr"/>
            <a:r>
              <a:rPr lang="ka-GE" sz="1100" dirty="0" smtClean="0"/>
              <a:t>სამედიცინო რეზერვები</a:t>
            </a:r>
            <a:endParaRPr lang="ru-RU" sz="1100" dirty="0"/>
          </a:p>
        </p:txBody>
      </p:sp>
      <p:sp>
        <p:nvSpPr>
          <p:cNvPr id="72" name="TextBox 71"/>
          <p:cNvSpPr txBox="1"/>
          <p:nvPr/>
        </p:nvSpPr>
        <p:spPr>
          <a:xfrm>
            <a:off x="5500694" y="2071678"/>
            <a:ext cx="1857388" cy="430887"/>
          </a:xfrm>
          <a:prstGeom prst="rect">
            <a:avLst/>
          </a:prstGeom>
          <a:noFill/>
          <a:ln w="19050">
            <a:solidFill>
              <a:srgbClr val="0070C0"/>
            </a:solidFill>
          </a:ln>
        </p:spPr>
        <p:txBody>
          <a:bodyPr wrap="square" rtlCol="0">
            <a:spAutoFit/>
          </a:bodyPr>
          <a:lstStyle/>
          <a:p>
            <a:pPr algn="ctr"/>
            <a:r>
              <a:rPr lang="ka-GE" sz="1100" dirty="0" smtClean="0"/>
              <a:t>კატასტროფის მედიცინის ცენტრები</a:t>
            </a:r>
            <a:endParaRPr lang="ru-RU" sz="1100" dirty="0"/>
          </a:p>
        </p:txBody>
      </p:sp>
      <p:sp>
        <p:nvSpPr>
          <p:cNvPr id="73" name="TextBox 72"/>
          <p:cNvSpPr txBox="1"/>
          <p:nvPr/>
        </p:nvSpPr>
        <p:spPr>
          <a:xfrm>
            <a:off x="4214810" y="2786058"/>
            <a:ext cx="1285884" cy="261610"/>
          </a:xfrm>
          <a:prstGeom prst="rect">
            <a:avLst/>
          </a:prstGeom>
          <a:noFill/>
          <a:ln w="19050">
            <a:solidFill>
              <a:srgbClr val="0070C0"/>
            </a:solidFill>
          </a:ln>
        </p:spPr>
        <p:txBody>
          <a:bodyPr wrap="square" rtlCol="0">
            <a:spAutoFit/>
          </a:bodyPr>
          <a:lstStyle/>
          <a:p>
            <a:pPr algn="ctr"/>
            <a:r>
              <a:rPr lang="ka-GE" sz="1100" dirty="0" smtClean="0"/>
              <a:t> ცენტრი</a:t>
            </a:r>
            <a:endParaRPr lang="ru-RU" sz="1100" dirty="0"/>
          </a:p>
        </p:txBody>
      </p:sp>
      <p:sp>
        <p:nvSpPr>
          <p:cNvPr id="74" name="TextBox 73"/>
          <p:cNvSpPr txBox="1"/>
          <p:nvPr/>
        </p:nvSpPr>
        <p:spPr>
          <a:xfrm>
            <a:off x="2393140" y="2798112"/>
            <a:ext cx="1357322" cy="461665"/>
          </a:xfrm>
          <a:prstGeom prst="rect">
            <a:avLst/>
          </a:prstGeom>
          <a:noFill/>
          <a:ln w="19050">
            <a:solidFill>
              <a:srgbClr val="0070C0"/>
            </a:solidFill>
          </a:ln>
        </p:spPr>
        <p:txBody>
          <a:bodyPr wrap="square" rtlCol="0">
            <a:spAutoFit/>
          </a:bodyPr>
          <a:lstStyle/>
          <a:p>
            <a:pPr algn="ctr"/>
            <a:r>
              <a:rPr lang="ka-GE" sz="1200" dirty="0" smtClean="0">
                <a:latin typeface="Sylfaen" pitchFamily="18" charset="0"/>
              </a:rPr>
              <a:t> რეგიონული განყოფილება”</a:t>
            </a:r>
            <a:endParaRPr lang="ru-RU" sz="1200" dirty="0">
              <a:latin typeface="Sylfaen" pitchFamily="18"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blinds(horizontal)">
                                      <p:cBhvr>
                                        <p:cTn id="16" dur="500"/>
                                        <p:tgtEl>
                                          <p:spTgt spid="5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linds(horizontal)">
                                      <p:cBhvr>
                                        <p:cTn id="19" dur="500"/>
                                        <p:tgtEl>
                                          <p:spTgt spid="5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linds(horizontal)">
                                      <p:cBhvr>
                                        <p:cTn id="22" dur="500"/>
                                        <p:tgtEl>
                                          <p:spTgt spid="55"/>
                                        </p:tgtEl>
                                      </p:cBhvr>
                                    </p:animEffect>
                                  </p:childTnLst>
                                </p:cTn>
                              </p:par>
                              <p:par>
                                <p:cTn id="23" presetID="3" presetClass="entr" presetSubtype="1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blinds(horizontal)">
                                      <p:cBhvr>
                                        <p:cTn id="25" dur="500"/>
                                        <p:tgtEl>
                                          <p:spTgt spid="5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linds(horizontal)">
                                      <p:cBhvr>
                                        <p:cTn id="28" dur="500"/>
                                        <p:tgtEl>
                                          <p:spTgt spid="5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linds(horizontal)">
                                      <p:cBhvr>
                                        <p:cTn id="31" dur="500"/>
                                        <p:tgtEl>
                                          <p:spTgt spid="60"/>
                                        </p:tgtEl>
                                      </p:cBhvr>
                                    </p:animEffect>
                                  </p:childTnLst>
                                </p:cTn>
                              </p:par>
                              <p:par>
                                <p:cTn id="32" presetID="3" presetClass="entr" presetSubtype="1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blinds(horizontal)">
                                      <p:cBhvr>
                                        <p:cTn id="34" dur="500"/>
                                        <p:tgtEl>
                                          <p:spTgt spid="6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linds(horizontal)">
                                      <p:cBhvr>
                                        <p:cTn id="4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50" grpId="0" animBg="1"/>
      <p:bldP spid="53" grpId="0" animBg="1"/>
      <p:bldP spid="55" grpId="0" animBg="1"/>
      <p:bldP spid="58" grpId="0" animBg="1"/>
      <p:bldP spid="60" grpId="0" animBg="1"/>
      <p:bldP spid="64" grpId="0" animBg="1"/>
      <p:bldP spid="6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idx="1"/>
          </p:nvPr>
        </p:nvSpPr>
        <p:spPr/>
        <p:txBody>
          <a:bodyPr/>
          <a:lstStyle/>
          <a:p>
            <a:endParaRPr lang="ru-RU"/>
          </a:p>
        </p:txBody>
      </p:sp>
      <p:pic>
        <p:nvPicPr>
          <p:cNvPr id="6" name="Picture 8"/>
          <p:cNvPicPr>
            <a:picLocks noChangeAspect="1" noChangeArrowheads="1"/>
          </p:cNvPicPr>
          <p:nvPr/>
        </p:nvPicPr>
        <p:blipFill>
          <a:blip r:embed="rId2"/>
          <a:srcRect/>
          <a:stretch>
            <a:fillRect/>
          </a:stretch>
        </p:blipFill>
        <p:spPr bwMode="auto">
          <a:xfrm>
            <a:off x="0" y="0"/>
            <a:ext cx="9144000" cy="6895476"/>
          </a:xfrm>
          <a:prstGeom prst="rect">
            <a:avLst/>
          </a:prstGeom>
          <a:noFill/>
          <a:ln w="9525">
            <a:noFill/>
            <a:miter lim="800000"/>
            <a:headEnd/>
            <a:tailEnd/>
          </a:ln>
        </p:spPr>
      </p:pic>
    </p:spTree>
  </p:cSld>
  <p:clrMapOvr>
    <a:masterClrMapping/>
  </p:clrMapOvr>
  <p:transition>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0868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3200" b="1" i="1" spc="50" dirty="0" smtClean="0">
                <a:ln w="11430"/>
                <a:solidFill>
                  <a:schemeClr val="tx1"/>
                </a:solidFill>
                <a:effectLst>
                  <a:outerShdw blurRad="76200" dist="50800" dir="5400000" algn="tl" rotWithShape="0">
                    <a:srgbClr val="000000">
                      <a:alpha val="65000"/>
                    </a:srgbClr>
                  </a:outerShdw>
                </a:effectLst>
              </a:rPr>
              <a:t>კოორდინაცია</a:t>
            </a:r>
            <a:endParaRPr lang="ru-RU" sz="3200" b="1" i="1" spc="50" dirty="0">
              <a:ln w="11430"/>
              <a:solidFill>
                <a:schemeClr val="tx1"/>
              </a:solidFill>
              <a:effectLst>
                <a:outerShdw blurRad="76200" dist="50800" dir="5400000" algn="tl" rotWithShape="0">
                  <a:srgbClr val="000000">
                    <a:alpha val="65000"/>
                  </a:srgbClr>
                </a:outerShdw>
              </a:effectLst>
            </a:endParaRPr>
          </a:p>
        </p:txBody>
      </p:sp>
      <p:sp>
        <p:nvSpPr>
          <p:cNvPr id="4" name="Содержимое 3"/>
          <p:cNvSpPr>
            <a:spLocks noGrp="1"/>
          </p:cNvSpPr>
          <p:nvPr>
            <p:ph idx="1"/>
          </p:nvPr>
        </p:nvSpPr>
        <p:spPr>
          <a:xfrm>
            <a:off x="395536" y="1628800"/>
            <a:ext cx="8229600" cy="4752528"/>
          </a:xfrm>
        </p:spPr>
        <p:txBody>
          <a:bodyPr>
            <a:normAutofit/>
          </a:bodyPr>
          <a:lstStyle/>
          <a:p>
            <a:pPr algn="just">
              <a:buFont typeface="Wingdings" pitchFamily="2" charset="2"/>
              <a:buChar char="Ø"/>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სამინისტროს საგანგებო სიტუაციების კოორდინაციისა და რეჟიმის დეპარტამენტის თანამშრომლების მიერ ყოველდღიურად ტარდება მონიტორინგი და 2 კვირაში ერთხელ აგზავნიან დეპარტამენტში ინფორმაციას სასწრაფო სამედიცინო დახმარების სადგურებში არსებული პრობლემების შესახებ</a:t>
            </a:r>
            <a:r>
              <a:rPr lang="en-US"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a:t>
            </a:r>
            <a:endPar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a:p>
            <a:pPr algn="just">
              <a:buFont typeface="Wingdings" pitchFamily="2" charset="2"/>
              <a:buChar char="Ø"/>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სამინისტროს საგანგებო სიტუაციების კოორდინაციისა და რეჟიმის დეპარტამენტი იღებს ინფორმაციას სსიპ - “112”-დან სასწრაფო სამედიცინო დახმარების სადგურებში არსებული პრობლემის შესახებ;</a:t>
            </a:r>
          </a:p>
          <a:p>
            <a:pPr algn="just">
              <a:buFont typeface="Wingdings" pitchFamily="2" charset="2"/>
              <a:buChar char="Ø"/>
            </a:pPr>
            <a:r>
              <a:rPr lang="ka-GE" sz="2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rPr>
              <a:t>უწევს კოორდინაციას სხვადასხვა იურიდიული პირების სამოქმედო ზონის და მოსაზღვრე ადგილებში მომხდარი მსხვილმასშტაბიანი ავტოავარიების თუ სხვა შემთხვევების (პანდემია, ეპიდემია) მართვისას.</a:t>
            </a:r>
          </a:p>
          <a:p>
            <a:pPr algn="just">
              <a:buFont typeface="Wingdings" pitchFamily="2" charset="2"/>
              <a:buChar char="Ø"/>
            </a:pPr>
            <a:endParaRPr lang="ru-RU" sz="2000" b="1" dirty="0">
              <a:ln w="12700">
                <a:solidFill>
                  <a:schemeClr val="tx2">
                    <a:satMod val="155000"/>
                  </a:schemeClr>
                </a:solidFill>
                <a:prstDash val="solid"/>
              </a:ln>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353943"/>
          </a:xfrm>
          <a:noFill/>
          <a:ln>
            <a:noFill/>
          </a:ln>
          <a:scene3d>
            <a:camera prst="orthographicFront"/>
            <a:lightRig rig="soft" dir="tl">
              <a:rot lat="0" lon="0" rev="0"/>
            </a:lightRig>
          </a:scene3d>
          <a:sp3d>
            <a:bevelT/>
            <a:bevelB/>
          </a:sp3d>
        </p:spPr>
        <p:txBody>
          <a:bodyPr>
            <a:spAutoFit/>
          </a:bodyPr>
          <a:lstStyle/>
          <a:p>
            <a:pPr algn="ctr" eaLnBrk="0" hangingPunct="0">
              <a:defRPr/>
            </a:pPr>
            <a:r>
              <a:rPr lang="ka-GE" sz="2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საგანგებო სიტუაციებზე რეაგირების ძალები და საშუალებები</a:t>
            </a:r>
            <a:endParaRPr lang="ru-RU" sz="20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6" name="AutoShape 8"/>
          <p:cNvSpPr>
            <a:spLocks noChangeArrowheads="1"/>
          </p:cNvSpPr>
          <p:nvPr/>
        </p:nvSpPr>
        <p:spPr bwMode="auto">
          <a:xfrm rot="16200000">
            <a:off x="3599429" y="-445201"/>
            <a:ext cx="338554" cy="3679825"/>
          </a:xfrm>
          <a:prstGeom prst="upDownArrowCallout">
            <a:avLst>
              <a:gd name="adj1" fmla="val 10519"/>
              <a:gd name="adj2" fmla="val 17796"/>
              <a:gd name="adj3" fmla="val 17290"/>
              <a:gd name="adj4" fmla="val 49981"/>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vert="eaVert">
            <a:spAutoFit/>
          </a:bodyPr>
          <a:lstStyle/>
          <a:p>
            <a:pPr algn="ctr"/>
            <a:r>
              <a:rPr lang="ka-GE" sz="1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Sylfaen" pitchFamily="18" charset="0"/>
              </a:rPr>
              <a:t>ცენტრი</a:t>
            </a:r>
            <a:endParaRPr lang="en-US" sz="1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Sylfaen" pitchFamily="18" charset="0"/>
            </a:endParaRPr>
          </a:p>
        </p:txBody>
      </p:sp>
      <p:sp>
        <p:nvSpPr>
          <p:cNvPr id="8" name="AutoShape 10"/>
          <p:cNvSpPr>
            <a:spLocks noChangeArrowheads="1"/>
          </p:cNvSpPr>
          <p:nvPr/>
        </p:nvSpPr>
        <p:spPr bwMode="auto">
          <a:xfrm>
            <a:off x="285720" y="1071546"/>
            <a:ext cx="1414442" cy="408623"/>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scene3d>
            <a:camera prst="orthographicFront"/>
            <a:lightRig rig="threePt" dir="t"/>
          </a:scene3d>
          <a:sp3d>
            <a:bevelT/>
            <a:bevelB/>
          </a:sp3d>
        </p:spPr>
        <p:txBody>
          <a:bodyPr>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რეგიონული განყოფილებები</a:t>
            </a:r>
            <a:endParaRPr lang="ru-RU"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9" name="AutoShape 11"/>
          <p:cNvSpPr>
            <a:spLocks noChangeArrowheads="1"/>
          </p:cNvSpPr>
          <p:nvPr/>
        </p:nvSpPr>
        <p:spPr bwMode="auto">
          <a:xfrm>
            <a:off x="5715008" y="1214422"/>
            <a:ext cx="2136775" cy="350806"/>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round/>
            <a:headEnd/>
            <a:tailEnd/>
          </a:ln>
          <a:scene3d>
            <a:camera prst="orthographicFront"/>
            <a:lightRig rig="threePt" dir="t"/>
          </a:scene3d>
          <a:sp3d>
            <a:bevelT/>
            <a:bevelB/>
          </a:sp3d>
        </p:spPr>
        <p:txBody>
          <a:bodyPr>
            <a:spAutoFit/>
          </a:bodyPr>
          <a:lstStyle/>
          <a:p>
            <a:pPr algn="ctr">
              <a:lnSpc>
                <a:spcPct val="70000"/>
              </a:lnSpc>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თბილისის სასწრაფო მედიცინო დახმარების სამსახური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0" name="AutoShape 12"/>
          <p:cNvSpPr>
            <a:spLocks noChangeArrowheads="1"/>
          </p:cNvSpPr>
          <p:nvPr/>
        </p:nvSpPr>
        <p:spPr bwMode="auto">
          <a:xfrm>
            <a:off x="6643702" y="1571612"/>
            <a:ext cx="285752" cy="465773"/>
          </a:xfrm>
          <a:prstGeom prst="downArrow">
            <a:avLst>
              <a:gd name="adj1" fmla="val 50000"/>
              <a:gd name="adj2" fmla="val 684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2" name="Text Box 14"/>
          <p:cNvSpPr txBox="1">
            <a:spLocks noChangeArrowheads="1"/>
          </p:cNvSpPr>
          <p:nvPr/>
        </p:nvSpPr>
        <p:spPr bwMode="auto">
          <a:xfrm>
            <a:off x="1785918" y="2714620"/>
            <a:ext cx="3929090" cy="30162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endParaRPr lang="de-DE"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შპს “თბილისის სასწრაფო სამედიცინო დახმარების ცენტრი”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endPar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შპს ,,კატასტროფის მედიცინის ცენტრი”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,,რეფერალური დახმარების ცენტრი”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,,პედიატრი”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სს "აკად. ო.ღუდუშაურის სახელობის ეროვნული </a:t>
            </a:r>
            <a:endPar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a:p>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სამედიცინო ცენტრი”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,,ემერჯენსი   სერვისი”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"სამედიცინო სამსახური 009”</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სს "აკად. ზ. ცხაკაიას სახელობის დასავლეთ </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p>
          <a:p>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საქართველოს ინტერვენციული მედიცინის </a:t>
            </a:r>
            <a:endPar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a:p>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ეროვნული ცენტრი”</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"ბათუმის სასწრაფო სამედიცინო დახმარების ცენტრი 03” </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სს ზუგდიდის მრავალპროფილიანი კლინიკური </a:t>
            </a:r>
            <a:endPar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a:p>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საავადმყოფო ”რესპუბლიკა”</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სამედიცინო კომპანია ,,მაშველი“ </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med care“;</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,,არქიმედეს კლინიკა”</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p>
          <a:p>
            <a:pPr>
              <a:buFont typeface="Wingdings" pitchFamily="2" charset="2"/>
              <a:buChar char="Ø"/>
            </a:pP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,,გადაუდებელი სამედიცინო დახმარება”</a:t>
            </a: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3" name="AutoShape 15"/>
          <p:cNvSpPr>
            <a:spLocks noChangeArrowheads="1"/>
          </p:cNvSpPr>
          <p:nvPr/>
        </p:nvSpPr>
        <p:spPr bwMode="auto">
          <a:xfrm>
            <a:off x="1928794" y="5857892"/>
            <a:ext cx="2493963" cy="489109"/>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10583" y="5400"/>
                </a:lnTo>
                <a:lnTo>
                  <a:pt x="10583" y="2400"/>
                </a:lnTo>
                <a:lnTo>
                  <a:pt x="8974" y="2400"/>
                </a:lnTo>
                <a:lnTo>
                  <a:pt x="10800" y="0"/>
                </a:lnTo>
                <a:lnTo>
                  <a:pt x="12626" y="2400"/>
                </a:lnTo>
                <a:lnTo>
                  <a:pt x="11017" y="2400"/>
                </a:lnTo>
                <a:lnTo>
                  <a:pt x="11017" y="5400"/>
                </a:lnTo>
                <a:lnTo>
                  <a:pt x="16200" y="5400"/>
                </a:lnTo>
                <a:lnTo>
                  <a:pt x="16200" y="10583"/>
                </a:lnTo>
                <a:lnTo>
                  <a:pt x="19200" y="10583"/>
                </a:lnTo>
                <a:lnTo>
                  <a:pt x="19200" y="8974"/>
                </a:lnTo>
                <a:lnTo>
                  <a:pt x="21600" y="10800"/>
                </a:lnTo>
                <a:lnTo>
                  <a:pt x="19200" y="12626"/>
                </a:lnTo>
                <a:lnTo>
                  <a:pt x="19200" y="11017"/>
                </a:lnTo>
                <a:lnTo>
                  <a:pt x="16200" y="11017"/>
                </a:lnTo>
                <a:lnTo>
                  <a:pt x="16200" y="16200"/>
                </a:lnTo>
                <a:lnTo>
                  <a:pt x="11017" y="16200"/>
                </a:lnTo>
                <a:lnTo>
                  <a:pt x="11017" y="19200"/>
                </a:lnTo>
                <a:lnTo>
                  <a:pt x="12626" y="19200"/>
                </a:lnTo>
                <a:lnTo>
                  <a:pt x="10800" y="21600"/>
                </a:lnTo>
                <a:lnTo>
                  <a:pt x="8974" y="19200"/>
                </a:lnTo>
                <a:lnTo>
                  <a:pt x="10583" y="19200"/>
                </a:lnTo>
                <a:lnTo>
                  <a:pt x="10583" y="16200"/>
                </a:lnTo>
                <a:lnTo>
                  <a:pt x="5400" y="16200"/>
                </a:lnTo>
                <a:lnTo>
                  <a:pt x="5400" y="11017"/>
                </a:lnTo>
                <a:lnTo>
                  <a:pt x="2400" y="11017"/>
                </a:lnTo>
                <a:lnTo>
                  <a:pt x="2400" y="12626"/>
                </a:lnTo>
                <a:lnTo>
                  <a:pt x="0" y="10800"/>
                </a:lnTo>
                <a:lnTo>
                  <a:pt x="2400" y="8974"/>
                </a:lnTo>
                <a:lnTo>
                  <a:pt x="2400" y="10583"/>
                </a:lnTo>
                <a:lnTo>
                  <a:pt x="5400" y="10583"/>
                </a:lnTo>
                <a:lnTo>
                  <a:pt x="5400" y="5400"/>
                </a:lnTo>
                <a:close/>
              </a:path>
            </a:pathLst>
          </a:cu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სიმძლავრეები</a:t>
            </a: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4" name="Text Box 16"/>
          <p:cNvSpPr txBox="1">
            <a:spLocks noChangeArrowheads="1"/>
          </p:cNvSpPr>
          <p:nvPr/>
        </p:nvSpPr>
        <p:spPr bwMode="auto">
          <a:xfrm>
            <a:off x="571472" y="6000768"/>
            <a:ext cx="1187450" cy="24622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რეანიმობილი</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5" name="Text Box 17"/>
          <p:cNvSpPr txBox="1">
            <a:spLocks noChangeArrowheads="1"/>
          </p:cNvSpPr>
          <p:nvPr/>
        </p:nvSpPr>
        <p:spPr bwMode="auto">
          <a:xfrm>
            <a:off x="4500562" y="5857892"/>
            <a:ext cx="1295400" cy="5539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სასწრაფო დახმარების ავტომობილი</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6" name="Text Box 18"/>
          <p:cNvSpPr txBox="1">
            <a:spLocks noChangeArrowheads="1"/>
          </p:cNvSpPr>
          <p:nvPr/>
        </p:nvSpPr>
        <p:spPr bwMode="auto">
          <a:xfrm>
            <a:off x="2071670" y="6429396"/>
            <a:ext cx="2133600" cy="24622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სამედიცინო ბრიგადა</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8" name="Text Box 20"/>
          <p:cNvSpPr txBox="1">
            <a:spLocks noChangeArrowheads="1"/>
          </p:cNvSpPr>
          <p:nvPr/>
        </p:nvSpPr>
        <p:spPr bwMode="auto">
          <a:xfrm>
            <a:off x="500034" y="2857496"/>
            <a:ext cx="1143000" cy="11079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კატასტროფის ცენტრები და სასწრაფო სამედიცინო დახმარების სამსახურები</a:t>
            </a:r>
            <a:endParaRPr lang="ru-RU"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19" name="Text Box 21"/>
          <p:cNvSpPr txBox="1">
            <a:spLocks noChangeArrowheads="1"/>
          </p:cNvSpPr>
          <p:nvPr/>
        </p:nvSpPr>
        <p:spPr bwMode="auto">
          <a:xfrm>
            <a:off x="4572000" y="1928802"/>
            <a:ext cx="1676400" cy="4001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სასწრაფო დახმარების მსუბუქი ავტომობილი</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21" name="Text Box 23"/>
          <p:cNvSpPr txBox="1">
            <a:spLocks noChangeArrowheads="1"/>
          </p:cNvSpPr>
          <p:nvPr/>
        </p:nvSpPr>
        <p:spPr bwMode="auto">
          <a:xfrm>
            <a:off x="7286644" y="1714488"/>
            <a:ext cx="1143000" cy="7078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a:spAutoFit/>
          </a:bodyPr>
          <a:lstStyle/>
          <a:p>
            <a:pPr algn="ctr"/>
            <a:r>
              <a:rPr lang="ka-GE"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სხვა გადაუდებელი დახმარების  ორგანიზაციები</a:t>
            </a:r>
            <a:endParaRPr lang="ru-RU"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37" name="Text Box 39"/>
          <p:cNvSpPr txBox="1">
            <a:spLocks noChangeArrowheads="1"/>
          </p:cNvSpPr>
          <p:nvPr/>
        </p:nvSpPr>
        <p:spPr bwMode="auto">
          <a:xfrm>
            <a:off x="5929322" y="6000768"/>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“მედიქლაბ ჯორჯია”</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38" name="Text Box 40"/>
          <p:cNvSpPr txBox="1">
            <a:spLocks noChangeArrowheads="1"/>
          </p:cNvSpPr>
          <p:nvPr/>
        </p:nvSpPr>
        <p:spPr bwMode="auto">
          <a:xfrm>
            <a:off x="5929322" y="2786059"/>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სს სამედიცინო კონცერნი “კურაციო არდი”</a:t>
            </a:r>
            <a:endParaRPr lang="en-US"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39" name="Text Box 41"/>
          <p:cNvSpPr txBox="1">
            <a:spLocks noChangeArrowheads="1"/>
          </p:cNvSpPr>
          <p:nvPr/>
        </p:nvSpPr>
        <p:spPr bwMode="auto">
          <a:xfrm>
            <a:off x="5929322" y="3071810"/>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“009”</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0" name="Text Box 42"/>
          <p:cNvSpPr txBox="1">
            <a:spLocks noChangeArrowheads="1"/>
          </p:cNvSpPr>
          <p:nvPr/>
        </p:nvSpPr>
        <p:spPr bwMode="auto">
          <a:xfrm>
            <a:off x="5929322" y="3357562"/>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“ალსს”</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1" name="Text Box 43"/>
          <p:cNvSpPr txBox="1">
            <a:spLocks noChangeArrowheads="1"/>
          </p:cNvSpPr>
          <p:nvPr/>
        </p:nvSpPr>
        <p:spPr bwMode="auto">
          <a:xfrm>
            <a:off x="5929322" y="3643314"/>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“კარდიოექსპრესი”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2" name="Text Box 44"/>
          <p:cNvSpPr txBox="1">
            <a:spLocks noChangeArrowheads="1"/>
          </p:cNvSpPr>
          <p:nvPr/>
        </p:nvSpPr>
        <p:spPr bwMode="auto">
          <a:xfrm>
            <a:off x="5929322" y="3929066"/>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“კარდიოსერვისი”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3" name="Text Box 45"/>
          <p:cNvSpPr txBox="1">
            <a:spLocks noChangeArrowheads="1"/>
          </p:cNvSpPr>
          <p:nvPr/>
        </p:nvSpPr>
        <p:spPr bwMode="auto">
          <a:xfrm>
            <a:off x="5929322" y="4214818"/>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“მკურნალი”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4" name="Text Box 46"/>
          <p:cNvSpPr txBox="1">
            <a:spLocks noChangeArrowheads="1"/>
          </p:cNvSpPr>
          <p:nvPr/>
        </p:nvSpPr>
        <p:spPr bwMode="auto">
          <a:xfrm>
            <a:off x="5929322" y="4500570"/>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“მშვილდოსანი”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6" name="Text Box 48"/>
          <p:cNvSpPr txBox="1">
            <a:spLocks noChangeArrowheads="1"/>
          </p:cNvSpPr>
          <p:nvPr/>
        </p:nvSpPr>
        <p:spPr bwMode="auto">
          <a:xfrm>
            <a:off x="5929322" y="4786322"/>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“პედიატრი”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7" name="Text Box 49"/>
          <p:cNvSpPr txBox="1">
            <a:spLocks noChangeArrowheads="1"/>
          </p:cNvSpPr>
          <p:nvPr/>
        </p:nvSpPr>
        <p:spPr bwMode="auto">
          <a:xfrm>
            <a:off x="5929322" y="5072074"/>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“ნეომედი”</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8" name="Text Box 50"/>
          <p:cNvSpPr txBox="1">
            <a:spLocks noChangeArrowheads="1"/>
          </p:cNvSpPr>
          <p:nvPr/>
        </p:nvSpPr>
        <p:spPr bwMode="auto">
          <a:xfrm>
            <a:off x="5929322" y="5357826"/>
            <a:ext cx="2500338" cy="2308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a:t>
            </a:r>
            <a:r>
              <a:rPr lang="en-US" sz="9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 </a:t>
            </a:r>
            <a:r>
              <a:rPr lang="en-US"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“IMSS”</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49" name="Text Box 51"/>
          <p:cNvSpPr txBox="1">
            <a:spLocks noChangeArrowheads="1"/>
          </p:cNvSpPr>
          <p:nvPr/>
        </p:nvSpPr>
        <p:spPr bwMode="auto">
          <a:xfrm>
            <a:off x="5929322" y="5643578"/>
            <a:ext cx="2500338"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r>
              <a:rPr lang="ka-GE" sz="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rPr>
              <a:t>შპს “კარდიოლოგიური კლინიკა გულის სასწრაფო სამედიცინო დახმარება”</a:t>
            </a:r>
            <a:endParaRPr lang="ru-RU" sz="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51" name="Двойная стрелка влево/вправо 50"/>
          <p:cNvSpPr/>
          <p:nvPr/>
        </p:nvSpPr>
        <p:spPr>
          <a:xfrm>
            <a:off x="6357950" y="2000240"/>
            <a:ext cx="857256" cy="214314"/>
          </a:xfrm>
          <a:prstGeom prst="lef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3" name="Прямая соединительная линия 52"/>
          <p:cNvCxnSpPr/>
          <p:nvPr/>
        </p:nvCxnSpPr>
        <p:spPr>
          <a:xfrm rot="5400000">
            <a:off x="6893735" y="4036223"/>
            <a:ext cx="4071966" cy="1588"/>
          </a:xfrm>
          <a:prstGeom prst="line">
            <a:avLst/>
          </a:prstGeom>
          <a:ln w="285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rot="10800000">
            <a:off x="8501090" y="2571744"/>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rot="10800000">
            <a:off x="8501090" y="2000240"/>
            <a:ext cx="428628" cy="1588"/>
          </a:xfrm>
          <a:prstGeom prst="line">
            <a:avLst/>
          </a:prstGeom>
          <a:ln w="285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rot="10800000">
            <a:off x="8501090" y="2857496"/>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rot="10800000">
            <a:off x="8501090" y="3143248"/>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0" name="Прямая со стрелкой 59"/>
          <p:cNvCxnSpPr/>
          <p:nvPr/>
        </p:nvCxnSpPr>
        <p:spPr>
          <a:xfrm rot="10800000">
            <a:off x="8501090" y="3429000"/>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rot="10800000">
            <a:off x="8501090" y="3714752"/>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rot="10800000">
            <a:off x="8501090" y="4000504"/>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rot="10800000">
            <a:off x="8501090" y="4286256"/>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4" name="Прямая со стрелкой 63"/>
          <p:cNvCxnSpPr/>
          <p:nvPr/>
        </p:nvCxnSpPr>
        <p:spPr>
          <a:xfrm rot="10800000">
            <a:off x="8501090" y="4572008"/>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5" name="Прямая со стрелкой 64"/>
          <p:cNvCxnSpPr/>
          <p:nvPr/>
        </p:nvCxnSpPr>
        <p:spPr>
          <a:xfrm rot="10800000">
            <a:off x="8501090" y="4857760"/>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6" name="Прямая со стрелкой 65"/>
          <p:cNvCxnSpPr/>
          <p:nvPr/>
        </p:nvCxnSpPr>
        <p:spPr>
          <a:xfrm rot="10800000">
            <a:off x="8501090" y="5143512"/>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7" name="Прямая со стрелкой 66"/>
          <p:cNvCxnSpPr/>
          <p:nvPr/>
        </p:nvCxnSpPr>
        <p:spPr>
          <a:xfrm rot="10800000">
            <a:off x="8501090" y="5429264"/>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rot="10800000">
            <a:off x="8501090" y="5786454"/>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p:nvPr/>
        </p:nvCxnSpPr>
        <p:spPr>
          <a:xfrm rot="10800000">
            <a:off x="8501090" y="6072206"/>
            <a:ext cx="428628" cy="1588"/>
          </a:xfrm>
          <a:prstGeom prst="straightConnector1">
            <a:avLst/>
          </a:prstGeom>
          <a:ln w="28575"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bevel/>
            <a:tailEnd type="stealth" w="lg" len="lg"/>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71" name="Двойная стрелка влево/вверх 70"/>
          <p:cNvSpPr/>
          <p:nvPr/>
        </p:nvSpPr>
        <p:spPr>
          <a:xfrm rot="10800000">
            <a:off x="3500430" y="2000240"/>
            <a:ext cx="928694" cy="642942"/>
          </a:xfrm>
          <a:prstGeom prst="leftUpArrow">
            <a:avLst>
              <a:gd name="adj1" fmla="val 25000"/>
              <a:gd name="adj2" fmla="val 24259"/>
              <a:gd name="adj3" fmla="val 25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AutoShape 12"/>
          <p:cNvSpPr>
            <a:spLocks noChangeArrowheads="1"/>
          </p:cNvSpPr>
          <p:nvPr/>
        </p:nvSpPr>
        <p:spPr bwMode="auto">
          <a:xfrm>
            <a:off x="857224" y="1928801"/>
            <a:ext cx="285752" cy="792000"/>
          </a:xfrm>
          <a:prstGeom prst="downArrow">
            <a:avLst>
              <a:gd name="adj1" fmla="val 43333"/>
              <a:gd name="adj2" fmla="val 684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
        <p:nvSpPr>
          <p:cNvPr id="73" name="AutoShape 12"/>
          <p:cNvSpPr>
            <a:spLocks noChangeArrowheads="1"/>
          </p:cNvSpPr>
          <p:nvPr/>
        </p:nvSpPr>
        <p:spPr bwMode="auto">
          <a:xfrm rot="19279207">
            <a:off x="1875254" y="1861867"/>
            <a:ext cx="285752" cy="828000"/>
          </a:xfrm>
          <a:prstGeom prst="downArrow">
            <a:avLst>
              <a:gd name="adj1" fmla="val 50000"/>
              <a:gd name="adj2" fmla="val 684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a:scene3d>
            <a:camera prst="orthographicFront"/>
            <a:lightRig rig="threePt" dir="t"/>
          </a:scene3d>
          <a:sp3d>
            <a:bevelT/>
            <a:bevelB/>
          </a:sp3d>
        </p:spPr>
        <p:txBody>
          <a:bodyPr wrap="square">
            <a:spAutoFit/>
          </a:bodyP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ylfaen" pitchFamily="18" charset="0"/>
            </a:endParaRPr>
          </a:p>
        </p:txBody>
      </p:sp>
    </p:spTree>
  </p:cSld>
  <p:clrMapOvr>
    <a:masterClrMapping/>
  </p:clrMapOvr>
  <p:transition>
    <p:wheel spokes="2"/>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80000"/>
              </a:lnSpc>
              <a:spcBef>
                <a:spcPct val="50000"/>
              </a:spcBef>
              <a:defRPr/>
            </a:pPr>
            <a:r>
              <a:rPr lang="ka-G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სამედიცინო</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Mtavr" pitchFamily="2" charset="0"/>
              </a:rPr>
              <a:t> </a:t>
            </a:r>
            <a:r>
              <a:rPr lang="ka-G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დახმარების</a:t>
            </a: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Mtavr" pitchFamily="2" charset="0"/>
              </a:rPr>
              <a:t> </a:t>
            </a:r>
            <a:r>
              <a:rPr lang="ka-G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ეტაპები</a:t>
            </a:r>
            <a:br>
              <a:rPr lang="ka-G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br>
            <a:r>
              <a:rPr lang="ka-G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სიცოცხლის</a:t>
            </a: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cadMtavr" pitchFamily="2" charset="0"/>
              </a:rPr>
              <a:t> </a:t>
            </a:r>
            <a:r>
              <a:rPr lang="ka-GE"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ylfaen"/>
              </a:rPr>
              <a:t>გადარჩენა</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1638691902"/>
              </p:ext>
            </p:extLst>
          </p:nvPr>
        </p:nvGraphicFramePr>
        <p:xfrm>
          <a:off x="457200" y="1500175"/>
          <a:ext cx="8229600" cy="5357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2"/>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43050"/>
            <a:ext cx="8229600" cy="468155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indent="0" algn="ctr">
              <a:buNone/>
            </a:pPr>
            <a:r>
              <a:rPr lang="ka-GE" sz="2400" b="1" dirty="0" smtClean="0">
                <a:ln>
                  <a:prstDash val="solid"/>
                </a:ln>
                <a:effectLst>
                  <a:outerShdw blurRad="88000" dist="50800" dir="5040000" algn="tl">
                    <a:schemeClr val="accent4">
                      <a:tint val="80000"/>
                      <a:satMod val="250000"/>
                      <a:alpha val="45000"/>
                    </a:schemeClr>
                  </a:outerShdw>
                </a:effectLst>
              </a:rPr>
              <a:t>1. არსებული ტექნიკის კაპიტალური შეკეთება (400 000 ლარი)</a:t>
            </a:r>
          </a:p>
          <a:p>
            <a:pPr marL="0" indent="0" algn="ctr">
              <a:buNone/>
            </a:pPr>
            <a:r>
              <a:rPr lang="ka-GE" sz="2400" b="1" dirty="0" smtClean="0">
                <a:ln>
                  <a:prstDash val="solid"/>
                </a:ln>
                <a:effectLst>
                  <a:outerShdw blurRad="88000" dist="50800" dir="5040000" algn="tl">
                    <a:schemeClr val="accent4">
                      <a:tint val="80000"/>
                      <a:satMod val="250000"/>
                      <a:alpha val="45000"/>
                    </a:schemeClr>
                  </a:outerShdw>
                </a:effectLst>
              </a:rPr>
              <a:t>2.ახალი ავტოტექნიკის შეძენა, ოფისების შეკეთება,</a:t>
            </a:r>
          </a:p>
          <a:p>
            <a:pPr marL="0" indent="0" algn="ctr">
              <a:buNone/>
            </a:pPr>
            <a:r>
              <a:rPr lang="ka-GE" sz="2400" b="1" dirty="0" smtClean="0">
                <a:ln>
                  <a:prstDash val="solid"/>
                </a:ln>
                <a:effectLst>
                  <a:outerShdw blurRad="88000" dist="50800" dir="5040000" algn="tl">
                    <a:schemeClr val="accent4">
                      <a:tint val="80000"/>
                      <a:satMod val="250000"/>
                      <a:alpha val="45000"/>
                    </a:schemeClr>
                  </a:outerShdw>
                </a:effectLst>
              </a:rPr>
              <a:t>აღჭურვა(10 000 000 ლარი)</a:t>
            </a:r>
          </a:p>
        </p:txBody>
      </p:sp>
      <p:sp>
        <p:nvSpPr>
          <p:cNvPr id="2" name="Rectangle 1"/>
          <p:cNvSpPr/>
          <p:nvPr/>
        </p:nvSpPr>
        <p:spPr>
          <a:xfrm>
            <a:off x="827584" y="836712"/>
            <a:ext cx="6840760" cy="648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a-GE" dirty="0" smtClean="0">
                <a:solidFill>
                  <a:schemeClr val="tx1"/>
                </a:solidFill>
              </a:rPr>
              <a:t>აღჭურვა</a:t>
            </a:r>
            <a:endParaRPr lang="en-US" dirty="0">
              <a:solidFill>
                <a:schemeClr val="tx1"/>
              </a:solidFill>
            </a:endParaRP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08297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2900" b="1" i="1" spc="50" dirty="0">
                <a:ln w="11430"/>
                <a:solidFill>
                  <a:prstClr val="black"/>
                </a:solidFill>
                <a:effectLst>
                  <a:outerShdw blurRad="76200" dist="50800" dir="5400000" algn="tl" rotWithShape="0">
                    <a:srgbClr val="000000">
                      <a:alpha val="65000"/>
                    </a:srgbClr>
                  </a:outerShdw>
                </a:effectLst>
              </a:rPr>
              <a:t>სასწრაფო სამედიცინო დახმარების სამსახურების ავტოპარკის ინვენტარიზაციის </a:t>
            </a:r>
            <a:r>
              <a:rPr lang="ka-GE" sz="2700" b="1" i="1" spc="50" dirty="0" smtClean="0">
                <a:ln w="11430"/>
                <a:solidFill>
                  <a:prstClr val="black"/>
                </a:solidFill>
                <a:effectLst>
                  <a:outerShdw blurRad="76200" dist="50800" dir="5400000" algn="tl" rotWithShape="0">
                    <a:srgbClr val="000000">
                      <a:alpha val="65000"/>
                    </a:srgbClr>
                  </a:outerShdw>
                </a:effectLst>
              </a:rPr>
              <a:t>შედეგები</a:t>
            </a:r>
            <a:br>
              <a:rPr lang="ka-GE" sz="2700" b="1" i="1" spc="50" dirty="0" smtClean="0">
                <a:ln w="11430"/>
                <a:solidFill>
                  <a:prstClr val="black"/>
                </a:solidFill>
                <a:effectLst>
                  <a:outerShdw blurRad="76200" dist="50800" dir="5400000" algn="tl" rotWithShape="0">
                    <a:srgbClr val="000000">
                      <a:alpha val="65000"/>
                    </a:srgbClr>
                  </a:outerShdw>
                </a:effectLst>
              </a:rPr>
            </a:br>
            <a:r>
              <a:rPr lang="ka-GE" sz="27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მცხეთა</a:t>
            </a:r>
            <a:r>
              <a:rPr lang="en-US" sz="27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ka-GE" sz="27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მთიანეთი</a:t>
            </a:r>
          </a:p>
        </p:txBody>
      </p:sp>
      <p:graphicFrame>
        <p:nvGraphicFramePr>
          <p:cNvPr id="4" name="Содержимое 3"/>
          <p:cNvGraphicFramePr>
            <a:graphicFrameLocks noGrp="1"/>
          </p:cNvGraphicFramePr>
          <p:nvPr>
            <p:ph idx="1"/>
          </p:nvPr>
        </p:nvGraphicFramePr>
        <p:xfrm>
          <a:off x="457200" y="1935163"/>
          <a:ext cx="8258205" cy="4274185"/>
        </p:xfrm>
        <a:graphic>
          <a:graphicData uri="http://schemas.openxmlformats.org/drawingml/2006/table">
            <a:tbl>
              <a:tblPr firstRow="1" bandRow="1">
                <a:tableStyleId>{5C22544A-7EE6-4342-B048-85BDC9FD1C3A}</a:tableStyleId>
              </a:tblPr>
              <a:tblGrid>
                <a:gridCol w="2635337"/>
                <a:gridCol w="1205726"/>
                <a:gridCol w="1119602"/>
                <a:gridCol w="985625"/>
                <a:gridCol w="658360"/>
                <a:gridCol w="1653555"/>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"ჯეო </a:t>
                      </a:r>
                      <a:r>
                        <a:rPr lang="ka-GE" sz="1200" b="0" i="0" u="none" strike="noStrike" dirty="0" smtClean="0">
                          <a:solidFill>
                            <a:srgbClr val="000000"/>
                          </a:solidFill>
                          <a:latin typeface="Sylfaen"/>
                        </a:rPr>
                        <a:t>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dirty="0">
                          <a:solidFill>
                            <a:srgbClr val="000000"/>
                          </a:solidFill>
                          <a:latin typeface="Sylfaen"/>
                        </a:rPr>
                        <a:t>მცხეთა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"ჯეო </a:t>
                      </a:r>
                      <a:r>
                        <a:rPr lang="ka-GE" sz="1200" b="0" i="0" u="none" strike="noStrike" dirty="0" smtClean="0">
                          <a:solidFill>
                            <a:srgbClr val="000000"/>
                          </a:solidFill>
                          <a:latin typeface="Sylfaen"/>
                        </a:rPr>
                        <a:t>ჰოსპიტალსი“(სს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დუშეთი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"ჯეო </a:t>
                      </a:r>
                      <a:r>
                        <a:rPr lang="ka-GE" sz="1200" b="0" i="0" u="none" strike="noStrike" dirty="0" smtClean="0">
                          <a:solidFill>
                            <a:srgbClr val="000000"/>
                          </a:solidFill>
                          <a:latin typeface="Sylfaen"/>
                        </a:rPr>
                        <a:t>ჰოსპიტალსი“(სს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თიანეთი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"ჯეო </a:t>
                      </a:r>
                      <a:r>
                        <a:rPr lang="ka-GE" sz="1200" b="0" i="0" u="none" strike="noStrike" dirty="0" smtClean="0">
                          <a:solidFill>
                            <a:srgbClr val="000000"/>
                          </a:solidFill>
                          <a:latin typeface="Sylfaen"/>
                        </a:rPr>
                        <a:t>ჰოსპიტალსი“(სს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ყაზბეგი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a:solidFill>
                            <a:srgbClr val="000000"/>
                          </a:solidFill>
                          <a:latin typeface="Sylfaen"/>
                        </a:rPr>
                        <a:t>შპს </a:t>
                      </a:r>
                      <a:r>
                        <a:rPr lang="ka-GE" sz="1200" b="0" i="0" u="none" strike="noStrike" dirty="0" smtClean="0">
                          <a:solidFill>
                            <a:srgbClr val="000000"/>
                          </a:solidFill>
                          <a:latin typeface="Sylfaen"/>
                        </a:rPr>
                        <a:t>“ახალგორის</a:t>
                      </a:r>
                      <a:r>
                        <a:rPr lang="ka-GE" sz="1200" b="0" i="0" u="none" strike="noStrike" baseline="0" dirty="0" smtClean="0">
                          <a:solidFill>
                            <a:srgbClr val="000000"/>
                          </a:solidFill>
                          <a:latin typeface="Sylfaen"/>
                        </a:rPr>
                        <a:t> სასწრაფი სამედიცინო დახმარების სამსახური 03</a:t>
                      </a:r>
                      <a:r>
                        <a:rPr lang="ka-GE" sz="1200" b="0" i="0" u="none" strike="noStrike" dirty="0" smtClean="0">
                          <a:solidFill>
                            <a:srgbClr val="000000"/>
                          </a:solidFill>
                          <a:latin typeface="Sylfaen"/>
                        </a:rPr>
                        <a:t>"</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ახალგორი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marL="0" algn="ctr" rtl="0" eaLnBrk="1" fontAlgn="ctr" latinLnBrk="0" hangingPunct="1"/>
                      <a:r>
                        <a:rPr kumimoji="0" lang="ka-GE" sz="1200" b="0" i="0" u="none" strike="noStrike" kern="1200" dirty="0">
                          <a:solidFill>
                            <a:srgbClr val="000000"/>
                          </a:solidFill>
                          <a:latin typeface="Sylfaen"/>
                          <a:ea typeface="+mn-ea"/>
                          <a:cs typeface="+mn-cs"/>
                        </a:rPr>
                        <a:t>შპს </a:t>
                      </a:r>
                      <a:r>
                        <a:rPr kumimoji="0" lang="ka-GE" sz="1200" b="0" i="0" u="none" strike="noStrike" kern="1200" dirty="0" smtClean="0">
                          <a:solidFill>
                            <a:srgbClr val="000000"/>
                          </a:solidFill>
                          <a:latin typeface="Sylfaen"/>
                          <a:ea typeface="+mn-ea"/>
                          <a:cs typeface="+mn-cs"/>
                        </a:rPr>
                        <a:t>“ქურთის საავადმყოფო"</a:t>
                      </a:r>
                      <a:endParaRPr kumimoji="0" lang="ka-GE" sz="1200" b="0" i="0" u="none" strike="noStrike" kern="1200" dirty="0">
                        <a:solidFill>
                          <a:srgbClr val="000000"/>
                        </a:solidFill>
                        <a:latin typeface="Sylfaen"/>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ქურთა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Calibri"/>
                        </a:rPr>
                        <a:t>სულ (3 კომპანია)</a:t>
                      </a:r>
                      <a:endParaRPr lang="ka-GE"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შიდა ქართლი</a:t>
            </a:r>
          </a:p>
        </p:txBody>
      </p:sp>
      <p:graphicFrame>
        <p:nvGraphicFramePr>
          <p:cNvPr id="4" name="Содержимое 3"/>
          <p:cNvGraphicFramePr>
            <a:graphicFrameLocks noGrp="1"/>
          </p:cNvGraphicFramePr>
          <p:nvPr>
            <p:ph idx="1"/>
          </p:nvPr>
        </p:nvGraphicFramePr>
        <p:xfrm>
          <a:off x="428596" y="2285992"/>
          <a:ext cx="8186767" cy="3005455"/>
        </p:xfrm>
        <a:graphic>
          <a:graphicData uri="http://schemas.openxmlformats.org/drawingml/2006/table">
            <a:tbl>
              <a:tblPr firstRow="1" bandRow="1">
                <a:tableStyleId>{5C22544A-7EE6-4342-B048-85BDC9FD1C3A}</a:tableStyleId>
              </a:tblPr>
              <a:tblGrid>
                <a:gridCol w="2741517"/>
                <a:gridCol w="1343899"/>
                <a:gridCol w="670950"/>
                <a:gridCol w="1025337"/>
                <a:gridCol w="684886"/>
                <a:gridCol w="1720178"/>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შპს "</a:t>
                      </a:r>
                      <a:r>
                        <a:rPr lang="ka-GE" sz="1400" b="0" i="0" u="none" strike="noStrike" dirty="0" smtClean="0">
                          <a:solidFill>
                            <a:srgbClr val="000000"/>
                          </a:solidFill>
                          <a:latin typeface="Sylfaen"/>
                        </a:rPr>
                        <a:t>მედალფა“ (შპს “სადაზღვევო კომპანია ალფა”</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კასპი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smtClean="0">
                          <a:solidFill>
                            <a:srgbClr val="000000"/>
                          </a:solidFill>
                          <a:latin typeface="Sylfaen"/>
                        </a:rPr>
                        <a:t>შპს “მედიქალ პარკი საქართველო” (შპს “სადაზღვევო კომპანია აისი ჯგუფი)</a:t>
                      </a:r>
                      <a:endParaRPr lang="ka-GE" sz="14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ხაშური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შპს "გადაუდებელი სამედიცინო დახმარება"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ქარელი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0" i="0" u="none" strike="noStrike" dirty="0">
                          <a:solidFill>
                            <a:srgbClr val="000000"/>
                          </a:solidFill>
                          <a:latin typeface="Sylfaen"/>
                        </a:rPr>
                        <a:t>შპს "გორმედი"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გორი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Sylfaen"/>
                        </a:rPr>
                        <a:t>სულ (4 </a:t>
                      </a:r>
                      <a:r>
                        <a:rPr lang="ka-GE" sz="1400" b="1" i="0" u="none" strike="noStrike" dirty="0" smtClean="0">
                          <a:solidFill>
                            <a:srgbClr val="000000"/>
                          </a:solidFill>
                          <a:latin typeface="Calibri"/>
                        </a:rPr>
                        <a:t>კომპანია</a:t>
                      </a:r>
                      <a:r>
                        <a:rPr lang="ka-GE" sz="1400" b="1" i="0" u="none" strike="noStrike" dirty="0" smtClean="0">
                          <a:solidFill>
                            <a:srgbClr val="000000"/>
                          </a:solidFill>
                          <a:latin typeface="Sylfaen"/>
                        </a:rPr>
                        <a:t>)</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a-GE" sz="56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სამცხე - ჯავახეთი</a:t>
            </a:r>
          </a:p>
        </p:txBody>
      </p:sp>
      <p:graphicFrame>
        <p:nvGraphicFramePr>
          <p:cNvPr id="4" name="Содержимое 3"/>
          <p:cNvGraphicFramePr>
            <a:graphicFrameLocks noGrp="1"/>
          </p:cNvGraphicFramePr>
          <p:nvPr>
            <p:ph idx="1"/>
          </p:nvPr>
        </p:nvGraphicFramePr>
        <p:xfrm>
          <a:off x="428595" y="2357430"/>
          <a:ext cx="8324029" cy="3364230"/>
        </p:xfrm>
        <a:graphic>
          <a:graphicData uri="http://schemas.openxmlformats.org/drawingml/2006/table">
            <a:tbl>
              <a:tblPr firstRow="1" bandRow="1">
                <a:tableStyleId>{5C22544A-7EE6-4342-B048-85BDC9FD1C3A}</a:tableStyleId>
              </a:tblPr>
              <a:tblGrid>
                <a:gridCol w="3000397"/>
                <a:gridCol w="1065213"/>
                <a:gridCol w="697268"/>
                <a:gridCol w="877963"/>
                <a:gridCol w="764087"/>
                <a:gridCol w="1919101"/>
              </a:tblGrid>
              <a:tr h="370840">
                <a:tc rowSpan="2">
                  <a:txBody>
                    <a:bodyPr/>
                    <a:lstStyle/>
                    <a:p>
                      <a:pPr algn="ctr" fontAlgn="ctr"/>
                      <a:r>
                        <a:rPr lang="ka-GE" sz="1400" b="1" i="0" u="none" strike="noStrike" dirty="0">
                          <a:solidFill>
                            <a:srgbClr val="000000"/>
                          </a:solidFill>
                          <a:latin typeface="Sylfaen"/>
                        </a:rPr>
                        <a:t>ოპერატორი კომპანია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rowSpan="2">
                  <a:txBody>
                    <a:bodyPr/>
                    <a:lstStyle/>
                    <a:p>
                      <a:pPr algn="ctr" fontAlgn="ctr"/>
                      <a:r>
                        <a:rPr lang="ka-GE" sz="1400" b="1" i="0" u="none" strike="noStrike" dirty="0" smtClean="0">
                          <a:solidFill>
                            <a:srgbClr val="000000"/>
                          </a:solidFill>
                          <a:latin typeface="Sylfaen"/>
                        </a:rPr>
                        <a:t>მუნიციპალიტეტი</a:t>
                      </a:r>
                      <a:endParaRPr lang="ka-GE" sz="1400" b="1"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gridSpan="4">
                  <a:txBody>
                    <a:bodyPr/>
                    <a:lstStyle/>
                    <a:p>
                      <a:pPr algn="ctr" fontAlgn="ctr"/>
                      <a:r>
                        <a:rPr lang="ka-GE" sz="1400" b="1" i="0" u="none" strike="noStrike">
                          <a:solidFill>
                            <a:srgbClr val="000000"/>
                          </a:solidFill>
                          <a:latin typeface="Calibri"/>
                        </a:rPr>
                        <a:t>ავტომანქანების მდგომარეობა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pPr algn="ctr" fontAlgn="ctr"/>
                      <a:r>
                        <a:rPr lang="ka-GE" sz="1400" b="1" i="0" u="none" strike="noStrike">
                          <a:solidFill>
                            <a:srgbClr val="000000"/>
                          </a:solidFill>
                          <a:latin typeface="Calibri"/>
                        </a:rPr>
                        <a:t>კარგი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საშუალო</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ცუდი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1" i="0" u="none" strike="noStrike">
                          <a:solidFill>
                            <a:srgbClr val="000000"/>
                          </a:solidFill>
                          <a:latin typeface="Calibri"/>
                        </a:rPr>
                        <a:t>ამორტიზირებული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"ჯეო ჰოსპიტალსი“ (სს</a:t>
                      </a:r>
                      <a:r>
                        <a:rPr lang="ka-GE" sz="1200" b="0" i="0" u="none" strike="noStrike" baseline="0" dirty="0" smtClean="0">
                          <a:solidFill>
                            <a:srgbClr val="000000"/>
                          </a:solidFill>
                          <a:latin typeface="Sylfaen"/>
                        </a:rPr>
                        <a:t> “სადაზღვევოს კომპანია ჯი პი აი ჰოლდინგი”)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ბორჯომი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a:t>
                      </a:r>
                      <a:r>
                        <a:rPr lang="ka-GE" sz="1200" b="0" i="0" u="none" strike="noStrike" dirty="0">
                          <a:solidFill>
                            <a:srgbClr val="000000"/>
                          </a:solidFill>
                          <a:latin typeface="Sylfaen"/>
                        </a:rPr>
                        <a:t>"სადაზღვევო კომპანია ალდაგი ბი სი </a:t>
                      </a:r>
                      <a:r>
                        <a:rPr lang="ka-GE" sz="1200" b="0" i="0" u="none" strike="noStrike" dirty="0" smtClean="0">
                          <a:solidFill>
                            <a:srgbClr val="000000"/>
                          </a:solidFill>
                          <a:latin typeface="Sylfaen"/>
                        </a:rPr>
                        <a:t>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ადიგენი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ახალციხე</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ახალქალაქი</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სს ჩემი</a:t>
                      </a:r>
                      <a:r>
                        <a:rPr lang="ka-GE" sz="1200" b="0" i="0" u="none" strike="noStrike" baseline="0" dirty="0" smtClean="0">
                          <a:solidFill>
                            <a:srgbClr val="000000"/>
                          </a:solidFill>
                          <a:latin typeface="Sylfaen"/>
                        </a:rPr>
                        <a:t> ოჯახის კლინიკა” (</a:t>
                      </a:r>
                      <a:r>
                        <a:rPr lang="ka-GE" sz="1200" b="0" i="0" u="none" strike="noStrike" dirty="0" smtClean="0">
                          <a:solidFill>
                            <a:srgbClr val="000000"/>
                          </a:solidFill>
                          <a:latin typeface="Sylfaen"/>
                        </a:rPr>
                        <a:t>სს "სადაზღვევო კომპანია ალდაგი ბი სი აი“)</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ნინოწმინდა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200" b="0" i="0" u="none" strike="noStrike" dirty="0" smtClean="0">
                          <a:solidFill>
                            <a:srgbClr val="000000"/>
                          </a:solidFill>
                          <a:latin typeface="Sylfaen"/>
                        </a:rPr>
                        <a:t>შპს "გადაუდებელი სამედიცინო დახმარება"</a:t>
                      </a:r>
                      <a:endParaRPr lang="ka-GE" sz="1200" b="0" i="0" u="none" strike="noStrike" dirty="0">
                        <a:solidFill>
                          <a:srgbClr val="000000"/>
                        </a:solidFill>
                        <a:latin typeface="Sylfae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ka-GE" sz="1400" b="0" i="0" u="none" strike="noStrike">
                          <a:solidFill>
                            <a:srgbClr val="000000"/>
                          </a:solidFill>
                          <a:latin typeface="Sylfaen"/>
                        </a:rPr>
                        <a:t>ასპინძა</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fontAlgn="ctr"/>
                      <a:r>
                        <a:rPr lang="ru-RU" sz="1400" b="0" i="0" u="none" strike="noStrike">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r>
              <a:tr h="370840">
                <a:tc>
                  <a:txBody>
                    <a:bodyPr/>
                    <a:lstStyle/>
                    <a:p>
                      <a:pPr algn="ctr" fontAlgn="ctr"/>
                      <a:r>
                        <a:rPr lang="ka-GE" sz="1400" b="1" i="0" u="none" strike="noStrike" dirty="0" smtClean="0">
                          <a:solidFill>
                            <a:srgbClr val="000000"/>
                          </a:solidFill>
                          <a:latin typeface="Calibri"/>
                        </a:rPr>
                        <a:t>სულ (3 კომპანია)</a:t>
                      </a:r>
                      <a:endParaRPr lang="ka-GE" sz="1400" b="1"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c>
                  <a:txBody>
                    <a:bodyPr/>
                    <a:lstStyle/>
                    <a:p>
                      <a:pPr algn="ctr" fontAlgn="ctr"/>
                      <a:r>
                        <a:rPr lang="ru-RU" sz="1400" b="1" i="0" u="none" strike="noStrike" dirty="0">
                          <a:solidFill>
                            <a:srgbClr val="000000"/>
                          </a:solidFill>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chemeClr val="bg1">
                        <a:lumMod val="50000"/>
                      </a:schemeClr>
                    </a:solidFill>
                  </a:tcPr>
                </a:tc>
              </a:tr>
            </a:tbl>
          </a:graphicData>
        </a:graphic>
      </p:graphicFrame>
    </p:spTree>
  </p:cSld>
  <p:clrMapOvr>
    <a:masterClrMapping/>
  </p:clrMapOvr>
  <p:transition>
    <p:wheel spokes="2"/>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1722</TotalTime>
  <Words>3277</Words>
  <Application>Microsoft Office PowerPoint</Application>
  <PresentationFormat>On-screen Show (4:3)</PresentationFormat>
  <Paragraphs>1656</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Поток</vt:lpstr>
      <vt:lpstr>Photo Editor Photo</vt:lpstr>
      <vt:lpstr>სასწრაფო სამედიცინო დახმარება</vt:lpstr>
      <vt:lpstr>ზოგადი ინფორმაცია</vt:lpstr>
      <vt:lpstr>ბიუჯეტი</vt:lpstr>
      <vt:lpstr>2012 წლის 7 მაისის საქართველოს მთავრობის №165 დადგენილება </vt:lpstr>
      <vt:lpstr>პრობლემები</vt:lpstr>
      <vt:lpstr>კოორდინაცია</vt:lpstr>
      <vt:lpstr>სასწრაფო სამედიცინო დახმარების სამსახურების ავტოპარკის ინვენტარიზაციის შედეგები მცხეთა - მთიანეთი</vt:lpstr>
      <vt:lpstr>შიდა ქართლი</vt:lpstr>
      <vt:lpstr>სამცხე - ჯავახეთი</vt:lpstr>
      <vt:lpstr>კახეთი</vt:lpstr>
      <vt:lpstr>ქვემო ქართლი</vt:lpstr>
      <vt:lpstr>აჭარის ა/რ</vt:lpstr>
      <vt:lpstr>იმერეთი</vt:lpstr>
      <vt:lpstr>სამეგრელო -ზემო სვანეთი</vt:lpstr>
      <vt:lpstr>გურია</vt:lpstr>
      <vt:lpstr>რაჭა -ლეჩხუმი ქვემო სვანეთი</vt:lpstr>
      <vt:lpstr>PowerPoint Presentation</vt:lpstr>
      <vt:lpstr>PowerPoint Presentation</vt:lpstr>
      <vt:lpstr>PowerPoint Presentation</vt:lpstr>
      <vt:lpstr>მცხეთა - მთიანეთი</vt:lpstr>
      <vt:lpstr>შიდა ქართლი</vt:lpstr>
      <vt:lpstr>სამცხე - ჯავახეთი</vt:lpstr>
      <vt:lpstr>კახეთი</vt:lpstr>
      <vt:lpstr>ქვემო ქართლი</vt:lpstr>
      <vt:lpstr>აჭარის ა/რ</vt:lpstr>
      <vt:lpstr>იმერეთი</vt:lpstr>
      <vt:lpstr>სამეგრელო -ზემო სვანეთი</vt:lpstr>
      <vt:lpstr>გურია</vt:lpstr>
      <vt:lpstr>რაჭა -ლეჩხუმი ქვემო სვანეთი</vt:lpstr>
      <vt:lpstr>PowerPoint Presentation</vt:lpstr>
      <vt:lpstr>ოფისების ინვენტარიზაციის შედეგები</vt:lpstr>
      <vt:lpstr>მცხეთა - მთიანეთი</vt:lpstr>
      <vt:lpstr>შიდა ქართლი</vt:lpstr>
      <vt:lpstr>ქვემო ქართლი</vt:lpstr>
      <vt:lpstr>სამცხე - ჯავახეთი</vt:lpstr>
      <vt:lpstr>კახეთი</vt:lpstr>
      <vt:lpstr>აჭარის ა/რ</vt:lpstr>
      <vt:lpstr>იმერეთი</vt:lpstr>
      <vt:lpstr>სამეგრელო -ზემო სვანეთი</vt:lpstr>
      <vt:lpstr>გურია</vt:lpstr>
      <vt:lpstr>რაჭა -ლეჩხუმი ქვემო სვანეთი</vt:lpstr>
      <vt:lpstr>რეგიონებში განთავსებული ოფისების საერთო მდგომარეობა</vt:lpstr>
      <vt:lpstr>PowerPoint Presentation</vt:lpstr>
      <vt:lpstr>სამედიცინო პერსონალის  (ექიმი, ექთანი) რაოდენობა</vt:lpstr>
      <vt:lpstr>საფრთხეები და რისკები საქართველოში</vt:lpstr>
      <vt:lpstr>              პერსპექტივა</vt:lpstr>
      <vt:lpstr>სამართლებრივი საფუძვლები</vt:lpstr>
      <vt:lpstr>სამართლებრივი საფუძვლები</vt:lpstr>
      <vt:lpstr>რეგიონალური მოწყობის მოდელი</vt:lpstr>
      <vt:lpstr>სსიპ - “საგანგებო  სიტუაციებზე რეაგირების სამედიცინო ცენტრის” ფუნქციები</vt:lpstr>
      <vt:lpstr>სსიპ - “საგანგებო  სიტუაციებზე რეაგირების სამედიცინო ცენტრის” ფუნქციები</vt:lpstr>
      <vt:lpstr> დასამტკიცებელი დოკუმენტები</vt:lpstr>
      <vt:lpstr>პერსონალი</vt:lpstr>
      <vt:lpstr>მზადყოფნის ამაღლების ღონისძიებები (გამოცდილება)</vt:lpstr>
      <vt:lpstr>PowerPoint Presentation</vt:lpstr>
      <vt:lpstr>საქართველოს შრომის, ჯანმრთელობისა და სოციალური დაცვის სამინისტრო</vt:lpstr>
      <vt:lpstr>ოპერატიული რეაგირება</vt:lpstr>
      <vt:lpstr>მოსახლეობის ჯანმრთელობა კატასტროფის შემთხვევების მართვა</vt:lpstr>
      <vt:lpstr>PowerPoint Presentation</vt:lpstr>
      <vt:lpstr>საგანგებო სიტუაციებზე რეაგირების ძალები და საშუალებები</vt:lpstr>
      <vt:lpstr>სამედიცინო დახმარების ეტაპები სიცოცხლის გადარჩენა</vt:lpstr>
      <vt:lpstr>PowerPoint Presentation</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მცხეთა მთიანეთი</dc:title>
  <dc:creator>David</dc:creator>
  <cp:lastModifiedBy>Zurab Utiashvili</cp:lastModifiedBy>
  <cp:revision>149</cp:revision>
  <dcterms:created xsi:type="dcterms:W3CDTF">2013-06-12T10:00:17Z</dcterms:created>
  <dcterms:modified xsi:type="dcterms:W3CDTF">2013-07-15T08:45:15Z</dcterms:modified>
</cp:coreProperties>
</file>