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7" r:id="rId2"/>
    <p:sldId id="273" r:id="rId3"/>
    <p:sldId id="268" r:id="rId4"/>
    <p:sldId id="265" r:id="rId5"/>
    <p:sldId id="269" r:id="rId6"/>
    <p:sldId id="270" r:id="rId7"/>
    <p:sldId id="266" r:id="rId8"/>
    <p:sldId id="271" r:id="rId9"/>
    <p:sldId id="272" r:id="rId10"/>
    <p:sldId id="274" r:id="rId11"/>
    <p:sldId id="292" r:id="rId12"/>
    <p:sldId id="276" r:id="rId13"/>
    <p:sldId id="285" r:id="rId14"/>
    <p:sldId id="284" r:id="rId15"/>
    <p:sldId id="283" r:id="rId16"/>
    <p:sldId id="282" r:id="rId17"/>
    <p:sldId id="281" r:id="rId18"/>
    <p:sldId id="280" r:id="rId19"/>
    <p:sldId id="279" r:id="rId20"/>
    <p:sldId id="278" r:id="rId21"/>
    <p:sldId id="277" r:id="rId22"/>
    <p:sldId id="294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E5C49-DF7A-475B-8B29-31E0CB02BE03}" type="datetimeFigureOut">
              <a:rPr lang="ru-RU" smtClean="0"/>
              <a:pPr/>
              <a:t>19.08.2013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9089-0D56-40CA-B4B3-17AE1D5896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2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E5C49-DF7A-475B-8B29-31E0CB02BE03}" type="datetimeFigureOut">
              <a:rPr lang="ru-RU" smtClean="0"/>
              <a:pPr/>
              <a:t>19.08.2013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9089-0D56-40CA-B4B3-17AE1D5896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2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E5C49-DF7A-475B-8B29-31E0CB02BE03}" type="datetimeFigureOut">
              <a:rPr lang="ru-RU" smtClean="0"/>
              <a:pPr/>
              <a:t>19.08.2013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9089-0D56-40CA-B4B3-17AE1D5896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2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E5C49-DF7A-475B-8B29-31E0CB02BE03}" type="datetimeFigureOut">
              <a:rPr lang="ru-RU" smtClean="0"/>
              <a:pPr/>
              <a:t>19.08.2013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9089-0D56-40CA-B4B3-17AE1D5896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2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E5C49-DF7A-475B-8B29-31E0CB02BE03}" type="datetimeFigureOut">
              <a:rPr lang="ru-RU" smtClean="0"/>
              <a:pPr/>
              <a:t>19.08.2013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9089-0D56-40CA-B4B3-17AE1D5896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2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E5C49-DF7A-475B-8B29-31E0CB02BE03}" type="datetimeFigureOut">
              <a:rPr lang="ru-RU" smtClean="0"/>
              <a:pPr/>
              <a:t>19.08.2013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9089-0D56-40CA-B4B3-17AE1D5896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2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E5C49-DF7A-475B-8B29-31E0CB02BE03}" type="datetimeFigureOut">
              <a:rPr lang="ru-RU" smtClean="0"/>
              <a:pPr/>
              <a:t>19.08.2013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9089-0D56-40CA-B4B3-17AE1D5896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2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E5C49-DF7A-475B-8B29-31E0CB02BE03}" type="datetimeFigureOut">
              <a:rPr lang="ru-RU" smtClean="0"/>
              <a:pPr/>
              <a:t>19.08.2013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9089-0D56-40CA-B4B3-17AE1D5896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2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E5C49-DF7A-475B-8B29-31E0CB02BE03}" type="datetimeFigureOut">
              <a:rPr lang="ru-RU" smtClean="0"/>
              <a:pPr/>
              <a:t>19.08.2013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9089-0D56-40CA-B4B3-17AE1D5896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2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E5C49-DF7A-475B-8B29-31E0CB02BE03}" type="datetimeFigureOut">
              <a:rPr lang="ru-RU" smtClean="0"/>
              <a:pPr/>
              <a:t>19.08.2013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9089-0D56-40CA-B4B3-17AE1D5896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2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E5C49-DF7A-475B-8B29-31E0CB02BE03}" type="datetimeFigureOut">
              <a:rPr lang="ru-RU" smtClean="0"/>
              <a:pPr/>
              <a:t>19.08.2013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4C89089-0D56-40CA-B4B3-17AE1D5896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2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15E5C49-DF7A-475B-8B29-31E0CB02BE03}" type="datetimeFigureOut">
              <a:rPr lang="ru-RU" smtClean="0"/>
              <a:pPr/>
              <a:t>19.08.2013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4C89089-0D56-40CA-B4B3-17AE1D5896D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wheel spokes="2"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082978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a-GE" sz="2000" b="1" i="1" spc="50" dirty="0" smtClean="0">
                <a:ln w="11430"/>
                <a:solidFill>
                  <a:prstClr val="black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                                                                                                          დანართი </a:t>
            </a:r>
            <a:r>
              <a:rPr lang="ru-RU" sz="2000" b="1" i="1" spc="50" dirty="0" smtClean="0">
                <a:ln w="11430"/>
                <a:solidFill>
                  <a:prstClr val="black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№</a:t>
            </a:r>
            <a:r>
              <a:rPr lang="ka-GE" sz="2000" b="1" i="1" spc="50" dirty="0" smtClean="0">
                <a:ln w="11430"/>
                <a:solidFill>
                  <a:prstClr val="black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  <a:br>
              <a:rPr lang="ka-GE" sz="2000" b="1" i="1" spc="50" dirty="0" smtClean="0">
                <a:ln w="11430"/>
                <a:solidFill>
                  <a:prstClr val="black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ka-GE" sz="2000" b="1" i="1" spc="50" dirty="0" smtClean="0">
                <a:ln w="11430"/>
                <a:solidFill>
                  <a:prstClr val="black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სასწრაფო </a:t>
            </a:r>
            <a:r>
              <a:rPr lang="ka-GE" sz="2000" b="1" i="1" spc="50" dirty="0">
                <a:ln w="11430"/>
                <a:solidFill>
                  <a:prstClr val="black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სამედიცინო დახმარების სამსახურების ავტოპარკის ინვენტარიზაციის </a:t>
            </a:r>
            <a:r>
              <a:rPr lang="ka-GE" sz="2000" b="1" i="1" spc="50" dirty="0" smtClean="0">
                <a:ln w="11430"/>
                <a:solidFill>
                  <a:prstClr val="black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შედეგები</a:t>
            </a:r>
            <a:br>
              <a:rPr lang="ka-GE" sz="2000" b="1" i="1" spc="50" dirty="0" smtClean="0">
                <a:ln w="11430"/>
                <a:solidFill>
                  <a:prstClr val="black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ka-GE" sz="20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მცხეთა</a:t>
            </a:r>
            <a:r>
              <a:rPr lang="en-US" sz="20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-</a:t>
            </a:r>
            <a:r>
              <a:rPr lang="ka-GE" sz="20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მთიანეთი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58205" cy="42741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5337"/>
                <a:gridCol w="1205726"/>
                <a:gridCol w="1119602"/>
                <a:gridCol w="985625"/>
                <a:gridCol w="658360"/>
                <a:gridCol w="1653555"/>
              </a:tblGrid>
              <a:tr h="3708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ოპერატორი კომპანია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მუნიციპალიტეტი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ავტომანქანების მდგომარეობა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კარგი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საშუალო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ცუდი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ამორტიზირებული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შპს "ჯეო 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ჰოსპიტალსი“ (სს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“სადაზღვევოს კომპანია ჯი პი აი ჰოლდინგი”)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მცხეთა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შპს "ჯეო 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ჰოსპიტალსი“(სს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“სადაზღვევოს კომპანია ჯი პი აი ჰოლდინგი”)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დუშეთი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შპს "ჯეო 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ჰოსპიტალსი“(სს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“სადაზღვევოს კომპანია ჯი პი აი ჰოლდინგი”)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თიანეთი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შპს "ჯეო 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ჰოსპიტალსი“(სს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“სადაზღვევოს კომპანია ჯი პი აი ჰოლდინგი”)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ყაზბეგი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შპს 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“ახალგორის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სასწრაფი სამედიცინო დახმარების სამსახური 03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"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ახალგორი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ka-GE" sz="1200" b="0" i="0" u="none" strike="noStrike" kern="1200" dirty="0">
                          <a:solidFill>
                            <a:srgbClr val="000000"/>
                          </a:solidFill>
                          <a:latin typeface="Sylfaen"/>
                          <a:ea typeface="+mn-ea"/>
                          <a:cs typeface="+mn-cs"/>
                        </a:rPr>
                        <a:t>შპს </a:t>
                      </a:r>
                      <a:r>
                        <a:rPr kumimoji="0" lang="ka-GE" sz="1200" b="0" i="0" u="none" strike="noStrike" kern="1200" dirty="0" smtClean="0">
                          <a:solidFill>
                            <a:srgbClr val="000000"/>
                          </a:solidFill>
                          <a:latin typeface="Sylfaen"/>
                          <a:ea typeface="+mn-ea"/>
                          <a:cs typeface="+mn-cs"/>
                        </a:rPr>
                        <a:t>“ქურთის საავადმყოფო"</a:t>
                      </a:r>
                      <a:endParaRPr kumimoji="0" lang="ka-GE" sz="1200" b="0" i="0" u="none" strike="noStrike" kern="1200" dirty="0">
                        <a:solidFill>
                          <a:srgbClr val="000000"/>
                        </a:solidFill>
                        <a:latin typeface="Sylfae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ქურთა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სულ (3 კომპანია)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96086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a-GE" sz="4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რაჭა -ლეჩხუმი ქვემო სვანეთი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115328" cy="3497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3876"/>
                <a:gridCol w="1229901"/>
                <a:gridCol w="657895"/>
                <a:gridCol w="1005387"/>
                <a:gridCol w="671560"/>
                <a:gridCol w="1686709"/>
              </a:tblGrid>
              <a:tr h="3708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ოპერატორი კომპანია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მუნიციპალიტეტი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ავტომანქანების მდგომარეობა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კარგი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საშუალო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ცუდი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ამორტიზირებული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შპს “მედიქალ პარკი საქართველო” (შპს “სადაზღვევო კომპანია აისი ჯგუფი)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ამბროლაური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შპს “მედიქალ პარკი საქართველო” (შპს “სადაზღვევო კომპანია აისი ჯგუფი)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ონი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შპს “მედიქალ პარკი საქართველო” (შპს “სადაზღვევო კომპანია აისი ჯგუფი)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ცაგერი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შპს "გადაუდებელი სამედიცინო დახმარება"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ლენტეხი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სულ (2 კომპანია)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57" cy="2357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5233"/>
                <a:gridCol w="1034794"/>
                <a:gridCol w="1576539"/>
                <a:gridCol w="1117577"/>
                <a:gridCol w="3155514"/>
              </a:tblGrid>
              <a:tr h="911549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ka-GE" sz="3600" b="1" i="1" spc="50" dirty="0" smtClean="0">
                          <a:ln w="11430"/>
                          <a:gradFill>
                            <a:gsLst>
                              <a:gs pos="25000">
                                <a:schemeClr val="accent2">
                                  <a:satMod val="155000"/>
                                </a:schemeClr>
                              </a:gs>
                              <a:gs pos="100000">
                                <a:schemeClr val="accent2">
                                  <a:shade val="45000"/>
                                  <a:satMod val="16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  <a:latin typeface="Sylfaen" pitchFamily="18" charset="0"/>
                        </a:rPr>
                        <a:t>ავტოპარკის </a:t>
                      </a:r>
                      <a:r>
                        <a:rPr lang="ka-GE" sz="3600" b="1" i="1" spc="50" dirty="0" smtClean="0">
                          <a:ln w="11430"/>
                          <a:gradFill>
                            <a:gsLst>
                              <a:gs pos="25000">
                                <a:schemeClr val="accent2">
                                  <a:satMod val="155000"/>
                                </a:schemeClr>
                              </a:gs>
                              <a:gs pos="100000">
                                <a:schemeClr val="accent2">
                                  <a:shade val="45000"/>
                                  <a:satMod val="16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</a:rPr>
                        <a:t>საერთო </a:t>
                      </a:r>
                      <a:r>
                        <a:rPr lang="en-US" sz="3600" b="1" i="1" spc="50" dirty="0" smtClean="0">
                          <a:ln w="11430"/>
                          <a:gradFill>
                            <a:gsLst>
                              <a:gs pos="25000">
                                <a:schemeClr val="accent2">
                                  <a:satMod val="155000"/>
                                </a:schemeClr>
                              </a:gs>
                              <a:gs pos="100000">
                                <a:schemeClr val="accent2">
                                  <a:shade val="45000"/>
                                  <a:satMod val="16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ka-GE" sz="3600" b="1" i="1" spc="50" dirty="0" smtClean="0">
                          <a:ln w="11430"/>
                          <a:gradFill>
                            <a:gsLst>
                              <a:gs pos="25000">
                                <a:schemeClr val="accent2">
                                  <a:satMod val="155000"/>
                                </a:schemeClr>
                              </a:gs>
                              <a:gs pos="100000">
                                <a:schemeClr val="accent2">
                                  <a:shade val="45000"/>
                                  <a:satMod val="16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</a:rPr>
                        <a:t>მდგომარეობა</a:t>
                      </a:r>
                      <a:endParaRPr lang="ka-GE" sz="3600" b="1" i="0" u="none" strike="noStrike" dirty="0">
                        <a:solidFill>
                          <a:srgbClr val="000000"/>
                        </a:solidFill>
                        <a:latin typeface="Sylfaen" pitchFamily="18" charset="0"/>
                      </a:endParaRPr>
                    </a:p>
                  </a:txBody>
                  <a:tcPr marL="9625" marR="96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11549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latin typeface="Sylfaen" pitchFamily="18" charset="0"/>
                        </a:rPr>
                        <a:t>სულ</a:t>
                      </a:r>
                    </a:p>
                  </a:txBody>
                  <a:tcPr marL="9625" marR="96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latin typeface="Sylfaen" pitchFamily="18" charset="0"/>
                        </a:rPr>
                        <a:t>კარგი</a:t>
                      </a:r>
                    </a:p>
                  </a:txBody>
                  <a:tcPr marL="9625" marR="96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latin typeface="Sylfaen" pitchFamily="18" charset="0"/>
                        </a:rPr>
                        <a:t>საშუალო</a:t>
                      </a:r>
                    </a:p>
                  </a:txBody>
                  <a:tcPr marL="9625" marR="96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Sylfaen" pitchFamily="18" charset="0"/>
                        </a:rPr>
                        <a:t>ცუდი</a:t>
                      </a:r>
                    </a:p>
                  </a:txBody>
                  <a:tcPr marL="9625" marR="96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latin typeface="Sylfaen" pitchFamily="18" charset="0"/>
                        </a:rPr>
                        <a:t>ამორტიზირებული</a:t>
                      </a:r>
                    </a:p>
                  </a:txBody>
                  <a:tcPr marL="9625" marR="96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534356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latin typeface="Sylfaen" pitchFamily="18" charset="0"/>
                        </a:rPr>
                        <a:t>283</a:t>
                      </a:r>
                      <a:endParaRPr lang="ru-RU" dirty="0">
                        <a:latin typeface="Sylfaen" pitchFamily="18" charset="0"/>
                      </a:endParaRPr>
                    </a:p>
                  </a:txBody>
                  <a:tcPr marL="92403" marR="924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Sylfaen" pitchFamily="18" charset="0"/>
                        </a:rPr>
                        <a:t>48</a:t>
                      </a:r>
                      <a:endParaRPr lang="ru-RU" dirty="0">
                        <a:latin typeface="Sylfaen" pitchFamily="18" charset="0"/>
                      </a:endParaRPr>
                    </a:p>
                  </a:txBody>
                  <a:tcPr marL="92403" marR="924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Sylfaen" pitchFamily="18" charset="0"/>
                        </a:rPr>
                        <a:t>44</a:t>
                      </a:r>
                      <a:endParaRPr lang="ru-RU" dirty="0">
                        <a:latin typeface="Sylfaen" pitchFamily="18" charset="0"/>
                      </a:endParaRPr>
                    </a:p>
                  </a:txBody>
                  <a:tcPr marL="92403" marR="924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Sylfaen" pitchFamily="18" charset="0"/>
                        </a:rPr>
                        <a:t>159</a:t>
                      </a:r>
                      <a:endParaRPr lang="ru-RU" dirty="0">
                        <a:latin typeface="Sylfaen" pitchFamily="18" charset="0"/>
                      </a:endParaRPr>
                    </a:p>
                  </a:txBody>
                  <a:tcPr marL="92403" marR="924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Sylfaen" pitchFamily="18" charset="0"/>
                        </a:rPr>
                        <a:t>32</a:t>
                      </a:r>
                      <a:endParaRPr lang="ru-RU" dirty="0">
                        <a:latin typeface="Sylfaen" pitchFamily="18" charset="0"/>
                      </a:endParaRPr>
                    </a:p>
                  </a:txBody>
                  <a:tcPr marL="92403" marR="924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1430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a-GE" sz="2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ოფისების  მდგომარეობა</a:t>
            </a:r>
            <a:br>
              <a:rPr lang="ka-GE" sz="2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ka-GE" sz="2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მცხეთა</a:t>
            </a:r>
            <a:r>
              <a:rPr lang="en-US" sz="2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-</a:t>
            </a:r>
            <a:r>
              <a:rPr lang="ka-GE" sz="2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მთიანეთი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მუნიციპალიტეტი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ძველი შენობის მდგომარეობა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კლინიკაში ინტეგრირებული 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კარგი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საშუალო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სარემონტო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გამოუსადეგარი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მცხეთა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ახალგორი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დუშეთი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ფასანაური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თიანეთი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ყაზბეგი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ქურთა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სულ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a-GE" sz="4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შიდა ქართლი</a:t>
            </a: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28596" y="2285992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მუნიციპალიტეტი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ძველი შენობის მდგომარეობა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კლინიკაში ინტეგრირებული 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კარგი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საშუალო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სარემონტო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გამოუსადეგარი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გორი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ტყვიავი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კასპი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ქარელი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ხაშური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სულ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38962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a-GE" sz="5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ქვემო ქართლი</a:t>
            </a: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4355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4536"/>
                <a:gridCol w="714380"/>
                <a:gridCol w="1285884"/>
                <a:gridCol w="1371600"/>
                <a:gridCol w="1371600"/>
                <a:gridCol w="1371600"/>
              </a:tblGrid>
              <a:tr h="3708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მუნიციპალიტეტი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ძველი შენობის მდგომარეობა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კლინიკაში ინტეგრირებული 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კარგი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საშუალო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სარემონტო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გამოუსადეგარი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0653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ბოლნისი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გარდაბანი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7210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გარდაბანი/თელეთი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584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გარდაბანი/გამარჯვება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4480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გარდაბანი/სართიჭალა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311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დმანისი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1750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თეთრიწყარო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038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თეთრიწყარო/მანგლისი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თეთრიწყარო/კოდა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მარნეული/შაუმიანი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მარნეული/დამია/გეურარხი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მარნეული/ქურთლიარი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მარნეული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რუსთავი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წალკა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სულ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a-GE" sz="5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სამცხე - ჯავახეთი</a:t>
            </a: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500034" y="2071678"/>
          <a:ext cx="82296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მუნიციპალიტეტი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ძველი შენობის მდგომარეობა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კლინიკაში ინტეგრირებული 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კარგი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საშუალო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სარემონტო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გამოუსადეგარი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ახალციხე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ვალე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ადიგენი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ბორჯომი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ბაკურიანი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ასპინძა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ახალქალაქი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ნინოწმინდა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სულ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a-GE" sz="5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კახეთი</a:t>
            </a: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0078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მუნიციპალიტეტი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ძველი შენობის მდგომარეობა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კლინიკაში ინტეგრირებული 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კარგი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საშუალო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სარემონტო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გამოუსადეგარი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3529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თელავი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თელავი/მაშველი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გურჯაანი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ახმეტა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ყვარელი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დედოფლისწყარო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საგარეჯო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წნორი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სიღნაღი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ლაგოდეხი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სულ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38962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a-GE" sz="5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აჭარის ა/რ</a:t>
            </a: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მუნიციპალიტეტი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ძველი შენობის მდგომარეობა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კლინიკაში ინტეგრირებული 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კარგი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საშუალო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სარემონტო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გამოუსადეგარი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ბათუმი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ქობულეთი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ჩაქვი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მახინჟაური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ხელვაჩაური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ქედა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შუახევი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ხულო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ხულო/სხალთა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სულ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38962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a-GE" sz="5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იმერეთი</a:t>
            </a: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2221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მუნიციპალიტეტი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ძველი შენობის მდგომარეობა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კლინიკაში ინტეგრირებული 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კარგი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საშუალო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სარემონტო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გამოუსადეგარი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2091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ქუთაისი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ხონი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წყალტუბო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ჭიათურა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საჩხერე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ვანი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სამტრედია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ბაღდათი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ხარაგაული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თერჯოლა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ზესტაფონი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ტყიბული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სულ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38962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a-GE" sz="4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სამეგრელო -ზემო სვანეთი</a:t>
            </a: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0078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მუნიციპალიტეტი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ძველი შენობის მდგომარეობა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კლინიკაში ინტეგრირებული 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კარგი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საშუალო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სარემონტო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გამოუსადეგარი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3529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ზუგდიდი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წალენჯიხა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ჯვარი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ჩხოროწყუ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ფოთი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ხობი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აბაშა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სენაკი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მარტვილი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მესტია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სულ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a-GE" sz="4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შიდა ქართლი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2285992"/>
          <a:ext cx="8186767" cy="3005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1517"/>
                <a:gridCol w="1343899"/>
                <a:gridCol w="670950"/>
                <a:gridCol w="1025337"/>
                <a:gridCol w="684886"/>
                <a:gridCol w="1720178"/>
              </a:tblGrid>
              <a:tr h="3708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ოპერატორი კომპანია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მუნიციპალიტეტი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ავტომანქანების მდგომარეობა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კარგი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საშუალო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ცუდი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ამორტიზირებული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შპს "</a:t>
                      </a:r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მედალფა“ (შპს “სადაზღვევო კომპანია ალფა”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კასპი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შპს “მედიქალ პარკი საქართველო” (შპს “სადაზღვევო კომპანია აისი ჯგუფი)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ხაშური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შპს "გადაუდებელი სამედიცინო დახმარება"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ქარელი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შპს "გორმედი"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გორი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სულ (4 </a:t>
                      </a:r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კომპანია</a:t>
                      </a:r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)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a-GE" sz="4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გურია</a:t>
            </a: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28596" y="2214554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მუნიციპალიტეტი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ძველი შენობის მდგომარეობა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კლინიკაში ინტეგრირებული 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კარგი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საშუალო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სარემონტო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გამოუსადეგარი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ლანჩხუთი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ოზურგეთი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ჩოხატაური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სულ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a-GE" sz="4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რაჭა -ლეჩხუმი ქვემო სვანეთი</a:t>
            </a: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28596" y="2428868"/>
          <a:ext cx="8229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მუნიციპალიტეტი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ძველი შენობის მდგომარეობა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კლინიკაში ინტეგრირებული 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კარგი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საშუალო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სარემონტო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გამოუსადეგარი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ონი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ამბროლაური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ლენტეხი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ცაგერი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სულ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a-GE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რეგიონებში განთავსებული ოფისების საერთო მდგომარეობა</a:t>
            </a:r>
            <a:endParaRPr lang="ru-RU" sz="36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28596" y="2500306"/>
          <a:ext cx="8229600" cy="1116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884"/>
                <a:gridCol w="1571636"/>
                <a:gridCol w="1714512"/>
                <a:gridCol w="1714512"/>
                <a:gridCol w="1943056"/>
              </a:tblGrid>
              <a:tr h="370840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a-GE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ძველი შენობის მდგომარეობა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კლინიკაში ინტეგრირებული 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კარგი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საშუალო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სარემონტო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გამოუსადეგარი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a-GE" sz="5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სამცხე - ჯავახეთი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5" y="2357430"/>
          <a:ext cx="8324029" cy="33642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0397"/>
                <a:gridCol w="1065213"/>
                <a:gridCol w="697268"/>
                <a:gridCol w="877963"/>
                <a:gridCol w="764087"/>
                <a:gridCol w="1919101"/>
              </a:tblGrid>
              <a:tr h="3708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ოპერატორი კომპანია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მუნიციპალიტეტი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ავტომანქანების მდგომარეობა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კარგი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საშუალო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ცუდი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ამორტიზირებული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შპს "ჯეო ჰოსპიტალსი“ (სს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“სადაზღვევოს კომპანია ჯი პი აი ჰოლდინგი”)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ბორჯომი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</a:t>
                      </a:r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"სადაზღვევო კომპანია ალდაგი ბი სი 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აი“)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ადიგენი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ახალციხე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ახალქალაქი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ჩემი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ნინოწმინდა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შპს "გადაუდებელი სამედიცინო დახმარება"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ასპინძა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სულ (3 კომპანია)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a-GE" sz="5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კახეთი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1714488"/>
          <a:ext cx="8382006" cy="41103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11872"/>
                <a:gridCol w="1555750"/>
                <a:gridCol w="612422"/>
                <a:gridCol w="817562"/>
                <a:gridCol w="546100"/>
                <a:gridCol w="1638300"/>
              </a:tblGrid>
              <a:tr h="3708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ოპერატორი კომპანია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მუნიციპალიტეტი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ავტომანქანების მდგომარეობა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კარგი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საშუალო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ცუდი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ამორტიზირებული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შპს "ჯეო ჰოსპიტალსი“ (სს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“სადაზღვევოს კომპანია ჯი პი აი ჰოლდინგი”)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გურჯაანი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შპს "ჯეო ჰოსპიტალსი“ (სს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“სადაზღვევოს კომპანია ჯი პი აი ჰოლდინგი”)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საგარეჯო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თელავი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ახმეტა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ყვარელი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531813" indent="-265113">
                        <a:buFont typeface="Wingdings" pitchFamily="2" charset="2"/>
                        <a:buNone/>
                      </a:pPr>
                      <a:r>
                        <a:rPr lang="ka-GE" sz="1200" dirty="0" smtClean="0">
                          <a:solidFill>
                            <a:srgbClr val="000000"/>
                          </a:solidFill>
                          <a:latin typeface="Sylfaen" pitchFamily="18" charset="0"/>
                        </a:rPr>
                        <a:t>შპს "არქიმედეს კლინიკა“ (სს “არქიმედეს გლობალ ჯორჯია”)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ლაგოდეხი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531813" indent="-265113">
                        <a:buFont typeface="Wingdings" pitchFamily="2" charset="2"/>
                        <a:buNone/>
                      </a:pPr>
                      <a:r>
                        <a:rPr lang="ka-GE" sz="1200" dirty="0" smtClean="0">
                          <a:solidFill>
                            <a:srgbClr val="000000"/>
                          </a:solidFill>
                          <a:latin typeface="Sylfaen" pitchFamily="18" charset="0"/>
                        </a:rPr>
                        <a:t>შპს "არქიმედეს კლინიკა“ (სს “არქიმედეს გლობალ ჯორჯია”)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სიღნაღი/წნორი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შპს "გადაუდებელი სამედიცინო დახმარება"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დედოფლისწყარო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სულ (4 კომპანია)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38962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a-GE" sz="5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ქვემო ქართლი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58204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0150"/>
                <a:gridCol w="1377309"/>
                <a:gridCol w="633224"/>
                <a:gridCol w="967686"/>
                <a:gridCol w="646377"/>
                <a:gridCol w="1623458"/>
              </a:tblGrid>
              <a:tr h="3708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ოპერატორი კომპანია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მუნიციპალიტეტი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ავტომანქანების მდგომარეობა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კარგი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საშუალო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ცუდი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ამორტიზირებული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შპს "ჯეო ჰოსპიტალსი“ (სს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“სადაზღვევოს კომპანია ჯი პი აი ჰოლდინგი”)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თეთრიწყარო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შპს "ჯეო ჰოსპიტალსი“ (სს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“სადაზღვევოს კომპანია ჯი პი აი ჰოლდინგი”)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მარნეული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შპს "ჯეო ჰოსპიტალსი“ (სს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“სადაზღვევოს კომპანია ჯი პი აი ჰოლდინგი”)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გარდაბანი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შპს "ჯეო ჰოსპიტალსი“ (სს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“სადაზღვევოს კომპანია ჯი პი აი ჰოლდინგი”)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წალკა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>
                          <a:solidFill>
                            <a:schemeClr val="tx1"/>
                          </a:solidFill>
                          <a:latin typeface="Sylfaen"/>
                        </a:rPr>
                        <a:t>შპს </a:t>
                      </a:r>
                      <a:r>
                        <a:rPr lang="ka-GE" sz="1200" b="0" i="0" u="none" strike="noStrike" dirty="0" smtClean="0">
                          <a:solidFill>
                            <a:schemeClr val="tx1"/>
                          </a:solidFill>
                          <a:latin typeface="Sylfaen"/>
                        </a:rPr>
                        <a:t>“ზემო აფხაზეთის სასწრაფო სამედიცინო დახმარება"</a:t>
                      </a:r>
                      <a:endParaRPr lang="ka-GE" sz="1200" b="0" i="0" u="none" strike="noStrike" dirty="0">
                        <a:solidFill>
                          <a:schemeClr val="tx1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კოდა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შპს "რუსთავის სასწრაფო სამედიცინო დახმარების სამსახური - 03"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რუსთავი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შპს “მედიქალ პარკი საქართველო” (შპს “სადაზღვევო კომპანია აისი ჯგუფი)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ბოლნისი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შპს “მედიქალ პარკი საქართველო” (შპს “სადაზღვევო კომპანია აისი ჯგუფი)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დმანისი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სულ (4 კომპანია)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a-GE" sz="5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აჭარის ა/რ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71472" y="2071678"/>
          <a:ext cx="8115328" cy="41471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3186"/>
                <a:gridCol w="1375813"/>
                <a:gridCol w="643953"/>
                <a:gridCol w="984082"/>
                <a:gridCol w="657329"/>
                <a:gridCol w="1650965"/>
              </a:tblGrid>
              <a:tr h="3708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ოპერატორი კომპანია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მუნიციპალიტეტი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ავტომანქანების მდგომარეობა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კარგი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საშუალო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ცუდი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ამორტიზირებული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4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ქობულეთი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4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ქედა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4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შუახევი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4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ხულო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შპს “ბათუმის სასწრაფო სამედიცინო დახმარების ცენტრი”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ბათუმი / ხელვაჩაური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სულ (2 კომპანია)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65321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a-GE" sz="5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იმერეთი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1357298"/>
          <a:ext cx="8715436" cy="51974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4776"/>
                <a:gridCol w="1261183"/>
                <a:gridCol w="829326"/>
                <a:gridCol w="980113"/>
                <a:gridCol w="829326"/>
                <a:gridCol w="1100712"/>
              </a:tblGrid>
              <a:tr h="3708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ოპერატორი კომპანია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მუნიციპალიტეტი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ავტომანქანების მდგომარეობა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კარგი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საშუალო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ცუდი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ამორტიზირებული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264485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შპს "ჯეო ჰოსპიტალსი“ (სს</a:t>
                      </a:r>
                      <a:r>
                        <a:rPr lang="ka-GE" sz="11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“სადაზღვევოს კომპანია ჯი პი აი ჰოლდინგი”)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სამტრედია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22273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შპს "ჯეო ჰოსპიტალსი“ (სს</a:t>
                      </a:r>
                      <a:r>
                        <a:rPr lang="ka-GE" sz="11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“სადაზღვევოს კომპანია ჯი პი აი ჰოლდინგი”)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ბაღდათი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249231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შპს "ჯეო ჰოსპიტალსი“ (სს</a:t>
                      </a:r>
                      <a:r>
                        <a:rPr lang="ka-GE" sz="11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“სადაზღვევოს კომპანია ჯი პი აი ჰოლდინგი”)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ზესტაფონი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შპს "ჯეო ჰოსპიტალსი“ (სს</a:t>
                      </a:r>
                      <a:r>
                        <a:rPr lang="ka-GE" sz="11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“სადაზღვევოს კომპანია ჯი პი აი ჰოლდინგი”)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ჭიათურა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შპს "ჯეო ჰოსპიტალსი“ (სს</a:t>
                      </a:r>
                      <a:r>
                        <a:rPr lang="ka-GE" sz="11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“სადაზღვევოს კომპანია ჯი პი აი ჰოლდინგი”)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საჩხერე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შპს "გადაუდებელი სამედიცინო დახმარება"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ვანი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შპს "გადაუდებელი სამედიცინო დახმარება"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ხარაგაული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1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ქუთაისი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1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ტყიბული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1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თერჯოლა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1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ხონი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1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წყალტუბო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სულ (3 კომპანია)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96086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a-GE" sz="4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სამეგრელო -ზემო სვანეთი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3" y="1714488"/>
          <a:ext cx="8643997" cy="48653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9617"/>
                <a:gridCol w="1088597"/>
                <a:gridCol w="597487"/>
                <a:gridCol w="913718"/>
                <a:gridCol w="571504"/>
                <a:gridCol w="1643074"/>
              </a:tblGrid>
              <a:tr h="3708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ოპერატორი კომპანია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მუნიციპალიტეტი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ავტომანქანების მდგომარეობა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კარგი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საშუალო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ცუდი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ამორტიზირებული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ზუგდიდი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მარტვილი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წალენჯიხა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ჩხოროწყუ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ხობი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აბაშა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ფოთი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ჯვარი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შპს “მედიქალ პარკი საქართველო” (შპს “სადაზღვევო კომპანია აისი ჯგუფი)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მესტია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შპს 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“სენაკის სასწრაფო სამედიცინო დახმარების სამსახური 03"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სენაკი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სულ (3 კომპანია)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a-GE" sz="4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გურია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2214554"/>
          <a:ext cx="8186766" cy="24212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0748"/>
                <a:gridCol w="1213067"/>
                <a:gridCol w="641765"/>
                <a:gridCol w="980737"/>
                <a:gridCol w="655095"/>
                <a:gridCol w="1645354"/>
              </a:tblGrid>
              <a:tr h="3708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ოპერატორი კომპანია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მუნიციპალიტეტი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ავტომანქანების მდგომარეობა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კარგი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საშუალო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ცუდი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ამორტიზირებული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შპს "მედალფა“ (შპს “სადაზღვევო კომპანია ალფა”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ოზურგეთი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შპს "გადაუდებელი სამედიცინო დახმარება"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ლანჩხუთი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შპს "გადაუდებელი სამედიცინო დახმარება"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ჩოხატაური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სულ (3 კომპანია)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1727</TotalTime>
  <Words>1661</Words>
  <Application>Microsoft Office PowerPoint</Application>
  <PresentationFormat>On-screen Show (4:3)</PresentationFormat>
  <Paragraphs>1197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Поток</vt:lpstr>
      <vt:lpstr>                                                                                                               დანართი  №2 სასწრაფო სამედიცინო დახმარების სამსახურების ავტოპარკის ინვენტარიზაციის შედეგები მცხეთა - მთიანეთი</vt:lpstr>
      <vt:lpstr>შიდა ქართლი</vt:lpstr>
      <vt:lpstr>სამცხე - ჯავახეთი</vt:lpstr>
      <vt:lpstr>კახეთი</vt:lpstr>
      <vt:lpstr>ქვემო ქართლი</vt:lpstr>
      <vt:lpstr>აჭარის ა/რ</vt:lpstr>
      <vt:lpstr>იმერეთი</vt:lpstr>
      <vt:lpstr>სამეგრელო -ზემო სვანეთი</vt:lpstr>
      <vt:lpstr>გურია</vt:lpstr>
      <vt:lpstr>რაჭა -ლეჩხუმი ქვემო სვანეთი</vt:lpstr>
      <vt:lpstr>PowerPoint Presentation</vt:lpstr>
      <vt:lpstr>ოფისების  მდგომარეობა მცხეთა - მთიანეთი</vt:lpstr>
      <vt:lpstr>შიდა ქართლი</vt:lpstr>
      <vt:lpstr>ქვემო ქართლი</vt:lpstr>
      <vt:lpstr>სამცხე - ჯავახეთი</vt:lpstr>
      <vt:lpstr>კახეთი</vt:lpstr>
      <vt:lpstr>აჭარის ა/რ</vt:lpstr>
      <vt:lpstr>იმერეთი</vt:lpstr>
      <vt:lpstr>სამეგრელო -ზემო სვანეთი</vt:lpstr>
      <vt:lpstr>გურია</vt:lpstr>
      <vt:lpstr>რაჭა -ლეჩხუმი ქვემო სვანეთი</vt:lpstr>
      <vt:lpstr>რეგიონებში განთავსებული ოფისების საერთო მდგომარეობა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მცხეთა მთიანეთი</dc:title>
  <dc:creator>David</dc:creator>
  <cp:lastModifiedBy>Zurab Utiashvili</cp:lastModifiedBy>
  <cp:revision>153</cp:revision>
  <dcterms:created xsi:type="dcterms:W3CDTF">2013-06-12T10:00:17Z</dcterms:created>
  <dcterms:modified xsi:type="dcterms:W3CDTF">2013-08-19T07:38:36Z</dcterms:modified>
</cp:coreProperties>
</file>