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57" r:id="rId4"/>
    <p:sldId id="264" r:id="rId5"/>
    <p:sldId id="265" r:id="rId6"/>
    <p:sldId id="266" r:id="rId7"/>
    <p:sldId id="267" r:id="rId8"/>
    <p:sldId id="261" r:id="rId9"/>
    <p:sldId id="268" r:id="rId10"/>
    <p:sldId id="272" r:id="rId11"/>
    <p:sldId id="271" r:id="rId12"/>
    <p:sldId id="275" r:id="rId13"/>
    <p:sldId id="274" r:id="rId14"/>
    <p:sldId id="262" r:id="rId15"/>
    <p:sldId id="269" r:id="rId16"/>
    <p:sldId id="263" r:id="rId17"/>
    <p:sldId id="259" r:id="rId18"/>
    <p:sldId id="270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300" autoAdjust="0"/>
  </p:normalViewPr>
  <p:slideViewPr>
    <p:cSldViewPr>
      <p:cViewPr>
        <p:scale>
          <a:sx n="80" d="100"/>
          <a:sy n="80" d="100"/>
        </p:scale>
        <p:origin x="-127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FDCE1-A113-474D-A974-A4A05212CC28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236A5-1544-4F22-B0E6-3950DBC7C9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282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dirty="0" smtClean="0"/>
              <a:t>ეს პროგრამა</a:t>
            </a:r>
            <a:r>
              <a:rPr lang="ka-GE" baseline="0" dirty="0" smtClean="0"/>
              <a:t> დაინერგება შემსრულებელ სამსახურებში და მონიტორინგს გაუწერვს </a:t>
            </a:r>
            <a:r>
              <a:rPr lang="ka-GE" dirty="0" smtClean="0"/>
              <a:t>საგანგებო სიტუაციების კოორდინაციისა და რეჟიმის დეპარტამენტი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dirty="0" smtClean="0"/>
              <a:t>საგანგებო სიტუაციების კოორდინაციისა და რეჟიმის დეპარტამენტი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6A5-1544-4F22-B0E6-3950DBC7C9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sz="1200" dirty="0" smtClean="0"/>
              <a:t>პროგრამა გააუმჯობესებს პაციენტთა რეფერალის/ტრანსპორტირების კოორდინაციას და საგანგებო სიტუაციების ოპერატიულ და ეფექტურ მართვას ყოველდღიურ სამუშაო რეჟიმში, ასევე, პანდემიის და სხვა სახის საგანგებო სიტუაციების დროს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236A5-1544-4F22-B0E6-3950DBC7C9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FF0F4-C402-4F6C-9E9E-BBF76449EC26}" type="datetimeFigureOut">
              <a:rPr lang="en-US" smtClean="0"/>
              <a:pPr/>
              <a:t>10/02/2010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EC4B-C8C4-4756-BBB5-A5C999A518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500066"/>
          </a:xfrm>
        </p:spPr>
        <p:txBody>
          <a:bodyPr>
            <a:noAutofit/>
          </a:bodyPr>
          <a:lstStyle/>
          <a:p>
            <a:r>
              <a:rPr lang="ka-GE" sz="1600" dirty="0" smtClean="0"/>
              <a:t>კატასტროფის მედიცინისა და გადაუდებელი დახმარების სამსახურების მონიტორინგის კომპიუტერული სისტემა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857232"/>
            <a:ext cx="81439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a-GE" sz="1200" dirty="0" smtClean="0"/>
              <a:t>მონაცემთა ერთიანი ბაზა;</a:t>
            </a:r>
          </a:p>
          <a:p>
            <a:pPr marL="228600" indent="-228600">
              <a:buAutoNum type="arabicPeriod"/>
            </a:pPr>
            <a:r>
              <a:rPr lang="ka-GE" sz="1200" dirty="0" smtClean="0"/>
              <a:t>შემსრულებელ ობიექტებს შორის რეალურ დროში კავშირი;</a:t>
            </a:r>
          </a:p>
          <a:p>
            <a:pPr marL="228600" indent="-228600">
              <a:buAutoNum type="arabicPeriod"/>
            </a:pPr>
            <a:r>
              <a:rPr lang="ka-GE" sz="1200" dirty="0" smtClean="0"/>
              <a:t>რეანიმობილების სტატუსები </a:t>
            </a:r>
            <a:r>
              <a:rPr lang="ka-GE" sz="1200" dirty="0" smtClean="0"/>
              <a:t>დროის რეალურ მომენტში;</a:t>
            </a:r>
          </a:p>
          <a:p>
            <a:pPr marL="228600" indent="-228600">
              <a:buFontTx/>
              <a:buAutoNum type="arabicPeriod"/>
            </a:pPr>
            <a:r>
              <a:rPr lang="ka-GE" sz="1200" dirty="0" smtClean="0"/>
              <a:t>გათვალისწინებულია დაცვის მექანიზმი არალეგალური შეღწევისაგან და მომხმარებლების შესაბამისი შეღწევადობის დონეების მართვის საშუალება;</a:t>
            </a:r>
            <a:endParaRPr lang="en-US" sz="1200" dirty="0" smtClean="0"/>
          </a:p>
          <a:p>
            <a:pPr marL="228600" lvl="0" indent="-228600">
              <a:buFontTx/>
              <a:buAutoNum type="arabicPeriod"/>
            </a:pPr>
            <a:r>
              <a:rPr lang="ka-GE" sz="1200" dirty="0" smtClean="0"/>
              <a:t>პაციენტის ძებნა მოქალაქეთა აღრიცხვის ერთიანი საინფორმაციო ბაზიდან;</a:t>
            </a:r>
          </a:p>
          <a:p>
            <a:pPr marL="228600" indent="-228600">
              <a:buFontTx/>
              <a:buAutoNum type="arabicPeriod"/>
            </a:pPr>
            <a:r>
              <a:rPr lang="en-US" sz="1200" dirty="0" err="1" smtClean="0"/>
              <a:t>ICD10</a:t>
            </a:r>
            <a:r>
              <a:rPr lang="en-US" sz="1200" dirty="0" smtClean="0"/>
              <a:t> </a:t>
            </a:r>
            <a:r>
              <a:rPr lang="ka-GE" sz="1200" dirty="0" smtClean="0"/>
              <a:t>სტანდარტის სრული ინტეგრაცია;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85992"/>
            <a:ext cx="5857916" cy="44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382021" cy="607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own Arrow 2"/>
          <p:cNvSpPr/>
          <p:nvPr/>
        </p:nvSpPr>
        <p:spPr>
          <a:xfrm rot="10800000">
            <a:off x="928662" y="4786322"/>
            <a:ext cx="484632" cy="97840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786710" y="5429264"/>
            <a:ext cx="484632" cy="97840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9152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4786314" y="4000504"/>
            <a:ext cx="3500462" cy="157163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072330" y="4857760"/>
            <a:ext cx="484632" cy="97840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807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dirty="0" smtClean="0"/>
              <a:t>ამის შემდეგ უკვე შესაძლებელია მივლინების ბარათის ამობეჭდვა:</a:t>
            </a:r>
            <a:endParaRPr lang="en-US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8572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Up Arrow 3"/>
          <p:cNvSpPr/>
          <p:nvPr/>
        </p:nvSpPr>
        <p:spPr>
          <a:xfrm>
            <a:off x="3929058" y="1714488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4"/>
            <a:ext cx="8976346" cy="635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340768"/>
            <a:ext cx="807249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dirty="0"/>
              <a:t>3</a:t>
            </a:r>
            <a:r>
              <a:rPr lang="ka-GE" sz="2800" dirty="0" smtClean="0"/>
              <a:t> ეტაპი - გამოძახების ადგილზე მისვლა:</a:t>
            </a:r>
            <a:endParaRPr lang="en-US" sz="2800" dirty="0" smtClean="0"/>
          </a:p>
          <a:p>
            <a:endParaRPr lang="ka-GE" sz="1400" dirty="0" smtClean="0"/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რეანიმობილის გამოძახების </a:t>
            </a:r>
            <a:r>
              <a:rPr lang="ka-GE" sz="2400" dirty="0" smtClean="0"/>
              <a:t>ადგილზე ჩასვლა, დახმარების ტიპის განსაზღვრა, გამოძახების  ადგილიდან წამოსვლა;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პაციენტის სტაციონარში განთავსება;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რეანიმობილის </a:t>
            </a:r>
            <a:r>
              <a:rPr lang="ka-GE" sz="2400" dirty="0" smtClean="0"/>
              <a:t>ცენტრში დაბრუნება;</a:t>
            </a:r>
          </a:p>
          <a:p>
            <a:pPr>
              <a:buFont typeface="Wingdings" pitchFamily="2" charset="2"/>
              <a:buChar char="§"/>
            </a:pPr>
            <a:endParaRPr lang="ka-GE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7948639" cy="617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own Arrow 2"/>
          <p:cNvSpPr/>
          <p:nvPr/>
        </p:nvSpPr>
        <p:spPr>
          <a:xfrm>
            <a:off x="6929454" y="5357826"/>
            <a:ext cx="484632" cy="97840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0763" y="2790825"/>
            <a:ext cx="45624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8572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4 ეტაპი - მკურნალობის გამოსავალი;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12880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own Arrow 3"/>
          <p:cNvSpPr/>
          <p:nvPr/>
        </p:nvSpPr>
        <p:spPr>
          <a:xfrm>
            <a:off x="7215206" y="5143512"/>
            <a:ext cx="484632" cy="97840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ka-GE" sz="2400" dirty="0" smtClean="0">
                <a:latin typeface="Sylfaen" pitchFamily="18" charset="0"/>
              </a:rPr>
              <a:t>სტატისტიკა</a:t>
            </a:r>
            <a:endParaRPr lang="en-US" sz="2400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9"/>
            <a:ext cx="8229600" cy="4805155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ka-GE" sz="2400" dirty="0" smtClean="0"/>
              <a:t>პროგრამა იძლევა ნებისმიერი სტატისტიკური ფორმის</a:t>
            </a:r>
            <a:r>
              <a:rPr lang="en-US" sz="2400" dirty="0" smtClean="0"/>
              <a:t> </a:t>
            </a:r>
            <a:r>
              <a:rPr lang="ka-GE" sz="2400" dirty="0" smtClean="0"/>
              <a:t>შექმნის საშუალებას:</a:t>
            </a:r>
          </a:p>
          <a:p>
            <a:pPr lvl="0">
              <a:buNone/>
            </a:pPr>
            <a:endParaRPr lang="ka-GE" sz="1400" dirty="0" smtClean="0"/>
          </a:p>
          <a:p>
            <a:pPr lvl="0">
              <a:buAutoNum type="arabicPeriod"/>
            </a:pPr>
            <a:r>
              <a:rPr lang="ka-GE" sz="2400" dirty="0" smtClean="0"/>
              <a:t>ანალიზი გამოძახების თარიღით და დროით;</a:t>
            </a:r>
          </a:p>
          <a:p>
            <a:pPr lvl="0">
              <a:buAutoNum type="arabicPeriod"/>
            </a:pPr>
            <a:r>
              <a:rPr lang="ka-GE" sz="2400" dirty="0" smtClean="0"/>
              <a:t>ანალიზი პაციენტის ასაკის, სქესის, დიაგნოზის, ... მიხედვით;</a:t>
            </a:r>
          </a:p>
          <a:p>
            <a:pPr lvl="0">
              <a:buAutoNum type="arabicPeriod"/>
            </a:pPr>
            <a:r>
              <a:rPr lang="ka-GE" sz="2400" dirty="0" smtClean="0"/>
              <a:t>ანალიზი გამოძახების ადგილის, რაიონის, რეგიონის მიხედვით;</a:t>
            </a:r>
          </a:p>
          <a:p>
            <a:pPr lvl="0">
              <a:buAutoNum type="arabicPeriod"/>
            </a:pPr>
            <a:r>
              <a:rPr lang="ka-GE" sz="2400" dirty="0" smtClean="0"/>
              <a:t>ანალიზი სახელმწიფო </a:t>
            </a:r>
            <a:r>
              <a:rPr lang="ka-GE" sz="2400" dirty="0"/>
              <a:t>პროგრამის </a:t>
            </a:r>
            <a:r>
              <a:rPr lang="ka-GE" sz="2400" dirty="0" smtClean="0"/>
              <a:t>მიხედვით;</a:t>
            </a:r>
            <a:endParaRPr lang="ka-GE" sz="2400" dirty="0"/>
          </a:p>
          <a:p>
            <a:pPr lvl="0">
              <a:buAutoNum type="arabicPeriod"/>
            </a:pPr>
            <a:r>
              <a:rPr lang="ka-GE" sz="2400" dirty="0" smtClean="0"/>
              <a:t>ანალიზი შემსრულებელი სამსახურის  მიხედვით;</a:t>
            </a:r>
          </a:p>
          <a:p>
            <a:pPr lvl="0">
              <a:buAutoNum type="arabicPeriod"/>
            </a:pPr>
            <a:r>
              <a:rPr lang="ka-GE" sz="2400" dirty="0" smtClean="0"/>
              <a:t>ანალიზი სტაციონარის მიხედვით;</a:t>
            </a:r>
            <a:endParaRPr lang="ka-G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0"/>
            <a:ext cx="8229600" cy="4397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სისტემის შემდგომი განვითარების საშუალებები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57200"/>
            <a:ext cx="8229600" cy="19812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a-GE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ამ პროგრამაში გათვალისწინებულია შემდეგი პერსპექტივები: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ka-G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AutoNum type="arabicPeriod"/>
            </a:pPr>
            <a:r>
              <a:rPr kumimoji="0" lang="ka-GE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სტაციონარების</a:t>
            </a:r>
            <a:r>
              <a:rPr kumimoji="0" lang="ka-GE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ამ </a:t>
            </a:r>
            <a:r>
              <a:rPr lang="ka-GE" sz="2900" dirty="0" smtClean="0"/>
              <a:t>სისტემაში ჩართვა თავისუფალი ადგილების შესახებ ოპერატიული ინფორმაციის მისაღებად</a:t>
            </a:r>
            <a:r>
              <a:rPr kumimoji="0" lang="ka-GE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2900" dirty="0" smtClean="0"/>
              <a:t>GPS </a:t>
            </a:r>
            <a:r>
              <a:rPr lang="ka-GE" sz="2900" dirty="0" smtClean="0"/>
              <a:t>ტექნოლოგიების ინტეგრაცია რეანიმობილის დროის რეალურ მომენტში მათი მდებარეობის გასაზღვრისათვის</a:t>
            </a:r>
            <a:r>
              <a:rPr kumimoji="0" lang="ka-GE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ka-GE" sz="2900" dirty="0" smtClean="0"/>
              <a:t>სოციალური მომსახურების სააგენტოს მონაცემთა ბაზასთან ინტეგრაცია პაციენტის სტატუსის განსაზღვრისათვის ;</a:t>
            </a:r>
            <a:endParaRPr kumimoji="0" lang="ka-GE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438400"/>
            <a:ext cx="663497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858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dirty="0" smtClean="0">
                <a:latin typeface="Sylfaen" pitchFamily="18" charset="0"/>
              </a:rPr>
              <a:t>ტექნიკური მოთხოვნები სისტემის დანერგვისთვის:</a:t>
            </a:r>
            <a:endParaRPr lang="en-US" sz="2800" dirty="0">
              <a:latin typeface="Sylfae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501" y="1844824"/>
            <a:ext cx="82153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a-GE" sz="2400" dirty="0" smtClean="0"/>
              <a:t>ინტერნეტ კავშირი დაწესებულებებს და მონაცემთა ბაზის სერვერს შორის;</a:t>
            </a:r>
          </a:p>
          <a:p>
            <a:pPr marL="228600" indent="-228600">
              <a:buAutoNum type="arabicPeriod"/>
            </a:pPr>
            <a:r>
              <a:rPr lang="ka-GE" sz="2400" dirty="0" smtClean="0"/>
              <a:t>კომპიუტერის მინიმალური მოთხოვნები;</a:t>
            </a:r>
          </a:p>
          <a:p>
            <a:pPr marL="228600" indent="-228600">
              <a:buAutoNum type="arabicPeriod"/>
            </a:pPr>
            <a:r>
              <a:rPr lang="ka-GE" sz="2400" dirty="0" smtClean="0"/>
              <a:t>შემსრულებელ  სამსახურებში ტექნიკური ბაზის შესწავლა, რეკომენდაციები  და პროგრამის ინსტალაცია შემდგომში მათი საერთო სისტემაში ჩართვისათვის, რომელსაც უზრუნველყოფს ჯანდაცვის სამინისტრო ს </a:t>
            </a:r>
            <a:r>
              <a:rPr lang="en-US" sz="2400" dirty="0" smtClean="0"/>
              <a:t>IT</a:t>
            </a:r>
            <a:r>
              <a:rPr lang="ka-GE" sz="2400" dirty="0" smtClean="0"/>
              <a:t> დეპარტამნეტი </a:t>
            </a:r>
            <a:r>
              <a:rPr lang="en-US" sz="2400" dirty="0" smtClean="0"/>
              <a:t>; </a:t>
            </a:r>
            <a:endParaRPr lang="ka-GE" sz="2400" dirty="0" smtClean="0"/>
          </a:p>
          <a:p>
            <a:pPr marL="228600" indent="-228600">
              <a:buAutoNum type="arabicPeriod"/>
            </a:pPr>
            <a:r>
              <a:rPr lang="ka-GE" sz="2400" dirty="0" smtClean="0"/>
              <a:t>ოპერატორთა და დისპეჩერთა გადამზადებას და  ტრენინგებს უზრუნველყოფს საგანგებო სიტუაციების  კოორიდნაციისა და რეჟიმის დეპარტამენტი;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323" y="857231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200" dirty="0" smtClean="0">
                <a:latin typeface="Sylfaen" pitchFamily="18" charset="0"/>
              </a:rPr>
              <a:t>სისტემის მიზანი</a:t>
            </a:r>
            <a:endParaRPr lang="en-US" sz="3200" dirty="0">
              <a:latin typeface="Sylfae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857364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a-GE" sz="2400" dirty="0" smtClean="0"/>
              <a:t> გააუმჯობესებს პაციენტთა რეფერალის/ტრანსპორტირების კოორდინაციას;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 პაციენტების ოპერატიულ და მიზნობრივ განთავსებას სპეციალიზირებულ კლინიკებში;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 შესაძლებელია საგანგებო სიტუაციების ოპერატიულ და ეფექტურ </a:t>
            </a:r>
            <a:r>
              <a:rPr lang="ka-GE" sz="2400" dirty="0" smtClean="0"/>
              <a:t>მართვა </a:t>
            </a:r>
            <a:r>
              <a:rPr lang="ka-GE" sz="2400" dirty="0" smtClean="0"/>
              <a:t>როგორც ყოველდღიურ სამუშაო რეჟიმში, </a:t>
            </a:r>
            <a:r>
              <a:rPr lang="ka-GE" sz="2400" dirty="0" smtClean="0"/>
              <a:t>ასევე, </a:t>
            </a:r>
            <a:r>
              <a:rPr lang="ka-GE" sz="2400" dirty="0" smtClean="0"/>
              <a:t>პანდემიის და სხვა სახის საგანგებო სიტუაციების დროს მუშაობა;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ka-GE" sz="2400" dirty="0" smtClean="0">
                <a:latin typeface="Sylfaen" pitchFamily="18" charset="0"/>
              </a:rPr>
              <a:t>სისტემის ფუნქციონერების ძირითადი ეტაპები</a:t>
            </a:r>
            <a:endParaRPr lang="en-US" sz="2400" dirty="0"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844" y="1556792"/>
            <a:ext cx="800105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dirty="0" smtClean="0"/>
              <a:t>გამოძახება იყოფა 4 ეტაპად:</a:t>
            </a:r>
            <a:endParaRPr lang="en-US" sz="2000" dirty="0" smtClean="0"/>
          </a:p>
          <a:p>
            <a:endParaRPr lang="ka-GE" sz="2000" dirty="0" smtClean="0"/>
          </a:p>
          <a:p>
            <a:r>
              <a:rPr lang="ka-GE" sz="2000" dirty="0" smtClean="0"/>
              <a:t>1 ეტაპი - გამოძახების მიღება:</a:t>
            </a:r>
          </a:p>
          <a:p>
            <a:endParaRPr lang="ka-GE" sz="2000" dirty="0" smtClean="0"/>
          </a:p>
          <a:p>
            <a:pPr>
              <a:buFont typeface="Wingdings" pitchFamily="2" charset="2"/>
              <a:buChar char="§"/>
            </a:pPr>
            <a:r>
              <a:rPr lang="ka-GE" sz="2000" dirty="0" smtClean="0"/>
              <a:t> პაციენტის იდენტიფიკაცია - პაციენტის ძებნა ხდება პირადი ნომრით, გვარით, სახელით ან დაბადების თარიღით იუსტიციის სამინისტროს მონაცემთა ბაზიდან;</a:t>
            </a:r>
          </a:p>
          <a:p>
            <a:pPr>
              <a:buFont typeface="Wingdings" pitchFamily="2" charset="2"/>
              <a:buChar char="§"/>
            </a:pPr>
            <a:r>
              <a:rPr lang="ka-GE" sz="2000" dirty="0" smtClean="0"/>
              <a:t>  წინასწარი დიაგნოზი - ძებნა ხდება პროგრამაში ინტეგრირებულ დაავადებათა კლასიფიკაციის </a:t>
            </a:r>
            <a:r>
              <a:rPr lang="en-US" sz="2000" dirty="0" err="1" smtClean="0"/>
              <a:t>ICD10</a:t>
            </a:r>
            <a:r>
              <a:rPr lang="ka-GE" sz="2000" dirty="0" smtClean="0"/>
              <a:t> სისტემიდან;</a:t>
            </a:r>
          </a:p>
          <a:p>
            <a:pPr>
              <a:buFont typeface="Wingdings" pitchFamily="2" charset="2"/>
              <a:buChar char="§"/>
            </a:pPr>
            <a:r>
              <a:rPr lang="ka-GE" sz="2000" dirty="0" smtClean="0"/>
              <a:t> გამომძახებლის და შემსრულებლის არჩევა წინასწარ შეტანილი დაწესებულებებიდან;</a:t>
            </a:r>
          </a:p>
          <a:p>
            <a:pPr>
              <a:buFont typeface="Wingdings" pitchFamily="2" charset="2"/>
              <a:buChar char="§"/>
            </a:pPr>
            <a:r>
              <a:rPr lang="ka-GE" sz="2000" dirty="0" smtClean="0"/>
              <a:t> გამოძახებაზე პასუხისმგებელი პირის არჩევა;</a:t>
            </a:r>
          </a:p>
          <a:p>
            <a:pPr>
              <a:buFont typeface="Wingdings" pitchFamily="2" charset="2"/>
              <a:buChar char="§"/>
            </a:pPr>
            <a:r>
              <a:rPr lang="ka-GE" sz="2000" dirty="0"/>
              <a:t> </a:t>
            </a:r>
            <a:r>
              <a:rPr lang="ka-GE" sz="2000" dirty="0" smtClean="0"/>
              <a:t>პროგრამა, რის მიხედვითაც ხდება დახმარება</a:t>
            </a:r>
            <a:r>
              <a:rPr lang="ka-GE" sz="2000" dirty="0" smtClean="0"/>
              <a:t>;</a:t>
            </a:r>
            <a:endParaRPr lang="ka-GE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8862636" cy="595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Up Arrow 3"/>
          <p:cNvSpPr/>
          <p:nvPr/>
        </p:nvSpPr>
        <p:spPr>
          <a:xfrm>
            <a:off x="928662" y="1357298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71480"/>
            <a:ext cx="5510222" cy="466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Arrow 5"/>
          <p:cNvSpPr/>
          <p:nvPr/>
        </p:nvSpPr>
        <p:spPr>
          <a:xfrm>
            <a:off x="1857356" y="928670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214422"/>
            <a:ext cx="66484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Up Arrow 7"/>
          <p:cNvSpPr/>
          <p:nvPr/>
        </p:nvSpPr>
        <p:spPr>
          <a:xfrm>
            <a:off x="6429388" y="2500306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1104900"/>
            <a:ext cx="66484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Up Arrow 9"/>
          <p:cNvSpPr/>
          <p:nvPr/>
        </p:nvSpPr>
        <p:spPr>
          <a:xfrm rot="12645965">
            <a:off x="6574092" y="5555806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7158" y="142852"/>
            <a:ext cx="2908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400" dirty="0" smtClean="0"/>
              <a:t>ახალი გამოძახების დაფიქსირება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7643866" cy="646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Up Arrow 3"/>
          <p:cNvSpPr/>
          <p:nvPr/>
        </p:nvSpPr>
        <p:spPr>
          <a:xfrm>
            <a:off x="4071934" y="3429000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3" y="257175"/>
            <a:ext cx="776287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Up Arrow 5"/>
          <p:cNvSpPr/>
          <p:nvPr/>
        </p:nvSpPr>
        <p:spPr>
          <a:xfrm>
            <a:off x="2500298" y="857232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2928926" y="3143248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1000100" y="4714884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10800000">
            <a:off x="6929454" y="5214950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7505728" cy="635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42" cy="632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214282" y="3214686"/>
            <a:ext cx="571504" cy="2857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2910" y="3214686"/>
            <a:ext cx="571504" cy="2857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71538" y="3214686"/>
            <a:ext cx="571504" cy="2857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500166" y="3214686"/>
            <a:ext cx="571504" cy="28575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857752" y="1142984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642918"/>
            <a:ext cx="83391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800" dirty="0" smtClean="0"/>
              <a:t>2 ეტაპი - რეაგირება გამოძახებაზე:</a:t>
            </a:r>
            <a:endParaRPr lang="en-US" sz="2800" dirty="0" smtClean="0"/>
          </a:p>
          <a:p>
            <a:endParaRPr lang="ka-GE" sz="1400" dirty="0" smtClean="0"/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 </a:t>
            </a:r>
            <a:r>
              <a:rPr lang="ka-GE" sz="2400" dirty="0" smtClean="0"/>
              <a:t>რეანიმობილის </a:t>
            </a:r>
            <a:r>
              <a:rPr lang="ka-GE" sz="2400" dirty="0" smtClean="0"/>
              <a:t>არჩევა სტატუსით -  მზადაა გასასვლელად;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/>
              <a:t> </a:t>
            </a:r>
            <a:r>
              <a:rPr lang="ka-GE" sz="2400" dirty="0" smtClean="0"/>
              <a:t>რეანიმობილის ეკიპირება </a:t>
            </a:r>
            <a:r>
              <a:rPr lang="ka-GE" sz="2400" dirty="0" smtClean="0"/>
              <a:t>- ამორჩევა ან ბრიგადის, ან ექიმის ან  სპეციალობის მიხედვით;</a:t>
            </a:r>
          </a:p>
          <a:p>
            <a:pPr>
              <a:buFont typeface="Wingdings" pitchFamily="2" charset="2"/>
              <a:buChar char="§"/>
            </a:pPr>
            <a:r>
              <a:rPr lang="ka-GE" sz="2400" dirty="0" smtClean="0"/>
              <a:t> ბრიგადის დაზუსტებული დიაგნოზი - ძებნა ხდება პროგრამაში </a:t>
            </a:r>
            <a:r>
              <a:rPr lang="ka-GE" sz="2400" dirty="0" smtClean="0"/>
              <a:t>ინტეგრირებულ </a:t>
            </a:r>
            <a:r>
              <a:rPr lang="ka-GE" sz="2400" dirty="0" smtClean="0"/>
              <a:t>დაავადებათა კლასიფიკაციის </a:t>
            </a:r>
            <a:r>
              <a:rPr lang="en-US" sz="2400" dirty="0" err="1" smtClean="0"/>
              <a:t>ICD10</a:t>
            </a:r>
            <a:r>
              <a:rPr lang="ka-GE" sz="2400" dirty="0" smtClean="0"/>
              <a:t> სისტემიდან;</a:t>
            </a:r>
          </a:p>
          <a:p>
            <a:pPr>
              <a:buFont typeface="Wingdings" pitchFamily="2" charset="2"/>
              <a:buChar char="§"/>
            </a:pPr>
            <a:endParaRPr lang="ka-GE" sz="1200" dirty="0" smtClean="0"/>
          </a:p>
          <a:p>
            <a:endParaRPr lang="ka-GE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152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142852"/>
            <a:ext cx="1067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200" dirty="0" smtClean="0"/>
              <a:t>მეორე ეტაპი</a:t>
            </a:r>
            <a:endParaRPr lang="en-US" sz="1200" dirty="0"/>
          </a:p>
        </p:txBody>
      </p:sp>
      <p:sp>
        <p:nvSpPr>
          <p:cNvPr id="4" name="Up Arrow 3"/>
          <p:cNvSpPr/>
          <p:nvPr/>
        </p:nvSpPr>
        <p:spPr>
          <a:xfrm>
            <a:off x="1071538" y="4071942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572132" y="2500306"/>
            <a:ext cx="2857520" cy="50006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552450"/>
            <a:ext cx="664845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Up Arrow 7"/>
          <p:cNvSpPr/>
          <p:nvPr/>
        </p:nvSpPr>
        <p:spPr>
          <a:xfrm rot="11732198">
            <a:off x="6480131" y="4904789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619145"/>
            <a:ext cx="791527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14348" y="4000504"/>
            <a:ext cx="4071966" cy="171451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357818" y="4000504"/>
            <a:ext cx="484632" cy="978408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448</Words>
  <Application>Microsoft Office PowerPoint</Application>
  <PresentationFormat>On-screen Show (4:3)</PresentationFormat>
  <Paragraphs>61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კატასტროფის მედიცინისა და გადაუდებელი დახმარების სამსახურების მონიტორინგის კომპიუტერული სისტემა</vt:lpstr>
      <vt:lpstr>Slide 2</vt:lpstr>
      <vt:lpstr>სისტემის ფუნქციონერების ძირითადი ეტაპები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სტატისტიკა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კატასტროფის ცენტრის პროგრამული უზრუნველყოფა</dc:title>
  <dc:creator>admin</dc:creator>
  <cp:lastModifiedBy>Nino Lochoshvili</cp:lastModifiedBy>
  <cp:revision>76</cp:revision>
  <dcterms:created xsi:type="dcterms:W3CDTF">2010-02-02T06:59:24Z</dcterms:created>
  <dcterms:modified xsi:type="dcterms:W3CDTF">2010-02-05T07:19:42Z</dcterms:modified>
</cp:coreProperties>
</file>