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9.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330" r:id="rId2"/>
    <p:sldId id="407" r:id="rId3"/>
    <p:sldId id="331" r:id="rId4"/>
    <p:sldId id="415" r:id="rId5"/>
    <p:sldId id="417" r:id="rId6"/>
    <p:sldId id="418" r:id="rId7"/>
    <p:sldId id="420" r:id="rId8"/>
    <p:sldId id="421" r:id="rId9"/>
    <p:sldId id="402" r:id="rId10"/>
    <p:sldId id="413" r:id="rId11"/>
    <p:sldId id="373" r:id="rId12"/>
    <p:sldId id="405" r:id="rId13"/>
    <p:sldId id="408" r:id="rId14"/>
    <p:sldId id="409" r:id="rId15"/>
    <p:sldId id="375" r:id="rId16"/>
    <p:sldId id="377" r:id="rId17"/>
    <p:sldId id="411" r:id="rId18"/>
    <p:sldId id="414" r:id="rId19"/>
    <p:sldId id="410" r:id="rId20"/>
    <p:sldId id="397" r:id="rId21"/>
    <p:sldId id="380" r:id="rId22"/>
    <p:sldId id="354" r:id="rId23"/>
    <p:sldId id="347" r:id="rId24"/>
    <p:sldId id="381" r:id="rId25"/>
    <p:sldId id="391" r:id="rId26"/>
    <p:sldId id="399" r:id="rId27"/>
    <p:sldId id="367" r:id="rId28"/>
    <p:sldId id="422" r:id="rId29"/>
    <p:sldId id="423" r:id="rId30"/>
    <p:sldId id="424" r:id="rId31"/>
    <p:sldId id="425" r:id="rId32"/>
    <p:sldId id="426" r:id="rId33"/>
    <p:sldId id="427" r:id="rId34"/>
    <p:sldId id="428" r:id="rId35"/>
    <p:sldId id="429" r:id="rId36"/>
    <p:sldId id="430" r:id="rId37"/>
    <p:sldId id="431" r:id="rId38"/>
    <p:sldId id="432" r:id="rId39"/>
    <p:sldId id="433" r:id="rId40"/>
    <p:sldId id="434" r:id="rId41"/>
    <p:sldId id="435" r:id="rId42"/>
    <p:sldId id="436" r:id="rId43"/>
    <p:sldId id="437" r:id="rId44"/>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59446" autoAdjust="0"/>
  </p:normalViewPr>
  <p:slideViewPr>
    <p:cSldViewPr>
      <p:cViewPr varScale="1">
        <p:scale>
          <a:sx n="69" d="100"/>
          <a:sy n="69" d="100"/>
        </p:scale>
        <p:origin x="2832" y="66"/>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1.bin"/></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oleObject" Target="file:///C:\Users\WB444426\Desktop\Georgia%20utilization%20data_2009-2015.xlsx" TargetMode="Externa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9758011017844E-2"/>
          <c:y val="1.3178408008733421E-2"/>
          <c:w val="0.90660753944218508"/>
          <c:h val="0.9468706013518222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1856987904"/>
        <c:axId val="1856988992"/>
      </c:areaChart>
      <c:lineChart>
        <c:grouping val="standard"/>
        <c:varyColors val="0"/>
        <c:ser>
          <c:idx val="0"/>
          <c:order val="0"/>
          <c:tx>
            <c:strRef>
              <c:f>'Pol transitions'!$B$1</c:f>
              <c:strCache>
                <c:ptCount val="1"/>
                <c:pt idx="0">
                  <c:v>Per capita GDP (constant 2011 USD)</c:v>
                </c:pt>
              </c:strCache>
            </c:strRef>
          </c:tx>
          <c:spPr>
            <a:ln w="3492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1856987904"/>
        <c:axId val="1856988992"/>
      </c:lineChart>
      <c:catAx>
        <c:axId val="185698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56988992"/>
        <c:crosses val="autoZero"/>
        <c:auto val="1"/>
        <c:lblAlgn val="ctr"/>
        <c:lblOffset val="100"/>
        <c:tickLblSkip val="5"/>
        <c:tickMarkSkip val="5"/>
        <c:noMultiLvlLbl val="0"/>
      </c:catAx>
      <c:valAx>
        <c:axId val="1856988992"/>
        <c:scaling>
          <c:orientation val="minMax"/>
          <c:max val="100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Per capita GDP(constant 2011 USD)</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5698790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defRPr>
            </a:pPr>
            <a:r>
              <a: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rPr>
              <a:t>Gini coefficient</a:t>
            </a:r>
          </a:p>
        </c:rich>
      </c:tx>
      <c:layout>
        <c:manualLayout>
          <c:xMode val="edge"/>
          <c:yMode val="edge"/>
          <c:x val="0.3203435713193839"/>
          <c:y val="0"/>
        </c:manualLayout>
      </c:layout>
      <c:overlay val="0"/>
      <c:spPr>
        <a:noFill/>
        <a:ln>
          <a:noFill/>
        </a:ln>
        <a:effectLst/>
      </c:spPr>
      <c:txPr>
        <a:bodyPr rot="0" spcFirstLastPara="1" vertOverflow="ellipsis" vert="horz" wrap="square" anchor="ctr" anchorCtr="1"/>
        <a:lstStyle/>
        <a:p>
          <a:pPr algn="ctr" rtl="0">
            <a:def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2B9FBB"/>
            </a:solidFill>
            <a:ln>
              <a:noFill/>
            </a:ln>
            <a:effectLst/>
          </c:spPr>
          <c:invertIfNegative val="0"/>
          <c:dLbls>
            <c:dLbl>
              <c:idx val="10"/>
              <c:layout/>
              <c:tx>
                <c:rich>
                  <a:bodyPr/>
                  <a:lstStyle/>
                  <a:p>
                    <a:r>
                      <a:rPr lang="en-US" dirty="0" smtClean="0"/>
                      <a:t>0.40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1A6-47ED-A8C7-83907CCE47A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0.00</c:formatCode>
                <c:ptCount val="11"/>
                <c:pt idx="0">
                  <c:v>0.43046170284194202</c:v>
                </c:pt>
                <c:pt idx="1">
                  <c:v>0.43866710876583598</c:v>
                </c:pt>
                <c:pt idx="2">
                  <c:v>0.42847145663721697</c:v>
                </c:pt>
                <c:pt idx="3">
                  <c:v>0.433077257543316</c:v>
                </c:pt>
                <c:pt idx="4">
                  <c:v>0.432485247887262</c:v>
                </c:pt>
                <c:pt idx="5">
                  <c:v>0.43018178335588497</c:v>
                </c:pt>
                <c:pt idx="6">
                  <c:v>0.41496857055493502</c:v>
                </c:pt>
                <c:pt idx="7">
                  <c:v>0.39869865565179402</c:v>
                </c:pt>
                <c:pt idx="8">
                  <c:v>0.39150180880143798</c:v>
                </c:pt>
                <c:pt idx="9">
                  <c:v>0.39319847161736698</c:v>
                </c:pt>
                <c:pt idx="10">
                  <c:v>0.39300000000000002</c:v>
                </c:pt>
              </c:numCache>
            </c:numRef>
          </c:val>
          <c:extLst xmlns:c16r2="http://schemas.microsoft.com/office/drawing/2015/06/chart">
            <c:ext xmlns:c16="http://schemas.microsoft.com/office/drawing/2014/chart" uri="{C3380CC4-5D6E-409C-BE32-E72D297353CC}">
              <c16:uniqueId val="{00000000-19B2-435A-9CB3-055C44F7DB9D}"/>
            </c:ext>
          </c:extLst>
        </c:ser>
        <c:dLbls>
          <c:dLblPos val="outEnd"/>
          <c:showLegendKey val="0"/>
          <c:showVal val="1"/>
          <c:showCatName val="0"/>
          <c:showSerName val="0"/>
          <c:showPercent val="0"/>
          <c:showBubbleSize val="0"/>
        </c:dLbls>
        <c:gapWidth val="219"/>
        <c:overlap val="-27"/>
        <c:axId val="1977864624"/>
        <c:axId val="1977870064"/>
      </c:barChart>
      <c:catAx>
        <c:axId val="197786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7870064"/>
        <c:crosses val="autoZero"/>
        <c:auto val="1"/>
        <c:lblAlgn val="ctr"/>
        <c:lblOffset val="100"/>
        <c:noMultiLvlLbl val="0"/>
      </c:catAx>
      <c:valAx>
        <c:axId val="1977870064"/>
        <c:scaling>
          <c:orientation val="minMax"/>
        </c:scaling>
        <c:delete val="1"/>
        <c:axPos val="l"/>
        <c:numFmt formatCode="0.00" sourceLinked="1"/>
        <c:majorTickMark val="none"/>
        <c:minorTickMark val="none"/>
        <c:tickLblPos val="nextTo"/>
        <c:crossAx val="1977864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defRPr>
            </a:pPr>
            <a:r>
              <a: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rPr>
              <a:t>Relative Poverty</a:t>
            </a:r>
          </a:p>
        </c:rich>
      </c:tx>
      <c:layout/>
      <c:overlay val="0"/>
      <c:spPr>
        <a:noFill/>
        <a:ln>
          <a:noFill/>
        </a:ln>
        <a:effectLst/>
      </c:spPr>
      <c:txPr>
        <a:bodyPr rot="0" spcFirstLastPara="1" vertOverflow="ellipsis" vert="horz" wrap="square" anchor="ctr" anchorCtr="1"/>
        <a:lstStyle/>
        <a:p>
          <a:pPr algn="ctr" rtl="0">
            <a:def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defRPr>
          </a:pPr>
          <a:endParaRPr lang="en-US"/>
        </a:p>
      </c:txPr>
    </c:title>
    <c:autoTitleDeleted val="0"/>
    <c:plotArea>
      <c:layout>
        <c:manualLayout>
          <c:layoutTarget val="inner"/>
          <c:xMode val="edge"/>
          <c:yMode val="edge"/>
          <c:x val="2.3979683354889873E-2"/>
          <c:y val="0.20393538632810562"/>
          <c:w val="0.96512046057470569"/>
          <c:h val="0.56552392850503985"/>
        </c:manualLayout>
      </c:layout>
      <c:lineChart>
        <c:grouping val="standard"/>
        <c:varyColors val="0"/>
        <c:ser>
          <c:idx val="0"/>
          <c:order val="0"/>
          <c:tx>
            <c:strRef>
              <c:f>Sheet1!$B$1</c:f>
              <c:strCache>
                <c:ptCount val="1"/>
                <c:pt idx="0">
                  <c:v>Share of population under 60 percent of the median consumption (%)</c:v>
                </c:pt>
              </c:strCache>
            </c:strRef>
          </c:tx>
          <c:spPr>
            <a:ln w="28575" cap="rnd">
              <a:solidFill>
                <a:srgbClr val="954F7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24.636569853121433</c:v>
                </c:pt>
                <c:pt idx="1">
                  <c:v>24.096362887378302</c:v>
                </c:pt>
                <c:pt idx="2">
                  <c:v>23.282298673914486</c:v>
                </c:pt>
                <c:pt idx="3">
                  <c:v>21.33942073378347</c:v>
                </c:pt>
                <c:pt idx="4">
                  <c:v>22.139326944652669</c:v>
                </c:pt>
                <c:pt idx="5">
                  <c:v>21.014976594526768</c:v>
                </c:pt>
                <c:pt idx="6">
                  <c:v>22.745351928370617</c:v>
                </c:pt>
                <c:pt idx="7">
                  <c:v>22.972293764694196</c:v>
                </c:pt>
                <c:pt idx="8">
                  <c:v>22.442177510536652</c:v>
                </c:pt>
                <c:pt idx="9">
                  <c:v>21.371085107575897</c:v>
                </c:pt>
                <c:pt idx="10">
                  <c:v>21.421301327769303</c:v>
                </c:pt>
                <c:pt idx="11">
                  <c:v>20.087429237266402</c:v>
                </c:pt>
                <c:pt idx="12">
                  <c:v>20.629086382940216</c:v>
                </c:pt>
              </c:numCache>
            </c:numRef>
          </c:val>
          <c:smooth val="0"/>
          <c:extLst xmlns:c16r2="http://schemas.microsoft.com/office/drawing/2015/06/chart">
            <c:ext xmlns:c16="http://schemas.microsoft.com/office/drawing/2014/chart" uri="{C3380CC4-5D6E-409C-BE32-E72D297353CC}">
              <c16:uniqueId val="{00000000-18AC-4307-B75D-EEF273348D86}"/>
            </c:ext>
          </c:extLst>
        </c:ser>
        <c:ser>
          <c:idx val="1"/>
          <c:order val="1"/>
          <c:tx>
            <c:strRef>
              <c:f>Sheet1!$C$1</c:f>
              <c:strCache>
                <c:ptCount val="1"/>
                <c:pt idx="0">
                  <c:v>Share of population under 40 percent of the median consumption (%)</c:v>
                </c:pt>
              </c:strCache>
            </c:strRef>
          </c:tx>
          <c:spPr>
            <a:ln w="28575" cap="rnd">
              <a:solidFill>
                <a:srgbClr val="9BBB5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Sheet1!$C$2:$C$14</c:f>
              <c:numCache>
                <c:formatCode>0.0</c:formatCode>
                <c:ptCount val="13"/>
                <c:pt idx="0">
                  <c:v>10.893119251163936</c:v>
                </c:pt>
                <c:pt idx="1">
                  <c:v>10.060763709662321</c:v>
                </c:pt>
                <c:pt idx="2">
                  <c:v>9.4405419424995785</c:v>
                </c:pt>
                <c:pt idx="3">
                  <c:v>9.2333018947575471</c:v>
                </c:pt>
                <c:pt idx="4">
                  <c:v>9.4599476105637912</c:v>
                </c:pt>
                <c:pt idx="5">
                  <c:v>8.7861059632180929</c:v>
                </c:pt>
                <c:pt idx="6">
                  <c:v>9.9954758152598266</c:v>
                </c:pt>
                <c:pt idx="7">
                  <c:v>10.44666228920255</c:v>
                </c:pt>
                <c:pt idx="8">
                  <c:v>9.3363929164632928</c:v>
                </c:pt>
                <c:pt idx="9">
                  <c:v>8.3936055463657731</c:v>
                </c:pt>
                <c:pt idx="10">
                  <c:v>8.031221756296933</c:v>
                </c:pt>
                <c:pt idx="11">
                  <c:v>7.075965080868948</c:v>
                </c:pt>
                <c:pt idx="12">
                  <c:v>7.0704696423859277</c:v>
                </c:pt>
              </c:numCache>
            </c:numRef>
          </c:val>
          <c:smooth val="0"/>
          <c:extLst xmlns:c16r2="http://schemas.microsoft.com/office/drawing/2015/06/chart">
            <c:ext xmlns:c16="http://schemas.microsoft.com/office/drawing/2014/chart" uri="{C3380CC4-5D6E-409C-BE32-E72D297353CC}">
              <c16:uniqueId val="{00000001-18AC-4307-B75D-EEF273348D86}"/>
            </c:ext>
          </c:extLst>
        </c:ser>
        <c:dLbls>
          <c:dLblPos val="t"/>
          <c:showLegendKey val="0"/>
          <c:showVal val="1"/>
          <c:showCatName val="0"/>
          <c:showSerName val="0"/>
          <c:showPercent val="0"/>
          <c:showBubbleSize val="0"/>
        </c:dLbls>
        <c:smooth val="0"/>
        <c:axId val="1977868432"/>
        <c:axId val="1977867888"/>
      </c:lineChart>
      <c:catAx>
        <c:axId val="197786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77867888"/>
        <c:crosses val="autoZero"/>
        <c:auto val="1"/>
        <c:lblAlgn val="ctr"/>
        <c:lblOffset val="100"/>
        <c:noMultiLvlLbl val="0"/>
      </c:catAx>
      <c:valAx>
        <c:axId val="1977867888"/>
        <c:scaling>
          <c:orientation val="minMax"/>
        </c:scaling>
        <c:delete val="1"/>
        <c:axPos val="l"/>
        <c:numFmt formatCode="0.0" sourceLinked="1"/>
        <c:majorTickMark val="none"/>
        <c:minorTickMark val="none"/>
        <c:tickLblPos val="nextTo"/>
        <c:crossAx val="1977868432"/>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12452716510192224"/>
          <c:y val="0.86883994018083077"/>
          <c:w val="0.69644638944413306"/>
          <c:h val="0.1056381074233043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extLst>
            </c:dLbl>
            <c:dLbl>
              <c:idx val="1"/>
              <c:layout>
                <c:manualLayout>
                  <c:x val="0.19405388369449991"/>
                  <c:y val="-0.2023146386998228"/>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NCDC</c:v>
                </c:pt>
              </c:strCache>
            </c:strRef>
          </c:tx>
          <c:spPr>
            <a:ln w="25400">
              <a:solidFill>
                <a:srgbClr val="7030A0"/>
              </a:solidFill>
            </a:ln>
          </c:spPr>
          <c:marker>
            <c:symbol val="none"/>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Sheet1!$B$2:$P$2</c:f>
              <c:numCache>
                <c:formatCode>General</c:formatCode>
                <c:ptCount val="15"/>
                <c:pt idx="0">
                  <c:v>21.2</c:v>
                </c:pt>
                <c:pt idx="1">
                  <c:v>18.5</c:v>
                </c:pt>
                <c:pt idx="2">
                  <c:v>18</c:v>
                </c:pt>
                <c:pt idx="3">
                  <c:v>18.100000000000001</c:v>
                </c:pt>
                <c:pt idx="4">
                  <c:v>18.399999999999999</c:v>
                </c:pt>
                <c:pt idx="5">
                  <c:v>14.1</c:v>
                </c:pt>
                <c:pt idx="6">
                  <c:v>14.3</c:v>
                </c:pt>
                <c:pt idx="7">
                  <c:v>14.1</c:v>
                </c:pt>
                <c:pt idx="8">
                  <c:v>12</c:v>
                </c:pt>
                <c:pt idx="9">
                  <c:v>11</c:v>
                </c:pt>
                <c:pt idx="10">
                  <c:v>10.8</c:v>
                </c:pt>
                <c:pt idx="11">
                  <c:v>10.5</c:v>
                </c:pt>
                <c:pt idx="12">
                  <c:v>8.1999999999999993</c:v>
                </c:pt>
                <c:pt idx="13">
                  <c:v>8.6</c:v>
                </c:pt>
                <c:pt idx="14">
                  <c:v>9</c:v>
                </c:pt>
              </c:numCache>
            </c:numRef>
          </c:val>
          <c:smooth val="0"/>
        </c:ser>
        <c:ser>
          <c:idx val="1"/>
          <c:order val="1"/>
          <c:tx>
            <c:strRef>
              <c:f>Sheet1!$A$3</c:f>
              <c:strCache>
                <c:ptCount val="1"/>
                <c:pt idx="0">
                  <c:v>EU</c:v>
                </c:pt>
              </c:strCache>
            </c:strRef>
          </c:tx>
          <c:spPr>
            <a:ln w="25400">
              <a:solidFill>
                <a:srgbClr val="00B050"/>
              </a:solidFill>
            </a:ln>
          </c:spPr>
          <c:marker>
            <c:symbol val="none"/>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Sheet1!$B$3:$P$3</c:f>
              <c:numCache>
                <c:formatCode>General</c:formatCode>
                <c:ptCount val="15"/>
                <c:pt idx="0">
                  <c:v>4.9832062259156755</c:v>
                </c:pt>
                <c:pt idx="1">
                  <c:v>4.4745744840595902</c:v>
                </c:pt>
                <c:pt idx="2">
                  <c:v>4.332948835274542</c:v>
                </c:pt>
                <c:pt idx="3">
                  <c:v>4.1900036250057333</c:v>
                </c:pt>
                <c:pt idx="4">
                  <c:v>4.0699881272737359</c:v>
                </c:pt>
                <c:pt idx="5">
                  <c:v>3.9359390183767022</c:v>
                </c:pt>
                <c:pt idx="6">
                  <c:v>3.8108449431889584</c:v>
                </c:pt>
                <c:pt idx="7">
                  <c:v>3.7499272375637123</c:v>
                </c:pt>
                <c:pt idx="8">
                  <c:v>3.6488345411548404</c:v>
                </c:pt>
                <c:pt idx="9">
                  <c:v>3.5627782968011461</c:v>
                </c:pt>
                <c:pt idx="10">
                  <c:v>3.4832673010217916</c:v>
                </c:pt>
                <c:pt idx="11">
                  <c:v>3.452728179709573</c:v>
                </c:pt>
                <c:pt idx="12">
                  <c:v>3.3775113091998699</c:v>
                </c:pt>
                <c:pt idx="13">
                  <c:v>3.2722403844105123</c:v>
                </c:pt>
              </c:numCache>
            </c:numRef>
          </c:val>
          <c:smooth val="1"/>
        </c:ser>
        <c:ser>
          <c:idx val="2"/>
          <c:order val="2"/>
          <c:tx>
            <c:strRef>
              <c:f>Sheet1!$A$4</c:f>
              <c:strCache>
                <c:ptCount val="1"/>
                <c:pt idx="0">
                  <c:v>EU region</c:v>
                </c:pt>
              </c:strCache>
            </c:strRef>
          </c:tx>
          <c:spPr>
            <a:ln w="25400">
              <a:solidFill>
                <a:srgbClr val="C00000"/>
              </a:solidFill>
            </a:ln>
          </c:spPr>
          <c:marker>
            <c:symbol val="none"/>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Sheet1!$B$4:$P$4</c:f>
              <c:numCache>
                <c:formatCode>General</c:formatCode>
                <c:ptCount val="15"/>
                <c:pt idx="0">
                  <c:v>18.776854438230977</c:v>
                </c:pt>
                <c:pt idx="1">
                  <c:v>16.173048757718941</c:v>
                </c:pt>
                <c:pt idx="2">
                  <c:v>15.383685395072717</c:v>
                </c:pt>
                <c:pt idx="3">
                  <c:v>14.68193594984994</c:v>
                </c:pt>
                <c:pt idx="4">
                  <c:v>14.006216274716797</c:v>
                </c:pt>
                <c:pt idx="5">
                  <c:v>13.385380215694942</c:v>
                </c:pt>
                <c:pt idx="6">
                  <c:v>12.824693779498839</c:v>
                </c:pt>
                <c:pt idx="7">
                  <c:v>12.311090357534088</c:v>
                </c:pt>
                <c:pt idx="8">
                  <c:v>11.817212265240306</c:v>
                </c:pt>
                <c:pt idx="9">
                  <c:v>11.342650230029539</c:v>
                </c:pt>
                <c:pt idx="10">
                  <c:v>10.89158309644508</c:v>
                </c:pt>
                <c:pt idx="11">
                  <c:v>10.473263136107102</c:v>
                </c:pt>
                <c:pt idx="12">
                  <c:v>10.055682467789651</c:v>
                </c:pt>
                <c:pt idx="13">
                  <c:v>9.6668045582153557</c:v>
                </c:pt>
              </c:numCache>
            </c:numRef>
          </c:val>
          <c:smooth val="1"/>
        </c:ser>
        <c:dLbls>
          <c:showLegendKey val="0"/>
          <c:showVal val="0"/>
          <c:showCatName val="0"/>
          <c:showSerName val="0"/>
          <c:showPercent val="0"/>
          <c:showBubbleSize val="0"/>
        </c:dLbls>
        <c:smooth val="0"/>
        <c:axId val="1856785232"/>
        <c:axId val="1856791216"/>
      </c:lineChart>
      <c:catAx>
        <c:axId val="1856785232"/>
        <c:scaling>
          <c:orientation val="minMax"/>
        </c:scaling>
        <c:delete val="0"/>
        <c:axPos val="b"/>
        <c:numFmt formatCode="General" sourceLinked="0"/>
        <c:majorTickMark val="out"/>
        <c:minorTickMark val="none"/>
        <c:tickLblPos val="nextTo"/>
        <c:txPr>
          <a:bodyPr rot="-5400000" vert="horz"/>
          <a:lstStyle/>
          <a:p>
            <a:pPr>
              <a:defRPr sz="1000"/>
            </a:pPr>
            <a:endParaRPr lang="en-US"/>
          </a:p>
        </c:txPr>
        <c:crossAx val="1856791216"/>
        <c:crosses val="autoZero"/>
        <c:auto val="1"/>
        <c:lblAlgn val="ctr"/>
        <c:lblOffset val="100"/>
        <c:noMultiLvlLbl val="0"/>
      </c:catAx>
      <c:valAx>
        <c:axId val="1856791216"/>
        <c:scaling>
          <c:orientation val="minMax"/>
        </c:scaling>
        <c:delete val="0"/>
        <c:axPos val="l"/>
        <c:numFmt formatCode="General" sourceLinked="1"/>
        <c:majorTickMark val="out"/>
        <c:minorTickMark val="none"/>
        <c:tickLblPos val="nextTo"/>
        <c:txPr>
          <a:bodyPr/>
          <a:lstStyle/>
          <a:p>
            <a:pPr>
              <a:defRPr sz="1000"/>
            </a:pPr>
            <a:endParaRPr lang="en-US"/>
          </a:p>
        </c:txPr>
        <c:crossAx val="1856785232"/>
        <c:crosses val="autoZero"/>
        <c:crossBetween val="between"/>
      </c:valAx>
    </c:plotArea>
    <c:legend>
      <c:legendPos val="r"/>
      <c:layout>
        <c:manualLayout>
          <c:xMode val="edge"/>
          <c:yMode val="edge"/>
          <c:x val="0.68358012540099156"/>
          <c:y val="0"/>
          <c:w val="0.31641997971652852"/>
          <c:h val="0.4489182620560269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NCDC</c:v>
                </c:pt>
              </c:strCache>
            </c:strRef>
          </c:tx>
          <c:spPr>
            <a:ln w="25400">
              <a:solidFill>
                <a:srgbClr val="7030A0"/>
              </a:solidFill>
            </a:ln>
          </c:spPr>
          <c:marker>
            <c:symbol val="none"/>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Sheet1!$B$2:$R$2</c:f>
              <c:numCache>
                <c:formatCode>General</c:formatCode>
                <c:ptCount val="17"/>
                <c:pt idx="0">
                  <c:v>49.2</c:v>
                </c:pt>
                <c:pt idx="1">
                  <c:v>58.7</c:v>
                </c:pt>
                <c:pt idx="2">
                  <c:v>46.6</c:v>
                </c:pt>
                <c:pt idx="3">
                  <c:v>52.2</c:v>
                </c:pt>
                <c:pt idx="4">
                  <c:v>45.3</c:v>
                </c:pt>
                <c:pt idx="5">
                  <c:v>23.4</c:v>
                </c:pt>
                <c:pt idx="6" formatCode="0.0">
                  <c:v>23</c:v>
                </c:pt>
                <c:pt idx="7">
                  <c:v>20.2</c:v>
                </c:pt>
                <c:pt idx="8">
                  <c:v>14.3</c:v>
                </c:pt>
                <c:pt idx="9">
                  <c:v>52.1</c:v>
                </c:pt>
                <c:pt idx="10">
                  <c:v>19.399999999999999</c:v>
                </c:pt>
                <c:pt idx="11">
                  <c:v>27.6</c:v>
                </c:pt>
                <c:pt idx="12">
                  <c:v>22.8</c:v>
                </c:pt>
                <c:pt idx="13">
                  <c:v>27.7</c:v>
                </c:pt>
                <c:pt idx="14">
                  <c:v>31.5</c:v>
                </c:pt>
                <c:pt idx="15">
                  <c:v>32.1</c:v>
                </c:pt>
                <c:pt idx="16">
                  <c:v>23</c:v>
                </c:pt>
              </c:numCache>
            </c:numRef>
          </c:val>
          <c:smooth val="0"/>
        </c:ser>
        <c:ser>
          <c:idx val="1"/>
          <c:order val="1"/>
          <c:tx>
            <c:strRef>
              <c:f>Sheet1!$A$3</c:f>
              <c:strCache>
                <c:ptCount val="1"/>
                <c:pt idx="0">
                  <c:v>EU</c:v>
                </c:pt>
              </c:strCache>
            </c:strRef>
          </c:tx>
          <c:spPr>
            <a:ln w="25400">
              <a:solidFill>
                <a:srgbClr val="00B050"/>
              </a:solidFill>
            </a:ln>
          </c:spPr>
          <c:marker>
            <c:symbol val="none"/>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Sheet1!$B$3:$R$3</c:f>
              <c:numCache>
                <c:formatCode>General</c:formatCode>
                <c:ptCount val="17"/>
                <c:pt idx="0">
                  <c:v>9</c:v>
                </c:pt>
                <c:pt idx="1">
                  <c:v>9</c:v>
                </c:pt>
                <c:pt idx="2">
                  <c:v>8</c:v>
                </c:pt>
                <c:pt idx="3">
                  <c:v>8</c:v>
                </c:pt>
                <c:pt idx="4">
                  <c:v>8</c:v>
                </c:pt>
                <c:pt idx="5">
                  <c:v>8</c:v>
                </c:pt>
                <c:pt idx="6">
                  <c:v>7</c:v>
                </c:pt>
                <c:pt idx="7">
                  <c:v>7</c:v>
                </c:pt>
                <c:pt idx="8">
                  <c:v>7</c:v>
                </c:pt>
                <c:pt idx="9">
                  <c:v>7</c:v>
                </c:pt>
                <c:pt idx="10">
                  <c:v>7</c:v>
                </c:pt>
                <c:pt idx="11">
                  <c:v>7</c:v>
                </c:pt>
                <c:pt idx="12">
                  <c:v>7</c:v>
                </c:pt>
                <c:pt idx="13">
                  <c:v>7</c:v>
                </c:pt>
                <c:pt idx="14">
                  <c:v>6</c:v>
                </c:pt>
                <c:pt idx="15">
                  <c:v>6</c:v>
                </c:pt>
              </c:numCache>
            </c:numRef>
          </c:val>
          <c:smooth val="1"/>
        </c:ser>
        <c:ser>
          <c:idx val="2"/>
          <c:order val="2"/>
          <c:tx>
            <c:strRef>
              <c:f>Sheet1!$A$4</c:f>
              <c:strCache>
                <c:ptCount val="1"/>
                <c:pt idx="0">
                  <c:v>EU region</c:v>
                </c:pt>
              </c:strCache>
            </c:strRef>
          </c:tx>
          <c:spPr>
            <a:ln w="25400">
              <a:solidFill>
                <a:srgbClr val="C00000"/>
              </a:solidFill>
            </a:ln>
          </c:spPr>
          <c:marker>
            <c:symbol val="none"/>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Sheet1!$B$4:$R$4</c:f>
              <c:numCache>
                <c:formatCode>General</c:formatCode>
                <c:ptCount val="17"/>
                <c:pt idx="0">
                  <c:v>33</c:v>
                </c:pt>
                <c:pt idx="1">
                  <c:v>32</c:v>
                </c:pt>
                <c:pt idx="2">
                  <c:v>31</c:v>
                </c:pt>
                <c:pt idx="3">
                  <c:v>30</c:v>
                </c:pt>
                <c:pt idx="4">
                  <c:v>28</c:v>
                </c:pt>
                <c:pt idx="5">
                  <c:v>27</c:v>
                </c:pt>
                <c:pt idx="6">
                  <c:v>24</c:v>
                </c:pt>
                <c:pt idx="7">
                  <c:v>22</c:v>
                </c:pt>
                <c:pt idx="8">
                  <c:v>21</c:v>
                </c:pt>
                <c:pt idx="9">
                  <c:v>20</c:v>
                </c:pt>
                <c:pt idx="10">
                  <c:v>19</c:v>
                </c:pt>
                <c:pt idx="11">
                  <c:v>18</c:v>
                </c:pt>
                <c:pt idx="12">
                  <c:v>17</c:v>
                </c:pt>
                <c:pt idx="13">
                  <c:v>17</c:v>
                </c:pt>
                <c:pt idx="14">
                  <c:v>17</c:v>
                </c:pt>
                <c:pt idx="15">
                  <c:v>16</c:v>
                </c:pt>
              </c:numCache>
            </c:numRef>
          </c:val>
          <c:smooth val="1"/>
        </c:ser>
        <c:dLbls>
          <c:showLegendKey val="0"/>
          <c:showVal val="0"/>
          <c:showCatName val="0"/>
          <c:showSerName val="0"/>
          <c:showPercent val="0"/>
          <c:showBubbleSize val="0"/>
        </c:dLbls>
        <c:smooth val="0"/>
        <c:axId val="1856786320"/>
        <c:axId val="1856792304"/>
      </c:lineChart>
      <c:catAx>
        <c:axId val="1856786320"/>
        <c:scaling>
          <c:orientation val="minMax"/>
        </c:scaling>
        <c:delete val="0"/>
        <c:axPos val="b"/>
        <c:numFmt formatCode="General" sourceLinked="0"/>
        <c:majorTickMark val="out"/>
        <c:minorTickMark val="none"/>
        <c:tickLblPos val="nextTo"/>
        <c:txPr>
          <a:bodyPr rot="-5400000" vert="horz"/>
          <a:lstStyle/>
          <a:p>
            <a:pPr>
              <a:defRPr sz="1000"/>
            </a:pPr>
            <a:endParaRPr lang="en-US"/>
          </a:p>
        </c:txPr>
        <c:crossAx val="1856792304"/>
        <c:crosses val="autoZero"/>
        <c:auto val="1"/>
        <c:lblAlgn val="ctr"/>
        <c:lblOffset val="100"/>
        <c:noMultiLvlLbl val="0"/>
      </c:catAx>
      <c:valAx>
        <c:axId val="1856792304"/>
        <c:scaling>
          <c:orientation val="minMax"/>
        </c:scaling>
        <c:delete val="0"/>
        <c:axPos val="l"/>
        <c:numFmt formatCode="General" sourceLinked="1"/>
        <c:majorTickMark val="out"/>
        <c:minorTickMark val="none"/>
        <c:tickLblPos val="nextTo"/>
        <c:txPr>
          <a:bodyPr/>
          <a:lstStyle/>
          <a:p>
            <a:pPr>
              <a:defRPr sz="1000"/>
            </a:pPr>
            <a:endParaRPr lang="en-US"/>
          </a:p>
        </c:txPr>
        <c:crossAx val="1856786320"/>
        <c:crosses val="autoZero"/>
        <c:crossBetween val="between"/>
      </c:valAx>
    </c:plotArea>
    <c:legend>
      <c:legendPos val="r"/>
      <c:layout>
        <c:manualLayout>
          <c:xMode val="edge"/>
          <c:yMode val="edge"/>
          <c:x val="0.68820975503062121"/>
          <c:y val="9.8348059274137534E-2"/>
          <c:w val="0.28555555555555556"/>
          <c:h val="0.310140492953984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Total Health Expenditure, Mill, GEL</c:v>
                </c:pt>
              </c:strCache>
            </c:strRef>
          </c:tx>
          <c:invertIfNegative val="0"/>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Sheet1!$B$2:$L$2</c:f>
              <c:numCache>
                <c:formatCode>_(* #,##0_);_(* \(#,##0\);_(* "-"??_);_(@_)</c:formatCode>
                <c:ptCount val="11"/>
                <c:pt idx="0">
                  <c:v>965</c:v>
                </c:pt>
                <c:pt idx="1">
                  <c:v>1082</c:v>
                </c:pt>
                <c:pt idx="2">
                  <c:v>1299</c:v>
                </c:pt>
                <c:pt idx="3">
                  <c:v>1656</c:v>
                </c:pt>
                <c:pt idx="4">
                  <c:v>1769</c:v>
                </c:pt>
                <c:pt idx="5">
                  <c:v>1980</c:v>
                </c:pt>
                <c:pt idx="6">
                  <c:v>2042</c:v>
                </c:pt>
                <c:pt idx="7" formatCode="_(* #,##0.00_);_(* \(#,##0.00\);_(* &quot;-&quot;??_);_(@_)">
                  <c:v>2191</c:v>
                </c:pt>
                <c:pt idx="8">
                  <c:v>2254</c:v>
                </c:pt>
                <c:pt idx="9">
                  <c:v>2460</c:v>
                </c:pt>
                <c:pt idx="10">
                  <c:v>2519</c:v>
                </c:pt>
              </c:numCache>
            </c:numRef>
          </c:val>
        </c:ser>
        <c:ser>
          <c:idx val="2"/>
          <c:order val="2"/>
          <c:tx>
            <c:strRef>
              <c:f>Sheet1!$A$4</c:f>
              <c:strCache>
                <c:ptCount val="1"/>
                <c:pt idx="0">
                  <c:v>Government expenditure on health, mill GEL</c:v>
                </c:pt>
              </c:strCache>
            </c:strRef>
          </c:tx>
          <c:spPr>
            <a:solidFill>
              <a:schemeClr val="accent1">
                <a:lumMod val="75000"/>
              </a:schemeClr>
            </a:solidFill>
          </c:spPr>
          <c:invertIfNegative val="0"/>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Sheet1!$B$4:$L$4</c:f>
              <c:numCache>
                <c:formatCode>#,##0</c:formatCode>
                <c:ptCount val="11"/>
                <c:pt idx="0">
                  <c:v>158</c:v>
                </c:pt>
                <c:pt idx="1">
                  <c:v>175</c:v>
                </c:pt>
                <c:pt idx="2">
                  <c:v>203</c:v>
                </c:pt>
                <c:pt idx="3">
                  <c:v>311</c:v>
                </c:pt>
                <c:pt idx="4">
                  <c:v>399</c:v>
                </c:pt>
                <c:pt idx="5">
                  <c:v>441</c:v>
                </c:pt>
                <c:pt idx="6">
                  <c:v>375</c:v>
                </c:pt>
                <c:pt idx="7">
                  <c:v>450</c:v>
                </c:pt>
                <c:pt idx="8">
                  <c:v>548</c:v>
                </c:pt>
                <c:pt idx="9">
                  <c:v>693</c:v>
                </c:pt>
                <c:pt idx="10">
                  <c:v>914</c:v>
                </c:pt>
              </c:numCache>
            </c:numRef>
          </c:val>
        </c:ser>
        <c:dLbls>
          <c:showLegendKey val="0"/>
          <c:showVal val="0"/>
          <c:showCatName val="0"/>
          <c:showSerName val="0"/>
          <c:showPercent val="0"/>
          <c:showBubbleSize val="0"/>
        </c:dLbls>
        <c:gapWidth val="29"/>
        <c:overlap val="36"/>
        <c:axId val="1978602544"/>
        <c:axId val="1978603632"/>
      </c:barChart>
      <c:lineChart>
        <c:grouping val="standard"/>
        <c:varyColors val="0"/>
        <c:ser>
          <c:idx val="1"/>
          <c:order val="1"/>
          <c:tx>
            <c:strRef>
              <c:f>Sheet1!$A$3</c:f>
              <c:strCache>
                <c:ptCount val="1"/>
                <c:pt idx="0">
                  <c:v>Total Health Expenditure as % of GDP</c:v>
                </c:pt>
              </c:strCache>
            </c:strRef>
          </c:tx>
          <c:spPr>
            <a:ln>
              <a:solidFill>
                <a:srgbClr val="C00000"/>
              </a:solidFill>
            </a:ln>
          </c:spPr>
          <c:marker>
            <c:spPr>
              <a:solidFill>
                <a:srgbClr val="C00000"/>
              </a:solidFill>
              <a:ln>
                <a:solidFill>
                  <a:srgbClr val="C00000"/>
                </a:solidFill>
              </a:ln>
            </c:spPr>
          </c:marker>
          <c:dLbls>
            <c:dLbl>
              <c:idx val="6"/>
              <c:layout>
                <c:manualLayout>
                  <c:x val="-4.1908557726580475E-2"/>
                  <c:y val="-0.12204738194072713"/>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1908557726580475E-2"/>
                  <c:y val="-0.14770109718448793"/>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2196623570201876E-2"/>
                  <c:y val="-0.18190605084283565"/>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2196623570201876E-2"/>
                  <c:y val="-0.19045728925742259"/>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2196623570201876E-2"/>
                  <c:y val="-0.2246622429157703"/>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Sheet1!$B$3:$L$3</c:f>
              <c:numCache>
                <c:formatCode>0.0%</c:formatCode>
                <c:ptCount val="11"/>
                <c:pt idx="0">
                  <c:v>8.3015820563944923E-2</c:v>
                </c:pt>
                <c:pt idx="1">
                  <c:v>7.843616312181749E-2</c:v>
                </c:pt>
                <c:pt idx="2">
                  <c:v>7.6446825743405777E-2</c:v>
                </c:pt>
                <c:pt idx="3">
                  <c:v>8.6795220591242506E-2</c:v>
                </c:pt>
                <c:pt idx="4">
                  <c:v>9.8342208046132196E-2</c:v>
                </c:pt>
                <c:pt idx="5">
                  <c:v>9.672948509391463E-2</c:v>
                </c:pt>
                <c:pt idx="6">
                  <c:v>8.3877922737019162E-2</c:v>
                </c:pt>
                <c:pt idx="7">
                  <c:v>8.3711939924585449E-2</c:v>
                </c:pt>
                <c:pt idx="8">
                  <c:v>8.5384936414875337E-2</c:v>
                </c:pt>
                <c:pt idx="9">
                  <c:v>8.5384936414875337E-2</c:v>
                </c:pt>
                <c:pt idx="10">
                  <c:v>8.5000000000000006E-2</c:v>
                </c:pt>
              </c:numCache>
            </c:numRef>
          </c:val>
          <c:smooth val="0"/>
        </c:ser>
        <c:ser>
          <c:idx val="3"/>
          <c:order val="3"/>
          <c:tx>
            <c:strRef>
              <c:f>Sheet1!$A$5</c:f>
              <c:strCache>
                <c:ptCount val="1"/>
                <c:pt idx="0">
                  <c:v>Government expenditure on health as % of GDP</c:v>
                </c:pt>
              </c:strCache>
            </c:strRef>
          </c:tx>
          <c:spPr>
            <a:ln>
              <a:solidFill>
                <a:srgbClr val="0066CC"/>
              </a:solidFill>
            </a:ln>
          </c:spPr>
          <c:marker>
            <c:spPr>
              <a:solidFill>
                <a:srgbClr val="0066CC"/>
              </a:solidFill>
              <a:ln>
                <a:solidFill>
                  <a:srgbClr val="0066CC"/>
                </a:solidFill>
              </a:ln>
            </c:spPr>
          </c:marker>
          <c:dLbls>
            <c:spPr>
              <a:noFill/>
              <a:ln>
                <a:noFill/>
              </a:ln>
              <a:effectLst/>
            </c:spPr>
            <c:txPr>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Sheet1!$B$5:$L$5</c:f>
              <c:numCache>
                <c:formatCode>0.0%</c:formatCode>
                <c:ptCount val="11"/>
                <c:pt idx="0">
                  <c:v>1.3561878718665059E-2</c:v>
                </c:pt>
                <c:pt idx="1">
                  <c:v>1.2662034732232092E-2</c:v>
                </c:pt>
                <c:pt idx="2">
                  <c:v>1.195537311333851E-2</c:v>
                </c:pt>
                <c:pt idx="3">
                  <c:v>1.6279552256556206E-2</c:v>
                </c:pt>
                <c:pt idx="4">
                  <c:v>2.2177275306261193E-2</c:v>
                </c:pt>
                <c:pt idx="5">
                  <c:v>2.1533107964660497E-2</c:v>
                </c:pt>
                <c:pt idx="6">
                  <c:v>1.5424689032252081E-2</c:v>
                </c:pt>
                <c:pt idx="7">
                  <c:v>1.7209900867980875E-2</c:v>
                </c:pt>
                <c:pt idx="8">
                  <c:v>2.0409014953656761E-2</c:v>
                </c:pt>
                <c:pt idx="9">
                  <c:v>2.3780707749627678E-2</c:v>
                </c:pt>
                <c:pt idx="10">
                  <c:v>2.9000000000000001E-2</c:v>
                </c:pt>
              </c:numCache>
            </c:numRef>
          </c:val>
          <c:smooth val="0"/>
        </c:ser>
        <c:dLbls>
          <c:showLegendKey val="0"/>
          <c:showVal val="0"/>
          <c:showCatName val="0"/>
          <c:showSerName val="0"/>
          <c:showPercent val="0"/>
          <c:showBubbleSize val="0"/>
        </c:dLbls>
        <c:marker val="1"/>
        <c:smooth val="0"/>
        <c:axId val="1978604720"/>
        <c:axId val="1978605264"/>
      </c:lineChart>
      <c:catAx>
        <c:axId val="1978602544"/>
        <c:scaling>
          <c:orientation val="minMax"/>
        </c:scaling>
        <c:delete val="0"/>
        <c:axPos val="b"/>
        <c:numFmt formatCode="General" sourceLinked="0"/>
        <c:majorTickMark val="out"/>
        <c:minorTickMark val="none"/>
        <c:tickLblPos val="nextTo"/>
        <c:txPr>
          <a:bodyPr/>
          <a:lstStyle/>
          <a:p>
            <a:pPr>
              <a:defRPr sz="1000" b="1"/>
            </a:pPr>
            <a:endParaRPr lang="en-US"/>
          </a:p>
        </c:txPr>
        <c:crossAx val="1978603632"/>
        <c:crosses val="autoZero"/>
        <c:auto val="1"/>
        <c:lblAlgn val="ctr"/>
        <c:lblOffset val="100"/>
        <c:noMultiLvlLbl val="0"/>
      </c:catAx>
      <c:valAx>
        <c:axId val="1978603632"/>
        <c:scaling>
          <c:orientation val="minMax"/>
        </c:scaling>
        <c:delete val="0"/>
        <c:axPos val="l"/>
        <c:numFmt formatCode="_(* #,##0_);_(* \(#,##0\);_(* &quot;-&quot;??_);_(@_)" sourceLinked="1"/>
        <c:majorTickMark val="out"/>
        <c:minorTickMark val="none"/>
        <c:tickLblPos val="nextTo"/>
        <c:txPr>
          <a:bodyPr/>
          <a:lstStyle/>
          <a:p>
            <a:pPr>
              <a:defRPr sz="1200"/>
            </a:pPr>
            <a:endParaRPr lang="en-US"/>
          </a:p>
        </c:txPr>
        <c:crossAx val="1978602544"/>
        <c:crosses val="autoZero"/>
        <c:crossBetween val="between"/>
      </c:valAx>
      <c:valAx>
        <c:axId val="1978605264"/>
        <c:scaling>
          <c:orientation val="minMax"/>
        </c:scaling>
        <c:delete val="0"/>
        <c:axPos val="r"/>
        <c:numFmt formatCode="0%" sourceLinked="0"/>
        <c:majorTickMark val="out"/>
        <c:minorTickMark val="none"/>
        <c:tickLblPos val="nextTo"/>
        <c:txPr>
          <a:bodyPr/>
          <a:lstStyle/>
          <a:p>
            <a:pPr>
              <a:defRPr sz="1400"/>
            </a:pPr>
            <a:endParaRPr lang="en-US"/>
          </a:p>
        </c:txPr>
        <c:crossAx val="1978604720"/>
        <c:crosses val="max"/>
        <c:crossBetween val="between"/>
      </c:valAx>
      <c:catAx>
        <c:axId val="1978604720"/>
        <c:scaling>
          <c:orientation val="minMax"/>
        </c:scaling>
        <c:delete val="1"/>
        <c:axPos val="b"/>
        <c:numFmt formatCode="General" sourceLinked="1"/>
        <c:majorTickMark val="out"/>
        <c:minorTickMark val="none"/>
        <c:tickLblPos val="nextTo"/>
        <c:crossAx val="1978605264"/>
        <c:crosses val="autoZero"/>
        <c:auto val="1"/>
        <c:lblAlgn val="ctr"/>
        <c:lblOffset val="100"/>
        <c:noMultiLvlLbl val="0"/>
      </c:catAx>
    </c:plotArea>
    <c:legend>
      <c:legendPos val="b"/>
      <c:layout>
        <c:manualLayout>
          <c:xMode val="edge"/>
          <c:yMode val="edge"/>
          <c:x val="0.12008420822397199"/>
          <c:y val="0.7446437769540758"/>
          <c:w val="0.78915244969378828"/>
          <c:h val="0.2337601377624708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035179201195051E-2"/>
          <c:y val="3.107337363441795E-2"/>
          <c:w val="0.65009670801585795"/>
          <c:h val="0.80183471857684452"/>
        </c:manualLayout>
      </c:layout>
      <c:lineChart>
        <c:grouping val="standard"/>
        <c:varyColors val="0"/>
        <c:ser>
          <c:idx val="2"/>
          <c:order val="0"/>
          <c:tx>
            <c:strRef>
              <c:f>'Pub % GDP'!$A$7</c:f>
              <c:strCache>
                <c:ptCount val="1"/>
                <c:pt idx="0">
                  <c:v>EU28</c:v>
                </c:pt>
              </c:strCache>
            </c:strRef>
          </c:tx>
          <c:spPr>
            <a:ln>
              <a:solidFill>
                <a:srgbClr val="002060"/>
              </a:solidFill>
            </a:ln>
          </c:spPr>
          <c:marker>
            <c:symbol val="circle"/>
            <c:size val="10"/>
            <c:spPr>
              <a:solidFill>
                <a:srgbClr val="002060"/>
              </a:solidFill>
              <a:ln>
                <a:solidFill>
                  <a:srgbClr val="002060"/>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GDP'!$B$7:$R$7</c:f>
              <c:numCache>
                <c:formatCode>0</c:formatCode>
                <c:ptCount val="16"/>
                <c:pt idx="0">
                  <c:v>5.3492627353571427</c:v>
                </c:pt>
                <c:pt idx="1">
                  <c:v>5.4555637396428551</c:v>
                </c:pt>
                <c:pt idx="2">
                  <c:v>5.6413076775000013</c:v>
                </c:pt>
                <c:pt idx="3">
                  <c:v>5.8218918689285717</c:v>
                </c:pt>
                <c:pt idx="4">
                  <c:v>5.7982355828571412</c:v>
                </c:pt>
                <c:pt idx="5">
                  <c:v>5.9331335032142869</c:v>
                </c:pt>
                <c:pt idx="6">
                  <c:v>5.9433094500000001</c:v>
                </c:pt>
                <c:pt idx="7">
                  <c:v>5.8793624607142858</c:v>
                </c:pt>
                <c:pt idx="8">
                  <c:v>6.1351516621428575</c:v>
                </c:pt>
                <c:pt idx="9">
                  <c:v>6.6490632596428583</c:v>
                </c:pt>
                <c:pt idx="10">
                  <c:v>6.5024853117857147</c:v>
                </c:pt>
                <c:pt idx="11">
                  <c:v>6.4700568971428583</c:v>
                </c:pt>
                <c:pt idx="12">
                  <c:v>6.4836177821428578</c:v>
                </c:pt>
                <c:pt idx="13">
                  <c:v>6.4870474853571425</c:v>
                </c:pt>
                <c:pt idx="14">
                  <c:v>6.4494880860714288</c:v>
                </c:pt>
              </c:numCache>
            </c:numRef>
          </c:val>
          <c:smooth val="0"/>
        </c:ser>
        <c:ser>
          <c:idx val="1"/>
          <c:order val="1"/>
          <c:tx>
            <c:strRef>
              <c:f>'Pub % GDP'!$A$6</c:f>
              <c:strCache>
                <c:ptCount val="1"/>
                <c:pt idx="0">
                  <c:v>European Region</c:v>
                </c:pt>
              </c:strCache>
            </c:strRef>
          </c:tx>
          <c:spPr>
            <a:ln>
              <a:solidFill>
                <a:schemeClr val="tx2">
                  <a:lumMod val="60000"/>
                  <a:lumOff val="40000"/>
                </a:schemeClr>
              </a:solidFill>
            </a:ln>
          </c:spPr>
          <c:marker>
            <c:symbol val="circle"/>
            <c:size val="10"/>
            <c:spPr>
              <a:solidFill>
                <a:schemeClr val="tx2">
                  <a:lumMod val="60000"/>
                  <a:lumOff val="40000"/>
                </a:schemeClr>
              </a:solidFill>
              <a:ln>
                <a:solidFill>
                  <a:schemeClr val="tx2">
                    <a:lumMod val="60000"/>
                    <a:lumOff val="40000"/>
                  </a:schemeClr>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GDP'!$B$6:$R$6</c:f>
              <c:numCache>
                <c:formatCode>0</c:formatCode>
                <c:ptCount val="16"/>
                <c:pt idx="0">
                  <c:v>4.4723804947169805</c:v>
                </c:pt>
                <c:pt idx="1">
                  <c:v>4.5826141300000005</c:v>
                </c:pt>
                <c:pt idx="2">
                  <c:v>4.7674350269811336</c:v>
                </c:pt>
                <c:pt idx="3">
                  <c:v>4.9217735735849057</c:v>
                </c:pt>
                <c:pt idx="4">
                  <c:v>4.883542813773583</c:v>
                </c:pt>
                <c:pt idx="5">
                  <c:v>4.9339874652830185</c:v>
                </c:pt>
                <c:pt idx="6">
                  <c:v>4.9360064381132061</c:v>
                </c:pt>
                <c:pt idx="7">
                  <c:v>4.8945080913207564</c:v>
                </c:pt>
                <c:pt idx="8">
                  <c:v>5.0581361047169793</c:v>
                </c:pt>
                <c:pt idx="9">
                  <c:v>5.4899645301886792</c:v>
                </c:pt>
                <c:pt idx="10">
                  <c:v>5.4179002947169801</c:v>
                </c:pt>
                <c:pt idx="11">
                  <c:v>5.3345938937735831</c:v>
                </c:pt>
                <c:pt idx="12">
                  <c:v>5.4235383579245298</c:v>
                </c:pt>
                <c:pt idx="13">
                  <c:v>5.4673575256603764</c:v>
                </c:pt>
                <c:pt idx="14">
                  <c:v>5.397554511886792</c:v>
                </c:pt>
              </c:numCache>
            </c:numRef>
          </c:val>
          <c:smooth val="0"/>
        </c:ser>
        <c:ser>
          <c:idx val="3"/>
          <c:order val="2"/>
          <c:tx>
            <c:strRef>
              <c:f>'Pub % GDP'!$A$2</c:f>
              <c:strCache>
                <c:ptCount val="1"/>
                <c:pt idx="0">
                  <c:v>LMIC average</c:v>
                </c:pt>
              </c:strCache>
            </c:strRef>
          </c:tx>
          <c:spPr>
            <a:ln>
              <a:solidFill>
                <a:srgbClr val="002060"/>
              </a:solidFill>
            </a:ln>
          </c:spPr>
          <c:marker>
            <c:symbol val="circle"/>
            <c:size val="7"/>
            <c:spPr>
              <a:solidFill>
                <a:srgbClr val="002060"/>
              </a:solidFill>
              <a:ln>
                <a:solidFill>
                  <a:srgbClr val="002060"/>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GDP'!$B$2:$R$2</c:f>
            </c:numRef>
          </c:val>
          <c:smooth val="0"/>
        </c:ser>
        <c:ser>
          <c:idx val="4"/>
          <c:order val="3"/>
          <c:tx>
            <c:strRef>
              <c:f>'Pub % GDP'!$A$3</c:f>
              <c:strCache>
                <c:ptCount val="1"/>
                <c:pt idx="0">
                  <c:v>UMIC average</c:v>
                </c:pt>
              </c:strCache>
            </c:strRef>
          </c:tx>
          <c:spPr>
            <a:ln>
              <a:solidFill>
                <a:schemeClr val="accent1">
                  <a:lumMod val="75000"/>
                </a:schemeClr>
              </a:solidFill>
            </a:ln>
          </c:spPr>
          <c:marker>
            <c:symbol val="circle"/>
            <c:size val="7"/>
            <c:spPr>
              <a:solidFill>
                <a:schemeClr val="accent1">
                  <a:lumMod val="75000"/>
                </a:schemeClr>
              </a:solidFill>
              <a:ln>
                <a:solidFill>
                  <a:schemeClr val="accent1">
                    <a:lumMod val="75000"/>
                  </a:schemeClr>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GDP'!$B$3:$R$3</c:f>
            </c:numRef>
          </c:val>
          <c:smooth val="0"/>
        </c:ser>
        <c:ser>
          <c:idx val="0"/>
          <c:order val="4"/>
          <c:tx>
            <c:strRef>
              <c:f>'Pub % GDP'!$A$5</c:f>
              <c:strCache>
                <c:ptCount val="1"/>
                <c:pt idx="0">
                  <c:v>Georgia</c:v>
                </c:pt>
              </c:strCache>
            </c:strRef>
          </c:tx>
          <c:spPr>
            <a:ln>
              <a:solidFill>
                <a:srgbClr val="C00000"/>
              </a:solidFill>
            </a:ln>
          </c:spPr>
          <c:marker>
            <c:symbol val="circle"/>
            <c:size val="10"/>
            <c:spPr>
              <a:solidFill>
                <a:srgbClr val="C00000"/>
              </a:solidFill>
              <a:ln>
                <a:solidFill>
                  <a:srgbClr val="C00000"/>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GDP'!$B$5:$R$5</c:f>
              <c:numCache>
                <c:formatCode>#,##0</c:formatCode>
                <c:ptCount val="16"/>
                <c:pt idx="0">
                  <c:v>1.18060889</c:v>
                </c:pt>
                <c:pt idx="1">
                  <c:v>1.3881943699999997</c:v>
                </c:pt>
                <c:pt idx="2">
                  <c:v>1.4003500400000002</c:v>
                </c:pt>
                <c:pt idx="3">
                  <c:v>1.25729464</c:v>
                </c:pt>
                <c:pt idx="4">
                  <c:v>1.3072424699999998</c:v>
                </c:pt>
                <c:pt idx="5">
                  <c:v>1.6485045800000002</c:v>
                </c:pt>
                <c:pt idx="6">
                  <c:v>1.7716621000000004</c:v>
                </c:pt>
                <c:pt idx="7">
                  <c:v>1.4496234300000002</c:v>
                </c:pt>
                <c:pt idx="8">
                  <c:v>1.7799744100000006</c:v>
                </c:pt>
                <c:pt idx="9">
                  <c:v>2.2702585700000002</c:v>
                </c:pt>
                <c:pt idx="10">
                  <c:v>2.28992913</c:v>
                </c:pt>
                <c:pt idx="11">
                  <c:v>1.7006243800000003</c:v>
                </c:pt>
                <c:pt idx="12">
                  <c:v>1.7</c:v>
                </c:pt>
                <c:pt idx="13">
                  <c:v>2</c:v>
                </c:pt>
                <c:pt idx="14" formatCode="0.0">
                  <c:v>2.4</c:v>
                </c:pt>
                <c:pt idx="15" formatCode="General">
                  <c:v>2.9</c:v>
                </c:pt>
              </c:numCache>
            </c:numRef>
          </c:val>
          <c:smooth val="0"/>
        </c:ser>
        <c:ser>
          <c:idx val="5"/>
          <c:order val="5"/>
          <c:tx>
            <c:strRef>
              <c:f>'Pub % GDP'!$A$4</c:f>
              <c:strCache>
                <c:ptCount val="1"/>
                <c:pt idx="0">
                  <c:v>HIC average</c:v>
                </c:pt>
              </c:strCache>
            </c:strRef>
          </c:tx>
          <c:spPr>
            <a:ln>
              <a:solidFill>
                <a:schemeClr val="tx2">
                  <a:lumMod val="20000"/>
                  <a:lumOff val="80000"/>
                </a:schemeClr>
              </a:solidFill>
            </a:ln>
          </c:spPr>
          <c:marker>
            <c:spPr>
              <a:solidFill>
                <a:schemeClr val="tx2">
                  <a:lumMod val="20000"/>
                  <a:lumOff val="80000"/>
                </a:schemeClr>
              </a:solidFill>
              <a:ln>
                <a:solidFill>
                  <a:schemeClr val="tx2">
                    <a:lumMod val="20000"/>
                    <a:lumOff val="80000"/>
                  </a:schemeClr>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GDP'!$B$4:$R$4</c:f>
            </c:numRef>
          </c:val>
          <c:smooth val="0"/>
        </c:ser>
        <c:dLbls>
          <c:showLegendKey val="0"/>
          <c:showVal val="0"/>
          <c:showCatName val="0"/>
          <c:showSerName val="0"/>
          <c:showPercent val="0"/>
          <c:showBubbleSize val="0"/>
        </c:dLbls>
        <c:marker val="1"/>
        <c:smooth val="0"/>
        <c:axId val="1978606352"/>
        <c:axId val="1978603088"/>
      </c:lineChart>
      <c:catAx>
        <c:axId val="1978606352"/>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978603088"/>
        <c:crosses val="autoZero"/>
        <c:auto val="1"/>
        <c:lblAlgn val="ctr"/>
        <c:lblOffset val="100"/>
        <c:noMultiLvlLbl val="0"/>
      </c:catAx>
      <c:valAx>
        <c:axId val="1978603088"/>
        <c:scaling>
          <c:orientation val="minMax"/>
        </c:scaling>
        <c:delete val="0"/>
        <c:axPos val="l"/>
        <c:majorGridlines>
          <c:spPr>
            <a:ln>
              <a:prstDash val="dash"/>
            </a:ln>
          </c:spPr>
        </c:majorGridlines>
        <c:title>
          <c:tx>
            <c:rich>
              <a:bodyPr rot="-5400000" vert="horz"/>
              <a:lstStyle/>
              <a:p>
                <a:pPr>
                  <a:defRPr b="0"/>
                </a:pPr>
                <a:r>
                  <a:rPr lang="en-US" sz="1200" b="0" dirty="0"/>
                  <a:t>Public spending on health as % of GDP</a:t>
                </a:r>
              </a:p>
            </c:rich>
          </c:tx>
          <c:layout>
            <c:manualLayout>
              <c:xMode val="edge"/>
              <c:yMode val="edge"/>
              <c:x val="2.6315789473684209E-2"/>
              <c:y val="0"/>
            </c:manualLayout>
          </c:layout>
          <c:overlay val="0"/>
        </c:title>
        <c:numFmt formatCode="0" sourceLinked="0"/>
        <c:majorTickMark val="out"/>
        <c:minorTickMark val="none"/>
        <c:tickLblPos val="nextTo"/>
        <c:spPr>
          <a:ln>
            <a:noFill/>
          </a:ln>
        </c:spPr>
        <c:crossAx val="1978606352"/>
        <c:crosses val="autoZero"/>
        <c:crossBetween val="midCat"/>
      </c:valAx>
    </c:plotArea>
    <c:plotVisOnly val="1"/>
    <c:dispBlanksAs val="gap"/>
    <c:showDLblsOverMax val="0"/>
  </c:chart>
  <c:spPr>
    <a:ln>
      <a:noFill/>
    </a:ln>
  </c:spPr>
  <c:txPr>
    <a:bodyPr/>
    <a:lstStyle/>
    <a:p>
      <a:pPr>
        <a:defRPr sz="1600">
          <a:solidFill>
            <a:srgbClr val="00206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4045527920119247E-2"/>
          <c:y val="0.20422662401574804"/>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extLst>
            </c:dLbl>
            <c:dLbl>
              <c:idx val="1"/>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extLst>
            </c:dLbl>
            <c:dLbl>
              <c:idx val="2"/>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1978601456"/>
        <c:axId val="1978602000"/>
      </c:barChart>
      <c:catAx>
        <c:axId val="1978601456"/>
        <c:scaling>
          <c:orientation val="minMax"/>
        </c:scaling>
        <c:delete val="0"/>
        <c:axPos val="b"/>
        <c:numFmt formatCode="General" sourceLinked="1"/>
        <c:majorTickMark val="out"/>
        <c:minorTickMark val="none"/>
        <c:tickLblPos val="nextTo"/>
        <c:crossAx val="1978602000"/>
        <c:crosses val="autoZero"/>
        <c:auto val="1"/>
        <c:lblAlgn val="ctr"/>
        <c:lblOffset val="100"/>
        <c:noMultiLvlLbl val="0"/>
      </c:catAx>
      <c:valAx>
        <c:axId val="1978602000"/>
        <c:scaling>
          <c:orientation val="minMax"/>
        </c:scaling>
        <c:delete val="1"/>
        <c:axPos val="l"/>
        <c:numFmt formatCode="General" sourceLinked="1"/>
        <c:majorTickMark val="out"/>
        <c:minorTickMark val="none"/>
        <c:tickLblPos val="nextTo"/>
        <c:crossAx val="1978601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defRPr>
            </a:pPr>
            <a:r>
              <a: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rPr>
              <a:t>GDP and Economic growth</a:t>
            </a:r>
          </a:p>
        </c:rich>
      </c:tx>
      <c:layout>
        <c:manualLayout>
          <c:xMode val="edge"/>
          <c:yMode val="edge"/>
          <c:x val="0.2920556827858154"/>
          <c:y val="4.2119459568106359E-2"/>
        </c:manualLayout>
      </c:layout>
      <c:overlay val="0"/>
      <c:spPr>
        <a:noFill/>
        <a:ln>
          <a:noFill/>
        </a:ln>
        <a:effectLst/>
      </c:spPr>
      <c:txPr>
        <a:bodyPr rot="0" spcFirstLastPara="1" vertOverflow="ellipsis" vert="horz" wrap="square" anchor="ctr" anchorCtr="1"/>
        <a:lstStyle/>
        <a:p>
          <a:pPr algn="ctr" rtl="0">
            <a:def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defRPr>
          </a:pPr>
          <a:endParaRPr lang="en-US"/>
        </a:p>
      </c:txPr>
    </c:title>
    <c:autoTitleDeleted val="0"/>
    <c:plotArea>
      <c:layout>
        <c:manualLayout>
          <c:layoutTarget val="inner"/>
          <c:xMode val="edge"/>
          <c:yMode val="edge"/>
          <c:x val="1.373245383737751E-2"/>
          <c:y val="0.13934137613830924"/>
          <c:w val="0.94724260414534178"/>
          <c:h val="0.68080796299312063"/>
        </c:manualLayout>
      </c:layout>
      <c:barChart>
        <c:barDir val="col"/>
        <c:grouping val="clustered"/>
        <c:varyColors val="0"/>
        <c:ser>
          <c:idx val="0"/>
          <c:order val="0"/>
          <c:tx>
            <c:strRef>
              <c:f>Sheet1!$B$1</c:f>
              <c:strCache>
                <c:ptCount val="1"/>
                <c:pt idx="0">
                  <c:v>Nominal GDP</c:v>
                </c:pt>
              </c:strCache>
            </c:strRef>
          </c:tx>
          <c:spPr>
            <a:solidFill>
              <a:schemeClr val="accent1"/>
            </a:solidFill>
            <a:ln>
              <a:noFill/>
            </a:ln>
            <a:effectLst/>
          </c:spPr>
          <c:invertIfNegative val="0"/>
          <c:dPt>
            <c:idx val="7"/>
            <c:invertIfNegative val="0"/>
            <c:bubble3D val="0"/>
            <c:spPr>
              <a:solidFill>
                <a:srgbClr val="2B9FBB"/>
              </a:solidFill>
              <a:ln>
                <a:noFill/>
              </a:ln>
              <a:effectLst/>
            </c:spPr>
            <c:extLst xmlns:c16r2="http://schemas.microsoft.com/office/drawing/2015/06/chart">
              <c:ext xmlns:c16="http://schemas.microsoft.com/office/drawing/2014/chart" uri="{C3380CC4-5D6E-409C-BE32-E72D297353CC}">
                <c16:uniqueId val="{00000001-4979-44E0-A2C8-C267D5178272}"/>
              </c:ext>
            </c:extLst>
          </c:dPt>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2010</c:v>
                </c:pt>
                <c:pt idx="1">
                  <c:v>2011</c:v>
                </c:pt>
                <c:pt idx="2">
                  <c:v>2012</c:v>
                </c:pt>
                <c:pt idx="3">
                  <c:v>2013</c:v>
                </c:pt>
                <c:pt idx="4">
                  <c:v>2014</c:v>
                </c:pt>
                <c:pt idx="5">
                  <c:v>2015</c:v>
                </c:pt>
                <c:pt idx="6">
                  <c:v>2016</c:v>
                </c:pt>
                <c:pt idx="7">
                  <c:v>2017 *</c:v>
                </c:pt>
              </c:strCache>
            </c:strRef>
          </c:cat>
          <c:val>
            <c:numRef>
              <c:f>Sheet1!$B$2:$B$9</c:f>
              <c:numCache>
                <c:formatCode>#,##0.0</c:formatCode>
                <c:ptCount val="8"/>
                <c:pt idx="0">
                  <c:v>20743.400000000001</c:v>
                </c:pt>
                <c:pt idx="1">
                  <c:v>24344</c:v>
                </c:pt>
                <c:pt idx="2">
                  <c:v>26167.3</c:v>
                </c:pt>
                <c:pt idx="3">
                  <c:v>26847.4</c:v>
                </c:pt>
                <c:pt idx="4">
                  <c:v>29150.5</c:v>
                </c:pt>
                <c:pt idx="5" formatCode="0.0">
                  <c:v>31755.599999999999</c:v>
                </c:pt>
                <c:pt idx="6" formatCode="0.0">
                  <c:v>34028.5</c:v>
                </c:pt>
                <c:pt idx="7" formatCode="0.0">
                  <c:v>37516</c:v>
                </c:pt>
              </c:numCache>
            </c:numRef>
          </c:val>
          <c:extLst xmlns:c16r2="http://schemas.microsoft.com/office/drawing/2015/06/chart">
            <c:ext xmlns:c16="http://schemas.microsoft.com/office/drawing/2014/chart" uri="{C3380CC4-5D6E-409C-BE32-E72D297353CC}">
              <c16:uniqueId val="{00000000-DFD5-488A-B92B-F78D43575459}"/>
            </c:ext>
          </c:extLst>
        </c:ser>
        <c:dLbls>
          <c:showLegendKey val="0"/>
          <c:showVal val="0"/>
          <c:showCatName val="0"/>
          <c:showSerName val="0"/>
          <c:showPercent val="0"/>
          <c:showBubbleSize val="0"/>
        </c:dLbls>
        <c:gapWidth val="62"/>
        <c:axId val="1971758096"/>
        <c:axId val="1971762448"/>
      </c:barChart>
      <c:lineChart>
        <c:grouping val="stacked"/>
        <c:varyColors val="0"/>
        <c:ser>
          <c:idx val="1"/>
          <c:order val="1"/>
          <c:tx>
            <c:strRef>
              <c:f>Sheet1!$C$1</c:f>
              <c:strCache>
                <c:ptCount val="1"/>
                <c:pt idx="0">
                  <c:v>Real Growth</c:v>
                </c:pt>
              </c:strCache>
            </c:strRef>
          </c:tx>
          <c:spPr>
            <a:ln w="28575" cap="rnd">
              <a:noFill/>
              <a:round/>
            </a:ln>
            <a:effectLst/>
          </c:spPr>
          <c:marker>
            <c:symbol val="diamond"/>
            <c:size val="7"/>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PG Arial" panose="020B0604020202020204" pitchFamily="34" charset="0"/>
                    <a:ea typeface="+mn-ea"/>
                    <a:cs typeface="BPG Arial" panose="020B060402020202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2010</c:v>
                </c:pt>
                <c:pt idx="1">
                  <c:v>2011</c:v>
                </c:pt>
                <c:pt idx="2">
                  <c:v>2012</c:v>
                </c:pt>
                <c:pt idx="3">
                  <c:v>2013</c:v>
                </c:pt>
                <c:pt idx="4">
                  <c:v>2014</c:v>
                </c:pt>
                <c:pt idx="5">
                  <c:v>2015</c:v>
                </c:pt>
                <c:pt idx="6">
                  <c:v>2016</c:v>
                </c:pt>
                <c:pt idx="7">
                  <c:v>2017 *</c:v>
                </c:pt>
              </c:strCache>
            </c:strRef>
          </c:cat>
          <c:val>
            <c:numRef>
              <c:f>Sheet1!$C$2:$C$9</c:f>
              <c:numCache>
                <c:formatCode>0.0%</c:formatCode>
                <c:ptCount val="8"/>
                <c:pt idx="0">
                  <c:v>6.2E-2</c:v>
                </c:pt>
                <c:pt idx="1">
                  <c:v>7.1999999999999995E-2</c:v>
                </c:pt>
                <c:pt idx="2">
                  <c:v>6.4000000000000001E-2</c:v>
                </c:pt>
                <c:pt idx="3">
                  <c:v>3.4000000000000002E-2</c:v>
                </c:pt>
                <c:pt idx="4">
                  <c:v>4.5999999999999999E-2</c:v>
                </c:pt>
                <c:pt idx="5">
                  <c:v>2.9000000000000001E-2</c:v>
                </c:pt>
                <c:pt idx="6">
                  <c:v>2.8000000000000001E-2</c:v>
                </c:pt>
                <c:pt idx="7">
                  <c:v>4.8000000000000001E-2</c:v>
                </c:pt>
              </c:numCache>
            </c:numRef>
          </c:val>
          <c:smooth val="0"/>
          <c:extLst xmlns:c16r2="http://schemas.microsoft.com/office/drawing/2015/06/chart">
            <c:ext xmlns:c16="http://schemas.microsoft.com/office/drawing/2014/chart" uri="{C3380CC4-5D6E-409C-BE32-E72D297353CC}">
              <c16:uniqueId val="{00000000-05A1-4050-971D-160586A62799}"/>
            </c:ext>
          </c:extLst>
        </c:ser>
        <c:dLbls>
          <c:showLegendKey val="0"/>
          <c:showVal val="0"/>
          <c:showCatName val="0"/>
          <c:showSerName val="0"/>
          <c:showPercent val="0"/>
          <c:showBubbleSize val="0"/>
        </c:dLbls>
        <c:marker val="1"/>
        <c:smooth val="0"/>
        <c:axId val="1971755376"/>
        <c:axId val="1971756464"/>
      </c:lineChart>
      <c:catAx>
        <c:axId val="19717580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crossAx val="1971762448"/>
        <c:crosses val="autoZero"/>
        <c:auto val="1"/>
        <c:lblAlgn val="ctr"/>
        <c:lblOffset val="100"/>
        <c:noMultiLvlLbl val="0"/>
      </c:catAx>
      <c:valAx>
        <c:axId val="1971762448"/>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1971758096"/>
        <c:crosses val="autoZero"/>
        <c:crossBetween val="between"/>
        <c:majorUnit val="6000"/>
      </c:valAx>
      <c:valAx>
        <c:axId val="197175646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1971755376"/>
        <c:crosses val="max"/>
        <c:crossBetween val="between"/>
      </c:valAx>
      <c:catAx>
        <c:axId val="1971755376"/>
        <c:scaling>
          <c:orientation val="minMax"/>
        </c:scaling>
        <c:delete val="1"/>
        <c:axPos val="b"/>
        <c:numFmt formatCode="General" sourceLinked="1"/>
        <c:majorTickMark val="out"/>
        <c:minorTickMark val="none"/>
        <c:tickLblPos val="nextTo"/>
        <c:crossAx val="1971756464"/>
        <c:crosses val="autoZero"/>
        <c:auto val="1"/>
        <c:lblAlgn val="ctr"/>
        <c:lblOffset val="100"/>
        <c:noMultiLvlLbl val="0"/>
      </c:catAx>
      <c:spPr>
        <a:noFill/>
        <a:ln>
          <a:noFill/>
        </a:ln>
        <a:effectLst/>
      </c:spPr>
    </c:plotArea>
    <c:legend>
      <c:legendPos val="r"/>
      <c:layout>
        <c:manualLayout>
          <c:xMode val="edge"/>
          <c:yMode val="edge"/>
          <c:x val="0.19124664058768473"/>
          <c:y val="0.91196561634851958"/>
          <c:w val="0.52401219245750563"/>
          <c:h val="7.87181101022149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900">
          <a:latin typeface="BPG Arial" panose="020B0604020202020204" pitchFamily="34" charset="0"/>
          <a:cs typeface="BPG 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General</c:formatCode>
                <c:ptCount val="8"/>
                <c:pt idx="0">
                  <c:v>2.1</c:v>
                </c:pt>
                <c:pt idx="1">
                  <c:v>2</c:v>
                </c:pt>
                <c:pt idx="2">
                  <c:v>2.1</c:v>
                </c:pt>
                <c:pt idx="3">
                  <c:v>2.1</c:v>
                </c:pt>
                <c:pt idx="4">
                  <c:v>2.2999999999999998</c:v>
                </c:pt>
                <c:pt idx="5">
                  <c:v>2.7</c:v>
                </c:pt>
                <c:pt idx="6">
                  <c:v>3.5</c:v>
                </c:pt>
                <c:pt idx="7">
                  <c:v>4</c:v>
                </c:pt>
              </c:numCache>
            </c:numRef>
          </c:val>
        </c:ser>
        <c:dLbls>
          <c:showLegendKey val="0"/>
          <c:showVal val="0"/>
          <c:showCatName val="0"/>
          <c:showSerName val="0"/>
          <c:showPercent val="0"/>
          <c:showBubbleSize val="0"/>
        </c:dLbls>
        <c:gapWidth val="150"/>
        <c:axId val="1982963600"/>
        <c:axId val="1982964688"/>
      </c:barChart>
      <c:catAx>
        <c:axId val="1982963600"/>
        <c:scaling>
          <c:orientation val="minMax"/>
        </c:scaling>
        <c:delete val="0"/>
        <c:axPos val="b"/>
        <c:numFmt formatCode="General" sourceLinked="1"/>
        <c:majorTickMark val="out"/>
        <c:minorTickMark val="none"/>
        <c:tickLblPos val="nextTo"/>
        <c:crossAx val="1982964688"/>
        <c:crosses val="autoZero"/>
        <c:auto val="1"/>
        <c:lblAlgn val="ctr"/>
        <c:lblOffset val="100"/>
        <c:noMultiLvlLbl val="0"/>
      </c:catAx>
      <c:valAx>
        <c:axId val="1982964688"/>
        <c:scaling>
          <c:orientation val="minMax"/>
        </c:scaling>
        <c:delete val="0"/>
        <c:axPos val="l"/>
        <c:numFmt formatCode="General" sourceLinked="1"/>
        <c:majorTickMark val="out"/>
        <c:minorTickMark val="none"/>
        <c:tickLblPos val="nextTo"/>
        <c:crossAx val="19829636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800" dirty="0">
                <a:latin typeface="Arial" panose="020B0604020202020204" pitchFamily="34" charset="0"/>
                <a:cs typeface="Arial" panose="020B0604020202020204" pitchFamily="34" charset="0"/>
              </a:rPr>
              <a:t>Number of hospital admissions per capita</a:t>
            </a:r>
          </a:p>
        </c:rich>
      </c:tx>
      <c:layout>
        <c:manualLayout>
          <c:xMode val="edge"/>
          <c:yMode val="edge"/>
          <c:x val="0.16194444444444445"/>
          <c:y val="0"/>
        </c:manualLayout>
      </c:layout>
      <c:overlay val="0"/>
    </c:title>
    <c:autoTitleDeleted val="0"/>
    <c:plotArea>
      <c:layout/>
      <c:lineChart>
        <c:grouping val="standard"/>
        <c:varyColors val="0"/>
        <c:ser>
          <c:idx val="0"/>
          <c:order val="0"/>
          <c:marker>
            <c:symbol val="none"/>
          </c:marker>
          <c:dLbls>
            <c:numFmt formatCode="#,##0.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Sheet1!$A$4:$A$10</c:f>
              <c:numCache>
                <c:formatCode>General</c:formatCode>
                <c:ptCount val="7"/>
                <c:pt idx="0">
                  <c:v>2009</c:v>
                </c:pt>
                <c:pt idx="1">
                  <c:v>2010</c:v>
                </c:pt>
                <c:pt idx="2">
                  <c:v>2011</c:v>
                </c:pt>
                <c:pt idx="3">
                  <c:v>2012</c:v>
                </c:pt>
                <c:pt idx="4">
                  <c:v>2013</c:v>
                </c:pt>
                <c:pt idx="5">
                  <c:v>2014</c:v>
                </c:pt>
                <c:pt idx="6">
                  <c:v>2015</c:v>
                </c:pt>
              </c:numCache>
            </c:numRef>
          </c:cat>
          <c:val>
            <c:numRef>
              <c:f>Sheet1!$D$4:$D$10</c:f>
              <c:numCache>
                <c:formatCode>0.000</c:formatCode>
                <c:ptCount val="7"/>
                <c:pt idx="0">
                  <c:v>7.2253999999999999E-2</c:v>
                </c:pt>
                <c:pt idx="1">
                  <c:v>7.5341000000000005E-2</c:v>
                </c:pt>
                <c:pt idx="2">
                  <c:v>7.4481999999999993E-2</c:v>
                </c:pt>
                <c:pt idx="3">
                  <c:v>7.9682000000000003E-2</c:v>
                </c:pt>
                <c:pt idx="4">
                  <c:v>8.6792999999999995E-2</c:v>
                </c:pt>
                <c:pt idx="5">
                  <c:v>0.10499399999999999</c:v>
                </c:pt>
                <c:pt idx="6">
                  <c:v>0.122209</c:v>
                </c:pt>
              </c:numCache>
            </c:numRef>
          </c:val>
          <c:smooth val="0"/>
        </c:ser>
        <c:dLbls>
          <c:showLegendKey val="0"/>
          <c:showVal val="0"/>
          <c:showCatName val="0"/>
          <c:showSerName val="0"/>
          <c:showPercent val="0"/>
          <c:showBubbleSize val="0"/>
        </c:dLbls>
        <c:smooth val="0"/>
        <c:axId val="1982964144"/>
        <c:axId val="1982965776"/>
      </c:lineChart>
      <c:catAx>
        <c:axId val="1982964144"/>
        <c:scaling>
          <c:orientation val="minMax"/>
        </c:scaling>
        <c:delete val="0"/>
        <c:axPos val="b"/>
        <c:numFmt formatCode="General" sourceLinked="1"/>
        <c:majorTickMark val="out"/>
        <c:minorTickMark val="none"/>
        <c:tickLblPos val="nextTo"/>
        <c:crossAx val="1982965776"/>
        <c:crosses val="autoZero"/>
        <c:auto val="1"/>
        <c:lblAlgn val="ctr"/>
        <c:lblOffset val="100"/>
        <c:noMultiLvlLbl val="0"/>
      </c:catAx>
      <c:valAx>
        <c:axId val="1982965776"/>
        <c:scaling>
          <c:orientation val="minMax"/>
        </c:scaling>
        <c:delete val="0"/>
        <c:axPos val="l"/>
        <c:numFmt formatCode="0.00" sourceLinked="0"/>
        <c:majorTickMark val="out"/>
        <c:minorTickMark val="none"/>
        <c:tickLblPos val="nextTo"/>
        <c:crossAx val="1982964144"/>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NCDC</c:v>
                </c:pt>
              </c:strCache>
            </c:strRef>
          </c:tx>
          <c:spPr>
            <a:ln w="38100">
              <a:solidFill>
                <a:srgbClr val="7030A0"/>
              </a:solidFill>
            </a:ln>
          </c:spPr>
          <c:marker>
            <c:spPr>
              <a:solidFill>
                <a:srgbClr val="7030A0"/>
              </a:solidFill>
              <a:ln w="38100">
                <a:solidFill>
                  <a:srgbClr val="7030A0"/>
                </a:solidFill>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Sheet1!$B$2:$R$2</c:f>
              <c:numCache>
                <c:formatCode>General</c:formatCode>
                <c:ptCount val="17"/>
                <c:pt idx="2">
                  <c:v>22</c:v>
                </c:pt>
                <c:pt idx="3">
                  <c:v>20</c:v>
                </c:pt>
                <c:pt idx="4">
                  <c:v>20</c:v>
                </c:pt>
                <c:pt idx="5">
                  <c:v>19</c:v>
                </c:pt>
                <c:pt idx="6">
                  <c:v>20</c:v>
                </c:pt>
                <c:pt idx="7">
                  <c:v>19</c:v>
                </c:pt>
                <c:pt idx="8">
                  <c:v>16</c:v>
                </c:pt>
                <c:pt idx="9">
                  <c:v>15.4</c:v>
                </c:pt>
                <c:pt idx="10">
                  <c:v>13.4</c:v>
                </c:pt>
                <c:pt idx="11">
                  <c:v>12</c:v>
                </c:pt>
                <c:pt idx="12">
                  <c:v>12.4</c:v>
                </c:pt>
                <c:pt idx="13">
                  <c:v>12</c:v>
                </c:pt>
                <c:pt idx="14">
                  <c:v>9.3000000000000007</c:v>
                </c:pt>
                <c:pt idx="15">
                  <c:v>10.199999999999999</c:v>
                </c:pt>
                <c:pt idx="16">
                  <c:v>10.7</c:v>
                </c:pt>
              </c:numCache>
            </c:numRef>
          </c:val>
          <c:smooth val="0"/>
        </c:ser>
        <c:ser>
          <c:idx val="1"/>
          <c:order val="1"/>
          <c:tx>
            <c:strRef>
              <c:f>Sheet1!$A$3</c:f>
              <c:strCache>
                <c:ptCount val="1"/>
                <c:pt idx="0">
                  <c:v>EU</c:v>
                </c:pt>
              </c:strCache>
            </c:strRef>
          </c:tx>
          <c:spPr>
            <a:ln w="38100">
              <a:solidFill>
                <a:srgbClr val="00B050"/>
              </a:solidFill>
            </a:ln>
          </c:spPr>
          <c:marker>
            <c:spPr>
              <a:solidFill>
                <a:srgbClr val="00B050"/>
              </a:solidFill>
              <a:ln w="38100">
                <a:solidFill>
                  <a:srgbClr val="00B050"/>
                </a:solidFill>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Sheet1!$B$3:$R$3</c:f>
              <c:numCache>
                <c:formatCode>General</c:formatCode>
                <c:ptCount val="17"/>
                <c:pt idx="0">
                  <c:v>6.0220984110944364</c:v>
                </c:pt>
                <c:pt idx="1">
                  <c:v>5.8045501165276683</c:v>
                </c:pt>
                <c:pt idx="2">
                  <c:v>5.6081215249603131</c:v>
                </c:pt>
                <c:pt idx="3">
                  <c:v>5.4010039235681866</c:v>
                </c:pt>
                <c:pt idx="4">
                  <c:v>5.2046553660565715</c:v>
                </c:pt>
                <c:pt idx="5">
                  <c:v>5.0302018610335546</c:v>
                </c:pt>
                <c:pt idx="6">
                  <c:v>4.8803763790015102</c:v>
                </c:pt>
                <c:pt idx="7">
                  <c:v>4.722330025174899</c:v>
                </c:pt>
                <c:pt idx="8">
                  <c:v>4.5839477796751753</c:v>
                </c:pt>
                <c:pt idx="9">
                  <c:v>4.4918301148577333</c:v>
                </c:pt>
                <c:pt idx="10">
                  <c:v>4.3816687272702275</c:v>
                </c:pt>
                <c:pt idx="11">
                  <c:v>4.2937483158502907</c:v>
                </c:pt>
                <c:pt idx="12">
                  <c:v>4.2102450698739151</c:v>
                </c:pt>
                <c:pt idx="13">
                  <c:v>4.152791382435141</c:v>
                </c:pt>
                <c:pt idx="14">
                  <c:v>4.0687250573027107</c:v>
                </c:pt>
                <c:pt idx="15">
                  <c:v>3.9647821324827932</c:v>
                </c:pt>
              </c:numCache>
            </c:numRef>
          </c:val>
          <c:smooth val="1"/>
        </c:ser>
        <c:ser>
          <c:idx val="2"/>
          <c:order val="2"/>
          <c:tx>
            <c:strRef>
              <c:f>Sheet1!$A$4</c:f>
              <c:strCache>
                <c:ptCount val="1"/>
                <c:pt idx="0">
                  <c:v>EU region</c:v>
                </c:pt>
              </c:strCache>
            </c:strRef>
          </c:tx>
          <c:spPr>
            <a:ln w="38100">
              <a:solidFill>
                <a:srgbClr val="C00000"/>
              </a:solidFill>
            </a:ln>
          </c:spPr>
          <c:marker>
            <c:spPr>
              <a:solidFill>
                <a:srgbClr val="C00000"/>
              </a:solidFill>
              <a:ln w="38100">
                <a:solidFill>
                  <a:srgbClr val="C00000"/>
                </a:solidFill>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Sheet1!$B$4:$R$4</c:f>
              <c:numCache>
                <c:formatCode>General</c:formatCode>
                <c:ptCount val="17"/>
                <c:pt idx="0">
                  <c:v>22.600470994042148</c:v>
                </c:pt>
                <c:pt idx="1">
                  <c:v>21.40931039139123</c:v>
                </c:pt>
                <c:pt idx="2">
                  <c:v>20.291688059593518</c:v>
                </c:pt>
                <c:pt idx="3">
                  <c:v>19.217736511078478</c:v>
                </c:pt>
                <c:pt idx="4">
                  <c:v>18.206228504875963</c:v>
                </c:pt>
                <c:pt idx="5">
                  <c:v>17.303156779503158</c:v>
                </c:pt>
                <c:pt idx="6">
                  <c:v>16.470306049056461</c:v>
                </c:pt>
                <c:pt idx="7">
                  <c:v>15.70677059439927</c:v>
                </c:pt>
                <c:pt idx="8">
                  <c:v>15.019188847919015</c:v>
                </c:pt>
                <c:pt idx="9">
                  <c:v>14.378673221729583</c:v>
                </c:pt>
                <c:pt idx="10">
                  <c:v>13.781234154152488</c:v>
                </c:pt>
                <c:pt idx="11">
                  <c:v>13.223623075476503</c:v>
                </c:pt>
                <c:pt idx="12">
                  <c:v>12.6772033303186</c:v>
                </c:pt>
                <c:pt idx="13">
                  <c:v>12.19380358887193</c:v>
                </c:pt>
                <c:pt idx="14">
                  <c:v>11.688446540892974</c:v>
                </c:pt>
                <c:pt idx="15">
                  <c:v>11.249891260698764</c:v>
                </c:pt>
              </c:numCache>
            </c:numRef>
          </c:val>
          <c:smooth val="1"/>
        </c:ser>
        <c:dLbls>
          <c:showLegendKey val="0"/>
          <c:showVal val="0"/>
          <c:showCatName val="0"/>
          <c:showSerName val="0"/>
          <c:showPercent val="0"/>
          <c:showBubbleSize val="0"/>
        </c:dLbls>
        <c:marker val="1"/>
        <c:smooth val="0"/>
        <c:axId val="257234208"/>
        <c:axId val="257230944"/>
      </c:lineChart>
      <c:catAx>
        <c:axId val="25723420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57230944"/>
        <c:crosses val="autoZero"/>
        <c:auto val="1"/>
        <c:lblAlgn val="ctr"/>
        <c:lblOffset val="100"/>
        <c:noMultiLvlLbl val="0"/>
      </c:catAx>
      <c:valAx>
        <c:axId val="257230944"/>
        <c:scaling>
          <c:orientation val="minMax"/>
        </c:scaling>
        <c:delete val="0"/>
        <c:axPos val="l"/>
        <c:numFmt formatCode="General" sourceLinked="1"/>
        <c:majorTickMark val="out"/>
        <c:minorTickMark val="none"/>
        <c:tickLblPos val="nextTo"/>
        <c:crossAx val="257234208"/>
        <c:crosses val="autoZero"/>
        <c:crossBetween val="between"/>
      </c:valAx>
    </c:plotArea>
    <c:legend>
      <c:legendPos val="r"/>
      <c:layout>
        <c:manualLayout>
          <c:xMode val="edge"/>
          <c:yMode val="edge"/>
          <c:x val="0.68512333527753477"/>
          <c:y val="8.83297926932224E-2"/>
          <c:w val="0.16981493632740352"/>
          <c:h val="0.2178744019996799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NCDC</c:v>
                </c:pt>
              </c:strCache>
            </c:strRef>
          </c:tx>
          <c:spPr>
            <a:ln w="38100">
              <a:solidFill>
                <a:srgbClr val="7030A0"/>
              </a:solidFill>
            </a:ln>
          </c:spPr>
          <c:marker>
            <c:spPr>
              <a:solidFill>
                <a:srgbClr val="7030A0"/>
              </a:solidFill>
              <a:ln w="38100">
                <a:solidFill>
                  <a:srgbClr val="7030A0"/>
                </a:solidFill>
              </a:ln>
            </c:spPr>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Sheet1!$B$2:$P$2</c:f>
              <c:numCache>
                <c:formatCode>General</c:formatCode>
                <c:ptCount val="15"/>
                <c:pt idx="0">
                  <c:v>21.2</c:v>
                </c:pt>
                <c:pt idx="1">
                  <c:v>18.5</c:v>
                </c:pt>
                <c:pt idx="2">
                  <c:v>18</c:v>
                </c:pt>
                <c:pt idx="3">
                  <c:v>18.100000000000001</c:v>
                </c:pt>
                <c:pt idx="4">
                  <c:v>18.399999999999999</c:v>
                </c:pt>
                <c:pt idx="5">
                  <c:v>14.1</c:v>
                </c:pt>
                <c:pt idx="6">
                  <c:v>14.3</c:v>
                </c:pt>
                <c:pt idx="7">
                  <c:v>14.1</c:v>
                </c:pt>
                <c:pt idx="8">
                  <c:v>12</c:v>
                </c:pt>
                <c:pt idx="9">
                  <c:v>11</c:v>
                </c:pt>
                <c:pt idx="10">
                  <c:v>10.8</c:v>
                </c:pt>
                <c:pt idx="11">
                  <c:v>10.5</c:v>
                </c:pt>
                <c:pt idx="12">
                  <c:v>8.1999999999999993</c:v>
                </c:pt>
                <c:pt idx="13">
                  <c:v>8.6</c:v>
                </c:pt>
                <c:pt idx="14">
                  <c:v>9</c:v>
                </c:pt>
              </c:numCache>
            </c:numRef>
          </c:val>
          <c:smooth val="0"/>
        </c:ser>
        <c:ser>
          <c:idx val="1"/>
          <c:order val="1"/>
          <c:tx>
            <c:strRef>
              <c:f>Sheet1!$A$3</c:f>
              <c:strCache>
                <c:ptCount val="1"/>
                <c:pt idx="0">
                  <c:v>EU</c:v>
                </c:pt>
              </c:strCache>
            </c:strRef>
          </c:tx>
          <c:spPr>
            <a:ln w="38100">
              <a:solidFill>
                <a:srgbClr val="00B050"/>
              </a:solidFill>
            </a:ln>
          </c:spPr>
          <c:marker>
            <c:spPr>
              <a:solidFill>
                <a:srgbClr val="00B050"/>
              </a:solidFill>
              <a:ln w="38100">
                <a:solidFill>
                  <a:srgbClr val="00B050"/>
                </a:solidFill>
              </a:ln>
            </c:spPr>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Sheet1!$B$3:$P$3</c:f>
              <c:numCache>
                <c:formatCode>General</c:formatCode>
                <c:ptCount val="15"/>
                <c:pt idx="0">
                  <c:v>4.9832062259156755</c:v>
                </c:pt>
                <c:pt idx="1">
                  <c:v>4.4745744840595902</c:v>
                </c:pt>
                <c:pt idx="2">
                  <c:v>4.332948835274542</c:v>
                </c:pt>
                <c:pt idx="3">
                  <c:v>4.1900036250057333</c:v>
                </c:pt>
                <c:pt idx="4">
                  <c:v>4.0699881272737359</c:v>
                </c:pt>
                <c:pt idx="5">
                  <c:v>3.9359390183767022</c:v>
                </c:pt>
                <c:pt idx="6">
                  <c:v>3.8108449431889584</c:v>
                </c:pt>
                <c:pt idx="7">
                  <c:v>3.7499272375637123</c:v>
                </c:pt>
                <c:pt idx="8">
                  <c:v>3.6488345411548404</c:v>
                </c:pt>
                <c:pt idx="9">
                  <c:v>3.5627782968011461</c:v>
                </c:pt>
                <c:pt idx="10">
                  <c:v>3.4832673010217916</c:v>
                </c:pt>
                <c:pt idx="11">
                  <c:v>3.452728179709573</c:v>
                </c:pt>
                <c:pt idx="12">
                  <c:v>3.3775113091998699</c:v>
                </c:pt>
                <c:pt idx="13">
                  <c:v>3.2722403844105123</c:v>
                </c:pt>
              </c:numCache>
            </c:numRef>
          </c:val>
          <c:smooth val="1"/>
        </c:ser>
        <c:ser>
          <c:idx val="2"/>
          <c:order val="2"/>
          <c:tx>
            <c:strRef>
              <c:f>Sheet1!$A$4</c:f>
              <c:strCache>
                <c:ptCount val="1"/>
                <c:pt idx="0">
                  <c:v>EU region</c:v>
                </c:pt>
              </c:strCache>
            </c:strRef>
          </c:tx>
          <c:spPr>
            <a:ln w="38100">
              <a:solidFill>
                <a:srgbClr val="C00000"/>
              </a:solidFill>
            </a:ln>
          </c:spPr>
          <c:marker>
            <c:spPr>
              <a:solidFill>
                <a:srgbClr val="C00000"/>
              </a:solidFill>
              <a:ln w="38100">
                <a:solidFill>
                  <a:srgbClr val="C00000"/>
                </a:solidFill>
              </a:ln>
            </c:spPr>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Sheet1!$B$4:$P$4</c:f>
              <c:numCache>
                <c:formatCode>General</c:formatCode>
                <c:ptCount val="15"/>
                <c:pt idx="0">
                  <c:v>18.776854438230977</c:v>
                </c:pt>
                <c:pt idx="1">
                  <c:v>16.173048757718941</c:v>
                </c:pt>
                <c:pt idx="2">
                  <c:v>15.383685395072717</c:v>
                </c:pt>
                <c:pt idx="3">
                  <c:v>14.68193594984994</c:v>
                </c:pt>
                <c:pt idx="4">
                  <c:v>14.006216274716797</c:v>
                </c:pt>
                <c:pt idx="5">
                  <c:v>13.385380215694942</c:v>
                </c:pt>
                <c:pt idx="6">
                  <c:v>12.824693779498839</c:v>
                </c:pt>
                <c:pt idx="7">
                  <c:v>12.311090357534088</c:v>
                </c:pt>
                <c:pt idx="8">
                  <c:v>11.817212265240306</c:v>
                </c:pt>
                <c:pt idx="9">
                  <c:v>11.342650230029539</c:v>
                </c:pt>
                <c:pt idx="10">
                  <c:v>10.89158309644508</c:v>
                </c:pt>
                <c:pt idx="11">
                  <c:v>10.473263136107102</c:v>
                </c:pt>
                <c:pt idx="12">
                  <c:v>10.055682467789651</c:v>
                </c:pt>
                <c:pt idx="13">
                  <c:v>9.6668045582153557</c:v>
                </c:pt>
              </c:numCache>
            </c:numRef>
          </c:val>
          <c:smooth val="1"/>
        </c:ser>
        <c:dLbls>
          <c:showLegendKey val="0"/>
          <c:showVal val="0"/>
          <c:showCatName val="0"/>
          <c:showSerName val="0"/>
          <c:showPercent val="0"/>
          <c:showBubbleSize val="0"/>
        </c:dLbls>
        <c:marker val="1"/>
        <c:smooth val="0"/>
        <c:axId val="12224736"/>
        <c:axId val="12226912"/>
      </c:lineChart>
      <c:catAx>
        <c:axId val="1222473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2226912"/>
        <c:crosses val="autoZero"/>
        <c:auto val="1"/>
        <c:lblAlgn val="ctr"/>
        <c:lblOffset val="100"/>
        <c:noMultiLvlLbl val="0"/>
      </c:catAx>
      <c:valAx>
        <c:axId val="12226912"/>
        <c:scaling>
          <c:orientation val="minMax"/>
        </c:scaling>
        <c:delete val="0"/>
        <c:axPos val="l"/>
        <c:numFmt formatCode="General" sourceLinked="1"/>
        <c:majorTickMark val="out"/>
        <c:minorTickMark val="none"/>
        <c:tickLblPos val="nextTo"/>
        <c:crossAx val="12224736"/>
        <c:crosses val="autoZero"/>
        <c:crossBetween val="between"/>
      </c:valAx>
    </c:plotArea>
    <c:legend>
      <c:legendPos val="r"/>
      <c:layout>
        <c:manualLayout>
          <c:xMode val="edge"/>
          <c:yMode val="edge"/>
          <c:x val="0.68358012540099156"/>
          <c:y val="0.1471945439195714"/>
          <c:w val="0.16981493632740352"/>
          <c:h val="0.2178744019996799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NCDC</c:v>
                </c:pt>
              </c:strCache>
            </c:strRef>
          </c:tx>
          <c:spPr>
            <a:ln w="38100">
              <a:solidFill>
                <a:srgbClr val="7030A0"/>
              </a:solidFill>
            </a:ln>
          </c:spPr>
          <c:marker>
            <c:spPr>
              <a:solidFill>
                <a:srgbClr val="7030A0"/>
              </a:solidFill>
              <a:ln w="38100">
                <a:solidFill>
                  <a:srgbClr val="7030A0"/>
                </a:solidFill>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Sheet1!$B$2:$R$2</c:f>
              <c:numCache>
                <c:formatCode>General</c:formatCode>
                <c:ptCount val="17"/>
                <c:pt idx="0">
                  <c:v>49.2</c:v>
                </c:pt>
                <c:pt idx="1">
                  <c:v>58.7</c:v>
                </c:pt>
                <c:pt idx="2">
                  <c:v>46.6</c:v>
                </c:pt>
                <c:pt idx="3">
                  <c:v>52.2</c:v>
                </c:pt>
                <c:pt idx="4">
                  <c:v>45.3</c:v>
                </c:pt>
                <c:pt idx="5">
                  <c:v>23.4</c:v>
                </c:pt>
                <c:pt idx="6" formatCode="0.0">
                  <c:v>23</c:v>
                </c:pt>
                <c:pt idx="7">
                  <c:v>20.2</c:v>
                </c:pt>
                <c:pt idx="8">
                  <c:v>14.3</c:v>
                </c:pt>
                <c:pt idx="9">
                  <c:v>52.1</c:v>
                </c:pt>
                <c:pt idx="10">
                  <c:v>19.399999999999999</c:v>
                </c:pt>
                <c:pt idx="11">
                  <c:v>27.6</c:v>
                </c:pt>
                <c:pt idx="12">
                  <c:v>22.8</c:v>
                </c:pt>
                <c:pt idx="13">
                  <c:v>27.7</c:v>
                </c:pt>
                <c:pt idx="14">
                  <c:v>31.5</c:v>
                </c:pt>
                <c:pt idx="15">
                  <c:v>32.1</c:v>
                </c:pt>
                <c:pt idx="16">
                  <c:v>23</c:v>
                </c:pt>
              </c:numCache>
            </c:numRef>
          </c:val>
          <c:smooth val="0"/>
        </c:ser>
        <c:ser>
          <c:idx val="1"/>
          <c:order val="1"/>
          <c:tx>
            <c:strRef>
              <c:f>Sheet1!$A$3</c:f>
              <c:strCache>
                <c:ptCount val="1"/>
                <c:pt idx="0">
                  <c:v>EU</c:v>
                </c:pt>
              </c:strCache>
            </c:strRef>
          </c:tx>
          <c:spPr>
            <a:ln w="38100">
              <a:solidFill>
                <a:srgbClr val="00B050"/>
              </a:solidFill>
            </a:ln>
          </c:spPr>
          <c:marker>
            <c:spPr>
              <a:solidFill>
                <a:srgbClr val="00B050"/>
              </a:solidFill>
              <a:ln w="38100">
                <a:solidFill>
                  <a:srgbClr val="00B050"/>
                </a:solidFill>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Sheet1!$B$3:$R$3</c:f>
              <c:numCache>
                <c:formatCode>General</c:formatCode>
                <c:ptCount val="17"/>
                <c:pt idx="0">
                  <c:v>9</c:v>
                </c:pt>
                <c:pt idx="1">
                  <c:v>9</c:v>
                </c:pt>
                <c:pt idx="2">
                  <c:v>8</c:v>
                </c:pt>
                <c:pt idx="3">
                  <c:v>8</c:v>
                </c:pt>
                <c:pt idx="4">
                  <c:v>8</c:v>
                </c:pt>
                <c:pt idx="5">
                  <c:v>8</c:v>
                </c:pt>
                <c:pt idx="6">
                  <c:v>7</c:v>
                </c:pt>
                <c:pt idx="7">
                  <c:v>7</c:v>
                </c:pt>
                <c:pt idx="8">
                  <c:v>7</c:v>
                </c:pt>
                <c:pt idx="9">
                  <c:v>7</c:v>
                </c:pt>
                <c:pt idx="10">
                  <c:v>7</c:v>
                </c:pt>
                <c:pt idx="11">
                  <c:v>7</c:v>
                </c:pt>
                <c:pt idx="12">
                  <c:v>7</c:v>
                </c:pt>
                <c:pt idx="13">
                  <c:v>7</c:v>
                </c:pt>
                <c:pt idx="14">
                  <c:v>6</c:v>
                </c:pt>
                <c:pt idx="15">
                  <c:v>6</c:v>
                </c:pt>
              </c:numCache>
            </c:numRef>
          </c:val>
          <c:smooth val="1"/>
        </c:ser>
        <c:ser>
          <c:idx val="2"/>
          <c:order val="2"/>
          <c:tx>
            <c:strRef>
              <c:f>Sheet1!$A$4</c:f>
              <c:strCache>
                <c:ptCount val="1"/>
                <c:pt idx="0">
                  <c:v>EU region</c:v>
                </c:pt>
              </c:strCache>
            </c:strRef>
          </c:tx>
          <c:spPr>
            <a:ln w="38100">
              <a:solidFill>
                <a:srgbClr val="C00000"/>
              </a:solidFill>
            </a:ln>
          </c:spPr>
          <c:marker>
            <c:spPr>
              <a:solidFill>
                <a:srgbClr val="C00000"/>
              </a:solidFill>
              <a:ln w="38100">
                <a:solidFill>
                  <a:srgbClr val="C00000"/>
                </a:solidFill>
              </a:ln>
            </c:spPr>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Sheet1!$B$4:$R$4</c:f>
              <c:numCache>
                <c:formatCode>General</c:formatCode>
                <c:ptCount val="17"/>
                <c:pt idx="0">
                  <c:v>33</c:v>
                </c:pt>
                <c:pt idx="1">
                  <c:v>32</c:v>
                </c:pt>
                <c:pt idx="2">
                  <c:v>31</c:v>
                </c:pt>
                <c:pt idx="3">
                  <c:v>30</c:v>
                </c:pt>
                <c:pt idx="4">
                  <c:v>28</c:v>
                </c:pt>
                <c:pt idx="5">
                  <c:v>27</c:v>
                </c:pt>
                <c:pt idx="6">
                  <c:v>24</c:v>
                </c:pt>
                <c:pt idx="7">
                  <c:v>22</c:v>
                </c:pt>
                <c:pt idx="8">
                  <c:v>21</c:v>
                </c:pt>
                <c:pt idx="9">
                  <c:v>20</c:v>
                </c:pt>
                <c:pt idx="10">
                  <c:v>19</c:v>
                </c:pt>
                <c:pt idx="11">
                  <c:v>18</c:v>
                </c:pt>
                <c:pt idx="12">
                  <c:v>17</c:v>
                </c:pt>
                <c:pt idx="13">
                  <c:v>17</c:v>
                </c:pt>
                <c:pt idx="14">
                  <c:v>17</c:v>
                </c:pt>
                <c:pt idx="15">
                  <c:v>16</c:v>
                </c:pt>
              </c:numCache>
            </c:numRef>
          </c:val>
          <c:smooth val="1"/>
        </c:ser>
        <c:dLbls>
          <c:showLegendKey val="0"/>
          <c:showVal val="0"/>
          <c:showCatName val="0"/>
          <c:showSerName val="0"/>
          <c:showPercent val="0"/>
          <c:showBubbleSize val="0"/>
        </c:dLbls>
        <c:marker val="1"/>
        <c:smooth val="0"/>
        <c:axId val="12225280"/>
        <c:axId val="29009056"/>
      </c:lineChart>
      <c:catAx>
        <c:axId val="1222528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9009056"/>
        <c:crosses val="autoZero"/>
        <c:auto val="1"/>
        <c:lblAlgn val="ctr"/>
        <c:lblOffset val="100"/>
        <c:noMultiLvlLbl val="0"/>
      </c:catAx>
      <c:valAx>
        <c:axId val="29009056"/>
        <c:scaling>
          <c:orientation val="minMax"/>
        </c:scaling>
        <c:delete val="0"/>
        <c:axPos val="l"/>
        <c:numFmt formatCode="General" sourceLinked="1"/>
        <c:majorTickMark val="out"/>
        <c:minorTickMark val="none"/>
        <c:tickLblPos val="nextTo"/>
        <c:crossAx val="12225280"/>
        <c:crosses val="autoZero"/>
        <c:crossBetween val="between"/>
      </c:valAx>
    </c:plotArea>
    <c:legend>
      <c:legendPos val="r"/>
      <c:layout>
        <c:manualLayout>
          <c:xMode val="edge"/>
          <c:yMode val="edge"/>
          <c:x val="0.68358012540099156"/>
          <c:y val="0.1471945439195714"/>
          <c:w val="0.16981493632740352"/>
          <c:h val="0.2178744019996799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Total Health Expenditure, Mill, GEL</c:v>
                </c:pt>
              </c:strCache>
            </c:strRef>
          </c:tx>
          <c:invertIfNegative val="0"/>
          <c:dLbls>
            <c:dLbl>
              <c:idx val="10"/>
              <c:layout>
                <c:manualLayout>
                  <c:x val="-9.2592592592593732E-3"/>
                  <c:y val="0.5194877336861560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Sheet1!$B$2:$L$2</c:f>
              <c:numCache>
                <c:formatCode>_(* #,##0_);_(* \(#,##0\);_(* "-"??_);_(@_)</c:formatCode>
                <c:ptCount val="11"/>
                <c:pt idx="0">
                  <c:v>965</c:v>
                </c:pt>
                <c:pt idx="1">
                  <c:v>1082</c:v>
                </c:pt>
                <c:pt idx="2">
                  <c:v>1299</c:v>
                </c:pt>
                <c:pt idx="3">
                  <c:v>1656</c:v>
                </c:pt>
                <c:pt idx="4">
                  <c:v>1769</c:v>
                </c:pt>
                <c:pt idx="5">
                  <c:v>1980</c:v>
                </c:pt>
                <c:pt idx="6">
                  <c:v>2042</c:v>
                </c:pt>
                <c:pt idx="7" formatCode="_(* #,##0.00_);_(* \(#,##0.00\);_(* &quot;-&quot;??_);_(@_)">
                  <c:v>2191</c:v>
                </c:pt>
                <c:pt idx="8">
                  <c:v>2254</c:v>
                </c:pt>
                <c:pt idx="9">
                  <c:v>2460</c:v>
                </c:pt>
                <c:pt idx="10">
                  <c:v>2519</c:v>
                </c:pt>
              </c:numCache>
            </c:numRef>
          </c:val>
        </c:ser>
        <c:ser>
          <c:idx val="2"/>
          <c:order val="2"/>
          <c:tx>
            <c:strRef>
              <c:f>Sheet1!$A$4</c:f>
              <c:strCache>
                <c:ptCount val="1"/>
                <c:pt idx="0">
                  <c:v>Government expenditure on health, mill GEL</c:v>
                </c:pt>
              </c:strCache>
            </c:strRef>
          </c:tx>
          <c:spPr>
            <a:solidFill>
              <a:schemeClr val="accent1">
                <a:lumMod val="75000"/>
              </a:schemeClr>
            </a:solidFill>
          </c:spPr>
          <c:invertIfNegative val="0"/>
          <c:dLbls>
            <c:dLbl>
              <c:idx val="10"/>
              <c:layout>
                <c:manualLayout>
                  <c:x val="4.629629629629743E-3"/>
                  <c:y val="0.19560957873367604"/>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Sheet1!$B$4:$L$4</c:f>
              <c:numCache>
                <c:formatCode>#,##0</c:formatCode>
                <c:ptCount val="11"/>
                <c:pt idx="0">
                  <c:v>158</c:v>
                </c:pt>
                <c:pt idx="1">
                  <c:v>175</c:v>
                </c:pt>
                <c:pt idx="2">
                  <c:v>203</c:v>
                </c:pt>
                <c:pt idx="3">
                  <c:v>311</c:v>
                </c:pt>
                <c:pt idx="4">
                  <c:v>399</c:v>
                </c:pt>
                <c:pt idx="5">
                  <c:v>441</c:v>
                </c:pt>
                <c:pt idx="6">
                  <c:v>375</c:v>
                </c:pt>
                <c:pt idx="7">
                  <c:v>450</c:v>
                </c:pt>
                <c:pt idx="8">
                  <c:v>548</c:v>
                </c:pt>
                <c:pt idx="9">
                  <c:v>693</c:v>
                </c:pt>
                <c:pt idx="10">
                  <c:v>914</c:v>
                </c:pt>
              </c:numCache>
            </c:numRef>
          </c:val>
        </c:ser>
        <c:dLbls>
          <c:showLegendKey val="0"/>
          <c:showVal val="0"/>
          <c:showCatName val="0"/>
          <c:showSerName val="0"/>
          <c:showPercent val="0"/>
          <c:showBubbleSize val="0"/>
        </c:dLbls>
        <c:gapWidth val="29"/>
        <c:overlap val="36"/>
        <c:axId val="29005792"/>
        <c:axId val="29006336"/>
      </c:barChart>
      <c:lineChart>
        <c:grouping val="standard"/>
        <c:varyColors val="0"/>
        <c:ser>
          <c:idx val="1"/>
          <c:order val="1"/>
          <c:tx>
            <c:strRef>
              <c:f>Sheet1!$A$3</c:f>
              <c:strCache>
                <c:ptCount val="1"/>
                <c:pt idx="0">
                  <c:v>Total Health Expenditure as % of GDP</c:v>
                </c:pt>
              </c:strCache>
            </c:strRef>
          </c:tx>
          <c:spPr>
            <a:ln>
              <a:solidFill>
                <a:srgbClr val="C00000"/>
              </a:solidFill>
            </a:ln>
          </c:spPr>
          <c:marker>
            <c:spPr>
              <a:solidFill>
                <a:srgbClr val="C00000"/>
              </a:solidFill>
              <a:ln>
                <a:solidFill>
                  <a:srgbClr val="C00000"/>
                </a:solidFill>
              </a:ln>
            </c:spPr>
          </c:marker>
          <c:dLbls>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Sheet1!$B$3:$L$3</c:f>
              <c:numCache>
                <c:formatCode>0.0%</c:formatCode>
                <c:ptCount val="11"/>
                <c:pt idx="0">
                  <c:v>8.3015820563944923E-2</c:v>
                </c:pt>
                <c:pt idx="1">
                  <c:v>7.843616312181749E-2</c:v>
                </c:pt>
                <c:pt idx="2">
                  <c:v>7.6446825743405777E-2</c:v>
                </c:pt>
                <c:pt idx="3">
                  <c:v>8.6795220591242506E-2</c:v>
                </c:pt>
                <c:pt idx="4">
                  <c:v>9.8342208046132196E-2</c:v>
                </c:pt>
                <c:pt idx="5">
                  <c:v>9.672948509391463E-2</c:v>
                </c:pt>
                <c:pt idx="6">
                  <c:v>8.3877922737019162E-2</c:v>
                </c:pt>
                <c:pt idx="7">
                  <c:v>8.3711939924585449E-2</c:v>
                </c:pt>
                <c:pt idx="8">
                  <c:v>8.5384936414875337E-2</c:v>
                </c:pt>
                <c:pt idx="9">
                  <c:v>8.5384936414875337E-2</c:v>
                </c:pt>
                <c:pt idx="10">
                  <c:v>8.5000000000000006E-2</c:v>
                </c:pt>
              </c:numCache>
            </c:numRef>
          </c:val>
          <c:smooth val="0"/>
        </c:ser>
        <c:ser>
          <c:idx val="3"/>
          <c:order val="3"/>
          <c:tx>
            <c:strRef>
              <c:f>Sheet1!$A$5</c:f>
              <c:strCache>
                <c:ptCount val="1"/>
                <c:pt idx="0">
                  <c:v>Government expenditure on health as % of GDP</c:v>
                </c:pt>
              </c:strCache>
            </c:strRef>
          </c:tx>
          <c:spPr>
            <a:ln>
              <a:solidFill>
                <a:srgbClr val="0066CC"/>
              </a:solidFill>
            </a:ln>
          </c:spPr>
          <c:marker>
            <c:spPr>
              <a:solidFill>
                <a:srgbClr val="0066CC"/>
              </a:solidFill>
              <a:ln>
                <a:solidFill>
                  <a:srgbClr val="0066CC"/>
                </a:solidFill>
              </a:ln>
            </c:spPr>
          </c:marker>
          <c:dLbls>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Sheet1!$B$5:$L$5</c:f>
              <c:numCache>
                <c:formatCode>0.0%</c:formatCode>
                <c:ptCount val="11"/>
                <c:pt idx="0">
                  <c:v>1.3561878718665059E-2</c:v>
                </c:pt>
                <c:pt idx="1">
                  <c:v>1.2662034732232092E-2</c:v>
                </c:pt>
                <c:pt idx="2">
                  <c:v>1.195537311333851E-2</c:v>
                </c:pt>
                <c:pt idx="3">
                  <c:v>1.6279552256556206E-2</c:v>
                </c:pt>
                <c:pt idx="4">
                  <c:v>2.2177275306261193E-2</c:v>
                </c:pt>
                <c:pt idx="5">
                  <c:v>2.1533107964660497E-2</c:v>
                </c:pt>
                <c:pt idx="6">
                  <c:v>1.5424689032252081E-2</c:v>
                </c:pt>
                <c:pt idx="7">
                  <c:v>1.7209900867980875E-2</c:v>
                </c:pt>
                <c:pt idx="8">
                  <c:v>2.0409014953656761E-2</c:v>
                </c:pt>
                <c:pt idx="9">
                  <c:v>2.3780707749627678E-2</c:v>
                </c:pt>
                <c:pt idx="10">
                  <c:v>2.9000000000000001E-2</c:v>
                </c:pt>
              </c:numCache>
            </c:numRef>
          </c:val>
          <c:smooth val="0"/>
        </c:ser>
        <c:dLbls>
          <c:showLegendKey val="0"/>
          <c:showVal val="0"/>
          <c:showCatName val="0"/>
          <c:showSerName val="0"/>
          <c:showPercent val="0"/>
          <c:showBubbleSize val="0"/>
        </c:dLbls>
        <c:marker val="1"/>
        <c:smooth val="0"/>
        <c:axId val="29006880"/>
        <c:axId val="29009600"/>
      </c:lineChart>
      <c:catAx>
        <c:axId val="29005792"/>
        <c:scaling>
          <c:orientation val="minMax"/>
        </c:scaling>
        <c:delete val="0"/>
        <c:axPos val="b"/>
        <c:numFmt formatCode="General" sourceLinked="0"/>
        <c:majorTickMark val="out"/>
        <c:minorTickMark val="none"/>
        <c:tickLblPos val="nextTo"/>
        <c:txPr>
          <a:bodyPr/>
          <a:lstStyle/>
          <a:p>
            <a:pPr>
              <a:defRPr sz="1400"/>
            </a:pPr>
            <a:endParaRPr lang="en-US"/>
          </a:p>
        </c:txPr>
        <c:crossAx val="29006336"/>
        <c:crosses val="autoZero"/>
        <c:auto val="1"/>
        <c:lblAlgn val="ctr"/>
        <c:lblOffset val="100"/>
        <c:noMultiLvlLbl val="0"/>
      </c:catAx>
      <c:valAx>
        <c:axId val="29006336"/>
        <c:scaling>
          <c:orientation val="minMax"/>
        </c:scaling>
        <c:delete val="0"/>
        <c:axPos val="l"/>
        <c:numFmt formatCode="_(* #,##0_);_(* \(#,##0\);_(* &quot;-&quot;??_);_(@_)" sourceLinked="1"/>
        <c:majorTickMark val="out"/>
        <c:minorTickMark val="none"/>
        <c:tickLblPos val="nextTo"/>
        <c:txPr>
          <a:bodyPr/>
          <a:lstStyle/>
          <a:p>
            <a:pPr>
              <a:defRPr sz="1400"/>
            </a:pPr>
            <a:endParaRPr lang="en-US"/>
          </a:p>
        </c:txPr>
        <c:crossAx val="29005792"/>
        <c:crosses val="autoZero"/>
        <c:crossBetween val="between"/>
      </c:valAx>
      <c:valAx>
        <c:axId val="29009600"/>
        <c:scaling>
          <c:orientation val="minMax"/>
        </c:scaling>
        <c:delete val="0"/>
        <c:axPos val="r"/>
        <c:numFmt formatCode="0%" sourceLinked="0"/>
        <c:majorTickMark val="out"/>
        <c:minorTickMark val="none"/>
        <c:tickLblPos val="nextTo"/>
        <c:txPr>
          <a:bodyPr/>
          <a:lstStyle/>
          <a:p>
            <a:pPr>
              <a:defRPr sz="1400"/>
            </a:pPr>
            <a:endParaRPr lang="en-US"/>
          </a:p>
        </c:txPr>
        <c:crossAx val="29006880"/>
        <c:crosses val="max"/>
        <c:crossBetween val="between"/>
      </c:valAx>
      <c:catAx>
        <c:axId val="29006880"/>
        <c:scaling>
          <c:orientation val="minMax"/>
        </c:scaling>
        <c:delete val="1"/>
        <c:axPos val="b"/>
        <c:numFmt formatCode="General" sourceLinked="1"/>
        <c:majorTickMark val="out"/>
        <c:minorTickMark val="none"/>
        <c:tickLblPos val="nextTo"/>
        <c:crossAx val="29009600"/>
        <c:crosses val="autoZero"/>
        <c:auto val="1"/>
        <c:lblAlgn val="ctr"/>
        <c:lblOffset val="100"/>
        <c:noMultiLvlLbl val="0"/>
      </c:catAx>
    </c:plotArea>
    <c:legend>
      <c:legendPos val="b"/>
      <c:layout>
        <c:manualLayout>
          <c:xMode val="edge"/>
          <c:yMode val="edge"/>
          <c:x val="0.12008420822397199"/>
          <c:y val="0.7446437769540758"/>
          <c:w val="0.78915244969378828"/>
          <c:h val="0.2337601377624708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1" i="0" u="none" strike="noStrike" baseline="0" dirty="0" smtClean="0">
                <a:effectLst/>
              </a:rPr>
              <a:t>Total health expenditure % of GDP, 2015</a:t>
            </a:r>
            <a:endParaRPr lang="en-US" sz="1800" dirty="0"/>
          </a:p>
        </c:rich>
      </c:tx>
      <c:layout>
        <c:manualLayout>
          <c:xMode val="edge"/>
          <c:yMode val="edge"/>
          <c:x val="0.15342700131233597"/>
          <c:y val="5.7036226986219235E-3"/>
        </c:manualLayout>
      </c:layout>
      <c:overlay val="0"/>
    </c:title>
    <c:autoTitleDeleted val="0"/>
    <c:plotArea>
      <c:layout/>
      <c:barChart>
        <c:barDir val="col"/>
        <c:grouping val="clustered"/>
        <c:varyColors val="0"/>
        <c:ser>
          <c:idx val="0"/>
          <c:order val="0"/>
          <c:tx>
            <c:strRef>
              <c:f>Sheet1!$B$1</c:f>
              <c:strCache>
                <c:ptCount val="1"/>
                <c:pt idx="0">
                  <c:v>Series 1</c:v>
                </c:pt>
              </c:strCache>
            </c:strRef>
          </c:tx>
          <c:spPr>
            <a:solidFill>
              <a:srgbClr val="0066CC"/>
            </a:solidFill>
          </c:spPr>
          <c:invertIfNegative val="0"/>
          <c:dPt>
            <c:idx val="1"/>
            <c:invertIfNegative val="0"/>
            <c:bubble3D val="0"/>
            <c:spPr>
              <a:solidFill>
                <a:srgbClr val="00B0F0"/>
              </a:solidFill>
            </c:spPr>
          </c:dPt>
          <c:dPt>
            <c:idx val="2"/>
            <c:invertIfNegative val="0"/>
            <c:bubble3D val="0"/>
            <c:spPr>
              <a:solidFill>
                <a:schemeClr val="accent2">
                  <a:lumMod val="40000"/>
                  <a:lumOff val="60000"/>
                </a:schemeClr>
              </a:solidFill>
            </c:spPr>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Georgia</c:v>
                </c:pt>
                <c:pt idx="1">
                  <c:v>EU</c:v>
                </c:pt>
                <c:pt idx="2">
                  <c:v>CIS</c:v>
                </c:pt>
              </c:strCache>
            </c:strRef>
          </c:cat>
          <c:val>
            <c:numRef>
              <c:f>Sheet1!$B$2:$B$4</c:f>
              <c:numCache>
                <c:formatCode>0.00%</c:formatCode>
                <c:ptCount val="3"/>
                <c:pt idx="0">
                  <c:v>8.5000000000000006E-2</c:v>
                </c:pt>
                <c:pt idx="1">
                  <c:v>9.4E-2</c:v>
                </c:pt>
                <c:pt idx="2">
                  <c:v>5.2999999999999999E-2</c:v>
                </c:pt>
              </c:numCache>
            </c:numRef>
          </c:val>
        </c:ser>
        <c:dLbls>
          <c:showLegendKey val="0"/>
          <c:showVal val="0"/>
          <c:showCatName val="0"/>
          <c:showSerName val="0"/>
          <c:showPercent val="0"/>
          <c:showBubbleSize val="0"/>
        </c:dLbls>
        <c:gapWidth val="150"/>
        <c:axId val="29011776"/>
        <c:axId val="29008512"/>
      </c:barChart>
      <c:catAx>
        <c:axId val="29011776"/>
        <c:scaling>
          <c:orientation val="minMax"/>
        </c:scaling>
        <c:delete val="0"/>
        <c:axPos val="b"/>
        <c:numFmt formatCode="General" sourceLinked="0"/>
        <c:majorTickMark val="out"/>
        <c:minorTickMark val="none"/>
        <c:tickLblPos val="nextTo"/>
        <c:txPr>
          <a:bodyPr/>
          <a:lstStyle/>
          <a:p>
            <a:pPr>
              <a:defRPr sz="1600"/>
            </a:pPr>
            <a:endParaRPr lang="en-US"/>
          </a:p>
        </c:txPr>
        <c:crossAx val="29008512"/>
        <c:crosses val="autoZero"/>
        <c:auto val="1"/>
        <c:lblAlgn val="ctr"/>
        <c:lblOffset val="100"/>
        <c:noMultiLvlLbl val="0"/>
      </c:catAx>
      <c:valAx>
        <c:axId val="29008512"/>
        <c:scaling>
          <c:orientation val="minMax"/>
        </c:scaling>
        <c:delete val="0"/>
        <c:axPos val="l"/>
        <c:numFmt formatCode="0%" sourceLinked="0"/>
        <c:majorTickMark val="out"/>
        <c:minorTickMark val="none"/>
        <c:tickLblPos val="nextTo"/>
        <c:txPr>
          <a:bodyPr/>
          <a:lstStyle/>
          <a:p>
            <a:pPr>
              <a:defRPr sz="1400"/>
            </a:pPr>
            <a:endParaRPr lang="en-US"/>
          </a:p>
        </c:txPr>
        <c:crossAx val="29011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418331389131914"/>
          <c:y val="4.4814240546490927E-2"/>
          <c:w val="0.86835909400213862"/>
          <c:h val="0.69540768861495661"/>
        </c:manualLayout>
      </c:layout>
      <c:barChart>
        <c:barDir val="col"/>
        <c:grouping val="percentStacked"/>
        <c:varyColors val="0"/>
        <c:ser>
          <c:idx val="0"/>
          <c:order val="0"/>
          <c:tx>
            <c:strRef>
              <c:f>Sheet1!$A$2</c:f>
              <c:strCache>
                <c:ptCount val="1"/>
                <c:pt idx="0">
                  <c:v>Public</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Sheet1!$B$2:$P$2</c:f>
              <c:numCache>
                <c:formatCode>0.0%</c:formatCode>
                <c:ptCount val="15"/>
                <c:pt idx="0">
                  <c:v>0.11611719897306028</c:v>
                </c:pt>
                <c:pt idx="1">
                  <c:v>0.11259381313655407</c:v>
                </c:pt>
                <c:pt idx="2">
                  <c:v>0.14282802968544489</c:v>
                </c:pt>
                <c:pt idx="3">
                  <c:v>0.14862777028551627</c:v>
                </c:pt>
                <c:pt idx="4">
                  <c:v>0.16336499026976065</c:v>
                </c:pt>
                <c:pt idx="5">
                  <c:v>0.16143108265720446</c:v>
                </c:pt>
                <c:pt idx="6">
                  <c:v>0.15638809063788717</c:v>
                </c:pt>
                <c:pt idx="7">
                  <c:v>0.1875627729921201</c:v>
                </c:pt>
                <c:pt idx="8">
                  <c:v>0.22551126059583557</c:v>
                </c:pt>
                <c:pt idx="9">
                  <c:v>0.22261162605956195</c:v>
                </c:pt>
                <c:pt idx="10">
                  <c:v>0.18389450440508417</c:v>
                </c:pt>
                <c:pt idx="11">
                  <c:v>0.20558478137628822</c:v>
                </c:pt>
                <c:pt idx="12">
                  <c:v>0.24305935029790032</c:v>
                </c:pt>
                <c:pt idx="13">
                  <c:v>0.28178101399054317</c:v>
                </c:pt>
                <c:pt idx="14">
                  <c:v>0.36299999999999999</c:v>
                </c:pt>
              </c:numCache>
            </c:numRef>
          </c:val>
        </c:ser>
        <c:ser>
          <c:idx val="1"/>
          <c:order val="1"/>
          <c:tx>
            <c:strRef>
              <c:f>Sheet1!$A$3</c:f>
              <c:strCache>
                <c:ptCount val="1"/>
                <c:pt idx="0">
                  <c:v>Private</c:v>
                </c:pt>
              </c:strCache>
            </c:strRef>
          </c:tx>
          <c:spPr>
            <a:solidFill>
              <a:srgbClr val="00B0F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Sheet1!$B$3:$P$3</c:f>
              <c:numCache>
                <c:formatCode>0.0%</c:formatCode>
                <c:ptCount val="15"/>
                <c:pt idx="0">
                  <c:v>0.81490275414112501</c:v>
                </c:pt>
                <c:pt idx="1">
                  <c:v>0.80935633349597846</c:v>
                </c:pt>
                <c:pt idx="2">
                  <c:v>0.79981256345050455</c:v>
                </c:pt>
                <c:pt idx="3">
                  <c:v>0.804888247937663</c:v>
                </c:pt>
                <c:pt idx="4">
                  <c:v>0.80825316857476259</c:v>
                </c:pt>
                <c:pt idx="5">
                  <c:v>0.78785257347005</c:v>
                </c:pt>
                <c:pt idx="6">
                  <c:v>0.78588910452734273</c:v>
                </c:pt>
                <c:pt idx="7">
                  <c:v>0.71769460750877689</c:v>
                </c:pt>
                <c:pt idx="8">
                  <c:v>0.73152284009282442</c:v>
                </c:pt>
                <c:pt idx="9">
                  <c:v>0.75060887839799795</c:v>
                </c:pt>
                <c:pt idx="10">
                  <c:v>0.79117243857065067</c:v>
                </c:pt>
                <c:pt idx="11">
                  <c:v>0.77138019413324044</c:v>
                </c:pt>
                <c:pt idx="12">
                  <c:v>0.73436844981121385</c:v>
                </c:pt>
                <c:pt idx="13">
                  <c:v>0.69930892367581288</c:v>
                </c:pt>
                <c:pt idx="14">
                  <c:v>0.61899999999999999</c:v>
                </c:pt>
              </c:numCache>
            </c:numRef>
          </c:val>
        </c:ser>
        <c:ser>
          <c:idx val="2"/>
          <c:order val="2"/>
          <c:tx>
            <c:strRef>
              <c:f>Sheet1!$A$4</c:f>
              <c:strCache>
                <c:ptCount val="1"/>
                <c:pt idx="0">
                  <c:v>International assistance</c:v>
                </c:pt>
              </c:strCache>
            </c:strRef>
          </c:tx>
          <c:spPr>
            <a:solidFill>
              <a:srgbClr val="CC99FF"/>
            </a:solidFill>
          </c:spPr>
          <c:invertIfNegative val="0"/>
          <c:dLbls>
            <c:dLbl>
              <c:idx val="7"/>
              <c:layout>
                <c:manualLayout>
                  <c:x val="1.5432098765432098E-3"/>
                  <c:y val="2.8030833917309038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Sheet1!$B$4:$P$4</c:f>
              <c:numCache>
                <c:formatCode>0.0%</c:formatCode>
                <c:ptCount val="15"/>
                <c:pt idx="0">
                  <c:v>6.8980046885814689E-2</c:v>
                </c:pt>
                <c:pt idx="1">
                  <c:v>7.8049853367467503E-2</c:v>
                </c:pt>
                <c:pt idx="2">
                  <c:v>5.7359406864050499E-2</c:v>
                </c:pt>
                <c:pt idx="3">
                  <c:v>4.6483981776820775E-2</c:v>
                </c:pt>
                <c:pt idx="4">
                  <c:v>2.8381841155476779E-2</c:v>
                </c:pt>
                <c:pt idx="5">
                  <c:v>5.0716343872745498E-2</c:v>
                </c:pt>
                <c:pt idx="6">
                  <c:v>5.7722804834769992E-2</c:v>
                </c:pt>
                <c:pt idx="7">
                  <c:v>9.4742619499103023E-2</c:v>
                </c:pt>
                <c:pt idx="8">
                  <c:v>4.2965899311339976E-2</c:v>
                </c:pt>
                <c:pt idx="9">
                  <c:v>2.6779495542440149E-2</c:v>
                </c:pt>
                <c:pt idx="10">
                  <c:v>2.4933057024265196E-2</c:v>
                </c:pt>
                <c:pt idx="11">
                  <c:v>2.3035024490471314E-2</c:v>
                </c:pt>
                <c:pt idx="12">
                  <c:v>2.2572199890885752E-2</c:v>
                </c:pt>
                <c:pt idx="13">
                  <c:v>1.8910062333644111E-2</c:v>
                </c:pt>
                <c:pt idx="14">
                  <c:v>1.7999999999999999E-2</c:v>
                </c:pt>
              </c:numCache>
            </c:numRef>
          </c:val>
        </c:ser>
        <c:dLbls>
          <c:showLegendKey val="0"/>
          <c:showVal val="0"/>
          <c:showCatName val="0"/>
          <c:showSerName val="0"/>
          <c:showPercent val="0"/>
          <c:showBubbleSize val="0"/>
        </c:dLbls>
        <c:gapWidth val="46"/>
        <c:overlap val="100"/>
        <c:axId val="29011232"/>
        <c:axId val="258375104"/>
      </c:barChart>
      <c:catAx>
        <c:axId val="29011232"/>
        <c:scaling>
          <c:orientation val="minMax"/>
        </c:scaling>
        <c:delete val="0"/>
        <c:axPos val="b"/>
        <c:numFmt formatCode="General" sourceLinked="0"/>
        <c:majorTickMark val="out"/>
        <c:minorTickMark val="none"/>
        <c:tickLblPos val="nextTo"/>
        <c:txPr>
          <a:bodyPr/>
          <a:lstStyle/>
          <a:p>
            <a:pPr>
              <a:defRPr sz="1600"/>
            </a:pPr>
            <a:endParaRPr lang="en-US"/>
          </a:p>
        </c:txPr>
        <c:crossAx val="258375104"/>
        <c:crosses val="autoZero"/>
        <c:auto val="1"/>
        <c:lblAlgn val="ctr"/>
        <c:lblOffset val="100"/>
        <c:noMultiLvlLbl val="0"/>
      </c:catAx>
      <c:valAx>
        <c:axId val="258375104"/>
        <c:scaling>
          <c:orientation val="minMax"/>
        </c:scaling>
        <c:delete val="0"/>
        <c:axPos val="l"/>
        <c:majorGridlines/>
        <c:numFmt formatCode="0%" sourceLinked="1"/>
        <c:majorTickMark val="out"/>
        <c:minorTickMark val="none"/>
        <c:tickLblPos val="nextTo"/>
        <c:crossAx val="29011232"/>
        <c:crosses val="autoZero"/>
        <c:crossBetween val="between"/>
      </c:valAx>
    </c:plotArea>
    <c:legend>
      <c:legendPos val="r"/>
      <c:layout>
        <c:manualLayout>
          <c:xMode val="edge"/>
          <c:yMode val="edge"/>
          <c:x val="3.2018567123550409E-4"/>
          <c:y val="0.90881238653857865"/>
          <c:w val="0.95184030815592502"/>
          <c:h val="9.118761346142167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268785846213668"/>
          <c:y val="0.19657672853269015"/>
          <c:w val="0.81475551667152712"/>
          <c:h val="0.69827172692308803"/>
        </c:manualLayout>
      </c:layout>
      <c:barChart>
        <c:barDir val="col"/>
        <c:grouping val="clustered"/>
        <c:varyColors val="0"/>
        <c:ser>
          <c:idx val="0"/>
          <c:order val="0"/>
          <c:tx>
            <c:strRef>
              <c:f>Sheet1!$B$1</c:f>
              <c:strCache>
                <c:ptCount val="1"/>
                <c:pt idx="0">
                  <c:v>Out-of-pocket Payment, mill GEL</c:v>
                </c:pt>
              </c:strCache>
            </c:strRef>
          </c:tx>
          <c:spPr>
            <a:solidFill>
              <a:srgbClr val="FF0000"/>
            </a:solidFill>
          </c:spPr>
          <c:invertIfNegative val="0"/>
          <c:dPt>
            <c:idx val="0"/>
            <c:invertIfNegative val="0"/>
            <c:bubble3D val="0"/>
            <c:spPr>
              <a:solidFill>
                <a:srgbClr val="C00000"/>
              </a:solidFill>
            </c:spPr>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spPr>
              <a:solidFill>
                <a:srgbClr val="C00000"/>
              </a:solidFill>
            </c:spPr>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spPr>
              <a:solidFill>
                <a:srgbClr val="C00000"/>
              </a:solidFill>
            </c:spPr>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spPr>
              <a:solidFill>
                <a:srgbClr val="C00000"/>
              </a:solidFill>
            </c:spPr>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spPr>
              <a:solidFill>
                <a:srgbClr val="C00000"/>
              </a:solidFill>
            </c:spPr>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1440</c:v>
                </c:pt>
                <c:pt idx="1">
                  <c:v>1543</c:v>
                </c:pt>
                <c:pt idx="2">
                  <c:v>1609</c:v>
                </c:pt>
                <c:pt idx="3">
                  <c:v>1557</c:v>
                </c:pt>
                <c:pt idx="4">
                  <c:v>1623</c:v>
                </c:pt>
                <c:pt idx="5">
                  <c:v>1481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150"/>
        <c:axId val="258372384"/>
        <c:axId val="258366944"/>
      </c:barChart>
      <c:lineChart>
        <c:grouping val="standard"/>
        <c:varyColors val="0"/>
        <c:ser>
          <c:idx val="1"/>
          <c:order val="1"/>
          <c:tx>
            <c:strRef>
              <c:f>Sheet1!$C$1</c:f>
              <c:strCache>
                <c:ptCount val="1"/>
                <c:pt idx="0">
                  <c:v>OOP as % of THE</c:v>
                </c:pt>
              </c:strCache>
            </c:strRef>
          </c:tx>
          <c:marker>
            <c:symbol val="none"/>
          </c:marker>
          <c:dLbls>
            <c:dLbl>
              <c:idx val="0"/>
              <c:layout>
                <c:manualLayout>
                  <c:x val="-5.0953023233206961E-2"/>
                  <c:y val="-5.990879731009732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extLst>
            </c:dLbl>
            <c:numFmt formatCode="0.0%" sourceLinked="0"/>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0.00%</c:formatCode>
                <c:ptCount val="6"/>
                <c:pt idx="0">
                  <c:v>0.72699999999999998</c:v>
                </c:pt>
                <c:pt idx="1">
                  <c:v>0.75600000000000001</c:v>
                </c:pt>
                <c:pt idx="2">
                  <c:v>0.73399999999999999</c:v>
                </c:pt>
                <c:pt idx="3" formatCode="0%">
                  <c:v>0.69099999999999995</c:v>
                </c:pt>
                <c:pt idx="4">
                  <c:v>0.66</c:v>
                </c:pt>
                <c:pt idx="5" formatCode="0.0%">
                  <c:v>0.57299999999999995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258373472"/>
        <c:axId val="258360416"/>
      </c:lineChart>
      <c:catAx>
        <c:axId val="258373472"/>
        <c:scaling>
          <c:orientation val="minMax"/>
        </c:scaling>
        <c:delete val="0"/>
        <c:axPos val="b"/>
        <c:numFmt formatCode="General" sourceLinked="1"/>
        <c:majorTickMark val="out"/>
        <c:minorTickMark val="none"/>
        <c:tickLblPos val="nextTo"/>
        <c:crossAx val="258360416"/>
        <c:crosses val="autoZero"/>
        <c:auto val="1"/>
        <c:lblAlgn val="ctr"/>
        <c:lblOffset val="100"/>
        <c:noMultiLvlLbl val="0"/>
      </c:catAx>
      <c:valAx>
        <c:axId val="258360416"/>
        <c:scaling>
          <c:orientation val="minMax"/>
        </c:scaling>
        <c:delete val="0"/>
        <c:axPos val="l"/>
        <c:majorGridlines/>
        <c:numFmt formatCode="0%" sourceLinked="0"/>
        <c:majorTickMark val="out"/>
        <c:minorTickMark val="none"/>
        <c:tickLblPos val="nextTo"/>
        <c:crossAx val="258373472"/>
        <c:crosses val="autoZero"/>
        <c:crossBetween val="between"/>
      </c:valAx>
      <c:valAx>
        <c:axId val="258366944"/>
        <c:scaling>
          <c:orientation val="minMax"/>
        </c:scaling>
        <c:delete val="0"/>
        <c:axPos val="r"/>
        <c:numFmt formatCode="General" sourceLinked="1"/>
        <c:majorTickMark val="out"/>
        <c:minorTickMark val="none"/>
        <c:tickLblPos val="nextTo"/>
        <c:crossAx val="258372384"/>
        <c:crosses val="max"/>
        <c:crossBetween val="between"/>
      </c:valAx>
      <c:catAx>
        <c:axId val="258372384"/>
        <c:scaling>
          <c:orientation val="minMax"/>
        </c:scaling>
        <c:delete val="1"/>
        <c:axPos val="b"/>
        <c:numFmt formatCode="General" sourceLinked="1"/>
        <c:majorTickMark val="out"/>
        <c:minorTickMark val="none"/>
        <c:tickLblPos val="nextTo"/>
        <c:crossAx val="258366944"/>
        <c:crosses val="autoZero"/>
        <c:auto val="1"/>
        <c:lblAlgn val="ctr"/>
        <c:lblOffset val="100"/>
        <c:noMultiLvlLbl val="0"/>
      </c:catAx>
    </c:plotArea>
    <c:legend>
      <c:legendPos val="r"/>
      <c:layout>
        <c:manualLayout>
          <c:xMode val="edge"/>
          <c:yMode val="edge"/>
          <c:x val="9.2282735491396907E-3"/>
          <c:y val="7.8171209088540624E-4"/>
          <c:w val="0.9799692573150578"/>
          <c:h val="0.16504465458511261"/>
        </c:manualLayout>
      </c:layout>
      <c:overlay val="0"/>
      <c:txPr>
        <a:bodyPr/>
        <a:lstStyle/>
        <a:p>
          <a:pPr>
            <a:defRPr sz="1600">
              <a:solidFill>
                <a:srgbClr val="00206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258374016"/>
        <c:axId val="258365856"/>
      </c:barChart>
      <c:catAx>
        <c:axId val="258374016"/>
        <c:scaling>
          <c:orientation val="minMax"/>
        </c:scaling>
        <c:delete val="0"/>
        <c:axPos val="b"/>
        <c:numFmt formatCode="General" sourceLinked="1"/>
        <c:majorTickMark val="out"/>
        <c:minorTickMark val="none"/>
        <c:tickLblPos val="nextTo"/>
        <c:crossAx val="258365856"/>
        <c:crosses val="autoZero"/>
        <c:auto val="1"/>
        <c:lblAlgn val="ctr"/>
        <c:lblOffset val="100"/>
        <c:noMultiLvlLbl val="0"/>
      </c:catAx>
      <c:valAx>
        <c:axId val="258365856"/>
        <c:scaling>
          <c:orientation val="minMax"/>
        </c:scaling>
        <c:delete val="1"/>
        <c:axPos val="l"/>
        <c:numFmt formatCode="General" sourceLinked="1"/>
        <c:majorTickMark val="out"/>
        <c:minorTickMark val="none"/>
        <c:tickLblPos val="nextTo"/>
        <c:crossAx val="258374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defRPr>
            </a:pPr>
            <a:r>
              <a: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rPr>
              <a:t>2018 Economic Growth Forecast, IMF </a:t>
            </a:r>
          </a:p>
        </c:rich>
      </c:tx>
      <c:layout>
        <c:manualLayout>
          <c:xMode val="edge"/>
          <c:yMode val="edge"/>
          <c:x val="0.21337816028885803"/>
          <c:y val="1.4018086428335375E-2"/>
        </c:manualLayout>
      </c:layout>
      <c:overlay val="0"/>
      <c:spPr>
        <a:noFill/>
        <a:ln>
          <a:noFill/>
        </a:ln>
        <a:effectLst/>
      </c:spPr>
    </c:title>
    <c:autoTitleDeleted val="0"/>
    <c:plotArea>
      <c:layout>
        <c:manualLayout>
          <c:layoutTarget val="inner"/>
          <c:xMode val="edge"/>
          <c:yMode val="edge"/>
          <c:x val="9.6824197717985429E-3"/>
          <c:y val="0.21310446005230443"/>
          <c:w val="0.95606561422721281"/>
          <c:h val="0.56213563257863797"/>
        </c:manualLayout>
      </c:layout>
      <c:barChart>
        <c:barDir val="col"/>
        <c:grouping val="clustered"/>
        <c:varyColors val="0"/>
        <c:ser>
          <c:idx val="0"/>
          <c:order val="0"/>
          <c:tx>
            <c:strRef>
              <c:f>Sheet1!$B$1</c:f>
              <c:strCache>
                <c:ptCount val="1"/>
                <c:pt idx="0">
                  <c:v>IMF</c:v>
                </c:pt>
              </c:strCache>
            </c:strRef>
          </c:tx>
          <c:spPr>
            <a:solidFill>
              <a:srgbClr val="00B0F0"/>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1CA1-42F3-9D1B-39CAB697EAAF}"/>
              </c:ext>
            </c:extLst>
          </c:dPt>
          <c:dLbls>
            <c:dLbl>
              <c:idx val="3"/>
              <c:layout>
                <c:manualLayout>
                  <c:x val="-3.9682539682540409E-3"/>
                  <c:y val="-4.517772682983930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1-42F3-9D1B-39CAB697EAA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Georgia</c:v>
                </c:pt>
                <c:pt idx="1">
                  <c:v>Turkey</c:v>
                </c:pt>
                <c:pt idx="2">
                  <c:v>Ukraine</c:v>
                </c:pt>
                <c:pt idx="3">
                  <c:v>Armenia</c:v>
                </c:pt>
                <c:pt idx="4">
                  <c:v>Russia</c:v>
                </c:pt>
                <c:pt idx="5">
                  <c:v>Azerbaijan</c:v>
                </c:pt>
                <c:pt idx="6">
                  <c:v>Belarus</c:v>
                </c:pt>
              </c:strCache>
            </c:strRef>
          </c:cat>
          <c:val>
            <c:numRef>
              <c:f>Sheet1!$B$2:$B$8</c:f>
              <c:numCache>
                <c:formatCode>0.0%</c:formatCode>
                <c:ptCount val="7"/>
                <c:pt idx="0">
                  <c:v>4.2000000000000003E-2</c:v>
                </c:pt>
                <c:pt idx="1">
                  <c:v>3.5000000000000003E-2</c:v>
                </c:pt>
                <c:pt idx="2">
                  <c:v>3.2000000000000001E-2</c:v>
                </c:pt>
                <c:pt idx="3">
                  <c:v>2.9000000000000001E-2</c:v>
                </c:pt>
                <c:pt idx="4">
                  <c:v>1.6E-2</c:v>
                </c:pt>
                <c:pt idx="5">
                  <c:v>1.2999999999999999E-2</c:v>
                </c:pt>
                <c:pt idx="6">
                  <c:v>7.0000000000000001E-3</c:v>
                </c:pt>
              </c:numCache>
            </c:numRef>
          </c:val>
          <c:extLst xmlns:c16r2="http://schemas.microsoft.com/office/drawing/2015/06/chart">
            <c:ext xmlns:c16="http://schemas.microsoft.com/office/drawing/2014/chart" uri="{C3380CC4-5D6E-409C-BE32-E72D297353CC}">
              <c16:uniqueId val="{00000002-1CA1-42F3-9D1B-39CAB697EAAF}"/>
            </c:ext>
          </c:extLst>
        </c:ser>
        <c:dLbls>
          <c:showLegendKey val="0"/>
          <c:showVal val="0"/>
          <c:showCatName val="0"/>
          <c:showSerName val="0"/>
          <c:showPercent val="0"/>
          <c:showBubbleSize val="0"/>
        </c:dLbls>
        <c:gapWidth val="219"/>
        <c:overlap val="-27"/>
        <c:axId val="1971761904"/>
        <c:axId val="1971757552"/>
      </c:barChart>
      <c:catAx>
        <c:axId val="19717619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1757552"/>
        <c:crosses val="autoZero"/>
        <c:auto val="1"/>
        <c:lblAlgn val="ctr"/>
        <c:lblOffset val="100"/>
        <c:noMultiLvlLbl val="0"/>
      </c:catAx>
      <c:valAx>
        <c:axId val="1971757552"/>
        <c:scaling>
          <c:orientation val="minMax"/>
        </c:scaling>
        <c:delete val="1"/>
        <c:axPos val="l"/>
        <c:numFmt formatCode="0.0%" sourceLinked="1"/>
        <c:majorTickMark val="none"/>
        <c:minorTickMark val="none"/>
        <c:tickLblPos val="nextTo"/>
        <c:crossAx val="19717619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258368576"/>
        <c:axId val="258371840"/>
      </c:barChart>
      <c:catAx>
        <c:axId val="258368576"/>
        <c:scaling>
          <c:orientation val="minMax"/>
        </c:scaling>
        <c:delete val="1"/>
        <c:axPos val="b"/>
        <c:numFmt formatCode="General" sourceLinked="0"/>
        <c:majorTickMark val="out"/>
        <c:minorTickMark val="none"/>
        <c:tickLblPos val="nextTo"/>
        <c:crossAx val="258371840"/>
        <c:crosses val="autoZero"/>
        <c:auto val="1"/>
        <c:lblAlgn val="ctr"/>
        <c:lblOffset val="100"/>
        <c:noMultiLvlLbl val="0"/>
      </c:catAx>
      <c:valAx>
        <c:axId val="258371840"/>
        <c:scaling>
          <c:orientation val="minMax"/>
        </c:scaling>
        <c:delete val="1"/>
        <c:axPos val="l"/>
        <c:numFmt formatCode="General" sourceLinked="1"/>
        <c:majorTickMark val="out"/>
        <c:minorTickMark val="none"/>
        <c:tickLblPos val="nextTo"/>
        <c:crossAx val="258368576"/>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3.9</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258369120"/>
        <c:axId val="258362048"/>
      </c:barChart>
      <c:catAx>
        <c:axId val="258369120"/>
        <c:scaling>
          <c:orientation val="minMax"/>
        </c:scaling>
        <c:delete val="1"/>
        <c:axPos val="b"/>
        <c:numFmt formatCode="General" sourceLinked="0"/>
        <c:majorTickMark val="out"/>
        <c:minorTickMark val="none"/>
        <c:tickLblPos val="nextTo"/>
        <c:crossAx val="258362048"/>
        <c:crosses val="autoZero"/>
        <c:auto val="1"/>
        <c:lblAlgn val="ctr"/>
        <c:lblOffset val="100"/>
        <c:noMultiLvlLbl val="0"/>
      </c:catAx>
      <c:valAx>
        <c:axId val="258362048"/>
        <c:scaling>
          <c:orientation val="minMax"/>
        </c:scaling>
        <c:delete val="1"/>
        <c:axPos val="l"/>
        <c:numFmt formatCode="General" sourceLinked="1"/>
        <c:majorTickMark val="out"/>
        <c:minorTickMark val="none"/>
        <c:tickLblPos val="nextTo"/>
        <c:crossAx val="258369120"/>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defRPr>
            </a:pPr>
            <a:r>
              <a: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rPr>
              <a:t>GDP composition - 2016</a:t>
            </a:r>
          </a:p>
        </c:rich>
      </c:tx>
      <c:layout>
        <c:manualLayout>
          <c:xMode val="edge"/>
          <c:yMode val="edge"/>
          <c:x val="9.6636593219996958E-3"/>
          <c:y val="1.3214910164624484E-2"/>
        </c:manualLayout>
      </c:layout>
      <c:overlay val="0"/>
      <c:spPr>
        <a:noFill/>
        <a:ln>
          <a:noFill/>
        </a:ln>
        <a:effectLst/>
      </c:spPr>
      <c:txPr>
        <a:bodyPr rot="0" spcFirstLastPara="1" vertOverflow="ellipsis" vert="horz" wrap="square" anchor="ctr" anchorCtr="1"/>
        <a:lstStyle/>
        <a:p>
          <a:pPr algn="ctr" rtl="0">
            <a:def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defRPr>
          </a:pPr>
          <a:endParaRPr lang="en-US"/>
        </a:p>
      </c:txPr>
    </c:title>
    <c:autoTitleDeleted val="0"/>
    <c:plotArea>
      <c:layout>
        <c:manualLayout>
          <c:layoutTarget val="inner"/>
          <c:xMode val="edge"/>
          <c:yMode val="edge"/>
          <c:x val="0.31311369723212817"/>
          <c:y val="0.15896981971185947"/>
          <c:w val="0.35073607631611564"/>
          <c:h val="0.67516536847227648"/>
        </c:manualLayout>
      </c:layout>
      <c:pieChart>
        <c:varyColors val="1"/>
        <c:ser>
          <c:idx val="0"/>
          <c:order val="0"/>
          <c:tx>
            <c:strRef>
              <c:f>Sheet1!$B$1</c:f>
              <c:strCache>
                <c:ptCount val="1"/>
                <c:pt idx="0">
                  <c:v>Column1</c:v>
                </c:pt>
              </c:strCache>
            </c:strRef>
          </c:tx>
          <c:explosion val="5"/>
          <c:dPt>
            <c:idx val="0"/>
            <c:bubble3D val="0"/>
            <c:explosion val="13"/>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2411-468C-BC10-8FF57BBCE2D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411-468C-BC10-8FF57BBCE2D0}"/>
              </c:ext>
            </c:extLst>
          </c:dPt>
          <c:dPt>
            <c:idx val="2"/>
            <c:bubble3D val="0"/>
            <c:explosion val="9"/>
            <c:spPr>
              <a:solidFill>
                <a:srgbClr val="C0392B"/>
              </a:solidFill>
              <a:ln w="19050">
                <a:solidFill>
                  <a:schemeClr val="lt1"/>
                </a:solidFill>
              </a:ln>
              <a:effectLst/>
            </c:spPr>
            <c:extLst xmlns:c16r2="http://schemas.microsoft.com/office/drawing/2015/06/chart">
              <c:ext xmlns:c16="http://schemas.microsoft.com/office/drawing/2014/chart" uri="{C3380CC4-5D6E-409C-BE32-E72D297353CC}">
                <c16:uniqueId val="{00000007-2411-468C-BC10-8FF57BBCE2D0}"/>
              </c:ext>
            </c:extLst>
          </c:dPt>
          <c:dPt>
            <c:idx val="3"/>
            <c:bubble3D val="0"/>
            <c:spPr>
              <a:solidFill>
                <a:srgbClr val="9BBB59"/>
              </a:solidFill>
              <a:ln w="19050">
                <a:solidFill>
                  <a:schemeClr val="lt1"/>
                </a:solidFill>
              </a:ln>
              <a:effectLst/>
            </c:spPr>
            <c:extLst xmlns:c16r2="http://schemas.microsoft.com/office/drawing/2015/06/chart">
              <c:ext xmlns:c16="http://schemas.microsoft.com/office/drawing/2014/chart" uri="{C3380CC4-5D6E-409C-BE32-E72D297353CC}">
                <c16:uniqueId val="{00000001-2411-468C-BC10-8FF57BBCE2D0}"/>
              </c:ext>
            </c:extLst>
          </c:dPt>
          <c:dPt>
            <c:idx val="4"/>
            <c:bubble3D val="0"/>
            <c:explosion val="11"/>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2411-468C-BC10-8FF57BBCE2D0}"/>
              </c:ext>
            </c:extLst>
          </c:dPt>
          <c:dPt>
            <c:idx val="5"/>
            <c:bubble3D val="0"/>
            <c:spPr>
              <a:solidFill>
                <a:srgbClr val="41B176"/>
              </a:solidFill>
              <a:ln w="19050">
                <a:solidFill>
                  <a:schemeClr val="lt1"/>
                </a:solidFill>
              </a:ln>
              <a:effectLst/>
            </c:spPr>
            <c:extLst xmlns:c16r2="http://schemas.microsoft.com/office/drawing/2015/06/chart">
              <c:ext xmlns:c16="http://schemas.microsoft.com/office/drawing/2014/chart" uri="{C3380CC4-5D6E-409C-BE32-E72D297353CC}">
                <c16:uniqueId val="{0000000B-2411-468C-BC10-8FF57BBCE2D0}"/>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D632-4228-89FA-3D17DCB8A638}"/>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D632-4228-89FA-3D17DCB8A638}"/>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D632-4228-89FA-3D17DCB8A638}"/>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D632-4228-89FA-3D17DCB8A638}"/>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D632-4228-89FA-3D17DCB8A638}"/>
              </c:ext>
            </c:extLst>
          </c:dPt>
          <c:dLbls>
            <c:dLbl>
              <c:idx val="0"/>
              <c:layout>
                <c:manualLayout>
                  <c:x val="3.649658849595603E-2"/>
                  <c:y val="2.6176942958594206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2411-468C-BC10-8FF57BBCE2D0}"/>
                </c:ext>
                <c:ext xmlns:c15="http://schemas.microsoft.com/office/drawing/2012/chart" uri="{CE6537A1-D6FC-4f65-9D91-7224C49458BB}">
                  <c15:layout/>
                </c:ext>
              </c:extLst>
            </c:dLbl>
            <c:dLbl>
              <c:idx val="1"/>
              <c:layout>
                <c:manualLayout>
                  <c:x val="1.9889490694939373E-2"/>
                  <c:y val="-2.5342108493409173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2411-468C-BC10-8FF57BBCE2D0}"/>
                </c:ext>
                <c:ext xmlns:c15="http://schemas.microsoft.com/office/drawing/2012/chart" uri="{CE6537A1-D6FC-4f65-9D91-7224C49458BB}">
                  <c15:layout/>
                </c:ext>
              </c:extLst>
            </c:dLbl>
            <c:dLbl>
              <c:idx val="2"/>
              <c:layout>
                <c:manualLayout>
                  <c:x val="0"/>
                  <c:y val="2.9583500810250171E-2"/>
                </c:manualLayout>
              </c:layout>
              <c:tx>
                <c:rich>
                  <a:bodyPr/>
                  <a:lstStyle/>
                  <a:p>
                    <a:fld id="{FC09FAC8-6FB8-45F8-B3EE-33C2FFB2EFFB}" type="CATEGORYNAME">
                      <a:rPr lang="en-US"/>
                      <a:pPr/>
                      <a:t>[CATEGORY NAME]</a:t>
                    </a:fld>
                    <a:r>
                      <a:rPr lang="en-US" dirty="0"/>
                      <a:t>
</a:t>
                    </a:r>
                    <a:fld id="{7DACBD27-3449-4103-B1CF-51F0CA7F154C}" type="PERCENTAGE">
                      <a:rPr lang="en-US"/>
                      <a:pPr/>
                      <a:t>[PERCENTAGE]</a:t>
                    </a:fld>
                    <a:endParaRPr lang="en-US"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2411-468C-BC10-8FF57BBCE2D0}"/>
                </c:ext>
                <c:ext xmlns:c15="http://schemas.microsoft.com/office/drawing/2012/chart" uri="{CE6537A1-D6FC-4f65-9D91-7224C49458BB}">
                  <c15:layout>
                    <c:manualLayout>
                      <c:w val="0.5334479063426022"/>
                      <c:h val="0.15400418959055256"/>
                    </c:manualLayout>
                  </c15:layout>
                  <c15:dlblFieldTable/>
                  <c15:showDataLabelsRange val="0"/>
                </c:ext>
              </c:extLst>
            </c:dLbl>
            <c:dLbl>
              <c:idx val="3"/>
              <c:layout>
                <c:manualLayout>
                  <c:x val="-7.9552391455328213E-3"/>
                  <c:y val="3.0285270638686187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2411-468C-BC10-8FF57BBCE2D0}"/>
                </c:ext>
                <c:ext xmlns:c15="http://schemas.microsoft.com/office/drawing/2012/chart" uri="{CE6537A1-D6FC-4f65-9D91-7224C49458BB}">
                  <c15:layout>
                    <c:manualLayout>
                      <c:w val="0.27879623989106295"/>
                      <c:h val="0.15538669949232162"/>
                    </c:manualLayout>
                  </c15:layout>
                </c:ext>
              </c:extLst>
            </c:dLbl>
            <c:dLbl>
              <c:idx val="4"/>
              <c:layout>
                <c:manualLayout>
                  <c:x val="-7.8387536451755592E-3"/>
                  <c:y val="-8.8383113375540383E-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2411-468C-BC10-8FF57BBCE2D0}"/>
                </c:ext>
                <c:ext xmlns:c15="http://schemas.microsoft.com/office/drawing/2012/chart" uri="{CE6537A1-D6FC-4f65-9D91-7224C49458BB}">
                  <c15:layout/>
                </c:ext>
              </c:extLst>
            </c:dLbl>
            <c:dLbl>
              <c:idx val="5"/>
              <c:layout>
                <c:manualLayout>
                  <c:x val="-8.0981440377237354E-3"/>
                  <c:y val="-3.432070502939636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2411-468C-BC10-8FF57BBCE2D0}"/>
                </c:ext>
                <c:ext xmlns:c15="http://schemas.microsoft.com/office/drawing/2012/chart" uri="{CE6537A1-D6FC-4f65-9D91-7224C49458BB}">
                  <c15:layout/>
                </c:ext>
              </c:extLst>
            </c:dLbl>
            <c:dLbl>
              <c:idx val="6"/>
              <c:layout>
                <c:manualLayout>
                  <c:x val="-3.3262614759233276E-2"/>
                  <c:y val="-1.2821654533257734E-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D632-4228-89FA-3D17DCB8A638}"/>
                </c:ext>
                <c:ext xmlns:c15="http://schemas.microsoft.com/office/drawing/2012/chart" uri="{CE6537A1-D6FC-4f65-9D91-7224C49458BB}">
                  <c15:layout/>
                </c:ext>
              </c:extLst>
            </c:dLbl>
            <c:dLbl>
              <c:idx val="7"/>
              <c:layout>
                <c:manualLayout>
                  <c:x val="-3.9906862830953183E-2"/>
                  <c:y val="-3.3822565148486157E-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D632-4228-89FA-3D17DCB8A638}"/>
                </c:ext>
                <c:ext xmlns:c15="http://schemas.microsoft.com/office/drawing/2012/chart" uri="{CE6537A1-D6FC-4f65-9D91-7224C49458BB}">
                  <c15:layout/>
                </c:ext>
              </c:extLst>
            </c:dLbl>
            <c:dLbl>
              <c:idx val="8"/>
              <c:layout>
                <c:manualLayout>
                  <c:x val="-1.3995673388304642E-2"/>
                  <c:y val="-2.6917883253534208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1-D632-4228-89FA-3D17DCB8A638}"/>
                </c:ext>
                <c:ext xmlns:c15="http://schemas.microsoft.com/office/drawing/2012/chart" uri="{CE6537A1-D6FC-4f65-9D91-7224C49458BB}">
                  <c15:layout/>
                </c:ext>
              </c:extLst>
            </c:dLbl>
            <c:dLbl>
              <c:idx val="9"/>
              <c:layout>
                <c:manualLayout>
                  <c:x val="-5.9991517226548373E-3"/>
                  <c:y val="-6.6229970870361282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3-D632-4228-89FA-3D17DCB8A638}"/>
                </c:ext>
                <c:ext xmlns:c15="http://schemas.microsoft.com/office/drawing/2012/chart" uri="{CE6537A1-D6FC-4f65-9D91-7224C49458BB}">
                  <c15:layout/>
                </c:ext>
              </c:extLst>
            </c:dLbl>
            <c:dLbl>
              <c:idx val="10"/>
              <c:layout>
                <c:manualLayout>
                  <c:x val="7.4951614485032056E-2"/>
                  <c:y val="-1.614036221775769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5-D632-4228-89FA-3D17DCB8A638}"/>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Sheet1!$A$2:$A$12</c:f>
              <c:strCache>
                <c:ptCount val="11"/>
                <c:pt idx="0">
                  <c:v>Trade</c:v>
                </c:pt>
                <c:pt idx="1">
                  <c:v>Manufacturing</c:v>
                </c:pt>
                <c:pt idx="2">
                  <c:v>Transport &amp; Communications</c:v>
                </c:pt>
                <c:pt idx="3">
                  <c:v>Agriculture</c:v>
                </c:pt>
                <c:pt idx="4">
                  <c:v>Construction</c:v>
                </c:pt>
                <c:pt idx="5">
                  <c:v>Real Estate</c:v>
                </c:pt>
                <c:pt idx="6">
                  <c:v>Helth Care</c:v>
                </c:pt>
                <c:pt idx="7">
                  <c:v>Education</c:v>
                </c:pt>
                <c:pt idx="8">
                  <c:v>Financial intermediation  </c:v>
                </c:pt>
                <c:pt idx="9">
                  <c:v>Energy</c:v>
                </c:pt>
                <c:pt idx="10">
                  <c:v>Other</c:v>
                </c:pt>
              </c:strCache>
            </c:strRef>
          </c:cat>
          <c:val>
            <c:numRef>
              <c:f>Sheet1!$B$2:$B$12</c:f>
              <c:numCache>
                <c:formatCode>0.0%</c:formatCode>
                <c:ptCount val="11"/>
                <c:pt idx="0">
                  <c:v>0.1698161475807084</c:v>
                </c:pt>
                <c:pt idx="1">
                  <c:v>0.13975102467530054</c:v>
                </c:pt>
                <c:pt idx="2">
                  <c:v>9.8582463026677378E-2</c:v>
                </c:pt>
                <c:pt idx="3">
                  <c:v>8.9671599541311167E-2</c:v>
                </c:pt>
                <c:pt idx="4">
                  <c:v>8.5252199981998025E-2</c:v>
                </c:pt>
                <c:pt idx="5">
                  <c:v>6.7165900114818974E-2</c:v>
                </c:pt>
                <c:pt idx="6">
                  <c:v>6.1340928342903132E-2</c:v>
                </c:pt>
                <c:pt idx="7">
                  <c:v>4.8698585081721556E-2</c:v>
                </c:pt>
                <c:pt idx="8">
                  <c:v>3.9701884644051458E-2</c:v>
                </c:pt>
                <c:pt idx="9">
                  <c:v>3.1800727850551311E-2</c:v>
                </c:pt>
                <c:pt idx="10">
                  <c:v>0.1682185391599581</c:v>
                </c:pt>
              </c:numCache>
            </c:numRef>
          </c:val>
          <c:extLst xmlns:c16r2="http://schemas.microsoft.com/office/drawing/2015/06/chart">
            <c:ext xmlns:c16="http://schemas.microsoft.com/office/drawing/2014/chart" uri="{C3380CC4-5D6E-409C-BE32-E72D297353CC}">
              <c16:uniqueId val="{0000000C-2411-468C-BC10-8FF57BBCE2D0}"/>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900">
          <a:latin typeface="BPG Mrgvlovani Caps 2010" panose="02000503000000020004" pitchFamily="2"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200" b="0" i="0" u="none" strike="noStrike" kern="1200" cap="all" spc="0" normalizeH="0" baseline="0" dirty="0">
                <a:solidFill>
                  <a:prstClr val="black">
                    <a:lumMod val="65000"/>
                    <a:lumOff val="35000"/>
                  </a:prstClr>
                </a:solidFill>
                <a:latin typeface="BPG Mrgvlovani Caps 2010" panose="02000503000000020004" pitchFamily="2" charset="0"/>
                <a:ea typeface="+mn-ea"/>
                <a:cs typeface="+mn-cs"/>
              </a:defRPr>
            </a:pPr>
            <a:r>
              <a:rPr lang="en-US" sz="1200" b="0" i="0" u="none" strike="noStrike" kern="1200" spc="0" baseline="0" dirty="0" smtClean="0">
                <a:solidFill>
                  <a:prstClr val="black">
                    <a:lumMod val="65000"/>
                    <a:lumOff val="35000"/>
                  </a:prstClr>
                </a:solidFill>
                <a:latin typeface="BPG Mrgvlovani Caps 2010" panose="02000503000000020004" pitchFamily="2" charset="0"/>
                <a:ea typeface="+mn-ea"/>
                <a:cs typeface="+mn-cs"/>
              </a:rPr>
              <a:t>Unemployment rate</a:t>
            </a:r>
            <a:endParaRPr lang="ka-GE" sz="1200" b="0" i="0" u="none" strike="noStrike" kern="1200" spc="0" baseline="0" dirty="0">
              <a:solidFill>
                <a:prstClr val="black">
                  <a:lumMod val="65000"/>
                  <a:lumOff val="35000"/>
                </a:prstClr>
              </a:solidFill>
              <a:latin typeface="BPG Mrgvlovani Caps 2010" panose="02000503000000020004" pitchFamily="2" charset="0"/>
              <a:ea typeface="+mn-ea"/>
              <a:cs typeface="+mn-cs"/>
            </a:endParaRPr>
          </a:p>
        </c:rich>
      </c:tx>
      <c:layout>
        <c:manualLayout>
          <c:xMode val="edge"/>
          <c:yMode val="edge"/>
          <c:x val="0.3523501603922789"/>
          <c:y val="7.172237512024858E-3"/>
        </c:manualLayout>
      </c:layout>
      <c:overlay val="0"/>
      <c:spPr>
        <a:noFill/>
        <a:ln>
          <a:noFill/>
        </a:ln>
        <a:effectLst/>
      </c:spPr>
      <c:txPr>
        <a:bodyPr rot="0" spcFirstLastPara="1" vertOverflow="ellipsis" vert="horz" wrap="square" anchor="ctr" anchorCtr="1"/>
        <a:lstStyle/>
        <a:p>
          <a:pPr algn="ctr" rtl="0">
            <a:defRPr lang="ka-GE" sz="1200" b="0" i="0" u="none" strike="noStrike" kern="1200" cap="all" spc="0" normalizeH="0" baseline="0" dirty="0">
              <a:solidFill>
                <a:prstClr val="black">
                  <a:lumMod val="65000"/>
                  <a:lumOff val="35000"/>
                </a:prstClr>
              </a:solidFill>
              <a:latin typeface="BPG Mrgvlovani Caps 2010" panose="02000503000000020004" pitchFamily="2" charset="0"/>
              <a:ea typeface="+mn-ea"/>
              <a:cs typeface="+mn-cs"/>
            </a:defRPr>
          </a:pPr>
          <a:endParaRPr lang="en-US"/>
        </a:p>
      </c:txPr>
    </c:title>
    <c:autoTitleDeleted val="0"/>
    <c:plotArea>
      <c:layout>
        <c:manualLayout>
          <c:layoutTarget val="inner"/>
          <c:xMode val="edge"/>
          <c:yMode val="edge"/>
          <c:x val="2.3609121863575173E-3"/>
          <c:y val="0.12080571748904786"/>
          <c:w val="0.99763908781364252"/>
          <c:h val="0.77498267881956051"/>
        </c:manualLayout>
      </c:layout>
      <c:lineChart>
        <c:grouping val="stacked"/>
        <c:varyColors val="0"/>
        <c:ser>
          <c:idx val="0"/>
          <c:order val="0"/>
          <c:tx>
            <c:strRef>
              <c:f>Sheet1!$B$1</c:f>
              <c:strCache>
                <c:ptCount val="1"/>
                <c:pt idx="0">
                  <c:v>უმუშევრობის დონე</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0.16850474725814099</c:v>
                </c:pt>
                <c:pt idx="1">
                  <c:v>0.16291481159054544</c:v>
                </c:pt>
                <c:pt idx="2">
                  <c:v>0.15061703172632129</c:v>
                </c:pt>
                <c:pt idx="3">
                  <c:v>0.15034297633797483</c:v>
                </c:pt>
                <c:pt idx="4">
                  <c:v>0.14563156645397496</c:v>
                </c:pt>
                <c:pt idx="5">
                  <c:v>0.12352616936957254</c:v>
                </c:pt>
                <c:pt idx="6">
                  <c:v>0.11950455278487365</c:v>
                </c:pt>
                <c:pt idx="7">
                  <c:v>0.11800000000000001</c:v>
                </c:pt>
              </c:numCache>
            </c:numRef>
          </c:val>
          <c:smooth val="0"/>
          <c:extLst xmlns:c16r2="http://schemas.microsoft.com/office/drawing/2015/06/chart">
            <c:ext xmlns:c16="http://schemas.microsoft.com/office/drawing/2014/chart" uri="{C3380CC4-5D6E-409C-BE32-E72D297353CC}">
              <c16:uniqueId val="{00000000-49CF-4850-9AA7-DC10D5B460EB}"/>
            </c:ext>
          </c:extLst>
        </c:ser>
        <c:dLbls>
          <c:showLegendKey val="0"/>
          <c:showVal val="0"/>
          <c:showCatName val="0"/>
          <c:showSerName val="0"/>
          <c:showPercent val="0"/>
          <c:showBubbleSize val="0"/>
        </c:dLbls>
        <c:marker val="1"/>
        <c:smooth val="0"/>
        <c:axId val="1971757008"/>
        <c:axId val="1971758640"/>
      </c:lineChart>
      <c:catAx>
        <c:axId val="197175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971758640"/>
        <c:crosses val="autoZero"/>
        <c:auto val="1"/>
        <c:lblAlgn val="ctr"/>
        <c:lblOffset val="100"/>
        <c:noMultiLvlLbl val="0"/>
      </c:catAx>
      <c:valAx>
        <c:axId val="1971758640"/>
        <c:scaling>
          <c:orientation val="minMax"/>
          <c:min val="8.0000000000000016E-2"/>
        </c:scaling>
        <c:delete val="1"/>
        <c:axPos val="l"/>
        <c:numFmt formatCode="0.0%" sourceLinked="1"/>
        <c:majorTickMark val="none"/>
        <c:minorTickMark val="none"/>
        <c:tickLblPos val="nextTo"/>
        <c:crossAx val="19717570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100" b="0" i="0" u="none" strike="noStrike" kern="1200" cap="all" spc="0" normalizeH="0" baseline="0">
                <a:solidFill>
                  <a:prstClr val="black">
                    <a:lumMod val="65000"/>
                    <a:lumOff val="35000"/>
                  </a:prstClr>
                </a:solidFill>
                <a:latin typeface="BPG Mrgvlovani Caps 2010" panose="02000503000000020004" pitchFamily="2" charset="0"/>
                <a:ea typeface="+mn-ea"/>
                <a:cs typeface="+mn-cs"/>
              </a:defRPr>
            </a:pPr>
            <a:r>
              <a: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rPr>
              <a:t>Average monthly nominal earnings, Gel</a:t>
            </a:r>
            <a:endParaRPr lang="ka-GE" sz="1100" b="0" i="0" u="none" strike="noStrike" kern="1200" cap="all" spc="0" normalizeH="0" baseline="0" dirty="0">
              <a:solidFill>
                <a:prstClr val="black">
                  <a:lumMod val="65000"/>
                  <a:lumOff val="35000"/>
                </a:prstClr>
              </a:solidFill>
              <a:latin typeface="BPG Mrgvlovani Caps 2010" panose="02000503000000020004" pitchFamily="2" charset="0"/>
              <a:ea typeface="+mn-ea"/>
              <a:cs typeface="+mn-cs"/>
            </a:endParaRPr>
          </a:p>
        </c:rich>
      </c:tx>
      <c:layout/>
      <c:overlay val="0"/>
      <c:spPr>
        <a:noFill/>
        <a:ln>
          <a:noFill/>
        </a:ln>
        <a:effectLst/>
      </c:spPr>
      <c:txPr>
        <a:bodyPr rot="0" spcFirstLastPara="1" vertOverflow="ellipsis" vert="horz" wrap="square" anchor="ctr" anchorCtr="1"/>
        <a:lstStyle/>
        <a:p>
          <a:pPr algn="ctr" rtl="0">
            <a:defRPr lang="ka-GE" sz="1100" b="0" i="0" u="none" strike="noStrike" kern="1200" cap="all" spc="0" normalizeH="0" baseline="0">
              <a:solidFill>
                <a:prstClr val="black">
                  <a:lumMod val="65000"/>
                  <a:lumOff val="35000"/>
                </a:prstClr>
              </a:solidFill>
              <a:latin typeface="BPG Mrgvlovani Caps 2010" panose="02000503000000020004" pitchFamily="2"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დაქირავებით დასაქმებულთა ნომინალური ხელფასი</c:v>
                </c:pt>
              </c:strCache>
            </c:strRef>
          </c:tx>
          <c:spPr>
            <a:solidFill>
              <a:srgbClr val="2B9F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0.0</c:formatCode>
                <c:ptCount val="7"/>
                <c:pt idx="0">
                  <c:v>597.55928386338326</c:v>
                </c:pt>
                <c:pt idx="1">
                  <c:v>635.96724671882146</c:v>
                </c:pt>
                <c:pt idx="2">
                  <c:v>712.4875932337734</c:v>
                </c:pt>
                <c:pt idx="3">
                  <c:v>773.11569989635825</c:v>
                </c:pt>
                <c:pt idx="4">
                  <c:v>818.02109008415971</c:v>
                </c:pt>
                <c:pt idx="5">
                  <c:v>900.41560965665087</c:v>
                </c:pt>
                <c:pt idx="6">
                  <c:v>940.01049260678531</c:v>
                </c:pt>
              </c:numCache>
            </c:numRef>
          </c:val>
          <c:extLst xmlns:c16r2="http://schemas.microsoft.com/office/drawing/2015/06/chart">
            <c:ext xmlns:c16="http://schemas.microsoft.com/office/drawing/2014/chart" uri="{C3380CC4-5D6E-409C-BE32-E72D297353CC}">
              <c16:uniqueId val="{00000000-1A22-40D7-BF75-1F3B4316F916}"/>
            </c:ext>
          </c:extLst>
        </c:ser>
        <c:dLbls>
          <c:showLegendKey val="0"/>
          <c:showVal val="0"/>
          <c:showCatName val="0"/>
          <c:showSerName val="0"/>
          <c:showPercent val="0"/>
          <c:showBubbleSize val="0"/>
        </c:dLbls>
        <c:gapWidth val="219"/>
        <c:overlap val="-27"/>
        <c:axId val="1973016672"/>
        <c:axId val="1973012320"/>
      </c:barChart>
      <c:catAx>
        <c:axId val="197301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3012320"/>
        <c:crosses val="autoZero"/>
        <c:auto val="1"/>
        <c:lblAlgn val="ctr"/>
        <c:lblOffset val="100"/>
        <c:noMultiLvlLbl val="0"/>
      </c:catAx>
      <c:valAx>
        <c:axId val="1973012320"/>
        <c:scaling>
          <c:orientation val="minMax"/>
        </c:scaling>
        <c:delete val="1"/>
        <c:axPos val="l"/>
        <c:numFmt formatCode="0.0" sourceLinked="1"/>
        <c:majorTickMark val="none"/>
        <c:minorTickMark val="none"/>
        <c:tickLblPos val="nextTo"/>
        <c:crossAx val="197301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200" b="0" i="0" u="none" strike="noStrike" kern="1200" cap="all" spc="0" normalizeH="0" baseline="0" dirty="0">
                <a:solidFill>
                  <a:prstClr val="black">
                    <a:lumMod val="65000"/>
                    <a:lumOff val="35000"/>
                  </a:prstClr>
                </a:solidFill>
                <a:latin typeface="BPG Mrgvlovani Caps 2010" panose="02000503000000020004" pitchFamily="2" charset="0"/>
                <a:ea typeface="+mn-ea"/>
                <a:cs typeface="+mn-cs"/>
              </a:defRPr>
            </a:pPr>
            <a:r>
              <a:rPr lang="en-US" sz="12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rPr>
              <a:t>Foreign Direct investments</a:t>
            </a:r>
            <a:endParaRPr lang="ka-GE" sz="1200" b="0" i="0" u="none" strike="noStrike" kern="1200" cap="all" spc="0" normalizeH="0" baseline="0" dirty="0">
              <a:solidFill>
                <a:prstClr val="black">
                  <a:lumMod val="65000"/>
                  <a:lumOff val="35000"/>
                </a:prstClr>
              </a:solidFill>
              <a:latin typeface="BPG Mrgvlovani Caps 2010" panose="02000503000000020004" pitchFamily="2" charset="0"/>
              <a:ea typeface="+mn-ea"/>
              <a:cs typeface="+mn-cs"/>
            </a:endParaRPr>
          </a:p>
        </c:rich>
      </c:tx>
      <c:layout>
        <c:manualLayout>
          <c:xMode val="edge"/>
          <c:yMode val="edge"/>
          <c:x val="0.29087907078198622"/>
          <c:y val="5.6407801895552697E-3"/>
        </c:manualLayout>
      </c:layout>
      <c:overlay val="0"/>
      <c:spPr>
        <a:noFill/>
        <a:ln>
          <a:noFill/>
        </a:ln>
        <a:effectLst/>
      </c:spPr>
      <c:txPr>
        <a:bodyPr rot="0" spcFirstLastPara="1" vertOverflow="ellipsis" vert="horz" wrap="square" anchor="ctr" anchorCtr="1"/>
        <a:lstStyle/>
        <a:p>
          <a:pPr algn="ctr" rtl="0">
            <a:defRPr lang="ka-GE" sz="1200" b="0" i="0" u="none" strike="noStrike" kern="1200" cap="all" spc="0" normalizeH="0" baseline="0" dirty="0">
              <a:solidFill>
                <a:prstClr val="black">
                  <a:lumMod val="65000"/>
                  <a:lumOff val="35000"/>
                </a:prstClr>
              </a:solidFill>
              <a:latin typeface="BPG Mrgvlovani Caps 2010" panose="02000503000000020004" pitchFamily="2" charset="0"/>
              <a:ea typeface="+mn-ea"/>
              <a:cs typeface="+mn-cs"/>
            </a:defRPr>
          </a:pPr>
          <a:endParaRPr lang="en-US"/>
        </a:p>
      </c:txPr>
    </c:title>
    <c:autoTitleDeleted val="0"/>
    <c:plotArea>
      <c:layout>
        <c:manualLayout>
          <c:layoutTarget val="inner"/>
          <c:xMode val="edge"/>
          <c:yMode val="edge"/>
          <c:x val="4.5956842768726434E-2"/>
          <c:y val="0.16710514270396087"/>
          <c:w val="0.91420660741342241"/>
          <c:h val="0.65209483497594922"/>
        </c:manualLayout>
      </c:layout>
      <c:barChart>
        <c:barDir val="col"/>
        <c:grouping val="stacked"/>
        <c:varyColors val="0"/>
        <c:ser>
          <c:idx val="0"/>
          <c:order val="0"/>
          <c:tx>
            <c:strRef>
              <c:f>Sheet1!$B$1</c:f>
              <c:strCache>
                <c:ptCount val="1"/>
                <c:pt idx="0">
                  <c:v>FDI (mln USD)</c:v>
                </c:pt>
              </c:strCache>
            </c:strRef>
          </c:tx>
          <c:spPr>
            <a:solidFill>
              <a:srgbClr val="2980B9"/>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BB68-4642-B662-FEE6EA8EF591}"/>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Sheet1!$A$2:$A$9</c:f>
              <c:strCache>
                <c:ptCount val="8"/>
                <c:pt idx="0">
                  <c:v>2010</c:v>
                </c:pt>
                <c:pt idx="1">
                  <c:v>2011</c:v>
                </c:pt>
                <c:pt idx="2">
                  <c:v>2012</c:v>
                </c:pt>
                <c:pt idx="3">
                  <c:v>2013</c:v>
                </c:pt>
                <c:pt idx="4">
                  <c:v>2014</c:v>
                </c:pt>
                <c:pt idx="5">
                  <c:v>2015</c:v>
                </c:pt>
                <c:pt idx="6">
                  <c:v>2016</c:v>
                </c:pt>
                <c:pt idx="7">
                  <c:v>2017 9 months</c:v>
                </c:pt>
              </c:strCache>
            </c:strRef>
          </c:cat>
          <c:val>
            <c:numRef>
              <c:f>Sheet1!$B$2:$B$9</c:f>
              <c:numCache>
                <c:formatCode>#,##0.0</c:formatCode>
                <c:ptCount val="8"/>
                <c:pt idx="0">
                  <c:v>813.8</c:v>
                </c:pt>
                <c:pt idx="1">
                  <c:v>1048.2</c:v>
                </c:pt>
                <c:pt idx="2">
                  <c:v>911.3</c:v>
                </c:pt>
                <c:pt idx="3">
                  <c:v>949.9</c:v>
                </c:pt>
                <c:pt idx="4">
                  <c:v>1763</c:v>
                </c:pt>
                <c:pt idx="5">
                  <c:v>1576</c:v>
                </c:pt>
                <c:pt idx="6">
                  <c:v>1583.8</c:v>
                </c:pt>
                <c:pt idx="7">
                  <c:v>1346.4821357224359</c:v>
                </c:pt>
              </c:numCache>
            </c:numRef>
          </c:val>
          <c:extLst xmlns:c16r2="http://schemas.microsoft.com/office/drawing/2015/06/chart">
            <c:ext xmlns:c16="http://schemas.microsoft.com/office/drawing/2014/chart" uri="{C3380CC4-5D6E-409C-BE32-E72D297353CC}">
              <c16:uniqueId val="{00000002-BB68-4642-B662-FEE6EA8EF591}"/>
            </c:ext>
          </c:extLst>
        </c:ser>
        <c:ser>
          <c:idx val="1"/>
          <c:order val="1"/>
          <c:tx>
            <c:strRef>
              <c:f>Sheet1!$C$1</c:f>
              <c:strCache>
                <c:ptCount val="1"/>
                <c:pt idx="0">
                  <c:v>Column1</c:v>
                </c:pt>
              </c:strCache>
            </c:strRef>
          </c:tx>
          <c:spPr>
            <a:solidFill>
              <a:srgbClr val="C00000"/>
            </a:solidFill>
            <a:ln>
              <a:noFill/>
            </a:ln>
            <a:effectLst/>
          </c:spPr>
          <c:invertIfNegative val="0"/>
          <c:cat>
            <c:strRef>
              <c:f>Sheet1!$A$2:$A$9</c:f>
              <c:strCache>
                <c:ptCount val="8"/>
                <c:pt idx="0">
                  <c:v>2010</c:v>
                </c:pt>
                <c:pt idx="1">
                  <c:v>2011</c:v>
                </c:pt>
                <c:pt idx="2">
                  <c:v>2012</c:v>
                </c:pt>
                <c:pt idx="3">
                  <c:v>2013</c:v>
                </c:pt>
                <c:pt idx="4">
                  <c:v>2014</c:v>
                </c:pt>
                <c:pt idx="5">
                  <c:v>2015</c:v>
                </c:pt>
                <c:pt idx="6">
                  <c:v>2016</c:v>
                </c:pt>
                <c:pt idx="7">
                  <c:v>2017 9 months</c:v>
                </c:pt>
              </c:strCache>
            </c:strRef>
          </c:cat>
          <c:val>
            <c:numRef>
              <c:f>Sheet1!$C$2:$C$9</c:f>
              <c:numCache>
                <c:formatCode>General</c:formatCode>
                <c:ptCount val="8"/>
                <c:pt idx="7" formatCode="#,##0.0">
                  <c:v>300</c:v>
                </c:pt>
              </c:numCache>
            </c:numRef>
          </c:val>
          <c:extLst xmlns:c16r2="http://schemas.microsoft.com/office/drawing/2015/06/chart">
            <c:ext xmlns:c16="http://schemas.microsoft.com/office/drawing/2014/chart" uri="{C3380CC4-5D6E-409C-BE32-E72D297353CC}">
              <c16:uniqueId val="{00000008-BB68-4642-B662-FEE6EA8EF591}"/>
            </c:ext>
          </c:extLst>
        </c:ser>
        <c:dLbls>
          <c:showLegendKey val="0"/>
          <c:showVal val="0"/>
          <c:showCatName val="0"/>
          <c:showSerName val="0"/>
          <c:showPercent val="0"/>
          <c:showBubbleSize val="0"/>
        </c:dLbls>
        <c:gapWidth val="91"/>
        <c:overlap val="100"/>
        <c:axId val="1973017760"/>
        <c:axId val="1973012864"/>
      </c:barChart>
      <c:lineChart>
        <c:grouping val="standard"/>
        <c:varyColors val="0"/>
        <c:ser>
          <c:idx val="2"/>
          <c:order val="2"/>
          <c:tx>
            <c:strRef>
              <c:f>Sheet1!$D$1</c:f>
              <c:strCache>
                <c:ptCount val="1"/>
                <c:pt idx="0">
                  <c:v>FDI, % of GDP</c:v>
                </c:pt>
              </c:strCache>
            </c:strRef>
          </c:tx>
          <c:spPr>
            <a:ln w="31750" cap="rnd">
              <a:solidFill>
                <a:schemeClr val="accent5"/>
              </a:solidFill>
              <a:round/>
            </a:ln>
            <a:effectLst/>
          </c:spPr>
          <c:marker>
            <c:symbol val="none"/>
          </c:marker>
          <c:dLbls>
            <c:dLbl>
              <c:idx val="4"/>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2010</c:v>
                </c:pt>
                <c:pt idx="1">
                  <c:v>2011</c:v>
                </c:pt>
                <c:pt idx="2">
                  <c:v>2012</c:v>
                </c:pt>
                <c:pt idx="3">
                  <c:v>2013</c:v>
                </c:pt>
                <c:pt idx="4">
                  <c:v>2014</c:v>
                </c:pt>
                <c:pt idx="5">
                  <c:v>2015</c:v>
                </c:pt>
                <c:pt idx="6">
                  <c:v>2016</c:v>
                </c:pt>
                <c:pt idx="7">
                  <c:v>2017 9 months</c:v>
                </c:pt>
              </c:strCache>
            </c:strRef>
          </c:cat>
          <c:val>
            <c:numRef>
              <c:f>Sheet1!$D$2:$D$9</c:f>
              <c:numCache>
                <c:formatCode>0.0%</c:formatCode>
                <c:ptCount val="8"/>
                <c:pt idx="0">
                  <c:v>6.9935024336402543E-2</c:v>
                </c:pt>
                <c:pt idx="1">
                  <c:v>7.2597406382047924E-2</c:v>
                </c:pt>
                <c:pt idx="2">
                  <c:v>5.7506727106114187E-2</c:v>
                </c:pt>
                <c:pt idx="3">
                  <c:v>5.8854247670590686E-2</c:v>
                </c:pt>
                <c:pt idx="4">
                  <c:v>0.10679775179609173</c:v>
                </c:pt>
                <c:pt idx="5">
                  <c:v>0.11266696114650464</c:v>
                </c:pt>
                <c:pt idx="6">
                  <c:v>0.1101550246820896</c:v>
                </c:pt>
                <c:pt idx="7">
                  <c:v>0.12119400220927259</c:v>
                </c:pt>
              </c:numCache>
            </c:numRef>
          </c:val>
          <c:smooth val="0"/>
          <c:extLst xmlns:c16r2="http://schemas.microsoft.com/office/drawing/2015/06/chart">
            <c:ext xmlns:c16="http://schemas.microsoft.com/office/drawing/2014/chart" uri="{C3380CC4-5D6E-409C-BE32-E72D297353CC}">
              <c16:uniqueId val="{00000002-EFCA-4746-BC07-63A97485238E}"/>
            </c:ext>
          </c:extLst>
        </c:ser>
        <c:dLbls>
          <c:showLegendKey val="0"/>
          <c:showVal val="0"/>
          <c:showCatName val="0"/>
          <c:showSerName val="0"/>
          <c:showPercent val="0"/>
          <c:showBubbleSize val="0"/>
        </c:dLbls>
        <c:marker val="1"/>
        <c:smooth val="0"/>
        <c:axId val="1973013408"/>
        <c:axId val="1973015040"/>
      </c:lineChart>
      <c:catAx>
        <c:axId val="1973017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973012864"/>
        <c:crosses val="autoZero"/>
        <c:auto val="1"/>
        <c:lblAlgn val="ctr"/>
        <c:lblOffset val="100"/>
        <c:noMultiLvlLbl val="0"/>
      </c:catAx>
      <c:valAx>
        <c:axId val="1973012864"/>
        <c:scaling>
          <c:orientation val="minMax"/>
          <c:min val="10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973017760"/>
        <c:crosses val="autoZero"/>
        <c:crossBetween val="between"/>
      </c:valAx>
      <c:valAx>
        <c:axId val="19730150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973013408"/>
        <c:crosses val="max"/>
        <c:crossBetween val="between"/>
      </c:valAx>
      <c:catAx>
        <c:axId val="1973013408"/>
        <c:scaling>
          <c:orientation val="minMax"/>
        </c:scaling>
        <c:delete val="1"/>
        <c:axPos val="b"/>
        <c:numFmt formatCode="General" sourceLinked="1"/>
        <c:majorTickMark val="out"/>
        <c:minorTickMark val="none"/>
        <c:tickLblPos val="nextTo"/>
        <c:crossAx val="1973015040"/>
        <c:crosses val="autoZero"/>
        <c:auto val="1"/>
        <c:lblAlgn val="ctr"/>
        <c:lblOffset val="100"/>
        <c:noMultiLvlLbl val="0"/>
      </c:catAx>
      <c:spPr>
        <a:noFill/>
        <a:ln>
          <a:noFill/>
        </a:ln>
        <a:effectLst/>
      </c:spPr>
    </c:plotArea>
    <c:legend>
      <c:legendPos val="b"/>
      <c:layout>
        <c:manualLayout>
          <c:xMode val="edge"/>
          <c:yMode val="edge"/>
          <c:x val="0.19353058287297276"/>
          <c:y val="0.92184375471968494"/>
          <c:w val="0.41338168286048405"/>
          <c:h val="6.7411490093634688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legend>
    <c:plotVisOnly val="1"/>
    <c:dispBlanksAs val="gap"/>
    <c:showDLblsOverMax val="0"/>
  </c:chart>
  <c:spPr>
    <a:noFill/>
    <a:ln>
      <a:noFill/>
    </a:ln>
    <a:effectLst/>
  </c:spPr>
  <c:txPr>
    <a:bodyPr/>
    <a:lstStyle/>
    <a:p>
      <a:pPr>
        <a:defRPr sz="7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97371761061792"/>
          <c:y val="8.3847473495851491E-2"/>
          <c:w val="0.3252553371528758"/>
          <c:h val="0.80876349675634651"/>
        </c:manualLayout>
      </c:layout>
      <c:doughnutChart>
        <c:varyColors val="1"/>
        <c:ser>
          <c:idx val="0"/>
          <c:order val="0"/>
          <c:tx>
            <c:strRef>
              <c:f>Sheet1!$B$1</c:f>
              <c:strCache>
                <c:ptCount val="1"/>
                <c:pt idx="0">
                  <c:v>Column1</c:v>
                </c:pt>
              </c:strCache>
            </c:strRef>
          </c:tx>
          <c:explosion val="15"/>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B66-4547-A144-CD855B012415}"/>
              </c:ext>
            </c:extLst>
          </c:dPt>
          <c:dPt>
            <c:idx val="1"/>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2B66-4547-A144-CD855B012415}"/>
              </c:ext>
            </c:extLst>
          </c:dPt>
          <c:dPt>
            <c:idx val="2"/>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5-2B66-4547-A144-CD855B012415}"/>
              </c:ext>
            </c:extLst>
          </c:dPt>
          <c:dPt>
            <c:idx val="3"/>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7-2B66-4547-A144-CD855B012415}"/>
              </c:ext>
            </c:extLst>
          </c:dPt>
          <c:dPt>
            <c:idx val="4"/>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09-2B66-4547-A144-CD855B012415}"/>
              </c:ext>
            </c:extLst>
          </c:dPt>
          <c:dPt>
            <c:idx val="5"/>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0B-2B66-4547-A144-CD855B012415}"/>
              </c:ext>
            </c:extLst>
          </c:dPt>
          <c:dPt>
            <c:idx val="6"/>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0D-2B66-4547-A144-CD855B012415}"/>
              </c:ext>
            </c:extLst>
          </c:dPt>
          <c:dPt>
            <c:idx val="7"/>
            <c:bubble3D val="0"/>
            <c:spPr>
              <a:solidFill>
                <a:schemeClr val="accent3">
                  <a:lumMod val="80000"/>
                  <a:lumOff val="20000"/>
                </a:schemeClr>
              </a:solidFill>
              <a:ln>
                <a:noFill/>
              </a:ln>
              <a:effectLst/>
            </c:spPr>
            <c:extLst xmlns:c16r2="http://schemas.microsoft.com/office/drawing/2015/06/chart">
              <c:ext xmlns:c16="http://schemas.microsoft.com/office/drawing/2014/chart" uri="{C3380CC4-5D6E-409C-BE32-E72D297353CC}">
                <c16:uniqueId val="{0000000F-2B66-4547-A144-CD855B012415}"/>
              </c:ext>
            </c:extLst>
          </c:dPt>
          <c:dLbls>
            <c:dLbl>
              <c:idx val="0"/>
              <c:layout>
                <c:manualLayout>
                  <c:x val="9.003093767030089E-2"/>
                  <c:y val="-0.22201289336108243"/>
                </c:manualLayout>
              </c:layout>
              <c:tx>
                <c:rich>
                  <a:bodyPr/>
                  <a:lstStyle/>
                  <a:p>
                    <a:fld id="{C05D6832-9177-4F45-BA7C-3C7006D7AD12}" type="CATEGORYNAME">
                      <a:rPr lang="en-US" dirty="0"/>
                      <a:pPr/>
                      <a:t>[CATEGORY NAME]</a:t>
                    </a:fld>
                    <a:r>
                      <a:rPr lang="en-US" baseline="0" dirty="0"/>
                      <a:t>
</a:t>
                    </a:r>
                    <a:r>
                      <a:rPr lang="en-US" baseline="0" dirty="0" smtClean="0"/>
                      <a:t>33%</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2B66-4547-A144-CD855B012415}"/>
                </c:ext>
                <c:ext xmlns:c15="http://schemas.microsoft.com/office/drawing/2012/chart" uri="{CE6537A1-D6FC-4f65-9D91-7224C49458BB}">
                  <c15:layout>
                    <c:manualLayout>
                      <c:w val="0.23583770666198017"/>
                      <c:h val="0.2236672838476996"/>
                    </c:manualLayout>
                  </c15:layout>
                  <c15:dlblFieldTable/>
                  <c15:showDataLabelsRange val="0"/>
                </c:ext>
              </c:extLst>
            </c:dLbl>
            <c:dLbl>
              <c:idx val="1"/>
              <c:layout>
                <c:manualLayout>
                  <c:x val="9.7370440723090243E-2"/>
                  <c:y val="0.14274739160575306"/>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2B66-4547-A144-CD855B012415}"/>
                </c:ext>
                <c:ext xmlns:c15="http://schemas.microsoft.com/office/drawing/2012/chart" uri="{CE6537A1-D6FC-4f65-9D91-7224C49458BB}">
                  <c15:layout>
                    <c:manualLayout>
                      <c:w val="0.18845338408700416"/>
                      <c:h val="0.13412235979606701"/>
                    </c:manualLayout>
                  </c15:layout>
                </c:ext>
              </c:extLst>
            </c:dLbl>
            <c:dLbl>
              <c:idx val="2"/>
              <c:layout>
                <c:manualLayout>
                  <c:x val="-2.4798736517777184E-2"/>
                  <c:y val="0.15597451715090516"/>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2B66-4547-A144-CD855B012415}"/>
                </c:ext>
                <c:ext xmlns:c15="http://schemas.microsoft.com/office/drawing/2012/chart" uri="{CE6537A1-D6FC-4f65-9D91-7224C49458BB}">
                  <c15:layout>
                    <c:manualLayout>
                      <c:w val="0.32153874485623635"/>
                      <c:h val="0.13701067927938995"/>
                    </c:manualLayout>
                  </c15:layout>
                </c:ext>
              </c:extLst>
            </c:dLbl>
            <c:dLbl>
              <c:idx val="3"/>
              <c:layout>
                <c:manualLayout>
                  <c:x val="-0.14840026147522586"/>
                  <c:y val="6.3621775043904358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2B66-4547-A144-CD855B012415}"/>
                </c:ext>
                <c:ext xmlns:c15="http://schemas.microsoft.com/office/drawing/2012/chart" uri="{CE6537A1-D6FC-4f65-9D91-7224C49458BB}">
                  <c15:layout/>
                </c:ext>
              </c:extLst>
            </c:dLbl>
            <c:dLbl>
              <c:idx val="4"/>
              <c:layout>
                <c:manualLayout>
                  <c:x val="-0.13338147741226275"/>
                  <c:y val="6.2642677357581084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2B66-4547-A144-CD855B012415}"/>
                </c:ext>
                <c:ext xmlns:c15="http://schemas.microsoft.com/office/drawing/2012/chart" uri="{CE6537A1-D6FC-4f65-9D91-7224C49458BB}">
                  <c15:layout/>
                </c:ext>
              </c:extLst>
            </c:dLbl>
            <c:dLbl>
              <c:idx val="5"/>
              <c:layout>
                <c:manualLayout>
                  <c:x val="-0.16942715329022251"/>
                  <c:y val="-5.0077651938343808E-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2B66-4547-A144-CD855B012415}"/>
                </c:ext>
                <c:ext xmlns:c15="http://schemas.microsoft.com/office/drawing/2012/chart" uri="{CE6537A1-D6FC-4f65-9D91-7224C49458BB}">
                  <c15:layout/>
                </c:ext>
              </c:extLst>
            </c:dLbl>
            <c:dLbl>
              <c:idx val="6"/>
              <c:layout>
                <c:manualLayout>
                  <c:x val="-0.14247934183816013"/>
                  <c:y val="-9.7780133291722013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2B66-4547-A144-CD855B012415}"/>
                </c:ext>
                <c:ext xmlns:c15="http://schemas.microsoft.com/office/drawing/2012/chart" uri="{CE6537A1-D6FC-4f65-9D91-7224C49458BB}">
                  <c15:layout>
                    <c:manualLayout>
                      <c:w val="0.22915969458056243"/>
                      <c:h val="0.19282548986916345"/>
                    </c:manualLayout>
                  </c15:layout>
                </c:ext>
              </c:extLst>
            </c:dLbl>
            <c:dLbl>
              <c:idx val="7"/>
              <c:layout>
                <c:manualLayout>
                  <c:x val="-6.0363287773211087E-2"/>
                  <c:y val="-8.4429170536952536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2B66-4547-A144-CD855B012415}"/>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Lst>
          </c:dLbls>
          <c:cat>
            <c:strRef>
              <c:f>Sheet1!$A$2:$A$9</c:f>
              <c:strCache>
                <c:ptCount val="8"/>
                <c:pt idx="0">
                  <c:v>Transports and communications</c:v>
                </c:pt>
                <c:pt idx="1">
                  <c:v>Construction</c:v>
                </c:pt>
                <c:pt idx="2">
                  <c:v>Financial sector</c:v>
                </c:pt>
                <c:pt idx="3">
                  <c:v>Real Estate</c:v>
                </c:pt>
                <c:pt idx="4">
                  <c:v>Energy sector</c:v>
                </c:pt>
                <c:pt idx="5">
                  <c:v>Hotels and restaurants</c:v>
                </c:pt>
                <c:pt idx="6">
                  <c:v>Manufacturing</c:v>
                </c:pt>
                <c:pt idx="7">
                  <c:v>Other sectors</c:v>
                </c:pt>
              </c:strCache>
            </c:strRef>
          </c:cat>
          <c:val>
            <c:numRef>
              <c:f>Sheet1!$B$2:$B$9</c:f>
              <c:numCache>
                <c:formatCode>0.0%</c:formatCode>
                <c:ptCount val="8"/>
                <c:pt idx="0">
                  <c:v>0.33257361989413797</c:v>
                </c:pt>
                <c:pt idx="1">
                  <c:v>0.17916249276531743</c:v>
                </c:pt>
                <c:pt idx="2">
                  <c:v>0.11618908975609725</c:v>
                </c:pt>
                <c:pt idx="3">
                  <c:v>8.6843062449737968E-2</c:v>
                </c:pt>
                <c:pt idx="4">
                  <c:v>7.3048925485540803E-2</c:v>
                </c:pt>
                <c:pt idx="5">
                  <c:v>5.6096630839794832E-2</c:v>
                </c:pt>
                <c:pt idx="6">
                  <c:v>3.4327759926202364E-2</c:v>
                </c:pt>
                <c:pt idx="7">
                  <c:v>0.12175841888317174</c:v>
                </c:pt>
              </c:numCache>
            </c:numRef>
          </c:val>
          <c:extLst xmlns:c16r2="http://schemas.microsoft.com/office/drawing/2015/06/chart">
            <c:ext xmlns:c16="http://schemas.microsoft.com/office/drawing/2014/chart" uri="{C3380CC4-5D6E-409C-BE32-E72D297353CC}">
              <c16:uniqueId val="{00000010-2B66-4547-A144-CD855B012415}"/>
            </c:ext>
          </c:extLst>
        </c:ser>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9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defRPr>
            </a:pPr>
            <a:r>
              <a: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rPr>
              <a:t>Absolute Poverty</a:t>
            </a:r>
          </a:p>
        </c:rich>
      </c:tx>
      <c:layout>
        <c:manualLayout>
          <c:xMode val="edge"/>
          <c:yMode val="edge"/>
          <c:x val="0.36841430895178445"/>
          <c:y val="2.4621985386840118E-2"/>
        </c:manualLayout>
      </c:layout>
      <c:overlay val="0"/>
      <c:spPr>
        <a:noFill/>
        <a:ln>
          <a:noFill/>
        </a:ln>
        <a:effectLst/>
      </c:spPr>
      <c:txPr>
        <a:bodyPr rot="0" spcFirstLastPara="1" vertOverflow="ellipsis" vert="horz" wrap="square" anchor="ctr" anchorCtr="1"/>
        <a:lstStyle/>
        <a:p>
          <a:pPr algn="ctr" rtl="0">
            <a:defRPr lang="en-US" sz="1100" b="0" i="0" u="none" strike="noStrike" kern="1200" cap="all" spc="0" normalizeH="0" baseline="0" dirty="0" smtClean="0">
              <a:solidFill>
                <a:prstClr val="black">
                  <a:lumMod val="65000"/>
                  <a:lumOff val="35000"/>
                </a:prstClr>
              </a:solidFill>
              <a:latin typeface="BPG Mrgvlovani Caps 2010" panose="02000503000000020004" pitchFamily="2" charset="0"/>
              <a:ea typeface="+mn-ea"/>
              <a:cs typeface="+mn-cs"/>
            </a:defRPr>
          </a:pPr>
          <a:endParaRPr lang="en-US"/>
        </a:p>
      </c:txPr>
    </c:title>
    <c:autoTitleDeleted val="0"/>
    <c:plotArea>
      <c:layout>
        <c:manualLayout>
          <c:layoutTarget val="inner"/>
          <c:xMode val="edge"/>
          <c:yMode val="edge"/>
          <c:x val="1.8619464392644235E-2"/>
          <c:y val="0.14693517631508743"/>
          <c:w val="0.95346717164360861"/>
          <c:h val="0.72498362961705431"/>
        </c:manualLayout>
      </c:layout>
      <c:lineChart>
        <c:grouping val="standard"/>
        <c:varyColors val="0"/>
        <c:ser>
          <c:idx val="0"/>
          <c:order val="0"/>
          <c:tx>
            <c:strRef>
              <c:f>Sheet1!$B$1</c:f>
              <c:strCache>
                <c:ptCount val="1"/>
                <c:pt idx="0">
                  <c:v>Series 1</c:v>
                </c:pt>
              </c:strCache>
            </c:strRef>
          </c:tx>
          <c:spPr>
            <a:ln w="28575" cap="rnd">
              <a:solidFill>
                <a:srgbClr val="2B9FB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2980B9"/>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32.608062245302214</c:v>
                </c:pt>
                <c:pt idx="1">
                  <c:v>33.167319068641987</c:v>
                </c:pt>
                <c:pt idx="2">
                  <c:v>34.749374417002485</c:v>
                </c:pt>
                <c:pt idx="3">
                  <c:v>37.371820611844264</c:v>
                </c:pt>
                <c:pt idx="4">
                  <c:v>33.427745466294056</c:v>
                </c:pt>
                <c:pt idx="5">
                  <c:v>33.521351744006431</c:v>
                </c:pt>
                <c:pt idx="6">
                  <c:v>36.138405184573699</c:v>
                </c:pt>
                <c:pt idx="7">
                  <c:v>32.52919826874426</c:v>
                </c:pt>
                <c:pt idx="8">
                  <c:v>28.865864086602699</c:v>
                </c:pt>
                <c:pt idx="9">
                  <c:v>25.596709048265677</c:v>
                </c:pt>
                <c:pt idx="10">
                  <c:v>22.354405098322367</c:v>
                </c:pt>
                <c:pt idx="11">
                  <c:v>20.78228490103367</c:v>
                </c:pt>
                <c:pt idx="12">
                  <c:v>21.280503767387675</c:v>
                </c:pt>
              </c:numCache>
            </c:numRef>
          </c:val>
          <c:smooth val="0"/>
          <c:extLst xmlns:c16r2="http://schemas.microsoft.com/office/drawing/2015/06/chart">
            <c:ext xmlns:c16="http://schemas.microsoft.com/office/drawing/2014/chart" uri="{C3380CC4-5D6E-409C-BE32-E72D297353CC}">
              <c16:uniqueId val="{00000000-8C0E-428C-8096-6DB49E36FD2B}"/>
            </c:ext>
          </c:extLst>
        </c:ser>
        <c:dLbls>
          <c:showLegendKey val="0"/>
          <c:showVal val="0"/>
          <c:showCatName val="0"/>
          <c:showSerName val="0"/>
          <c:showPercent val="0"/>
          <c:showBubbleSize val="0"/>
        </c:dLbls>
        <c:smooth val="0"/>
        <c:axId val="1977869520"/>
        <c:axId val="1977866800"/>
      </c:lineChart>
      <c:catAx>
        <c:axId val="197786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7866800"/>
        <c:crosses val="autoZero"/>
        <c:auto val="1"/>
        <c:lblAlgn val="ctr"/>
        <c:lblOffset val="100"/>
        <c:noMultiLvlLbl val="0"/>
      </c:catAx>
      <c:valAx>
        <c:axId val="1977866800"/>
        <c:scaling>
          <c:orientation val="minMax"/>
          <c:min val="15"/>
        </c:scaling>
        <c:delete val="1"/>
        <c:axPos val="l"/>
        <c:numFmt formatCode="#,##0.0" sourceLinked="1"/>
        <c:majorTickMark val="none"/>
        <c:minorTickMark val="none"/>
        <c:tickLblPos val="nextTo"/>
        <c:crossAx val="1977869520"/>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7-11-24T18:32:40.404" idx="5">
    <p:pos x="10" y="10"/>
    <p:text>aqac 2016 monacemebi, tu OK aris davamatot</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800" dirty="0" smtClean="0">
              <a:latin typeface="Arial" panose="020B0604020202020204" pitchFamily="34" charset="0"/>
              <a:cs typeface="Arial" panose="020B0604020202020204" pitchFamily="34" charset="0"/>
            </a:rPr>
            <a:t>Better access to care</a:t>
          </a:r>
          <a:endParaRPr lang="en-GB" sz="28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36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36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800" dirty="0" smtClean="0">
              <a:latin typeface="Arial" panose="020B0604020202020204" pitchFamily="34" charset="0"/>
              <a:cs typeface="Arial" panose="020B0604020202020204" pitchFamily="34" charset="0"/>
            </a:rPr>
            <a:t>Better user experience</a:t>
          </a:r>
          <a:endParaRPr lang="en-GB" sz="28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36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36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800" dirty="0" smtClean="0">
              <a:latin typeface="Arial" panose="020B0604020202020204" pitchFamily="34" charset="0"/>
              <a:cs typeface="Arial" panose="020B0604020202020204" pitchFamily="34" charset="0"/>
            </a:rPr>
            <a:t>Better financial protection</a:t>
          </a:r>
          <a:endParaRPr lang="en-GB" sz="28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36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36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1BE7F0A3-780A-4C91-BA93-EDD424DDFF99}" type="presOf" srcId="{6EEADAF1-2A7B-4A93-A25F-C73C6D3D56DA}" destId="{DA089793-4975-4999-A52B-651EE91730DA}"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12CB3FC8-5607-4CCE-9973-102E615545ED}" type="presOf" srcId="{F3A22864-45DA-47F0-9766-0E99F38734A4}" destId="{65F66A6B-97A1-4A91-BEA6-29E9A8CA017F}" srcOrd="0" destOrd="0" presId="urn:microsoft.com/office/officeart/2005/8/layout/lProcess3"/>
    <dgm:cxn modelId="{5A5A2D13-1D0E-428B-9F4F-D09AB28FDE45}" type="presOf" srcId="{18F17440-78FB-4F19-B53E-3767B81E3DD5}" destId="{B4998F7A-9161-4387-AB5F-2166D0E85277}" srcOrd="0" destOrd="0" presId="urn:microsoft.com/office/officeart/2005/8/layout/lProcess3"/>
    <dgm:cxn modelId="{113FBE2B-1035-4792-AD84-304447FF2EDD}"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BB5644B7-F6E4-4B7C-868E-1547ECF561A0}" type="presParOf" srcId="{DA089793-4975-4999-A52B-651EE91730DA}" destId="{CE6596CC-A13F-4946-83FF-C16B16B18351}" srcOrd="0" destOrd="0" presId="urn:microsoft.com/office/officeart/2005/8/layout/lProcess3"/>
    <dgm:cxn modelId="{25929CB7-82FB-498A-BFBD-8C0B2D24DFDF}" type="presParOf" srcId="{CE6596CC-A13F-4946-83FF-C16B16B18351}" destId="{B4998F7A-9161-4387-AB5F-2166D0E85277}" srcOrd="0" destOrd="0" presId="urn:microsoft.com/office/officeart/2005/8/layout/lProcess3"/>
    <dgm:cxn modelId="{3FEF07DB-3B67-4E49-862C-7FEE734B7D8B}" type="presParOf" srcId="{DA089793-4975-4999-A52B-651EE91730DA}" destId="{0EEA75ED-6D39-4516-8E97-D13611EF628E}" srcOrd="1" destOrd="0" presId="urn:microsoft.com/office/officeart/2005/8/layout/lProcess3"/>
    <dgm:cxn modelId="{7F7E9376-CD4D-4D64-8877-306A4CF695B9}" type="presParOf" srcId="{DA089793-4975-4999-A52B-651EE91730DA}" destId="{0EBA0EAE-2F21-4E85-92C9-50E6977BE50C}" srcOrd="2" destOrd="0" presId="urn:microsoft.com/office/officeart/2005/8/layout/lProcess3"/>
    <dgm:cxn modelId="{D968DF5B-8256-4687-9BE6-C4F1D77B7226}" type="presParOf" srcId="{0EBA0EAE-2F21-4E85-92C9-50E6977BE50C}" destId="{F668D32E-F538-4EFB-9EF2-9FE4BA3FCB38}" srcOrd="0" destOrd="0" presId="urn:microsoft.com/office/officeart/2005/8/layout/lProcess3"/>
    <dgm:cxn modelId="{EB4F9972-1F47-4BE2-B6DE-115DC4D944CD}" type="presParOf" srcId="{DA089793-4975-4999-A52B-651EE91730DA}" destId="{C631CD4A-20CE-4034-B6C4-75BB7DA2A6A8}" srcOrd="3" destOrd="0" presId="urn:microsoft.com/office/officeart/2005/8/layout/lProcess3"/>
    <dgm:cxn modelId="{D22FD2ED-92A7-449F-9E68-292873BDF9E1}" type="presParOf" srcId="{DA089793-4975-4999-A52B-651EE91730DA}" destId="{1BA63240-BE5B-451D-B40C-D46C492946A5}" srcOrd="4" destOrd="0" presId="urn:microsoft.com/office/officeart/2005/8/layout/lProcess3"/>
    <dgm:cxn modelId="{91BB106B-49EC-4B18-847B-2B8860B0A5AE}"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0.16601</cdr:x>
      <cdr:y>0.74513</cdr:y>
    </cdr:from>
    <cdr:to>
      <cdr:x>0.28393</cdr:x>
      <cdr:y>0.82537</cdr:y>
    </cdr:to>
    <cdr:sp macro="" textlink="">
      <cdr:nvSpPr>
        <cdr:cNvPr id="2" name="TextBox 2"/>
        <cdr:cNvSpPr txBox="1"/>
      </cdr:nvSpPr>
      <cdr:spPr>
        <a:xfrm xmlns:a="http://schemas.openxmlformats.org/drawingml/2006/main">
          <a:off x="1745672" y="3499509"/>
          <a:ext cx="1239982" cy="37684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dirty="0">
              <a:latin typeface="Arial" panose="020B0604020202020204" pitchFamily="34" charset="0"/>
              <a:cs typeface="Arial" panose="020B0604020202020204" pitchFamily="34" charset="0"/>
            </a:rPr>
            <a:t>Constitution</a:t>
          </a:r>
          <a:r>
            <a:rPr lang="en-US" baseline="0" dirty="0">
              <a:latin typeface="Arial" panose="020B0604020202020204" pitchFamily="34" charset="0"/>
              <a:cs typeface="Arial" panose="020B0604020202020204" pitchFamily="34" charset="0"/>
            </a:rPr>
            <a:t> &amp; Lari introduction</a:t>
          </a:r>
          <a:endParaRPr lang="en-US"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0.31414</cdr:x>
      <cdr:y>0.02107</cdr:y>
    </cdr:from>
    <cdr:to>
      <cdr:x>0.52492</cdr:x>
      <cdr:y>0.09323</cdr:y>
    </cdr:to>
    <cdr:sp macro="" textlink="">
      <cdr:nvSpPr>
        <cdr:cNvPr id="3" name="TextBox 2"/>
        <cdr:cNvSpPr txBox="1"/>
      </cdr:nvSpPr>
      <cdr:spPr>
        <a:xfrm xmlns:a="http://schemas.openxmlformats.org/drawingml/2006/main">
          <a:off x="3303371" y="98961"/>
          <a:ext cx="2216478"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b="1" dirty="0">
              <a:latin typeface="Arial" panose="020B0604020202020204" pitchFamily="34" charset="0"/>
              <a:cs typeface="Arial" panose="020B0604020202020204" pitchFamily="34" charset="0"/>
            </a:rPr>
            <a:t>Stabilization and Early Reform</a:t>
          </a:r>
          <a:endParaRPr lang="en-US" sz="12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0.59413</cdr:x>
      <cdr:y>0.01788</cdr:y>
    </cdr:from>
    <cdr:to>
      <cdr:x>0.89177</cdr:x>
      <cdr:y>0.07164</cdr:y>
    </cdr:to>
    <cdr:sp macro="" textlink="">
      <cdr:nvSpPr>
        <cdr:cNvPr id="4" name="TextBox 1"/>
        <cdr:cNvSpPr txBox="1"/>
      </cdr:nvSpPr>
      <cdr:spPr>
        <a:xfrm xmlns:a="http://schemas.openxmlformats.org/drawingml/2006/main">
          <a:off x="6247658" y="83989"/>
          <a:ext cx="3129864"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b="1" baseline="0" dirty="0">
              <a:latin typeface="Arial" panose="020B0604020202020204" pitchFamily="34" charset="0"/>
              <a:cs typeface="Arial" panose="020B0604020202020204" pitchFamily="34" charset="0"/>
            </a:rPr>
            <a:t>Liberalization and </a:t>
          </a:r>
          <a:r>
            <a:rPr lang="en-US" sz="1200" b="1" dirty="0">
              <a:latin typeface="Arial" panose="020B0604020202020204" pitchFamily="34" charset="0"/>
              <a:cs typeface="Arial" panose="020B0604020202020204" pitchFamily="34" charset="0"/>
            </a:rPr>
            <a:t> </a:t>
          </a:r>
          <a:r>
            <a:rPr lang="en-US" sz="1200" b="1" baseline="0" dirty="0">
              <a:latin typeface="Arial" panose="020B0604020202020204" pitchFamily="34" charset="0"/>
              <a:cs typeface="Arial" panose="020B0604020202020204" pitchFamily="34" charset="0"/>
            </a:rPr>
            <a:t>pro-market reforms </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0.90689</cdr:x>
      <cdr:y>0.17286</cdr:y>
    </cdr:from>
    <cdr:to>
      <cdr:x>1</cdr:x>
      <cdr:y>0.22314</cdr:y>
    </cdr:to>
    <cdr:sp macro="" textlink="">
      <cdr:nvSpPr>
        <cdr:cNvPr id="5" name="TextBox 1"/>
        <cdr:cNvSpPr txBox="1"/>
      </cdr:nvSpPr>
      <cdr:spPr>
        <a:xfrm xmlns:a="http://schemas.openxmlformats.org/drawingml/2006/main">
          <a:off x="7152369" y="811837"/>
          <a:ext cx="734331" cy="23615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latin typeface="Arial" panose="020B0604020202020204" pitchFamily="34" charset="0"/>
              <a:cs typeface="Arial" panose="020B0604020202020204" pitchFamily="34" charset="0"/>
            </a:rPr>
            <a:t>DCFTA</a:t>
          </a:r>
        </a:p>
      </cdr:txBody>
    </cdr:sp>
  </cdr:relSizeAnchor>
  <cdr:relSizeAnchor xmlns:cdr="http://schemas.openxmlformats.org/drawingml/2006/chartDrawing">
    <cdr:from>
      <cdr:x>0.03815</cdr:x>
      <cdr:y>0.13088</cdr:y>
    </cdr:from>
    <cdr:to>
      <cdr:x>0.16492</cdr:x>
      <cdr:y>0.19509</cdr:y>
    </cdr:to>
    <cdr:sp macro="" textlink="">
      <cdr:nvSpPr>
        <cdr:cNvPr id="6" name="Text Box 5"/>
        <cdr:cNvSpPr txBox="1"/>
      </cdr:nvSpPr>
      <cdr:spPr>
        <a:xfrm xmlns:a="http://schemas.openxmlformats.org/drawingml/2006/main">
          <a:off x="226771" y="387705"/>
          <a:ext cx="753466" cy="190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0.51446</cdr:x>
      <cdr:y>0.60749</cdr:y>
    </cdr:from>
    <cdr:to>
      <cdr:x>0.656</cdr:x>
      <cdr:y>0.70989</cdr:y>
    </cdr:to>
    <cdr:sp macro="" textlink="">
      <cdr:nvSpPr>
        <cdr:cNvPr id="7" name="Text Box 6"/>
        <cdr:cNvSpPr txBox="1"/>
      </cdr:nvSpPr>
      <cdr:spPr>
        <a:xfrm xmlns:a="http://schemas.openxmlformats.org/drawingml/2006/main">
          <a:off x="4057392" y="2853080"/>
          <a:ext cx="1116283" cy="4809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Arial" panose="020B0604020202020204" pitchFamily="34" charset="0"/>
              <a:cs typeface="Arial" panose="020B0604020202020204" pitchFamily="34" charset="0"/>
            </a:rPr>
            <a:t>Rose Revolution</a:t>
          </a:r>
        </a:p>
      </cdr:txBody>
    </cdr:sp>
  </cdr:relSizeAnchor>
  <cdr:relSizeAnchor xmlns:cdr="http://schemas.openxmlformats.org/drawingml/2006/chartDrawing">
    <cdr:from>
      <cdr:x>0.70769</cdr:x>
      <cdr:y>0.39511</cdr:y>
    </cdr:from>
    <cdr:to>
      <cdr:x>0.86646</cdr:x>
      <cdr:y>0.49636</cdr:y>
    </cdr:to>
    <cdr:sp macro="" textlink="">
      <cdr:nvSpPr>
        <cdr:cNvPr id="8" name="Text Box 7"/>
        <cdr:cNvSpPr txBox="1"/>
      </cdr:nvSpPr>
      <cdr:spPr>
        <a:xfrm xmlns:a="http://schemas.openxmlformats.org/drawingml/2006/main">
          <a:off x="4206240" y="1170432"/>
          <a:ext cx="943661" cy="2999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dirty="0">
              <a:latin typeface="Arial" panose="020B0604020202020204" pitchFamily="34" charset="0"/>
              <a:cs typeface="Arial" panose="020B0604020202020204" pitchFamily="34" charset="0"/>
            </a:rPr>
            <a:t>Russo-Georgian War</a:t>
          </a:r>
        </a:p>
      </cdr:txBody>
    </cdr:sp>
  </cdr:relSizeAnchor>
</c:userShapes>
</file>

<file path=ppt/drawings/drawing2.xml><?xml version="1.0" encoding="utf-8"?>
<c:userShapes xmlns:c="http://schemas.openxmlformats.org/drawingml/2006/chart">
  <cdr:relSizeAnchor xmlns:cdr="http://schemas.openxmlformats.org/drawingml/2006/chartDrawing">
    <cdr:from>
      <cdr:x>0.53893</cdr:x>
      <cdr:y>0</cdr:y>
    </cdr:from>
    <cdr:to>
      <cdr:x>0.98388</cdr:x>
      <cdr:y>0.13276</cdr:y>
    </cdr:to>
    <cdr:sp macro="" textlink="">
      <cdr:nvSpPr>
        <cdr:cNvPr id="2" name="TextBox 1"/>
        <cdr:cNvSpPr txBox="1"/>
      </cdr:nvSpPr>
      <cdr:spPr>
        <a:xfrm xmlns:a="http://schemas.openxmlformats.org/drawingml/2006/main">
          <a:off x="2689471" y="0"/>
          <a:ext cx="2220445" cy="386121"/>
        </a:xfrm>
        <a:prstGeom xmlns:a="http://schemas.openxmlformats.org/drawingml/2006/main" prst="rect">
          <a:avLst/>
        </a:prstGeom>
        <a:ln xmlns:a="http://schemas.openxmlformats.org/drawingml/2006/main">
          <a:noFill/>
        </a:ln>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0.2442</cdr:y>
    </cdr:from>
    <cdr:to>
      <cdr:x>0.24383</cdr:x>
      <cdr:y>0.63636</cdr:y>
    </cdr:to>
    <cdr:sp macro="" textlink="">
      <cdr:nvSpPr>
        <cdr:cNvPr id="2" name="Rectangle 1"/>
        <cdr:cNvSpPr/>
      </cdr:nvSpPr>
      <cdr:spPr>
        <a:xfrm xmlns:a="http://schemas.openxmlformats.org/drawingml/2006/main">
          <a:off x="0" y="661187"/>
          <a:ext cx="1641603" cy="106182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150000"/>
            </a:lnSpc>
            <a:defRPr lang="ka-GE" sz="1000" b="0" i="0" u="none" strike="noStrike" kern="1200" cap="none" spc="0" normalizeH="0" baseline="0" dirty="0" smtClean="0">
              <a:solidFill>
                <a:prstClr val="black">
                  <a:lumMod val="65000"/>
                  <a:lumOff val="35000"/>
                </a:prstClr>
              </a:solidFill>
              <a:latin typeface="BPG Arial" panose="020B0604020202020204" pitchFamily="34" charset="0"/>
              <a:ea typeface="+mn-ea"/>
              <a:cs typeface="BPG Arial" panose="020B0604020202020204" pitchFamily="34" charset="0"/>
            </a:defRPr>
          </a:pPr>
          <a:r>
            <a:rPr lang="en-US" sz="1100" cap="all" dirty="0">
              <a:solidFill>
                <a:prstClr val="black">
                  <a:lumMod val="65000"/>
                  <a:lumOff val="35000"/>
                </a:prstClr>
              </a:solidFill>
              <a:latin typeface="BPG Mrgvlovani Caps 2010" panose="02000503000000020004" pitchFamily="2" charset="0"/>
            </a:rPr>
            <a:t>FDI</a:t>
          </a:r>
          <a:r>
            <a:rPr lang="en-US" sz="1400" dirty="0" smtClean="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 </a:t>
          </a:r>
        </a:p>
        <a:p xmlns:a="http://schemas.openxmlformats.org/drawingml/2006/main">
          <a:pPr algn="ctr">
            <a:lnSpc>
              <a:spcPct val="150000"/>
            </a:lnSpc>
            <a:defRPr lang="ka-GE" sz="1000" b="0" i="0" u="none" strike="noStrike" kern="1200" cap="none" spc="0" normalizeH="0" baseline="0" dirty="0" smtClean="0">
              <a:solidFill>
                <a:prstClr val="black">
                  <a:lumMod val="65000"/>
                  <a:lumOff val="35000"/>
                </a:prstClr>
              </a:solidFill>
              <a:latin typeface="BPG Arial" panose="020B0604020202020204" pitchFamily="34" charset="0"/>
              <a:ea typeface="+mn-ea"/>
              <a:cs typeface="BPG Arial" panose="020B0604020202020204" pitchFamily="34" charset="0"/>
            </a:defRPr>
          </a:pPr>
          <a:r>
            <a:rPr lang="en-US" sz="1100" cap="all" dirty="0">
              <a:solidFill>
                <a:prstClr val="black">
                  <a:lumMod val="65000"/>
                  <a:lumOff val="35000"/>
                </a:prstClr>
              </a:solidFill>
              <a:latin typeface="BPG Mrgvlovani Caps 2010" panose="02000503000000020004" pitchFamily="2" charset="0"/>
            </a:rPr>
            <a:t>by</a:t>
          </a:r>
          <a:r>
            <a:rPr lang="en-US" sz="1400" dirty="0" smtClean="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 </a:t>
          </a:r>
          <a:r>
            <a:rPr lang="en-US" sz="1100" cap="all" dirty="0">
              <a:solidFill>
                <a:prstClr val="black">
                  <a:lumMod val="65000"/>
                  <a:lumOff val="35000"/>
                </a:prstClr>
              </a:solidFill>
              <a:latin typeface="BPG Mrgvlovani Caps 2010" panose="02000503000000020004" pitchFamily="2" charset="0"/>
            </a:rPr>
            <a:t>Economic</a:t>
          </a:r>
          <a:r>
            <a:rPr lang="en-US" sz="1400" dirty="0" smtClean="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 </a:t>
          </a:r>
          <a:r>
            <a:rPr lang="en-US" sz="1100" cap="all" dirty="0">
              <a:solidFill>
                <a:prstClr val="black">
                  <a:lumMod val="65000"/>
                  <a:lumOff val="35000"/>
                </a:prstClr>
              </a:solidFill>
              <a:latin typeface="BPG Mrgvlovani Caps 2010" panose="02000503000000020004" pitchFamily="2" charset="0"/>
            </a:rPr>
            <a:t>Sectors</a:t>
          </a:r>
          <a:r>
            <a:rPr lang="en-US" sz="1400" dirty="0" smtClean="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 </a:t>
          </a:r>
          <a:r>
            <a:rPr lang="ka-GE" sz="1400" dirty="0" smtClean="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 </a:t>
          </a:r>
          <a:r>
            <a:rPr lang="ka-GE" sz="1100" cap="all" dirty="0">
              <a:solidFill>
                <a:prstClr val="black">
                  <a:lumMod val="65000"/>
                  <a:lumOff val="35000"/>
                </a:prstClr>
              </a:solidFill>
              <a:latin typeface="BPG Mrgvlovani Caps 2010" panose="02000503000000020004" pitchFamily="2" charset="0"/>
            </a:rPr>
            <a:t>2017</a:t>
          </a:r>
          <a:r>
            <a:rPr lang="ka-GE" sz="140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0.68421</cdr:x>
      <cdr:y>0.05769</cdr:y>
    </cdr:from>
    <cdr:to>
      <cdr:x>0.90087</cdr:x>
      <cdr:y>0.12372</cdr:y>
    </cdr:to>
    <cdr:sp macro="" textlink="">
      <cdr:nvSpPr>
        <cdr:cNvPr id="2" name="TextBox 1"/>
        <cdr:cNvSpPr txBox="1"/>
      </cdr:nvSpPr>
      <cdr:spPr>
        <a:xfrm xmlns:a="http://schemas.openxmlformats.org/drawingml/2006/main">
          <a:off x="2971800" y="228600"/>
          <a:ext cx="94104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b="1" dirty="0" smtClean="0">
              <a:solidFill>
                <a:srgbClr val="002060"/>
              </a:solidFill>
              <a:latin typeface="Arial" panose="020B0604020202020204" pitchFamily="34" charset="0"/>
              <a:cs typeface="Arial" panose="020B0604020202020204" pitchFamily="34" charset="0"/>
            </a:rPr>
            <a:t>EU28</a:t>
          </a:r>
          <a:endParaRPr lang="en-GB" sz="1100" b="1" dirty="0">
            <a:solidFill>
              <a:srgbClr val="00206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0.70175</cdr:x>
      <cdr:y>0.17308</cdr:y>
    </cdr:from>
    <cdr:to>
      <cdr:x>0.91841</cdr:x>
      <cdr:y>0.28182</cdr:y>
    </cdr:to>
    <cdr:sp macro="" textlink="">
      <cdr:nvSpPr>
        <cdr:cNvPr id="3" name="TextBox 9"/>
        <cdr:cNvSpPr txBox="1"/>
      </cdr:nvSpPr>
      <cdr:spPr>
        <a:xfrm xmlns:a="http://schemas.openxmlformats.org/drawingml/2006/main">
          <a:off x="3048000" y="685800"/>
          <a:ext cx="941042"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b="1" dirty="0" smtClean="0">
              <a:solidFill>
                <a:srgbClr val="002060"/>
              </a:solidFill>
              <a:latin typeface="Arial" panose="020B0604020202020204" pitchFamily="34" charset="0"/>
              <a:cs typeface="Arial" panose="020B0604020202020204" pitchFamily="34" charset="0"/>
            </a:rPr>
            <a:t>European Region</a:t>
          </a:r>
          <a:endParaRPr lang="en-GB" sz="1100" b="1" dirty="0">
            <a:solidFill>
              <a:srgbClr val="00206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0.68421</cdr:x>
      <cdr:y>0.42308</cdr:y>
    </cdr:from>
    <cdr:to>
      <cdr:x>0.90087</cdr:x>
      <cdr:y>0.4891</cdr:y>
    </cdr:to>
    <cdr:sp macro="" textlink="">
      <cdr:nvSpPr>
        <cdr:cNvPr id="4" name="TextBox 10"/>
        <cdr:cNvSpPr txBox="1"/>
      </cdr:nvSpPr>
      <cdr:spPr>
        <a:xfrm xmlns:a="http://schemas.openxmlformats.org/drawingml/2006/main">
          <a:off x="2971800" y="1676400"/>
          <a:ext cx="941041"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b="1" dirty="0" smtClean="0">
              <a:solidFill>
                <a:srgbClr val="002060"/>
              </a:solidFill>
              <a:latin typeface="Arial" panose="020B0604020202020204" pitchFamily="34" charset="0"/>
              <a:cs typeface="Arial" panose="020B0604020202020204" pitchFamily="34" charset="0"/>
            </a:rPr>
            <a:t>Georgia</a:t>
          </a:r>
          <a:endParaRPr lang="en-GB" sz="1100" b="1" dirty="0">
            <a:solidFill>
              <a:srgbClr val="002060"/>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1/12/2018</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1/12/2018</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Since 2013 the Government of Georgia has undertaken</a:t>
            </a:r>
            <a:r>
              <a:rPr lang="en-US" baseline="0" dirty="0" smtClean="0"/>
              <a:t> an important reforms to expand health care coverage to the entire population and improve health care services.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is a marked decreasing trend in notified TB cases over the past several years. </a:t>
            </a:r>
          </a:p>
          <a:p>
            <a:endParaRPr lang="en-US" dirty="0" smtClean="0"/>
          </a:p>
          <a:p>
            <a:r>
              <a:rPr lang="en-US" dirty="0" smtClean="0"/>
              <a:t>Tuberculosis remains a public health concern in Georgia,</a:t>
            </a:r>
            <a:r>
              <a:rPr lang="en-US" baseline="0" dirty="0" smtClean="0"/>
              <a:t> particularly, anti-TB drug resistance is a key challenge for the national TB </a:t>
            </a:r>
            <a:r>
              <a:rPr lang="en-US" baseline="0" dirty="0" err="1" smtClean="0"/>
              <a:t>programme</a:t>
            </a:r>
            <a:r>
              <a:rPr lang="en-US" baseline="0" dirty="0" smtClean="0"/>
              <a:t>.</a:t>
            </a:r>
          </a:p>
          <a:p>
            <a:endParaRPr lang="en-US" baseline="0" dirty="0" smtClean="0"/>
          </a:p>
          <a:p>
            <a:r>
              <a:rPr lang="en-US" baseline="0" dirty="0" smtClean="0"/>
              <a:t>The overall rate of newly diagnosed HIV infections in Georgia has increased over the last decade. The HIV epidemic is concentrated among key affected populations – MSM, people who inject drugs and female sexual workers. </a:t>
            </a:r>
          </a:p>
          <a:p>
            <a:endParaRPr lang="en-US" baseline="0" dirty="0" smtClean="0"/>
          </a:p>
          <a:p>
            <a:r>
              <a:rPr lang="en-US" baseline="0" dirty="0" smtClean="0"/>
              <a:t>We provide universal access to antiretroviral treatment. Since 2015 implemented Treat All strategy to all diagnosed people living with HIV despite their immune status.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396844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8650" lvl="1" indent="-171450">
              <a:buFont typeface="Arial" panose="020B0604020202020204" pitchFamily="34" charset="0"/>
              <a:buChar char="•"/>
            </a:pPr>
            <a:r>
              <a:rPr lang="en-US" sz="1200" dirty="0" smtClean="0">
                <a:solidFill>
                  <a:schemeClr val="tx1"/>
                </a:solidFill>
                <a:effectLst/>
              </a:rPr>
              <a:t>The</a:t>
            </a:r>
            <a:r>
              <a:rPr lang="en-US" sz="1200" baseline="0" dirty="0" smtClean="0">
                <a:solidFill>
                  <a:schemeClr val="tx1"/>
                </a:solidFill>
                <a:effectLst/>
              </a:rPr>
              <a:t> main goal of the elected government in 2012  and re-elected in 2016, is the poverty reduction and </a:t>
            </a:r>
            <a:r>
              <a:rPr lang="en-US" sz="1200" baseline="0" dirty="0" smtClean="0">
                <a:solidFill>
                  <a:srgbClr val="FF0000"/>
                </a:solidFill>
                <a:effectLst/>
              </a:rPr>
              <a:t>s</a:t>
            </a:r>
            <a:r>
              <a:rPr lang="en-US" sz="1200" dirty="0" smtClean="0">
                <a:solidFill>
                  <a:srgbClr val="FF0000"/>
                </a:solidFill>
                <a:effectLst/>
              </a:rPr>
              <a:t>ocially oriented political platform.</a:t>
            </a:r>
            <a:r>
              <a:rPr lang="en-US" sz="1200" baseline="0" dirty="0" smtClean="0">
                <a:solidFill>
                  <a:srgbClr val="FF0000"/>
                </a:solidFill>
                <a:effectLst/>
              </a:rPr>
              <a:t> Political will to prioritize health for national development and fund the health sector accordingly was key for introduction of the universal health care program in 2012. </a:t>
            </a:r>
          </a:p>
          <a:p>
            <a:pPr marL="457200" lvl="1" indent="0">
              <a:buFont typeface="Arial" panose="020B0604020202020204" pitchFamily="34" charset="0"/>
              <a:buNone/>
            </a:pPr>
            <a:endParaRPr lang="en-US" sz="1200" baseline="0" dirty="0" smtClean="0">
              <a:solidFill>
                <a:srgbClr val="FF0000"/>
              </a:solidFill>
              <a:effectLst/>
            </a:endParaRPr>
          </a:p>
          <a:p>
            <a:pPr marL="628650" lvl="1" indent="-171450">
              <a:buFont typeface="Arial" panose="020B0604020202020204" pitchFamily="34" charset="0"/>
              <a:buChar char="•"/>
            </a:pPr>
            <a:r>
              <a:rPr lang="en-US" sz="1200" baseline="0" dirty="0" smtClean="0">
                <a:solidFill>
                  <a:srgbClr val="FF0000"/>
                </a:solidFill>
                <a:effectLst/>
              </a:rPr>
              <a:t>With introduction of the UHC program there has been a shift in how health care financed and services purchased in Georgia – </a:t>
            </a:r>
            <a:r>
              <a:rPr lang="en-US" dirty="0" smtClean="0"/>
              <a:t>Creation of a single pool (almost),</a:t>
            </a:r>
            <a:r>
              <a:rPr lang="en-US" baseline="0" dirty="0" smtClean="0"/>
              <a:t> s</a:t>
            </a:r>
            <a:r>
              <a:rPr lang="en-US" dirty="0" smtClean="0"/>
              <a:t>ingle payer </a:t>
            </a:r>
            <a:r>
              <a:rPr lang="en-US" dirty="0" smtClean="0">
                <a:sym typeface="Wingdings" panose="05000000000000000000" pitchFamily="2" charset="2"/>
              </a:rPr>
              <a:t> purchasing agency</a:t>
            </a:r>
            <a:r>
              <a:rPr lang="en-US" baseline="0" dirty="0" smtClean="0">
                <a:sym typeface="Wingdings" panose="05000000000000000000" pitchFamily="2" charset="2"/>
              </a:rPr>
              <a:t> to administer the UHC and vertical health programs.</a:t>
            </a:r>
            <a:endParaRPr lang="en-US" dirty="0" smtClean="0">
              <a:sym typeface="Wingdings" panose="05000000000000000000" pitchFamily="2" charset="2"/>
            </a:endParaRPr>
          </a:p>
          <a:p>
            <a:pPr lvl="1"/>
            <a:endParaRPr lang="en-US" dirty="0" smtClean="0">
              <a:sym typeface="Wingdings" panose="05000000000000000000" pitchFamily="2" charset="2"/>
            </a:endParaRPr>
          </a:p>
          <a:p>
            <a:pPr marL="0" lvl="0" indent="0">
              <a:lnSpc>
                <a:spcPct val="120000"/>
              </a:lnSpc>
              <a:spcBef>
                <a:spcPts val="600"/>
              </a:spcBef>
              <a:buNone/>
            </a:pPr>
            <a:endParaRPr lang="en-US" sz="1200" baseline="0" dirty="0" smtClean="0">
              <a:solidFill>
                <a:srgbClr val="FF0000"/>
              </a:solidFill>
              <a:effectLst/>
            </a:endParaRPr>
          </a:p>
          <a:p>
            <a:pPr marL="0" lvl="0" indent="0">
              <a:lnSpc>
                <a:spcPct val="120000"/>
              </a:lnSpc>
              <a:spcBef>
                <a:spcPts val="600"/>
              </a:spcBef>
              <a:buNone/>
            </a:pPr>
            <a:endParaRPr lang="en-US" sz="1200" baseline="0" dirty="0" smtClean="0">
              <a:solidFill>
                <a:srgbClr val="FF0000"/>
              </a:solidFill>
              <a:effectLst/>
            </a:endParaRPr>
          </a:p>
          <a:p>
            <a:pPr marL="0" lvl="0" indent="0">
              <a:lnSpc>
                <a:spcPct val="120000"/>
              </a:lnSpc>
              <a:spcBef>
                <a:spcPts val="600"/>
              </a:spcBef>
              <a:buNone/>
            </a:pPr>
            <a:endParaRPr lang="en-US" sz="1200" baseline="0" dirty="0" smtClean="0">
              <a:solidFill>
                <a:srgbClr val="FF0000"/>
              </a:solidFill>
              <a:effectLst/>
            </a:endParaRPr>
          </a:p>
          <a:p>
            <a:pPr lvl="0">
              <a:lnSpc>
                <a:spcPct val="120000"/>
              </a:lnSpc>
              <a:spcBef>
                <a:spcPts val="600"/>
              </a:spcBef>
              <a:buFontTx/>
              <a:buChar char="-"/>
            </a:pPr>
            <a:endParaRPr lang="en-US" sz="2400" b="0"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13</a:t>
            </a:fld>
            <a:endParaRPr lang="en-US"/>
          </a:p>
        </p:txBody>
      </p:sp>
    </p:spTree>
    <p:extLst>
      <p:ext uri="{BB962C8B-B14F-4D97-AF65-F5344CB8AC3E}">
        <p14:creationId xmlns:p14="http://schemas.microsoft.com/office/powerpoint/2010/main" val="116699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Although</a:t>
            </a:r>
            <a:r>
              <a:rPr lang="en-US" sz="2600" baseline="0" dirty="0" smtClean="0"/>
              <a:t> the health impact of the UHC program remained to be seen and will be apparent in the medium to long-term, very important achievements and results are already visible, </a:t>
            </a:r>
            <a:r>
              <a:rPr lang="en-US" sz="2800" kern="1200" dirty="0" smtClean="0">
                <a:solidFill>
                  <a:schemeClr val="tx1"/>
                </a:solidFill>
                <a:effectLst/>
                <a:latin typeface="+mn-lt"/>
                <a:ea typeface="+mn-ea"/>
                <a:cs typeface="+mn-cs"/>
              </a:rPr>
              <a:t>specifically with respect to the financing scheme and greater equity in the health system.</a:t>
            </a:r>
            <a:r>
              <a:rPr lang="en-US" sz="2600" baseline="0" dirty="0" smtClean="0"/>
              <a:t> The n</a:t>
            </a:r>
            <a:r>
              <a:rPr lang="en-US" sz="2600" dirty="0" smtClean="0"/>
              <a:t>otable aspects of UHC reform are:</a:t>
            </a:r>
          </a:p>
          <a:p>
            <a:pPr lvl="1"/>
            <a:endParaRPr lang="en-US" dirty="0" smtClean="0"/>
          </a:p>
          <a:p>
            <a:endParaRPr lang="en-GB" dirty="0"/>
          </a:p>
        </p:txBody>
      </p:sp>
      <p:sp>
        <p:nvSpPr>
          <p:cNvPr id="4" name="Slide Number Placeholder 3"/>
          <p:cNvSpPr>
            <a:spLocks noGrp="1"/>
          </p:cNvSpPr>
          <p:nvPr>
            <p:ph type="sldNum" sz="quarter" idx="10"/>
          </p:nvPr>
        </p:nvSpPr>
        <p:spPr/>
        <p:txBody>
          <a:bodyPr/>
          <a:lstStyle/>
          <a:p>
            <a:fld id="{5357E922-5FCC-477E-9429-2B1F52C692DF}" type="slidenum">
              <a:rPr lang="en-GB" smtClean="0"/>
              <a:t>14</a:t>
            </a:fld>
            <a:endParaRPr lang="en-GB"/>
          </a:p>
        </p:txBody>
      </p:sp>
    </p:spTree>
    <p:extLst>
      <p:ext uri="{BB962C8B-B14F-4D97-AF65-F5344CB8AC3E}">
        <p14:creationId xmlns:p14="http://schemas.microsoft.com/office/powerpoint/2010/main" val="78527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 </a:t>
            </a:r>
          </a:p>
          <a:p>
            <a:pPr marL="171450" lvl="0" indent="-171450">
              <a:lnSpc>
                <a:spcPct val="120000"/>
              </a:lnSpc>
              <a:spcBef>
                <a:spcPts val="600"/>
              </a:spcBef>
              <a:buFont typeface="Arial" panose="020B0604020202020204" pitchFamily="34" charset="0"/>
              <a:buChar char="•"/>
            </a:pPr>
            <a:r>
              <a:rPr lang="en-US" sz="1200" b="0" baseline="0" dirty="0" smtClean="0"/>
              <a:t> The total level of health spending in Georgia at 8.5% of GDP is high compared with countries of similar level of income, however, despite recent increases, public health spending as a share of GDP remains lower than in many comparable countries in the European region.  </a:t>
            </a:r>
            <a:endParaRPr lang="en-US" sz="1200" b="0" dirty="0" smtClean="0"/>
          </a:p>
          <a:p>
            <a:endParaRPr lang="en-US" baseline="0" dirty="0" smtClean="0"/>
          </a:p>
          <a:p>
            <a:r>
              <a:rPr lang="en-US" baseline="0" dirty="0" smtClean="0"/>
              <a:t>  </a:t>
            </a:r>
            <a:r>
              <a:rPr lang="en-US" dirty="0" smtClean="0"/>
              <a:t>Total Health expenditure (%)</a:t>
            </a:r>
            <a:r>
              <a:rPr lang="en-US" baseline="0" dirty="0" smtClean="0"/>
              <a:t> of GDP are relatively </a:t>
            </a:r>
            <a:r>
              <a:rPr lang="sl-SI" baseline="0" dirty="0" smtClean="0"/>
              <a:t>low</a:t>
            </a:r>
            <a:r>
              <a:rPr lang="en-US" baseline="0" dirty="0" smtClean="0"/>
              <a:t> in </a:t>
            </a:r>
            <a:r>
              <a:rPr lang="sl-SI" b="1" baseline="0" dirty="0" smtClean="0"/>
              <a:t>Georgia </a:t>
            </a:r>
            <a:r>
              <a:rPr lang="en-US" b="1" baseline="0" dirty="0" smtClean="0"/>
              <a:t>at </a:t>
            </a:r>
            <a:r>
              <a:rPr lang="sl-SI" b="1" baseline="0" dirty="0" smtClean="0"/>
              <a:t>7</a:t>
            </a:r>
            <a:r>
              <a:rPr lang="en-US" b="1" baseline="0" dirty="0" smtClean="0"/>
              <a:t>.</a:t>
            </a:r>
            <a:r>
              <a:rPr lang="sl-SI" b="1" baseline="0" dirty="0" smtClean="0"/>
              <a:t>4</a:t>
            </a:r>
            <a:r>
              <a:rPr lang="en-US" b="1" baseline="0" dirty="0" smtClean="0"/>
              <a:t>% </a:t>
            </a:r>
            <a:r>
              <a:rPr lang="en-US" baseline="0" dirty="0" smtClean="0"/>
              <a:t>(2014). The WHO European Region average is at </a:t>
            </a:r>
            <a:r>
              <a:rPr lang="en-US" b="1" baseline="0" dirty="0" smtClean="0"/>
              <a:t>8.2%</a:t>
            </a:r>
            <a:r>
              <a:rPr lang="sl-SI" b="1" baseline="0" dirty="0" smtClean="0"/>
              <a:t>. </a:t>
            </a:r>
            <a:r>
              <a:rPr lang="sl-SI" b="0" baseline="0" dirty="0" smtClean="0"/>
              <a:t>Average for CIS is at </a:t>
            </a:r>
            <a:r>
              <a:rPr lang="sl-SI" b="1" baseline="0" dirty="0" smtClean="0"/>
              <a:t>6.6%</a:t>
            </a:r>
            <a:r>
              <a:rPr lang="sl-SI" b="0" baseline="0" dirty="0" smtClean="0"/>
              <a:t>.</a:t>
            </a:r>
            <a:endParaRPr lang="sl-SI" baseline="0" dirty="0" smtClean="0"/>
          </a:p>
          <a:p>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15</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 Rising public</a:t>
            </a:r>
            <a:r>
              <a:rPr lang="en-US" b="0" baseline="0" dirty="0" smtClean="0"/>
              <a:t> spending on health resulted in reduction of out-of-pocket spending in the system. </a:t>
            </a:r>
            <a:r>
              <a:rPr lang="en-US" b="0" dirty="0" smtClean="0"/>
              <a:t>Out-of-pocket spending on health has</a:t>
            </a:r>
            <a:r>
              <a:rPr lang="en-US" b="0" baseline="0" dirty="0" smtClean="0"/>
              <a:t> declined after introducing universal health care in 2012, from 73% to 57% in 2015.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 Despite the decrease, Georgia</a:t>
            </a:r>
            <a:r>
              <a:rPr lang="en-US" b="0" baseline="0" dirty="0" smtClean="0"/>
              <a:t> has still very high OOP expenditure as a share of total health spending – much higher than all comparator countries in the chart on the left. </a:t>
            </a:r>
            <a:r>
              <a:rPr lang="sl-SI" b="0" baseline="0" dirty="0" smtClean="0"/>
              <a:t>In </a:t>
            </a:r>
            <a:r>
              <a:rPr lang="en-US" baseline="0" dirty="0" smtClean="0"/>
              <a:t>the WHO European Region the average is </a:t>
            </a:r>
            <a:r>
              <a:rPr lang="en-US" b="0" baseline="0" dirty="0" smtClean="0"/>
              <a:t>at 26.6</a:t>
            </a:r>
            <a:r>
              <a:rPr lang="sl-SI" b="0" baseline="0" dirty="0" smtClean="0"/>
              <a:t>%.</a:t>
            </a:r>
            <a:r>
              <a:rPr lang="en-US" b="0" baseline="0" dirty="0" smtClean="0"/>
              <a:t> This is a challenge that will need to be addressed with putting mechanism that reduce reliance on OOP spending, and to reduce the risk of impoverishment and catastrophic health spending and improve access and affordability of care.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Behind</a:t>
            </a:r>
            <a:r>
              <a:rPr lang="en-US" baseline="0" dirty="0" smtClean="0"/>
              <a:t> high OOP spending on health is limited coverage of outpatient medicines, </a:t>
            </a:r>
            <a:r>
              <a:rPr lang="en-US" dirty="0" smtClean="0"/>
              <a:t>the main driver of OOPs and financial hardship for households</a:t>
            </a:r>
            <a:r>
              <a:rPr lang="en-US" baseline="0" dirty="0" smtClean="0"/>
              <a:t> </a:t>
            </a:r>
            <a:r>
              <a:rPr lang="en-US" sz="1600" dirty="0" smtClean="0">
                <a:sym typeface="Wingdings" panose="05000000000000000000" pitchFamily="2" charset="2"/>
              </a:rPr>
              <a:t>Pharmaceutical expenditures are high, especially for people with chronic conditions / elderly.</a:t>
            </a:r>
            <a:endParaRPr lang="sl-SI" dirty="0"/>
          </a:p>
        </p:txBody>
      </p:sp>
      <p:sp>
        <p:nvSpPr>
          <p:cNvPr id="4" name="Slide Number Placeholder 3"/>
          <p:cNvSpPr>
            <a:spLocks noGrp="1"/>
          </p:cNvSpPr>
          <p:nvPr>
            <p:ph type="sldNum" sz="quarter" idx="10"/>
          </p:nvPr>
        </p:nvSpPr>
        <p:spPr/>
        <p:txBody>
          <a:bodyPr/>
          <a:lstStyle/>
          <a:p>
            <a:fld id="{5ABEA5C9-79DF-4EAB-B6EC-DD2CD99996A7}" type="slidenum">
              <a:rPr lang="en-GB" smtClean="0"/>
              <a:t>16</a:t>
            </a:fld>
            <a:endParaRPr lang="en-GB" dirty="0"/>
          </a:p>
        </p:txBody>
      </p:sp>
    </p:spTree>
    <p:extLst>
      <p:ext uri="{BB962C8B-B14F-4D97-AF65-F5344CB8AC3E}">
        <p14:creationId xmlns:p14="http://schemas.microsoft.com/office/powerpoint/2010/main" val="2946643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coverage of population</a:t>
            </a:r>
            <a:r>
              <a:rPr lang="en-US" baseline="0" dirty="0" smtClean="0"/>
              <a:t> improved as demonstrated by the series of health care utilization and expenditures surveys. Over half of the population were covered first time.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17</a:t>
            </a:fld>
            <a:endParaRPr lang="en-US"/>
          </a:p>
        </p:txBody>
      </p:sp>
    </p:spTree>
    <p:extLst>
      <p:ext uri="{BB962C8B-B14F-4D97-AF65-F5344CB8AC3E}">
        <p14:creationId xmlns:p14="http://schemas.microsoft.com/office/powerpoint/2010/main" val="411405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 the UHC program, patients have almost unlimited choice of provider.  In terms of the package of benefits, benefits have been gradually increasing.</a:t>
            </a:r>
          </a:p>
          <a:p>
            <a:endParaRPr lang="en-US" baseline="0" dirty="0" smtClean="0"/>
          </a:p>
          <a:p>
            <a:r>
              <a:rPr lang="en-US" baseline="0" dirty="0" smtClean="0"/>
              <a:t>From May 2017, the highest earners are excluded from the UHC </a:t>
            </a:r>
            <a:r>
              <a:rPr lang="en-US" baseline="0" dirty="0" err="1" smtClean="0"/>
              <a:t>programme</a:t>
            </a:r>
            <a:r>
              <a:rPr lang="en-US" baseline="0" dirty="0" smtClean="0"/>
              <a:t> and expected to purchase health insurance. This reduction in coverage is counterbalanced by an expansion in the benefits package for those living below the poverty line to cover the essential outpatient pharmaceuticals for four chronic conditions.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18</a:t>
            </a:fld>
            <a:endParaRPr lang="en-US"/>
          </a:p>
        </p:txBody>
      </p:sp>
    </p:spTree>
    <p:extLst>
      <p:ext uri="{BB962C8B-B14F-4D97-AF65-F5344CB8AC3E}">
        <p14:creationId xmlns:p14="http://schemas.microsoft.com/office/powerpoint/2010/main" val="112925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seen a surge in utilization of the health care services. Utilization of outpatient</a:t>
            </a:r>
            <a:r>
              <a:rPr lang="en-US" baseline="0" dirty="0" smtClean="0"/>
              <a:t> and inpatient care has almost doubled since the introduction of the UHC program.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19</a:t>
            </a:fld>
            <a:endParaRPr lang="en-US"/>
          </a:p>
        </p:txBody>
      </p:sp>
    </p:spTree>
    <p:extLst>
      <p:ext uri="{BB962C8B-B14F-4D97-AF65-F5344CB8AC3E}">
        <p14:creationId xmlns:p14="http://schemas.microsoft.com/office/powerpoint/2010/main" val="1103873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satisfaction with the</a:t>
            </a:r>
            <a:r>
              <a:rPr lang="en-US" baseline="0" dirty="0" smtClean="0"/>
              <a:t> health system has increased and grown with the introduction of the UHC program, showed by the survey data.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20</a:t>
            </a:fld>
            <a:endParaRPr lang="en-US"/>
          </a:p>
        </p:txBody>
      </p:sp>
    </p:spTree>
    <p:extLst>
      <p:ext uri="{BB962C8B-B14F-4D97-AF65-F5344CB8AC3E}">
        <p14:creationId xmlns:p14="http://schemas.microsoft.com/office/powerpoint/2010/main" val="179014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in Abkhazia and South Ossetia resulting in a large number of internally displaced persons, and in 2008 war between Georgia and Russia. </a:t>
            </a:r>
          </a:p>
          <a:p>
            <a:pPr marL="171450" indent="-171450">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endParaRPr lang="en-US" dirty="0" smtClean="0"/>
          </a:p>
          <a:p>
            <a:pPr marL="171450" indent="-171450">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2</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Goal: Elimination of HCV by ensuring prevention, diagnosis and treatment of the disease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ea typeface="+mn-ea"/>
                <a:cs typeface="+mn-cs"/>
              </a:rPr>
              <a:t>2015 National survey conducted by NCDC and CDC revealed that ~150 thousand people are infected with active HCV infection and need to be treated. The most prevalent genotype nationwide is genotype 1 (appx. 40%) followed by genotype 3 and 2.</a:t>
            </a:r>
            <a:endParaRPr lang="ka-GE"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21</a:t>
            </a:fld>
            <a:endParaRPr lang="en-US"/>
          </a:p>
        </p:txBody>
      </p:sp>
    </p:spTree>
    <p:extLst>
      <p:ext uri="{BB962C8B-B14F-4D97-AF65-F5344CB8AC3E}">
        <p14:creationId xmlns:p14="http://schemas.microsoft.com/office/powerpoint/2010/main" val="936251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t>Regionalization of maternal and newborn health services – right patient, right place, right time equal access to high-quality of care for every mother and newborn along with other</a:t>
            </a:r>
            <a:r>
              <a:rPr lang="en-US" altLang="en-US" sz="2400" baseline="0" dirty="0" smtClean="0"/>
              <a:t> new programs  such as, universal newborn hearing screening, EMTCT of HIV/</a:t>
            </a:r>
            <a:r>
              <a:rPr lang="en-US" altLang="en-US" sz="2400" baseline="0" dirty="0" err="1" smtClean="0"/>
              <a:t>Syphils</a:t>
            </a:r>
            <a:r>
              <a:rPr lang="en-US" altLang="en-US" sz="2400" baseline="0" dirty="0" smtClean="0"/>
              <a:t>, Essential Nutrition Action Plan, </a:t>
            </a:r>
            <a:r>
              <a:rPr lang="en-US" altLang="en-US" sz="2400" baseline="0" dirty="0" err="1" smtClean="0"/>
              <a:t>etc</a:t>
            </a:r>
            <a:r>
              <a:rPr lang="en-US" altLang="en-US" sz="2400" baseline="0" dirty="0" smtClean="0"/>
              <a:t> are the major initiatives and programs implemented in MCH area since 2015.</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2400"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t>The first comprehensive Maternal and Newborn and RH Strategy and Action Plan was developed and approved by the Cabinet in March 2017.</a:t>
            </a:r>
            <a:endParaRPr lang="en-US" alt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22</a:t>
            </a:fld>
            <a:endParaRPr lang="en-US"/>
          </a:p>
        </p:txBody>
      </p:sp>
    </p:spTree>
    <p:extLst>
      <p:ext uri="{BB962C8B-B14F-4D97-AF65-F5344CB8AC3E}">
        <p14:creationId xmlns:p14="http://schemas.microsoft.com/office/powerpoint/2010/main" val="4027436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59666" indent="-292179">
              <a:spcBef>
                <a:spcPct val="30000"/>
              </a:spcBef>
              <a:defRPr sz="1200">
                <a:solidFill>
                  <a:schemeClr val="tx1"/>
                </a:solidFill>
                <a:latin typeface="Arial" charset="0"/>
                <a:cs typeface="Arial" charset="0"/>
              </a:defRPr>
            </a:lvl2pPr>
            <a:lvl3pPr marL="1168718" indent="-233744">
              <a:spcBef>
                <a:spcPct val="30000"/>
              </a:spcBef>
              <a:defRPr sz="1200">
                <a:solidFill>
                  <a:schemeClr val="tx1"/>
                </a:solidFill>
                <a:latin typeface="Arial" charset="0"/>
                <a:cs typeface="Arial" charset="0"/>
              </a:defRPr>
            </a:lvl3pPr>
            <a:lvl4pPr marL="1636205" indent="-233744">
              <a:spcBef>
                <a:spcPct val="30000"/>
              </a:spcBef>
              <a:defRPr sz="1200">
                <a:solidFill>
                  <a:schemeClr val="tx1"/>
                </a:solidFill>
                <a:latin typeface="Arial" charset="0"/>
                <a:cs typeface="Arial" charset="0"/>
              </a:defRPr>
            </a:lvl4pPr>
            <a:lvl5pPr marL="2103692" indent="-233744">
              <a:spcBef>
                <a:spcPct val="30000"/>
              </a:spcBef>
              <a:defRPr sz="1200">
                <a:solidFill>
                  <a:schemeClr val="tx1"/>
                </a:solidFill>
                <a:latin typeface="Arial" charset="0"/>
                <a:cs typeface="Arial" charset="0"/>
              </a:defRPr>
            </a:lvl5pPr>
            <a:lvl6pPr marL="2571179" indent="-233744" eaLnBrk="0" fontAlgn="base" hangingPunct="0">
              <a:spcBef>
                <a:spcPct val="30000"/>
              </a:spcBef>
              <a:spcAft>
                <a:spcPct val="0"/>
              </a:spcAft>
              <a:defRPr sz="1200">
                <a:solidFill>
                  <a:schemeClr val="tx1"/>
                </a:solidFill>
                <a:latin typeface="Arial" charset="0"/>
                <a:cs typeface="Arial" charset="0"/>
              </a:defRPr>
            </a:lvl6pPr>
            <a:lvl7pPr marL="3038666" indent="-233744" eaLnBrk="0" fontAlgn="base" hangingPunct="0">
              <a:spcBef>
                <a:spcPct val="30000"/>
              </a:spcBef>
              <a:spcAft>
                <a:spcPct val="0"/>
              </a:spcAft>
              <a:defRPr sz="1200">
                <a:solidFill>
                  <a:schemeClr val="tx1"/>
                </a:solidFill>
                <a:latin typeface="Arial" charset="0"/>
                <a:cs typeface="Arial" charset="0"/>
              </a:defRPr>
            </a:lvl7pPr>
            <a:lvl8pPr marL="3506153" indent="-233744" eaLnBrk="0" fontAlgn="base" hangingPunct="0">
              <a:spcBef>
                <a:spcPct val="30000"/>
              </a:spcBef>
              <a:spcAft>
                <a:spcPct val="0"/>
              </a:spcAft>
              <a:defRPr sz="1200">
                <a:solidFill>
                  <a:schemeClr val="tx1"/>
                </a:solidFill>
                <a:latin typeface="Arial" charset="0"/>
                <a:cs typeface="Arial" charset="0"/>
              </a:defRPr>
            </a:lvl8pPr>
            <a:lvl9pPr marL="3973640" indent="-233744"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4D74301-C102-4364-B231-FB2559C5E698}" type="slidenum">
              <a:rPr lang="ru-RU" altLang="en-US"/>
              <a:pPr>
                <a:spcBef>
                  <a:spcPct val="0"/>
                </a:spcBef>
              </a:pPr>
              <a:t>23</a:t>
            </a:fld>
            <a:endParaRPr lang="ru-RU" altLang="en-US"/>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charset="0"/>
              <a:cs typeface="Arial" charset="0"/>
            </a:endParaRPr>
          </a:p>
        </p:txBody>
      </p:sp>
      <p:sp>
        <p:nvSpPr>
          <p:cNvPr id="73733" name="Slide Number Placeholder 3"/>
          <p:cNvSpPr txBox="1">
            <a:spLocks noGrp="1"/>
          </p:cNvSpPr>
          <p:nvPr/>
        </p:nvSpPr>
        <p:spPr bwMode="auto">
          <a:xfrm>
            <a:off x="3938734" y="8842382"/>
            <a:ext cx="3014471" cy="46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7" tIns="46749" rIns="93497" bIns="46749" anchor="b"/>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29E96666-06C6-4F38-9C23-41F2D8D3ADFA}" type="slidenum">
              <a:rPr lang="en-US" altLang="en-US">
                <a:ea typeface="MS PGothic" pitchFamily="34" charset="-128"/>
              </a:rPr>
              <a:pPr algn="r" eaLnBrk="1" hangingPunct="1">
                <a:spcBef>
                  <a:spcPct val="0"/>
                </a:spcBef>
              </a:pPr>
              <a:t>23</a:t>
            </a:fld>
            <a:endParaRPr lang="en-US" altLang="en-US">
              <a:ea typeface="MS PGothic" pitchFamily="34" charset="-128"/>
            </a:endParaRPr>
          </a:p>
        </p:txBody>
      </p:sp>
    </p:spTree>
    <p:extLst>
      <p:ext uri="{BB962C8B-B14F-4D97-AF65-F5344CB8AC3E}">
        <p14:creationId xmlns:p14="http://schemas.microsoft.com/office/powerpoint/2010/main" val="665201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24</a:t>
            </a:fld>
            <a:endParaRPr lang="en-US"/>
          </a:p>
        </p:txBody>
      </p:sp>
    </p:spTree>
    <p:extLst>
      <p:ext uri="{BB962C8B-B14F-4D97-AF65-F5344CB8AC3E}">
        <p14:creationId xmlns:p14="http://schemas.microsoft.com/office/powerpoint/2010/main" val="612023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25</a:t>
            </a:fld>
            <a:endParaRPr lang="en-US"/>
          </a:p>
        </p:txBody>
      </p:sp>
    </p:spTree>
    <p:extLst>
      <p:ext uri="{BB962C8B-B14F-4D97-AF65-F5344CB8AC3E}">
        <p14:creationId xmlns:p14="http://schemas.microsoft.com/office/powerpoint/2010/main" val="1780392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main goal is to transform professional, technical and vocational education and training and to optimize the performance, quality and impact of HRH through evidence-informed policies, contributing to healthy lives and well-being, effective universal health coverage, and resilient and strengthened health systems at all levels.</a:t>
            </a:r>
          </a:p>
          <a:p>
            <a:endParaRPr lang="en-US" dirty="0" smtClean="0"/>
          </a:p>
          <a:p>
            <a:pPr marL="171450" indent="-171450">
              <a:buFont typeface="Arial" panose="020B0604020202020204" pitchFamily="34" charset="0"/>
              <a:buChar char="•"/>
            </a:pPr>
            <a:r>
              <a:rPr lang="en-US" dirty="0" smtClean="0"/>
              <a:t>Initiated analysis of the </a:t>
            </a:r>
            <a:r>
              <a:rPr lang="en-US" dirty="0" err="1" smtClean="0"/>
              <a:t>labour</a:t>
            </a:r>
            <a:r>
              <a:rPr lang="en-US" dirty="0" smtClean="0"/>
              <a:t> market in order to develop appropriate policies and strategies; however, developing tools and plans that quantify health workforce needs, demand and supply for projected future scenarios will be needed to address HR needs and planning.</a:t>
            </a:r>
          </a:p>
          <a:p>
            <a:endParaRPr lang="en-US" dirty="0" smtClean="0"/>
          </a:p>
          <a:p>
            <a:pPr marL="171450" indent="-171450">
              <a:buFont typeface="Arial" panose="020B0604020202020204" pitchFamily="34" charset="0"/>
              <a:buChar char="•"/>
            </a:pPr>
            <a:r>
              <a:rPr lang="en-US" dirty="0" smtClean="0"/>
              <a:t>strengthening HRH information systems and other mechanisms for the effective collection, reporting and analysis of reliable HRH data, such as national health workforce registries and national health workforce accounts</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26</a:t>
            </a:fld>
            <a:endParaRPr lang="en-US"/>
          </a:p>
        </p:txBody>
      </p:sp>
    </p:spTree>
    <p:extLst>
      <p:ext uri="{BB962C8B-B14F-4D97-AF65-F5344CB8AC3E}">
        <p14:creationId xmlns:p14="http://schemas.microsoft.com/office/powerpoint/2010/main" val="3662254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High OOP Payments are a Risk Factor for Impoverishment</a:t>
            </a:r>
            <a:r>
              <a:rPr lang="en-US" sz="1200" b="0" baseline="0" dirty="0" smtClean="0">
                <a:latin typeface="+mn-lt"/>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solidFill>
                  <a:srgbClr val="FF0000"/>
                </a:solidFill>
                <a:latin typeface="+mn-lt"/>
              </a:rPr>
              <a:t>Population ageing + weak management of NCDs + inefficient service delivery structure </a:t>
            </a:r>
            <a:r>
              <a:rPr lang="en-US" sz="1200" b="0" dirty="0" smtClean="0">
                <a:solidFill>
                  <a:srgbClr val="FF0000"/>
                </a:solidFill>
                <a:latin typeface="+mn-lt"/>
                <a:sym typeface="Wingdings" panose="05000000000000000000" pitchFamily="2" charset="2"/>
              </a:rPr>
              <a:t> are</a:t>
            </a:r>
            <a:r>
              <a:rPr lang="en-US" sz="1200" b="0" baseline="0" dirty="0" smtClean="0">
                <a:solidFill>
                  <a:srgbClr val="FF0000"/>
                </a:solidFill>
                <a:latin typeface="+mn-lt"/>
                <a:sym typeface="Wingdings" panose="05000000000000000000" pitchFamily="2" charset="2"/>
              </a:rPr>
              <a:t> the </a:t>
            </a:r>
            <a:r>
              <a:rPr lang="en-US" sz="1200" b="0" dirty="0" smtClean="0">
                <a:solidFill>
                  <a:srgbClr val="FF0000"/>
                </a:solidFill>
                <a:latin typeface="+mn-lt"/>
                <a:sym typeface="Wingdings" panose="05000000000000000000" pitchFamily="2" charset="2"/>
              </a:rPr>
              <a:t>mix of cost drivers</a:t>
            </a:r>
          </a:p>
          <a:p>
            <a:pPr marL="171450" indent="-171450">
              <a:buFont typeface="Arial" panose="020B0604020202020204" pitchFamily="34" charset="0"/>
              <a:buChar char="•"/>
            </a:pPr>
            <a:r>
              <a:rPr lang="en-US" sz="1200" b="0" dirty="0" smtClean="0">
                <a:latin typeface="+mn-lt"/>
              </a:rPr>
              <a:t>40% of total health spending on pharmaceuticals</a:t>
            </a:r>
            <a:r>
              <a:rPr lang="en-US" sz="1200" b="0" baseline="0" dirty="0" smtClean="0">
                <a:latin typeface="+mn-lt"/>
              </a:rPr>
              <a:t> and m</a:t>
            </a:r>
            <a:r>
              <a:rPr lang="en-US" sz="1200" b="0" dirty="0" smtClean="0">
                <a:latin typeface="+mn-lt"/>
              </a:rPr>
              <a:t>ost of this is paid for out-of-pocket</a:t>
            </a:r>
            <a:endParaRPr lang="en-US" sz="1200" b="0" dirty="0" smtClean="0">
              <a:latin typeface="+mn-lt"/>
              <a:sym typeface="Wingdings" panose="05000000000000000000" pitchFamily="2" charset="2"/>
            </a:endParaRPr>
          </a:p>
          <a:p>
            <a:pPr marL="171450" indent="-171450">
              <a:buFont typeface="Arial" panose="020B0604020202020204" pitchFamily="34" charset="0"/>
              <a:buChar char="•"/>
            </a:pPr>
            <a:r>
              <a:rPr lang="en-US" sz="1200" b="0" dirty="0" smtClean="0">
                <a:latin typeface="+mn-lt"/>
              </a:rPr>
              <a:t>We</a:t>
            </a:r>
            <a:r>
              <a:rPr lang="en-US" sz="1200" b="0" baseline="0" dirty="0" smtClean="0">
                <a:latin typeface="+mn-lt"/>
              </a:rPr>
              <a:t> are not just looking at </a:t>
            </a:r>
            <a:r>
              <a:rPr lang="en-US" sz="1200" b="0" dirty="0" smtClean="0">
                <a:latin typeface="+mn-lt"/>
              </a:rPr>
              <a:t>finding additional resources but also trying</a:t>
            </a:r>
            <a:r>
              <a:rPr lang="en-US" sz="1200" b="0" baseline="0" dirty="0" smtClean="0">
                <a:latin typeface="+mn-lt"/>
              </a:rPr>
              <a:t> to </a:t>
            </a:r>
            <a:r>
              <a:rPr lang="en-US" sz="1200" b="0" dirty="0" smtClean="0">
                <a:latin typeface="+mn-lt"/>
              </a:rPr>
              <a:t> understand constraints,</a:t>
            </a:r>
            <a:r>
              <a:rPr lang="en-US" sz="1200" b="0" baseline="0" dirty="0" smtClean="0">
                <a:latin typeface="+mn-lt"/>
              </a:rPr>
              <a:t> and employ e</a:t>
            </a:r>
            <a:r>
              <a:rPr lang="en-US" sz="1200" b="0" dirty="0" smtClean="0">
                <a:latin typeface="+mn-lt"/>
              </a:rPr>
              <a:t>fficiency savings: get better value for money from existing resources.</a:t>
            </a:r>
            <a:r>
              <a:rPr lang="en-US" sz="1200" b="0" baseline="0" dirty="0" smtClean="0">
                <a:latin typeface="+mn-lt"/>
              </a:rPr>
              <a:t> </a:t>
            </a:r>
          </a:p>
          <a:p>
            <a:pPr marL="171450" indent="-171450">
              <a:buFont typeface="Arial" panose="020B0604020202020204" pitchFamily="34" charset="0"/>
              <a:buChar char="•"/>
            </a:pPr>
            <a:r>
              <a:rPr lang="en-US" sz="1200" b="0" dirty="0" smtClean="0">
                <a:latin typeface="+mn-lt"/>
              </a:rPr>
              <a:t>SSA is a single purchaser and needs to fully exploit its purchasing power. 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indent="-171450">
              <a:buFont typeface="Arial" panose="020B0604020202020204" pitchFamily="34" charset="0"/>
              <a:buChar char="•"/>
            </a:pPr>
            <a:r>
              <a:rPr lang="en-GB" sz="1200" b="0" dirty="0" smtClean="0">
                <a:solidFill>
                  <a:srgbClr val="002060"/>
                </a:solidFill>
                <a:latin typeface="+mn-lt"/>
                <a:cs typeface="Arial" panose="020B0604020202020204" pitchFamily="34" charset="0"/>
              </a:rPr>
              <a:t>Extend coverage of </a:t>
            </a:r>
            <a:r>
              <a:rPr lang="en-GB" sz="1200" b="0" dirty="0" smtClean="0">
                <a:solidFill>
                  <a:srgbClr val="C00000"/>
                </a:solidFill>
                <a:latin typeface="+mn-lt"/>
                <a:cs typeface="Arial" panose="020B0604020202020204" pitchFamily="34" charset="0"/>
              </a:rPr>
              <a:t>cost-effective outpatient medicines </a:t>
            </a:r>
            <a:r>
              <a:rPr lang="en-GB" sz="1200" b="0" dirty="0" smtClean="0">
                <a:solidFill>
                  <a:srgbClr val="002060"/>
                </a:solidFill>
                <a:latin typeface="+mn-lt"/>
                <a:cs typeface="Arial" panose="020B0604020202020204" pitchFamily="34" charset="0"/>
              </a:rPr>
              <a:t>for better health, wealth and value</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ym typeface="Wingdings" panose="05000000000000000000"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sym typeface="Wingdings" panose="05000000000000000000" pitchFamily="2" charset="2"/>
            </a:endParaRPr>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27</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6125" indent="-287338">
              <a:defRPr>
                <a:solidFill>
                  <a:schemeClr val="tx1"/>
                </a:solidFill>
                <a:latin typeface="Arial" panose="020B0604020202020204" pitchFamily="34" charset="0"/>
                <a:ea typeface="MS PGothic" panose="020B0600070205080204" pitchFamily="34" charset="-128"/>
              </a:defRPr>
            </a:lvl2pPr>
            <a:lvl3pPr marL="1149350" indent="-228600">
              <a:defRPr>
                <a:solidFill>
                  <a:schemeClr val="tx1"/>
                </a:solidFill>
                <a:latin typeface="Arial" panose="020B0604020202020204" pitchFamily="34" charset="0"/>
                <a:ea typeface="MS PGothic" panose="020B0600070205080204" pitchFamily="34" charset="-128"/>
              </a:defRPr>
            </a:lvl3pPr>
            <a:lvl4pPr marL="1609725" indent="-228600">
              <a:defRPr>
                <a:solidFill>
                  <a:schemeClr val="tx1"/>
                </a:solidFill>
                <a:latin typeface="Arial" panose="020B0604020202020204" pitchFamily="34" charset="0"/>
                <a:ea typeface="MS PGothic" panose="020B0600070205080204" pitchFamily="34" charset="-128"/>
              </a:defRPr>
            </a:lvl4pPr>
            <a:lvl5pPr marL="2068513" indent="-228600">
              <a:defRPr>
                <a:solidFill>
                  <a:schemeClr val="tx1"/>
                </a:solidFill>
                <a:latin typeface="Arial" panose="020B0604020202020204" pitchFamily="34" charset="0"/>
                <a:ea typeface="MS PGothic" panose="020B0600070205080204" pitchFamily="34" charset="-128"/>
              </a:defRPr>
            </a:lvl5pPr>
            <a:lvl6pPr marL="25257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829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401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73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D732DC-9664-4303-BF3A-F968921D5E8A}" type="slidenum">
              <a:rPr lang="ru-RU" altLang="ka-GE" smtClean="0"/>
              <a:pPr/>
              <a:t>38</a:t>
            </a:fld>
            <a:endParaRPr lang="ru-RU" altLang="ka-GE"/>
          </a:p>
        </p:txBody>
      </p:sp>
      <p:sp>
        <p:nvSpPr>
          <p:cNvPr id="1331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endParaRPr lang="ka-GE">
              <a:latin typeface="Arial" charset="0"/>
              <a:ea typeface="ＭＳ Ｐゴシック" charset="0"/>
              <a:cs typeface="Arial" charset="0"/>
            </a:endParaRPr>
          </a:p>
        </p:txBody>
      </p:sp>
      <p:sp>
        <p:nvSpPr>
          <p:cNvPr id="13317" name="Slide Number Placeholder 3"/>
          <p:cNvSpPr txBox="1">
            <a:spLocks noGrp="1"/>
          </p:cNvSpPr>
          <p:nvPr/>
        </p:nvSpPr>
        <p:spPr bwMode="auto">
          <a:xfrm>
            <a:off x="3940250" y="8689939"/>
            <a:ext cx="3014364" cy="45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9" tIns="45994" rIns="91989" bIns="4599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3FA704C0-AC5A-4A57-95F9-7BB83B4CC165}" type="slidenum">
              <a:rPr lang="en-US" altLang="ka-GE" sz="1200"/>
              <a:pPr algn="r" eaLnBrk="1" hangingPunct="1"/>
              <a:t>38</a:t>
            </a:fld>
            <a:endParaRPr lang="en-US" altLang="ka-GE" sz="1200"/>
          </a:p>
        </p:txBody>
      </p:sp>
    </p:spTree>
    <p:extLst>
      <p:ext uri="{BB962C8B-B14F-4D97-AF65-F5344CB8AC3E}">
        <p14:creationId xmlns:p14="http://schemas.microsoft.com/office/powerpoint/2010/main" val="3459113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AA816036-864D-4ADB-B24F-1C27D4C2EF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8998CA1-FBB4-47AC-825B-80EA24F26767}" type="slidenum">
              <a:rPr lang="ru-RU" altLang="en-US" smtClean="0"/>
              <a:pPr>
                <a:spcBef>
                  <a:spcPct val="0"/>
                </a:spcBef>
              </a:pPr>
              <a:t>41</a:t>
            </a:fld>
            <a:endParaRPr lang="ru-RU" altLang="en-US"/>
          </a:p>
        </p:txBody>
      </p:sp>
      <p:sp>
        <p:nvSpPr>
          <p:cNvPr id="43011" name="Slide Image Placeholder 1">
            <a:extLst>
              <a:ext uri="{FF2B5EF4-FFF2-40B4-BE49-F238E27FC236}">
                <a16:creationId xmlns:a16="http://schemas.microsoft.com/office/drawing/2014/main" xmlns="" id="{F5E6C081-D375-423E-A329-DAF0ABB34B4A}"/>
              </a:ext>
            </a:extLst>
          </p:cNvPr>
          <p:cNvSpPr>
            <a:spLocks noGrp="1" noRot="1" noChangeAspect="1" noTextEdit="1"/>
          </p:cNvSpPr>
          <p:nvPr>
            <p:ph type="sldImg"/>
          </p:nvPr>
        </p:nvSpPr>
        <p:spPr>
          <a:ln/>
        </p:spPr>
      </p:sp>
      <p:sp>
        <p:nvSpPr>
          <p:cNvPr id="43012" name="Notes Placeholder 2">
            <a:extLst>
              <a:ext uri="{FF2B5EF4-FFF2-40B4-BE49-F238E27FC236}">
                <a16:creationId xmlns:a16="http://schemas.microsoft.com/office/drawing/2014/main" xmlns="" id="{D94907AA-6200-426A-BB85-C1AA0DB688F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3013" name="Slide Number Placeholder 3">
            <a:extLst>
              <a:ext uri="{FF2B5EF4-FFF2-40B4-BE49-F238E27FC236}">
                <a16:creationId xmlns:a16="http://schemas.microsoft.com/office/drawing/2014/main" xmlns="" id="{70DCD401-BDAA-4228-A89E-4FC3BCB62428}"/>
              </a:ext>
            </a:extLst>
          </p:cNvPr>
          <p:cNvSpPr txBox="1">
            <a:spLocks noGrp="1"/>
          </p:cNvSpPr>
          <p:nvPr/>
        </p:nvSpPr>
        <p:spPr bwMode="auto">
          <a:xfrm>
            <a:off x="3883892" y="8685559"/>
            <a:ext cx="2972498" cy="45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pPr>
            <a:fld id="{82FD43A4-9088-4C21-AFDF-9A0C15857FBA}" type="slidenum">
              <a:rPr lang="en-US" altLang="en-US">
                <a:ea typeface="MS PGothic" panose="020B0600070205080204" pitchFamily="34" charset="-128"/>
              </a:rPr>
              <a:pPr algn="r" eaLnBrk="1" hangingPunct="1">
                <a:spcBef>
                  <a:spcPct val="0"/>
                </a:spcBef>
              </a:pPr>
              <a:t>41</a:t>
            </a:fld>
            <a:endParaRPr lang="en-US" altLang="en-US">
              <a:ea typeface="MS PGothic" panose="020B0600070205080204" pitchFamily="34" charset="-128"/>
            </a:endParaRPr>
          </a:p>
        </p:txBody>
      </p:sp>
    </p:spTree>
    <p:extLst>
      <p:ext uri="{BB962C8B-B14F-4D97-AF65-F5344CB8AC3E}">
        <p14:creationId xmlns:p14="http://schemas.microsoft.com/office/powerpoint/2010/main" val="2873873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4D74301-C102-4364-B231-FB2559C5E698}" type="slidenum">
              <a:rPr lang="ru-RU" altLang="en-US"/>
              <a:pPr>
                <a:spcBef>
                  <a:spcPct val="0"/>
                </a:spcBef>
              </a:pPr>
              <a:t>42</a:t>
            </a:fld>
            <a:endParaRPr lang="ru-RU" altLang="en-US"/>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charset="0"/>
              <a:cs typeface="Arial" charset="0"/>
            </a:endParaRPr>
          </a:p>
        </p:txBody>
      </p:sp>
      <p:sp>
        <p:nvSpPr>
          <p:cNvPr id="73733" name="Slide Number Placeholder 3"/>
          <p:cNvSpPr txBox="1">
            <a:spLocks noGrp="1"/>
          </p:cNvSpPr>
          <p:nvPr/>
        </p:nvSpPr>
        <p:spPr bwMode="auto">
          <a:xfrm>
            <a:off x="3883892" y="8685559"/>
            <a:ext cx="2972498" cy="45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29E96666-06C6-4F38-9C23-41F2D8D3ADFA}" type="slidenum">
              <a:rPr lang="en-US" altLang="en-US">
                <a:ea typeface="MS PGothic" pitchFamily="34" charset="-128"/>
              </a:rPr>
              <a:pPr algn="r" eaLnBrk="1" hangingPunct="1">
                <a:spcBef>
                  <a:spcPct val="0"/>
                </a:spcBef>
              </a:pPr>
              <a:t>42</a:t>
            </a:fld>
            <a:endParaRPr lang="en-US" altLang="en-US">
              <a:ea typeface="MS PGothic" pitchFamily="34" charset="-128"/>
            </a:endParaRPr>
          </a:p>
        </p:txBody>
      </p:sp>
    </p:spTree>
    <p:extLst>
      <p:ext uri="{BB962C8B-B14F-4D97-AF65-F5344CB8AC3E}">
        <p14:creationId xmlns:p14="http://schemas.microsoft.com/office/powerpoint/2010/main" val="212768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a:t>
            </a:r>
            <a:r>
              <a:rPr lang="en-US" b="0" baseline="0" smtClean="0">
                <a:latin typeface="Tw Cen MT" panose="020B0602020104020603" pitchFamily="34" charset="0"/>
              </a:rPr>
              <a:t>in 2014, </a:t>
            </a:r>
            <a:r>
              <a:rPr lang="en-US" b="0" baseline="0" dirty="0" smtClean="0">
                <a:latin typeface="Tw Cen MT" panose="020B0602020104020603" pitchFamily="34" charset="0"/>
              </a:rPr>
              <a:t>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a:t>
            </a: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On-track for MCH-related MDGs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3</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4</a:t>
            </a:fld>
            <a:endParaRPr lang="en-US"/>
          </a:p>
        </p:txBody>
      </p:sp>
    </p:spTree>
    <p:extLst>
      <p:ext uri="{BB962C8B-B14F-4D97-AF65-F5344CB8AC3E}">
        <p14:creationId xmlns:p14="http://schemas.microsoft.com/office/powerpoint/2010/main" val="32957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5</a:t>
            </a:fld>
            <a:endParaRPr lang="en-US"/>
          </a:p>
        </p:txBody>
      </p:sp>
    </p:spTree>
    <p:extLst>
      <p:ext uri="{BB962C8B-B14F-4D97-AF65-F5344CB8AC3E}">
        <p14:creationId xmlns:p14="http://schemas.microsoft.com/office/powerpoint/2010/main" val="4559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6</a:t>
            </a:fld>
            <a:endParaRPr lang="en-US"/>
          </a:p>
        </p:txBody>
      </p:sp>
    </p:spTree>
    <p:extLst>
      <p:ext uri="{BB962C8B-B14F-4D97-AF65-F5344CB8AC3E}">
        <p14:creationId xmlns:p14="http://schemas.microsoft.com/office/powerpoint/2010/main" val="3545286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8</a:t>
            </a:fld>
            <a:endParaRPr lang="en-US"/>
          </a:p>
        </p:txBody>
      </p:sp>
    </p:spTree>
    <p:extLst>
      <p:ext uri="{BB962C8B-B14F-4D97-AF65-F5344CB8AC3E}">
        <p14:creationId xmlns:p14="http://schemas.microsoft.com/office/powerpoint/2010/main" val="252214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9</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lnSpc>
                <a:spcPct val="150000"/>
              </a:lnSpc>
              <a:buFont typeface="Arial" panose="020B0604020202020204" pitchFamily="34" charset="0"/>
              <a:buChar char="•"/>
              <a:defRPr/>
            </a:pPr>
            <a:r>
              <a:rPr lang="en-US" sz="1200" dirty="0" smtClean="0">
                <a:solidFill>
                  <a:srgbClr val="000000"/>
                </a:solidFill>
                <a:latin typeface="Arial"/>
              </a:rPr>
              <a:t>If we look at the diseases</a:t>
            </a:r>
            <a:r>
              <a:rPr lang="en-US" sz="1200" baseline="0" dirty="0" smtClean="0">
                <a:solidFill>
                  <a:srgbClr val="000000"/>
                </a:solidFill>
                <a:latin typeface="Arial"/>
              </a:rPr>
              <a:t> burden, non-communicable diseases are the primary driver of overall diseases burden and it has been for a long time. The major causes of death in Georgia are related to non-communicable diseases, including cardiovascular diseases, cancer, diabetes and respiratory diseases, which together with injures make 94% of deaths. </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aseline="0" dirty="0" smtClean="0">
                <a:solidFill>
                  <a:srgbClr val="000000"/>
                </a:solidFill>
                <a:latin typeface="Arial"/>
              </a:rPr>
              <a:t>The large share of premature deaths from NCDs are influenced by the health-related behaviors and risk-factors. STEPs survey results, population-based survey, which was conducted in Georgia second time to evaluate the trends in health related behaviors and risk-factors showed low physical activity, unhealthy diets, smoking and heavy alcohol consumption among the population.</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0" dirty="0" smtClean="0">
                <a:solidFill>
                  <a:srgbClr val="000000"/>
                </a:solidFill>
                <a:latin typeface="Arial"/>
              </a:rPr>
              <a:t>An</a:t>
            </a:r>
            <a:r>
              <a:rPr lang="en-US" sz="1200" b="0" baseline="0" dirty="0" smtClean="0">
                <a:solidFill>
                  <a:srgbClr val="000000"/>
                </a:solidFill>
                <a:latin typeface="Arial"/>
              </a:rPr>
              <a:t> important breakthrough in this direction is an adoption of tobacco control law in May 2017, the law that is fully aligned with the WHO Framework Convention on Tobacco Control and is one of the strongest tobacco control laws in the European region. Large –scale </a:t>
            </a:r>
            <a:r>
              <a:rPr lang="en-US" sz="1200" b="0" baseline="0" dirty="0" err="1" smtClean="0">
                <a:solidFill>
                  <a:srgbClr val="000000"/>
                </a:solidFill>
                <a:latin typeface="Arial"/>
              </a:rPr>
              <a:t>antitobacco</a:t>
            </a:r>
            <a:r>
              <a:rPr lang="en-US" sz="1200" b="0" baseline="0" dirty="0" smtClean="0">
                <a:solidFill>
                  <a:srgbClr val="000000"/>
                </a:solidFill>
                <a:latin typeface="Arial"/>
              </a:rPr>
              <a:t> campaign and health promotion national </a:t>
            </a:r>
            <a:r>
              <a:rPr lang="en-US" sz="1200" b="0" baseline="0" dirty="0" err="1" smtClean="0">
                <a:solidFill>
                  <a:srgbClr val="000000"/>
                </a:solidFill>
                <a:latin typeface="Arial"/>
              </a:rPr>
              <a:t>programme</a:t>
            </a:r>
            <a:r>
              <a:rPr lang="en-US" sz="1200" b="0" baseline="0" dirty="0" smtClean="0">
                <a:solidFill>
                  <a:srgbClr val="000000"/>
                </a:solidFill>
                <a:latin typeface="Arial"/>
              </a:rPr>
              <a:t> with a strong tobacco control component will be implemented to strengthen tobacco control measures.</a:t>
            </a:r>
            <a:endParaRPr lang="en-US" sz="1200" b="0" dirty="0" smtClean="0">
              <a:solidFill>
                <a:srgbClr val="000000"/>
              </a:solidFill>
              <a:latin typeface="Arial"/>
            </a:endParaRPr>
          </a:p>
          <a:p>
            <a:endParaRPr lang="en-US" dirty="0" smtClean="0"/>
          </a:p>
          <a:p>
            <a:pPr marL="171450" indent="-171450">
              <a:lnSpc>
                <a:spcPct val="150000"/>
              </a:lnSpc>
              <a:buFont typeface="Arial" panose="020B0604020202020204" pitchFamily="34" charset="0"/>
              <a:buChar char="•"/>
              <a:defRPr/>
            </a:pPr>
            <a:r>
              <a:rPr lang="en-US" sz="1200" dirty="0" smtClean="0">
                <a:solidFill>
                  <a:srgbClr val="000000"/>
                </a:solidFill>
                <a:latin typeface="Arial"/>
              </a:rPr>
              <a:t>T</a:t>
            </a:r>
            <a:r>
              <a:rPr lang="en-US" sz="1200" b="0" dirty="0" smtClean="0">
                <a:solidFill>
                  <a:srgbClr val="000000"/>
                </a:solidFill>
                <a:latin typeface="Arial"/>
              </a:rPr>
              <a:t>he primary concern of Georgia’s health system’s is</a:t>
            </a:r>
            <a:r>
              <a:rPr lang="en-US" sz="1200" b="0" baseline="0" dirty="0" smtClean="0">
                <a:solidFill>
                  <a:srgbClr val="000000"/>
                </a:solidFill>
                <a:latin typeface="Arial"/>
              </a:rPr>
              <a:t> the</a:t>
            </a:r>
            <a:r>
              <a:rPr lang="en-US" sz="1200" b="0" dirty="0" smtClean="0">
                <a:solidFill>
                  <a:srgbClr val="000000"/>
                </a:solidFill>
                <a:latin typeface="Arial"/>
              </a:rPr>
              <a:t> alleviation</a:t>
            </a:r>
            <a:r>
              <a:rPr lang="en-US" sz="1200" b="0" baseline="0" dirty="0" smtClean="0">
                <a:solidFill>
                  <a:srgbClr val="000000"/>
                </a:solidFill>
                <a:latin typeface="Arial"/>
              </a:rPr>
              <a:t> of</a:t>
            </a:r>
            <a:r>
              <a:rPr lang="en-US" sz="1200" b="0" dirty="0" smtClean="0">
                <a:solidFill>
                  <a:srgbClr val="000000"/>
                </a:solidFill>
                <a:latin typeface="Arial"/>
              </a:rPr>
              <a:t> the burden of NCDs</a:t>
            </a:r>
            <a:r>
              <a:rPr lang="en-US" sz="1200" b="0" baseline="0" dirty="0" smtClean="0">
                <a:solidFill>
                  <a:srgbClr val="000000"/>
                </a:solidFill>
                <a:latin typeface="Arial"/>
              </a:rPr>
              <a:t> and strengthening NCD control activities, including better management of chronic diseases at the primary health care level, improving health promotion and preventive measures is a priority.</a:t>
            </a:r>
            <a:endParaRPr lang="en-US" dirty="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4A52549-F0A6-4B65-B9DF-428802A403DC}" type="slidenum">
              <a:rPr lang="ru-RU"/>
              <a:pPr>
                <a:defRPr/>
              </a:pPr>
              <a:t>‹#›</a:t>
            </a:fld>
            <a:endParaRPr lang="ru-RU"/>
          </a:p>
        </p:txBody>
      </p:sp>
    </p:spTree>
    <p:extLst>
      <p:ext uri="{BB962C8B-B14F-4D97-AF65-F5344CB8AC3E}">
        <p14:creationId xmlns:p14="http://schemas.microsoft.com/office/powerpoint/2010/main" val="191951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ru-RU"/>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ru-RU"/>
          </a:p>
        </p:txBody>
      </p:sp>
    </p:spTree>
    <p:extLst>
      <p:ext uri="{BB962C8B-B14F-4D97-AF65-F5344CB8AC3E}">
        <p14:creationId xmlns:p14="http://schemas.microsoft.com/office/powerpoint/2010/main" val="93242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1/12/2018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1/12/2018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6">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7">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chart" Target="../charts/char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7.xml"/><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2.png"/><Relationship Id="rId12"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8.png"/><Relationship Id="rId10" Type="http://schemas.microsoft.com/office/2007/relationships/hdphoto" Target="../media/hdphoto4.wdp"/><Relationship Id="rId4" Type="http://schemas.openxmlformats.org/officeDocument/2006/relationships/image" Target="../media/image11.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dirty="0" smtClean="0">
                <a:solidFill>
                  <a:srgbClr val="006666"/>
                </a:solidFill>
                <a:latin typeface="Arial" panose="020B0604020202020204" pitchFamily="34" charset="0"/>
                <a:cs typeface="Arial" panose="020B0604020202020204" pitchFamily="34" charset="0"/>
              </a:rPr>
              <a:t>Ministry of Labor, Health and Social Affairs</a:t>
            </a:r>
          </a:p>
          <a:p>
            <a:r>
              <a:rPr lang="en-US" sz="2000" dirty="0" smtClean="0">
                <a:solidFill>
                  <a:srgbClr val="006666"/>
                </a:solidFill>
                <a:latin typeface="Arial" panose="020B0604020202020204" pitchFamily="34" charset="0"/>
                <a:cs typeface="Arial" panose="020B0604020202020204" pitchFamily="34" charset="0"/>
              </a:rPr>
              <a:t>November 2017</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0"/>
          </p:nvPr>
        </p:nvSpPr>
        <p:spPr>
          <a:xfrm>
            <a:off x="319312" y="5562600"/>
            <a:ext cx="3737610" cy="273844"/>
          </a:xfrm>
        </p:spPr>
        <p:txBody>
          <a:bodyPr/>
          <a:lstStyle/>
          <a:p>
            <a:pPr algn="l">
              <a:defRPr/>
            </a:pPr>
            <a:r>
              <a:rPr lang="en-US" dirty="0" smtClean="0"/>
              <a:t>Source:  2016</a:t>
            </a:r>
          </a:p>
          <a:p>
            <a:pPr algn="l">
              <a:defRPr/>
            </a:pPr>
            <a:endParaRPr lang="en-US" dirty="0"/>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2014</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213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1" y="6295988"/>
            <a:ext cx="7701339" cy="3583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Placeholder 3"/>
          <p:cNvGraphicFramePr>
            <a:graphicFrameLocks/>
          </p:cNvGraphicFramePr>
          <p:nvPr>
            <p:extLst>
              <p:ext uri="{D42A27DB-BD31-4B8C-83A1-F6EECF244321}">
                <p14:modId xmlns:p14="http://schemas.microsoft.com/office/powerpoint/2010/main" val="3742474302"/>
              </p:ext>
            </p:extLst>
          </p:nvPr>
        </p:nvGraphicFramePr>
        <p:xfrm>
          <a:off x="6096000" y="1397001"/>
          <a:ext cx="2761184" cy="2142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2597334408"/>
              </p:ext>
            </p:extLst>
          </p:nvPr>
        </p:nvGraphicFramePr>
        <p:xfrm>
          <a:off x="1143000" y="1498600"/>
          <a:ext cx="3505200" cy="213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58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2"/>
            <a:ext cx="4648200" cy="617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7485965" y="5867400"/>
            <a:ext cx="369794" cy="304800"/>
          </a:xfrm>
          <a:prstGeom prst="rect">
            <a:avLst/>
          </a:prstGeom>
        </p:spPr>
      </p:pic>
    </p:spTree>
    <p:extLst>
      <p:ext uri="{BB962C8B-B14F-4D97-AF65-F5344CB8AC3E}">
        <p14:creationId xmlns:p14="http://schemas.microsoft.com/office/powerpoint/2010/main" val="3587096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11200"/>
                    </a14:imgEffect>
                    <a14:imgEffect>
                      <a14:brightnessContrast bright="40000"/>
                    </a14:imgEffect>
                  </a14:imgLayer>
                </a14:imgProps>
              </a:ext>
            </a:extLst>
          </a:blip>
          <a:stretch>
            <a:fillRect/>
          </a:stretch>
        </p:blipFill>
        <p:spPr>
          <a:xfrm>
            <a:off x="1167238" y="1072054"/>
            <a:ext cx="7165427" cy="5016816"/>
          </a:xfrm>
          <a:prstGeom prst="rect">
            <a:avLst/>
          </a:prstGeom>
        </p:spPr>
      </p:pic>
      <p:sp>
        <p:nvSpPr>
          <p:cNvPr id="3" name="Content Placeholder 2"/>
          <p:cNvSpPr>
            <a:spLocks noGrp="1"/>
          </p:cNvSpPr>
          <p:nvPr>
            <p:ph idx="1"/>
          </p:nvPr>
        </p:nvSpPr>
        <p:spPr>
          <a:xfrm>
            <a:off x="762000" y="457200"/>
            <a:ext cx="8127380" cy="935420"/>
          </a:xfrm>
          <a:noFill/>
        </p:spPr>
        <p:txBody>
          <a:bodyPr>
            <a:normAutofit/>
          </a:bodyPr>
          <a:lstStyle/>
          <a:p>
            <a:pPr marL="0" indent="0" algn="ctr">
              <a:buNone/>
            </a:pPr>
            <a:r>
              <a:rPr lang="en-US" sz="2800" dirty="0">
                <a:solidFill>
                  <a:srgbClr val="002060"/>
                </a:solidFill>
                <a:latin typeface="Arial" panose="020B0604020202020204" pitchFamily="34" charset="0"/>
                <a:cs typeface="Arial" panose="020B0604020202020204" pitchFamily="34" charset="0"/>
              </a:rPr>
              <a:t>Poverty Reduction and Shared Prosperity</a:t>
            </a:r>
          </a:p>
          <a:p>
            <a:pPr marL="0" indent="0">
              <a:buNone/>
            </a:pPr>
            <a:endParaRPr lang="en-US" dirty="0">
              <a:solidFill>
                <a:schemeClr val="tx2"/>
              </a:solidFill>
            </a:endParaRPr>
          </a:p>
        </p:txBody>
      </p:sp>
    </p:spTree>
    <p:extLst>
      <p:ext uri="{BB962C8B-B14F-4D97-AF65-F5344CB8AC3E}">
        <p14:creationId xmlns:p14="http://schemas.microsoft.com/office/powerpoint/2010/main" val="114484139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82000" cy="11430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l" fontAlgn="base">
              <a:spcAft>
                <a:spcPct val="0"/>
              </a:spcAft>
            </a:pPr>
            <a:r>
              <a:rPr lang="en-GB" sz="2800" b="1" dirty="0" smtClean="0">
                <a:solidFill>
                  <a:srgbClr val="002060"/>
                </a:solidFill>
                <a:latin typeface="Arial" panose="020B0604020202020204" pitchFamily="34" charset="0"/>
                <a:cs typeface="Arial" panose="020B0604020202020204" pitchFamily="34" charset="0"/>
              </a:rPr>
              <a:t>Reforms have moved Georgia closer to universal health coverage</a:t>
            </a:r>
            <a:endParaRPr lang="en-GB" sz="2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191363503"/>
              </p:ext>
            </p:extLst>
          </p:nvPr>
        </p:nvGraphicFramePr>
        <p:xfrm>
          <a:off x="457200" y="1676400"/>
          <a:ext cx="8077200" cy="4281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804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860455523"/>
              </p:ext>
            </p:extLst>
          </p:nvPr>
        </p:nvGraphicFramePr>
        <p:xfrm>
          <a:off x="4191000" y="1371600"/>
          <a:ext cx="4939352" cy="41148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5652391"/>
            <a:ext cx="3429000" cy="253916"/>
          </a:xfrm>
          <a:prstGeom prst="rect">
            <a:avLst/>
          </a:prstGeom>
          <a:noFill/>
        </p:spPr>
        <p:txBody>
          <a:bodyPr wrap="square" rtlCol="0">
            <a:spAutoFit/>
          </a:bodyPr>
          <a:lstStyle/>
          <a:p>
            <a:r>
              <a:rPr lang="en-US" sz="1050" dirty="0" smtClean="0"/>
              <a:t>Source: Georgia NHA 2005 -2015 (</a:t>
            </a:r>
            <a:r>
              <a:rPr lang="en-US" sz="1050" dirty="0" err="1" smtClean="0"/>
              <a:t>MoLHSA</a:t>
            </a:r>
            <a:r>
              <a:rPr lang="en-US" sz="1050" dirty="0" smtClean="0"/>
              <a:t>, 2016)</a:t>
            </a:r>
            <a:endParaRPr lang="en-US" sz="1050" dirty="0"/>
          </a:p>
        </p:txBody>
      </p:sp>
      <p:graphicFrame>
        <p:nvGraphicFramePr>
          <p:cNvPr id="5" name="Chart 4"/>
          <p:cNvGraphicFramePr>
            <a:graphicFrameLocks/>
          </p:cNvGraphicFramePr>
          <p:nvPr>
            <p:extLst>
              <p:ext uri="{D42A27DB-BD31-4B8C-83A1-F6EECF244321}">
                <p14:modId xmlns:p14="http://schemas.microsoft.com/office/powerpoint/2010/main" val="2894927941"/>
              </p:ext>
            </p:extLst>
          </p:nvPr>
        </p:nvGraphicFramePr>
        <p:xfrm>
          <a:off x="304800" y="1371600"/>
          <a:ext cx="43434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81000"/>
            <a:ext cx="8158480" cy="718784"/>
          </a:xfrm>
        </p:spPr>
        <p:txBody>
          <a:bodyPr>
            <a:noAutofit/>
          </a:bodyPr>
          <a:lstStyle/>
          <a:p>
            <a:r>
              <a:rPr lang="en-US" sz="2800" b="1" dirty="0" smtClean="0">
                <a:solidFill>
                  <a:srgbClr val="002060"/>
                </a:solidFill>
                <a:effectLst/>
                <a:latin typeface="+mn-lt"/>
                <a:cs typeface="Arial" panose="020B0604020202020204" pitchFamily="34" charset="0"/>
              </a:rPr>
              <a:t>Out-of-pocket </a:t>
            </a:r>
            <a:r>
              <a:rPr lang="en-US" sz="2800" b="1" dirty="0">
                <a:solidFill>
                  <a:srgbClr val="002060"/>
                </a:solidFill>
                <a:effectLst/>
                <a:latin typeface="+mn-lt"/>
                <a:cs typeface="Arial" panose="020B0604020202020204" pitchFamily="34" charset="0"/>
              </a:rPr>
              <a:t>health expenditures</a:t>
            </a:r>
            <a:endParaRPr lang="sl-SI" sz="2800" b="1" dirty="0">
              <a:solidFill>
                <a:srgbClr val="002060"/>
              </a:solidFill>
              <a:effectLst/>
              <a:latin typeface="+mn-lt"/>
              <a:cs typeface="Arial"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6177137"/>
            <a:ext cx="5410200" cy="3583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6200" y="1405953"/>
            <a:ext cx="4343400" cy="4269424"/>
          </a:xfrm>
          <a:prstGeom prst="rect">
            <a:avLst/>
          </a:prstGeom>
        </p:spPr>
      </p:pic>
      <p:pic>
        <p:nvPicPr>
          <p:cNvPr id="5" name="Picture 4"/>
          <p:cNvPicPr>
            <a:picLocks noChangeAspect="1"/>
          </p:cNvPicPr>
          <p:nvPr/>
        </p:nvPicPr>
        <p:blipFill>
          <a:blip r:embed="rId5"/>
          <a:stretch>
            <a:fillRect/>
          </a:stretch>
        </p:blipFill>
        <p:spPr>
          <a:xfrm>
            <a:off x="4343400" y="1188864"/>
            <a:ext cx="4419600" cy="4329553"/>
          </a:xfrm>
          <a:prstGeom prst="rect">
            <a:avLst/>
          </a:prstGeom>
        </p:spPr>
      </p:pic>
      <p:sp>
        <p:nvSpPr>
          <p:cNvPr id="7" name="TextBox 6"/>
          <p:cNvSpPr txBox="1"/>
          <p:nvPr/>
        </p:nvSpPr>
        <p:spPr>
          <a:xfrm>
            <a:off x="5658134" y="5675377"/>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2015  (</a:t>
            </a:r>
            <a:r>
              <a:rPr lang="en-US" sz="1050" dirty="0" err="1" smtClean="0"/>
              <a:t>MoLHSA</a:t>
            </a:r>
            <a:r>
              <a:rPr lang="en-US" sz="1050" dirty="0" smtClean="0"/>
              <a:t>, 2016)</a:t>
            </a:r>
            <a:endParaRPr lang="en-US" sz="1050" dirty="0"/>
          </a:p>
        </p:txBody>
      </p:sp>
    </p:spTree>
    <p:extLst>
      <p:ext uri="{BB962C8B-B14F-4D97-AF65-F5344CB8AC3E}">
        <p14:creationId xmlns:p14="http://schemas.microsoft.com/office/powerpoint/2010/main" val="2567119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914400"/>
          </a:xfrm>
        </p:spPr>
        <p:txBody>
          <a:bodyPr numCol="1">
            <a:noAutofit/>
          </a:bodyPr>
          <a:lstStyle/>
          <a:p>
            <a:pPr algn="l"/>
            <a:r>
              <a:rPr lang="en-US" sz="2800" dirty="0" smtClean="0">
                <a:solidFill>
                  <a:srgbClr val="002060"/>
                </a:solidFill>
                <a:effectLst/>
                <a:latin typeface="Arial" panose="020B0604020202020204" pitchFamily="34" charset="0"/>
                <a:cs typeface="Arial" panose="020B0604020202020204" pitchFamily="34" charset="0"/>
              </a:rPr>
              <a:t>Covering people: major </a:t>
            </a:r>
            <a:r>
              <a:rPr lang="en-US" sz="2800" dirty="0">
                <a:solidFill>
                  <a:srgbClr val="002060"/>
                </a:solidFill>
                <a:effectLst/>
                <a:latin typeface="Arial" panose="020B0604020202020204" pitchFamily="34" charset="0"/>
                <a:cs typeface="Arial" panose="020B0604020202020204" pitchFamily="34" charset="0"/>
              </a:rPr>
              <a:t>increase population entitlement to publicly financed health services </a:t>
            </a:r>
            <a:br>
              <a:rPr lang="en-US" sz="2800" dirty="0">
                <a:solidFill>
                  <a:srgbClr val="002060"/>
                </a:solidFill>
                <a:effectLst/>
                <a:latin typeface="Arial" panose="020B0604020202020204" pitchFamily="34" charset="0"/>
                <a:cs typeface="Arial" panose="020B0604020202020204" pitchFamily="34" charset="0"/>
              </a:rPr>
            </a:br>
            <a:r>
              <a:rPr lang="en-US" sz="2800" dirty="0" smtClean="0">
                <a:solidFill>
                  <a:srgbClr val="002060"/>
                </a:solidFill>
                <a:effectLst/>
                <a:latin typeface="Arial" panose="020B0604020202020204" pitchFamily="34" charset="0"/>
                <a:cs typeface="Arial" panose="020B0604020202020204" pitchFamily="34" charset="0"/>
              </a:rPr>
              <a:t>     </a:t>
            </a:r>
            <a:endParaRPr lang="en-US" sz="2800" dirty="0">
              <a:solidFill>
                <a:srgbClr val="002060"/>
              </a:solidFill>
              <a:effectLst/>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1348022836"/>
              </p:ext>
            </p:extLst>
          </p:nvPr>
        </p:nvGraphicFramePr>
        <p:xfrm>
          <a:off x="990600" y="1371600"/>
          <a:ext cx="6934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p:cNvSpPr txBox="1">
            <a:spLocks noGrp="1"/>
          </p:cNvSpPr>
          <p:nvPr>
            <p:ph idx="1"/>
          </p:nvPr>
        </p:nvSpPr>
        <p:spPr>
          <a:xfrm>
            <a:off x="762000" y="5181600"/>
            <a:ext cx="8229600" cy="338554"/>
          </a:xfrm>
          <a:prstGeom prst="rect">
            <a:avLst/>
          </a:prstGeom>
          <a:noFill/>
        </p:spPr>
        <p:txBody>
          <a:bodyPr wrap="square" rtlCol="0">
            <a:spAutoFit/>
          </a:bodyPr>
          <a:lstStyle/>
          <a:p>
            <a:pPr marL="0" indent="0" algn="r">
              <a:buNone/>
            </a:pPr>
            <a:r>
              <a:rPr lang="en-US" sz="1600" b="0" dirty="0" smtClean="0"/>
              <a:t>Source: HUES 2007, 2010, 2014</a:t>
            </a:r>
            <a:endParaRPr lang="en-US" sz="1600" b="0" dirty="0"/>
          </a:p>
        </p:txBody>
      </p:sp>
    </p:spTree>
    <p:extLst>
      <p:ext uri="{BB962C8B-B14F-4D97-AF65-F5344CB8AC3E}">
        <p14:creationId xmlns:p14="http://schemas.microsoft.com/office/powerpoint/2010/main" val="2934927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r"/>
            <a:r>
              <a:rPr lang="en-US" sz="2400" dirty="0" smtClean="0">
                <a:solidFill>
                  <a:srgbClr val="002060"/>
                </a:solidFill>
                <a:effectLst/>
                <a:latin typeface="Arial" panose="020B0604020202020204" pitchFamily="34" charset="0"/>
                <a:cs typeface="Arial" panose="020B0604020202020204" pitchFamily="34" charset="0"/>
              </a:rPr>
              <a:t>Expanding benefits</a:t>
            </a:r>
            <a:endParaRPr lang="en-US" sz="2400"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990600"/>
            <a:ext cx="8382000" cy="5334000"/>
          </a:xfrm>
        </p:spPr>
        <p:txBody>
          <a:bodyPr>
            <a:normAutofit/>
          </a:bodyPr>
          <a:lstStyle/>
          <a:p>
            <a:r>
              <a:rPr lang="en-US" sz="2000" dirty="0" smtClean="0">
                <a:ea typeface="Kozuka Mincho Pro H" pitchFamily="18" charset="-128"/>
              </a:rPr>
              <a:t>I</a:t>
            </a:r>
            <a:r>
              <a:rPr lang="en-US" sz="2000" dirty="0" smtClean="0"/>
              <a:t> Phase</a:t>
            </a:r>
            <a:r>
              <a:rPr lang="ka-GE" sz="2000" dirty="0" smtClean="0"/>
              <a:t> - </a:t>
            </a:r>
            <a:r>
              <a:rPr lang="en-US" sz="2000" dirty="0"/>
              <a:t>28 February 2013 (minimum package</a:t>
            </a:r>
            <a:r>
              <a:rPr lang="en-US" sz="2000" dirty="0" smtClean="0"/>
              <a:t>)</a:t>
            </a:r>
            <a:endParaRPr lang="ka-GE" sz="2000" dirty="0" smtClean="0"/>
          </a:p>
          <a:p>
            <a:pPr marL="457200" lvl="1" indent="0">
              <a:buNone/>
            </a:pPr>
            <a:r>
              <a:rPr lang="en-US" sz="2000" dirty="0" smtClean="0"/>
              <a:t>	</a:t>
            </a:r>
            <a:r>
              <a:rPr lang="en-US" sz="2000" dirty="0" smtClean="0">
                <a:solidFill>
                  <a:srgbClr val="C00000"/>
                </a:solidFill>
              </a:rPr>
              <a:t>- Planned ambulatory care</a:t>
            </a:r>
            <a:endParaRPr lang="ka-GE" sz="2000" dirty="0" smtClean="0">
              <a:solidFill>
                <a:srgbClr val="C00000"/>
              </a:solidFill>
            </a:endParaRPr>
          </a:p>
          <a:p>
            <a:pPr marL="457200" lvl="1" indent="0">
              <a:buNone/>
            </a:pPr>
            <a:r>
              <a:rPr lang="en-US" sz="2000" dirty="0">
                <a:solidFill>
                  <a:srgbClr val="C00000"/>
                </a:solidFill>
              </a:rPr>
              <a:t>	</a:t>
            </a:r>
            <a:r>
              <a:rPr lang="en-US" sz="2000" dirty="0" smtClean="0">
                <a:solidFill>
                  <a:srgbClr val="C00000"/>
                </a:solidFill>
              </a:rPr>
              <a:t>- Urgent outpatient and inpatient care</a:t>
            </a:r>
            <a:endParaRPr lang="ka-GE" sz="2000" dirty="0" smtClean="0">
              <a:solidFill>
                <a:srgbClr val="C00000"/>
              </a:solidFill>
            </a:endParaRPr>
          </a:p>
          <a:p>
            <a:r>
              <a:rPr lang="en-US" sz="2000" dirty="0" smtClean="0">
                <a:ea typeface="Kozuka Mincho Pro H" pitchFamily="18" charset="-128"/>
              </a:rPr>
              <a:t>II</a:t>
            </a:r>
            <a:r>
              <a:rPr lang="en-US" sz="2000" dirty="0" smtClean="0"/>
              <a:t> </a:t>
            </a:r>
            <a:r>
              <a:rPr lang="en-US" sz="2000" dirty="0"/>
              <a:t>Phase</a:t>
            </a:r>
            <a:r>
              <a:rPr lang="ka-GE" sz="2000" dirty="0" smtClean="0"/>
              <a:t> - </a:t>
            </a:r>
            <a:r>
              <a:rPr lang="en-US" sz="2000" dirty="0"/>
              <a:t>July 1, 2013 </a:t>
            </a:r>
            <a:r>
              <a:rPr lang="en-US" sz="2000" dirty="0" smtClean="0"/>
              <a:t>(basic </a:t>
            </a:r>
            <a:r>
              <a:rPr lang="en-US" sz="2000" dirty="0"/>
              <a:t>p</a:t>
            </a:r>
            <a:r>
              <a:rPr lang="en-US" sz="2000" dirty="0" smtClean="0"/>
              <a:t>ackage</a:t>
            </a:r>
            <a:r>
              <a:rPr lang="en-US" sz="2000" dirty="0"/>
              <a:t>)</a:t>
            </a:r>
            <a:endParaRPr lang="ka-GE" sz="2000" dirty="0" smtClean="0"/>
          </a:p>
          <a:p>
            <a:pPr marL="457200" lvl="1" indent="0">
              <a:buNone/>
            </a:pPr>
            <a:r>
              <a:rPr lang="en-US" sz="2000" dirty="0" smtClean="0">
                <a:solidFill>
                  <a:srgbClr val="C00000"/>
                </a:solidFill>
              </a:rPr>
              <a:t>	</a:t>
            </a:r>
            <a:r>
              <a:rPr lang="en-US" sz="2000" dirty="0" smtClean="0"/>
              <a:t>- </a:t>
            </a:r>
            <a:r>
              <a:rPr lang="en-US" sz="2000" dirty="0"/>
              <a:t>Planned ambulatory care</a:t>
            </a:r>
            <a:endParaRPr lang="en-US" sz="2000" dirty="0" smtClean="0"/>
          </a:p>
          <a:p>
            <a:pPr marL="457200" lvl="1" indent="0">
              <a:buNone/>
            </a:pPr>
            <a:r>
              <a:rPr lang="en-US" sz="2000" dirty="0" smtClean="0"/>
              <a:t>	- Urgent outpatient services </a:t>
            </a:r>
          </a:p>
          <a:p>
            <a:pPr marL="457200" lvl="1" indent="0">
              <a:buNone/>
            </a:pPr>
            <a:r>
              <a:rPr lang="en-US" sz="2000" dirty="0" smtClean="0"/>
              <a:t>	- Urgent inpatient  and critical are</a:t>
            </a:r>
          </a:p>
          <a:p>
            <a:pPr marL="457200" lvl="1" indent="0">
              <a:buNone/>
            </a:pPr>
            <a:r>
              <a:rPr lang="en-US" sz="2000" dirty="0" smtClean="0"/>
              <a:t>	- </a:t>
            </a:r>
            <a:r>
              <a:rPr lang="en-US" sz="2000" dirty="0" smtClean="0">
                <a:solidFill>
                  <a:srgbClr val="C00000"/>
                </a:solidFill>
              </a:rPr>
              <a:t>Elective surgical </a:t>
            </a:r>
            <a:r>
              <a:rPr lang="en-US" sz="2000" dirty="0">
                <a:solidFill>
                  <a:srgbClr val="C00000"/>
                </a:solidFill>
              </a:rPr>
              <a:t>c</a:t>
            </a:r>
            <a:r>
              <a:rPr lang="en-US" sz="2000" dirty="0" smtClean="0">
                <a:solidFill>
                  <a:srgbClr val="C00000"/>
                </a:solidFill>
              </a:rPr>
              <a:t>are </a:t>
            </a:r>
          </a:p>
          <a:p>
            <a:pPr marL="457200" lvl="1" indent="0">
              <a:buNone/>
            </a:pPr>
            <a:r>
              <a:rPr lang="en-US" sz="2000" dirty="0" smtClean="0">
                <a:solidFill>
                  <a:srgbClr val="C00000"/>
                </a:solidFill>
              </a:rPr>
              <a:t>	- Chemo-</a:t>
            </a:r>
            <a:r>
              <a:rPr lang="en-US" sz="2000" dirty="0">
                <a:solidFill>
                  <a:srgbClr val="C00000"/>
                </a:solidFill>
              </a:rPr>
              <a:t>, </a:t>
            </a:r>
            <a:r>
              <a:rPr lang="en-US" sz="2000" dirty="0" smtClean="0">
                <a:solidFill>
                  <a:srgbClr val="C00000"/>
                </a:solidFill>
              </a:rPr>
              <a:t>hormone- </a:t>
            </a:r>
            <a:r>
              <a:rPr lang="en-US" sz="2000" dirty="0">
                <a:solidFill>
                  <a:srgbClr val="C00000"/>
                </a:solidFill>
              </a:rPr>
              <a:t>and </a:t>
            </a:r>
            <a:r>
              <a:rPr lang="en-US" sz="2000" dirty="0" smtClean="0">
                <a:solidFill>
                  <a:srgbClr val="C00000"/>
                </a:solidFill>
              </a:rPr>
              <a:t>radiotherapy</a:t>
            </a:r>
            <a:endParaRPr lang="en-US" sz="2000" dirty="0">
              <a:solidFill>
                <a:srgbClr val="C00000"/>
              </a:solidFill>
            </a:endParaRPr>
          </a:p>
          <a:p>
            <a:pPr marL="457200" lvl="1" indent="0">
              <a:buNone/>
            </a:pPr>
            <a:r>
              <a:rPr lang="en-US" sz="2000" dirty="0" smtClean="0">
                <a:solidFill>
                  <a:srgbClr val="C00000"/>
                </a:solidFill>
              </a:rPr>
              <a:t>	- Maternity </a:t>
            </a:r>
            <a:r>
              <a:rPr lang="en-US" sz="2000" dirty="0">
                <a:solidFill>
                  <a:srgbClr val="C00000"/>
                </a:solidFill>
              </a:rPr>
              <a:t>s</a:t>
            </a:r>
            <a:r>
              <a:rPr lang="en-US" sz="2000" dirty="0" smtClean="0">
                <a:solidFill>
                  <a:srgbClr val="C00000"/>
                </a:solidFill>
              </a:rPr>
              <a:t>ervices</a:t>
            </a:r>
            <a:endParaRPr lang="en-US" sz="2000" dirty="0">
              <a:solidFill>
                <a:srgbClr val="C00000"/>
              </a:solidFill>
            </a:endParaRPr>
          </a:p>
          <a:p>
            <a:pPr marL="457200" lvl="1" indent="0">
              <a:buNone/>
            </a:pPr>
            <a:r>
              <a:rPr lang="en-US" sz="2000" dirty="0" smtClean="0">
                <a:solidFill>
                  <a:srgbClr val="C00000"/>
                </a:solidFill>
              </a:rPr>
              <a:t>	- Basic </a:t>
            </a:r>
            <a:r>
              <a:rPr lang="en-US" sz="2000" dirty="0">
                <a:solidFill>
                  <a:srgbClr val="C00000"/>
                </a:solidFill>
              </a:rPr>
              <a:t>drugs for target groups</a:t>
            </a:r>
          </a:p>
          <a:p>
            <a:r>
              <a:rPr lang="en-US" sz="2000" dirty="0" smtClean="0"/>
              <a:t>III </a:t>
            </a:r>
            <a:r>
              <a:rPr lang="en-US" sz="2000" dirty="0"/>
              <a:t>Phase </a:t>
            </a:r>
            <a:r>
              <a:rPr lang="ka-GE" sz="2000" dirty="0" smtClean="0"/>
              <a:t>- </a:t>
            </a:r>
            <a:r>
              <a:rPr lang="en-US" sz="2000" dirty="0"/>
              <a:t>May 1, </a:t>
            </a:r>
            <a:r>
              <a:rPr lang="en-US" sz="2000" dirty="0" smtClean="0"/>
              <a:t>2017 </a:t>
            </a:r>
            <a:r>
              <a:rPr lang="ka-GE" sz="2000" dirty="0" smtClean="0"/>
              <a:t>- </a:t>
            </a:r>
            <a:r>
              <a:rPr lang="en-US" sz="2000" dirty="0">
                <a:solidFill>
                  <a:srgbClr val="C00000"/>
                </a:solidFill>
              </a:rPr>
              <a:t>Service stratification according to revenue </a:t>
            </a:r>
            <a:r>
              <a:rPr lang="en-US" sz="2000" dirty="0" smtClean="0">
                <a:solidFill>
                  <a:srgbClr val="C00000"/>
                </a:solidFill>
              </a:rPr>
              <a:t>groups using “social justice approach”</a:t>
            </a:r>
          </a:p>
          <a:p>
            <a:pPr marL="0" indent="0">
              <a:buNone/>
            </a:pPr>
            <a:r>
              <a:rPr lang="en-US" sz="2000" dirty="0" smtClean="0"/>
              <a:t>	- </a:t>
            </a:r>
            <a:r>
              <a:rPr lang="en-US" sz="2000" dirty="0" smtClean="0">
                <a:solidFill>
                  <a:srgbClr val="C00000"/>
                </a:solidFill>
              </a:rPr>
              <a:t>Outpatient drugs benefit for chronic conditions</a:t>
            </a:r>
            <a:endParaRPr lang="en-US" sz="2000" dirty="0">
              <a:solidFill>
                <a:srgbClr val="C00000"/>
              </a:solidFill>
            </a:endParaRPr>
          </a:p>
        </p:txBody>
      </p:sp>
    </p:spTree>
    <p:extLst>
      <p:ext uri="{BB962C8B-B14F-4D97-AF65-F5344CB8AC3E}">
        <p14:creationId xmlns:p14="http://schemas.microsoft.com/office/powerpoint/2010/main" val="3403745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76400"/>
            <a:ext cx="4191000" cy="1143000"/>
          </a:xfrm>
        </p:spPr>
        <p:txBody>
          <a:bodyPr>
            <a:normAutofit/>
          </a:bodyPr>
          <a:lstStyle/>
          <a:p>
            <a:pPr algn="l"/>
            <a:r>
              <a:rPr lang="en-US" sz="1800" b="1" dirty="0" smtClean="0">
                <a:latin typeface="Arial" panose="020B0604020202020204" pitchFamily="34" charset="0"/>
                <a:cs typeface="Arial" panose="020B0604020202020204" pitchFamily="34" charset="0"/>
              </a:rPr>
              <a:t>Number of ambulatory care visits per </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capita</a:t>
            </a:r>
            <a:endParaRPr lang="en-US" sz="1800" b="1" dirty="0">
              <a:latin typeface="Arial" panose="020B0604020202020204" pitchFamily="34" charset="0"/>
              <a:cs typeface="Arial" panose="020B0604020202020204" pitchFamily="34" charset="0"/>
            </a:endParaRP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885685402"/>
              </p:ext>
            </p:extLst>
          </p:nvPr>
        </p:nvGraphicFramePr>
        <p:xfrm>
          <a:off x="152400" y="2819400"/>
          <a:ext cx="4501487" cy="259079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txBox="1">
            <a:spLocks/>
          </p:cNvSpPr>
          <p:nvPr/>
        </p:nvSpPr>
        <p:spPr>
          <a:xfrm>
            <a:off x="1524000" y="561832"/>
            <a:ext cx="7162800" cy="10383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002060"/>
                </a:solidFill>
                <a:latin typeface="Arial" panose="020B0604020202020204" pitchFamily="34" charset="0"/>
                <a:cs typeface="Arial" panose="020B0604020202020204" pitchFamily="34" charset="0"/>
              </a:rPr>
              <a:t>Patterns of health care use: </a:t>
            </a:r>
          </a:p>
          <a:p>
            <a:pPr algn="l"/>
            <a:r>
              <a:rPr lang="en-US" sz="2400" b="1" dirty="0">
                <a:solidFill>
                  <a:srgbClr val="002060"/>
                </a:solidFill>
                <a:latin typeface="Arial" panose="020B0604020202020204" pitchFamily="34" charset="0"/>
                <a:cs typeface="Arial" panose="020B0604020202020204" pitchFamily="34" charset="0"/>
              </a:rPr>
              <a:t>h</a:t>
            </a:r>
            <a:r>
              <a:rPr lang="en-US" sz="2400" b="1" dirty="0" smtClean="0">
                <a:solidFill>
                  <a:srgbClr val="002060"/>
                </a:solidFill>
                <a:latin typeface="Arial" panose="020B0604020202020204" pitchFamily="34" charset="0"/>
                <a:cs typeface="Arial" panose="020B0604020202020204" pitchFamily="34" charset="0"/>
              </a:rPr>
              <a:t>ealth service utilization has been steadily increasing</a:t>
            </a:r>
            <a:endParaRPr lang="en-US" sz="2400" b="1" dirty="0">
              <a:solidFill>
                <a:srgbClr val="002060"/>
              </a:solidFill>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963184680"/>
              </p:ext>
            </p:extLst>
          </p:nvPr>
        </p:nvGraphicFramePr>
        <p:xfrm>
          <a:off x="4572000" y="2362200"/>
          <a:ext cx="45720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4139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5561684"/>
              </p:ext>
            </p:extLst>
          </p:nvPr>
        </p:nvGraphicFramePr>
        <p:xfrm>
          <a:off x="628650" y="1466603"/>
          <a:ext cx="788670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787498" y="1565564"/>
            <a:ext cx="870751" cy="292388"/>
          </a:xfrm>
          <a:prstGeom prst="rect">
            <a:avLst/>
          </a:prstGeom>
          <a:noFill/>
        </p:spPr>
        <p:txBody>
          <a:bodyPr wrap="none" rtlCol="0">
            <a:spAutoFit/>
          </a:bodyPr>
          <a:lstStyle/>
          <a:p>
            <a:pPr algn="ctr"/>
            <a:r>
              <a:rPr lang="en-US" sz="13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27245"/>
            <a:ext cx="7620000" cy="3810000"/>
          </a:xfrm>
        </p:spPr>
        <p:txBody>
          <a:bodyPr>
            <a:normAutofit/>
          </a:bodyPr>
          <a:lstStyle/>
          <a:p>
            <a:pPr marL="0" indent="0">
              <a:buNone/>
            </a:pPr>
            <a:r>
              <a:rPr lang="en-US" dirty="0" smtClean="0">
                <a:solidFill>
                  <a:srgbClr val="C00000"/>
                </a:solidFill>
              </a:rPr>
              <a:t>80.3</a:t>
            </a:r>
            <a:r>
              <a:rPr lang="en-US" dirty="0">
                <a:solidFill>
                  <a:srgbClr val="C00000"/>
                </a:solidFill>
              </a:rPr>
              <a:t>% </a:t>
            </a:r>
            <a:r>
              <a:rPr lang="en-US" dirty="0" smtClean="0"/>
              <a:t>beneficiaries satisfied </a:t>
            </a:r>
            <a:r>
              <a:rPr lang="en-US" dirty="0"/>
              <a:t>with the outpatient service and </a:t>
            </a:r>
            <a:r>
              <a:rPr lang="en-US" dirty="0">
                <a:solidFill>
                  <a:srgbClr val="C00000"/>
                </a:solidFill>
              </a:rPr>
              <a:t>96.4%</a:t>
            </a:r>
            <a:r>
              <a:rPr lang="en-US" dirty="0"/>
              <a:t> expressed  </a:t>
            </a:r>
            <a:r>
              <a:rPr lang="en-US" dirty="0" smtClean="0"/>
              <a:t>satisfaction </a:t>
            </a:r>
            <a:r>
              <a:rPr lang="en-US" dirty="0"/>
              <a:t>with hospital level emergency care </a:t>
            </a:r>
            <a:endParaRPr lang="en-US" dirty="0" smtClean="0"/>
          </a:p>
          <a:p>
            <a:pPr marL="0" indent="0">
              <a:buNone/>
            </a:pPr>
            <a:endParaRPr lang="en-US" dirty="0"/>
          </a:p>
          <a:p>
            <a:pPr marL="0" indent="0">
              <a:buNone/>
            </a:pPr>
            <a:r>
              <a:rPr lang="en-US" dirty="0" smtClean="0"/>
              <a:t>Over </a:t>
            </a:r>
            <a:r>
              <a:rPr lang="en-US" dirty="0" smtClean="0">
                <a:solidFill>
                  <a:srgbClr val="C00000"/>
                </a:solidFill>
              </a:rPr>
              <a:t>77</a:t>
            </a:r>
            <a:r>
              <a:rPr lang="en-US" dirty="0">
                <a:solidFill>
                  <a:srgbClr val="C00000"/>
                </a:solidFill>
              </a:rPr>
              <a:t>%</a:t>
            </a:r>
            <a:r>
              <a:rPr lang="en-US" dirty="0"/>
              <a:t> of the population notes </a:t>
            </a:r>
            <a:r>
              <a:rPr lang="en-US" dirty="0" smtClean="0"/>
              <a:t>increased financial </a:t>
            </a:r>
            <a:r>
              <a:rPr lang="en-US" dirty="0"/>
              <a:t>access to outpatient and inpatient </a:t>
            </a:r>
            <a:r>
              <a:rPr lang="en-US" dirty="0" smtClean="0"/>
              <a:t>services</a:t>
            </a:r>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90900"/>
            <a:ext cx="189547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txBox="1">
            <a:spLocks/>
          </p:cNvSpPr>
          <p:nvPr/>
        </p:nvSpPr>
        <p:spPr>
          <a:xfrm>
            <a:off x="1524000" y="304799"/>
            <a:ext cx="7162800" cy="10383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latin typeface="Arial" panose="020B0604020202020204" pitchFamily="34" charset="0"/>
                <a:cs typeface="Arial" panose="020B0604020202020204" pitchFamily="34" charset="0"/>
              </a:rPr>
              <a:t>Better user experience</a:t>
            </a:r>
          </a:p>
        </p:txBody>
      </p:sp>
    </p:spTree>
    <p:extLst>
      <p:ext uri="{BB962C8B-B14F-4D97-AF65-F5344CB8AC3E}">
        <p14:creationId xmlns:p14="http://schemas.microsoft.com/office/powerpoint/2010/main" val="1305423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xmlns="" id="{C6AF05EA-02EE-4542-9699-4185D1728D5F}"/>
              </a:ext>
            </a:extLst>
          </p:cNvPr>
          <p:cNvSpPr>
            <a:spLocks noGrp="1"/>
          </p:cNvSpPr>
          <p:nvPr>
            <p:ph idx="1"/>
          </p:nvPr>
        </p:nvSpPr>
        <p:spPr>
          <a:xfrm>
            <a:off x="300038" y="407253"/>
            <a:ext cx="7700962" cy="1116748"/>
          </a:xfrm>
        </p:spPr>
        <p:txBody>
          <a:bodyPr>
            <a:normAutofit fontScale="62500" lnSpcReduction="20000"/>
          </a:bodyPr>
          <a:lstStyle/>
          <a:p>
            <a:pPr marL="0" indent="0" algn="ctr">
              <a:buNone/>
              <a:defRPr/>
            </a:pPr>
            <a:endParaRPr lang="en-US" altLang="en-US" sz="3000" b="1" dirty="0">
              <a:solidFill>
                <a:srgbClr val="FF0000"/>
              </a:solidFill>
            </a:endParaRPr>
          </a:p>
          <a:p>
            <a:pPr marL="0" indent="0">
              <a:buNone/>
              <a:defRPr/>
            </a:pPr>
            <a:r>
              <a:rPr lang="en-US" sz="4500" b="1" dirty="0">
                <a:solidFill>
                  <a:srgbClr val="002060"/>
                </a:solidFill>
                <a:latin typeface="Arial" panose="020B0604020202020204" pitchFamily="34" charset="0"/>
                <a:cs typeface="Arial" panose="020B0604020202020204" pitchFamily="34" charset="0"/>
              </a:rPr>
              <a:t>Hepatitis C Elimination Program in Georgia </a:t>
            </a:r>
          </a:p>
          <a:p>
            <a:pPr marL="0" indent="0">
              <a:buNone/>
              <a:defRPr/>
            </a:pPr>
            <a:endParaRPr lang="en-US" altLang="en-US" sz="4500" b="1" dirty="0">
              <a:solidFill>
                <a:srgbClr val="002060"/>
              </a:solidFill>
            </a:endParaRPr>
          </a:p>
          <a:p>
            <a:pPr marL="0" indent="0">
              <a:buNone/>
              <a:defRPr/>
            </a:pPr>
            <a:endParaRPr lang="en-US" altLang="en-US" sz="8000" b="1" dirty="0">
              <a:solidFill>
                <a:srgbClr val="0070C0"/>
              </a:solidFill>
            </a:endParaRPr>
          </a:p>
        </p:txBody>
      </p:sp>
      <p:sp>
        <p:nvSpPr>
          <p:cNvPr id="3" name="Title 1">
            <a:extLst>
              <a:ext uri="{FF2B5EF4-FFF2-40B4-BE49-F238E27FC236}">
                <a16:creationId xmlns:a16="http://schemas.microsoft.com/office/drawing/2014/main" xmlns="" id="{A14024F4-87DA-46A4-81E0-51F4E843B959}"/>
              </a:ext>
            </a:extLst>
          </p:cNvPr>
          <p:cNvSpPr>
            <a:spLocks noGrp="1"/>
          </p:cNvSpPr>
          <p:nvPr>
            <p:ph type="title"/>
          </p:nvPr>
        </p:nvSpPr>
        <p:spPr>
          <a:xfrm>
            <a:off x="304800" y="2057400"/>
            <a:ext cx="3625454" cy="582612"/>
          </a:xfrm>
          <a:ln>
            <a:miter lim="800000"/>
            <a:headEnd/>
            <a:tailEnd/>
          </a:ln>
        </p:spPr>
        <p:txBody>
          <a:bodyPr>
            <a:noAutofit/>
          </a:bodyPr>
          <a:lstStyle/>
          <a:p>
            <a:pPr algn="l">
              <a:defRPr/>
            </a:pPr>
            <a:r>
              <a:rPr lang="en-US" altLang="en-US" sz="2400" dirty="0" smtClean="0">
                <a:effectLst/>
              </a:rPr>
              <a:t>2020 Targets: </a:t>
            </a:r>
            <a:r>
              <a:rPr lang="en-US" altLang="en-US" sz="2400" dirty="0">
                <a:solidFill>
                  <a:srgbClr val="FF0000"/>
                </a:solidFill>
              </a:rPr>
              <a:t>90-95-95</a:t>
            </a:r>
            <a:br>
              <a:rPr lang="en-US" altLang="en-US" sz="2400" dirty="0">
                <a:solidFill>
                  <a:srgbClr val="FF0000"/>
                </a:solidFill>
              </a:rPr>
            </a:br>
            <a:endParaRPr lang="en-US" altLang="en-US" sz="2400" b="1" dirty="0"/>
          </a:p>
        </p:txBody>
      </p:sp>
      <p:sp>
        <p:nvSpPr>
          <p:cNvPr id="25604" name="Content Placeholder 2">
            <a:extLst>
              <a:ext uri="{FF2B5EF4-FFF2-40B4-BE49-F238E27FC236}">
                <a16:creationId xmlns:a16="http://schemas.microsoft.com/office/drawing/2014/main" xmlns="" id="{DE885791-AB9E-4A8B-916C-411CBD34CC55}"/>
              </a:ext>
            </a:extLst>
          </p:cNvPr>
          <p:cNvSpPr txBox="1">
            <a:spLocks/>
          </p:cNvSpPr>
          <p:nvPr/>
        </p:nvSpPr>
        <p:spPr bwMode="auto">
          <a:xfrm>
            <a:off x="0" y="2819401"/>
            <a:ext cx="46291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Tx/>
              <a:buNone/>
            </a:pPr>
            <a:endParaRPr lang="en-US" altLang="en-US" b="1" dirty="0">
              <a:solidFill>
                <a:srgbClr val="FF0000"/>
              </a:solidFill>
            </a:endParaRPr>
          </a:p>
        </p:txBody>
      </p:sp>
      <p:sp>
        <p:nvSpPr>
          <p:cNvPr id="5" name="Content Placeholder 2">
            <a:extLst>
              <a:ext uri="{FF2B5EF4-FFF2-40B4-BE49-F238E27FC236}">
                <a16:creationId xmlns:a16="http://schemas.microsoft.com/office/drawing/2014/main" xmlns="" id="{7AAA0890-0430-49C5-B497-B10642F34920}"/>
              </a:ext>
            </a:extLst>
          </p:cNvPr>
          <p:cNvSpPr txBox="1">
            <a:spLocks/>
          </p:cNvSpPr>
          <p:nvPr/>
        </p:nvSpPr>
        <p:spPr bwMode="auto">
          <a:xfrm>
            <a:off x="304799" y="2471769"/>
            <a:ext cx="4694635" cy="1635063"/>
          </a:xfrm>
          <a:prstGeom prst="rect">
            <a:avLst/>
          </a:prstGeom>
          <a:noFill/>
          <a:ln>
            <a:noFill/>
          </a:ln>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675"/>
              </a:spcBef>
              <a:spcAft>
                <a:spcPts val="675"/>
              </a:spcAft>
              <a:buNone/>
              <a:defRPr/>
            </a:pPr>
            <a:endParaRPr lang="en-US" sz="1800" b="1" dirty="0"/>
          </a:p>
          <a:p>
            <a:pPr marL="417017">
              <a:spcBef>
                <a:spcPts val="675"/>
              </a:spcBef>
              <a:spcAft>
                <a:spcPts val="675"/>
              </a:spcAft>
              <a:buClr>
                <a:schemeClr val="accent5">
                  <a:lumMod val="25000"/>
                </a:schemeClr>
              </a:buClr>
              <a:buSzPct val="135000"/>
              <a:buFont typeface="Wingdings" panose="05000000000000000000" pitchFamily="2" charset="2"/>
              <a:buChar char="ü"/>
              <a:defRPr/>
            </a:pPr>
            <a:r>
              <a:rPr lang="en-US" sz="1575" b="1" dirty="0">
                <a:solidFill>
                  <a:srgbClr val="FF0000"/>
                </a:solidFill>
              </a:rPr>
              <a:t>90% </a:t>
            </a:r>
            <a:r>
              <a:rPr lang="en-US" sz="1575" b="1" dirty="0"/>
              <a:t>of people living with HCV are diagnosed</a:t>
            </a:r>
          </a:p>
          <a:p>
            <a:pPr marL="417017">
              <a:spcBef>
                <a:spcPts val="675"/>
              </a:spcBef>
              <a:spcAft>
                <a:spcPts val="675"/>
              </a:spcAft>
              <a:buClr>
                <a:schemeClr val="accent5">
                  <a:lumMod val="25000"/>
                </a:schemeClr>
              </a:buClr>
              <a:buSzPct val="135000"/>
              <a:buFont typeface="Wingdings" panose="05000000000000000000" pitchFamily="2" charset="2"/>
              <a:buChar char="ü"/>
              <a:defRPr/>
            </a:pPr>
            <a:r>
              <a:rPr lang="en-US" sz="1575" b="1" dirty="0">
                <a:solidFill>
                  <a:srgbClr val="FF0000"/>
                </a:solidFill>
              </a:rPr>
              <a:t>95%</a:t>
            </a:r>
            <a:r>
              <a:rPr lang="en-US" sz="1575" b="1" dirty="0"/>
              <a:t> of those diagnosed are treated</a:t>
            </a:r>
          </a:p>
          <a:p>
            <a:pPr marL="417017">
              <a:spcBef>
                <a:spcPts val="675"/>
              </a:spcBef>
              <a:spcAft>
                <a:spcPts val="675"/>
              </a:spcAft>
              <a:buClr>
                <a:schemeClr val="accent5">
                  <a:lumMod val="25000"/>
                </a:schemeClr>
              </a:buClr>
              <a:buSzPct val="135000"/>
              <a:buFont typeface="Wingdings" panose="05000000000000000000" pitchFamily="2" charset="2"/>
              <a:buChar char="ü"/>
              <a:defRPr/>
            </a:pPr>
            <a:r>
              <a:rPr lang="en-US" sz="1575" b="1" dirty="0">
                <a:solidFill>
                  <a:srgbClr val="FF0000"/>
                </a:solidFill>
              </a:rPr>
              <a:t>95%</a:t>
            </a:r>
            <a:r>
              <a:rPr lang="en-US" sz="1575" b="1" dirty="0"/>
              <a:t> of those treated are cured</a:t>
            </a:r>
          </a:p>
        </p:txBody>
      </p:sp>
      <p:sp>
        <p:nvSpPr>
          <p:cNvPr id="25618" name="TextBox 17">
            <a:extLst>
              <a:ext uri="{FF2B5EF4-FFF2-40B4-BE49-F238E27FC236}">
                <a16:creationId xmlns:a16="http://schemas.microsoft.com/office/drawing/2014/main" xmlns="" id="{6498FDA1-31FD-4150-B254-6574775F1A24}"/>
              </a:ext>
            </a:extLst>
          </p:cNvPr>
          <p:cNvSpPr txBox="1">
            <a:spLocks noChangeArrowheads="1"/>
          </p:cNvSpPr>
          <p:nvPr/>
        </p:nvSpPr>
        <p:spPr bwMode="auto">
          <a:xfrm>
            <a:off x="5712357" y="1893663"/>
            <a:ext cx="3018235"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ka-GE" sz="2000" b="1" dirty="0" smtClean="0">
                <a:latin typeface="Arial" panose="020B0604020202020204" pitchFamily="34" charset="0"/>
                <a:cs typeface="Arial" panose="020B0604020202020204" pitchFamily="34" charset="0"/>
              </a:rPr>
              <a:t>Results to date</a:t>
            </a:r>
            <a:r>
              <a:rPr lang="en-US" altLang="ka-GE" sz="1350" b="1" dirty="0" smtClean="0">
                <a:latin typeface="Arial" panose="020B0604020202020204" pitchFamily="34" charset="0"/>
                <a:cs typeface="Arial" panose="020B0604020202020204" pitchFamily="34" charset="0"/>
              </a:rPr>
              <a:t>:</a:t>
            </a:r>
          </a:p>
          <a:p>
            <a:pPr eaLnBrk="1" hangingPunct="1">
              <a:lnSpc>
                <a:spcPct val="100000"/>
              </a:lnSpc>
              <a:spcBef>
                <a:spcPct val="0"/>
              </a:spcBef>
              <a:buFontTx/>
              <a:buNone/>
            </a:pPr>
            <a:r>
              <a:rPr lang="en-US" altLang="ka-GE" sz="1350" b="1" dirty="0">
                <a:solidFill>
                  <a:srgbClr val="FF0000"/>
                </a:solidFill>
                <a:latin typeface="Arial" panose="020B0604020202020204" pitchFamily="34" charset="0"/>
                <a:cs typeface="Arial" panose="020B0604020202020204" pitchFamily="34" charset="0"/>
              </a:rPr>
              <a:t> </a:t>
            </a:r>
          </a:p>
        </p:txBody>
      </p:sp>
      <p:sp>
        <p:nvSpPr>
          <p:cNvPr id="25619"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5575783" y="4495800"/>
            <a:ext cx="33528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Tree>
    <p:extLst>
      <p:ext uri="{BB962C8B-B14F-4D97-AF65-F5344CB8AC3E}">
        <p14:creationId xmlns:p14="http://schemas.microsoft.com/office/powerpoint/2010/main" val="2004680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408" y="5589240"/>
            <a:ext cx="1893597" cy="1268760"/>
          </a:xfrm>
          <a:prstGeom prst="rect">
            <a:avLst/>
          </a:prstGeom>
        </p:spPr>
      </p:pic>
      <p:sp>
        <p:nvSpPr>
          <p:cNvPr id="17410" name="Title 1"/>
          <p:cNvSpPr>
            <a:spLocks noGrp="1"/>
          </p:cNvSpPr>
          <p:nvPr>
            <p:ph type="title"/>
          </p:nvPr>
        </p:nvSpPr>
        <p:spPr>
          <a:xfrm>
            <a:off x="457200" y="457200"/>
            <a:ext cx="8229600" cy="685800"/>
          </a:xfrm>
        </p:spPr>
        <p:txBody>
          <a:bodyPr>
            <a:normAutofit/>
          </a:bodyPr>
          <a:lstStyle/>
          <a:p>
            <a:pPr algn="l" eaLnBrk="1" hangingPunct="1"/>
            <a:r>
              <a:rPr lang="en-US" altLang="en-US" sz="2800" dirty="0" smtClean="0">
                <a:solidFill>
                  <a:srgbClr val="002060"/>
                </a:solidFill>
                <a:effectLst/>
                <a:latin typeface="Arial" panose="020B0604020202020204" pitchFamily="34" charset="0"/>
                <a:cs typeface="Arial" panose="020B0604020202020204" pitchFamily="34" charset="0"/>
              </a:rPr>
              <a:t>Maternal and Child Health</a:t>
            </a:r>
            <a:endParaRPr lang="ka-GE" altLang="en-US" sz="2800" b="1" dirty="0" smtClean="0">
              <a:solidFill>
                <a:srgbClr val="002060"/>
              </a:solidFill>
              <a:effectLst/>
              <a:latin typeface="+mn-lt"/>
              <a:cs typeface="Arial" panose="020B0604020202020204" pitchFamily="34" charset="0"/>
            </a:endParaRPr>
          </a:p>
        </p:txBody>
      </p:sp>
      <p:sp>
        <p:nvSpPr>
          <p:cNvPr id="17411" name="Content Placeholder 2"/>
          <p:cNvSpPr>
            <a:spLocks noGrp="1"/>
          </p:cNvSpPr>
          <p:nvPr>
            <p:ph idx="1"/>
          </p:nvPr>
        </p:nvSpPr>
        <p:spPr>
          <a:xfrm>
            <a:off x="228600" y="1219200"/>
            <a:ext cx="8568952" cy="4662264"/>
          </a:xfrm>
        </p:spPr>
        <p:txBody>
          <a:bodyPr>
            <a:noAutofit/>
          </a:bodyPr>
          <a:lstStyle/>
          <a:p>
            <a:pPr marL="342900" lvl="1" indent="-342900">
              <a:spcBef>
                <a:spcPts val="600"/>
              </a:spcBef>
              <a:buFont typeface="Arial" charset="0"/>
              <a:buChar char="•"/>
            </a:pPr>
            <a:r>
              <a:rPr lang="en-GB" dirty="0"/>
              <a:t>Georgia Maternal &amp; </a:t>
            </a:r>
            <a:r>
              <a:rPr lang="en-GB" dirty="0" smtClean="0"/>
              <a:t>Newborn and Reproductive Health </a:t>
            </a:r>
            <a:r>
              <a:rPr lang="en-GB" dirty="0"/>
              <a:t>Strategy </a:t>
            </a:r>
            <a:r>
              <a:rPr lang="en-GB" dirty="0" smtClean="0"/>
              <a:t>2017-2030 and Action Plan 2017-2019</a:t>
            </a:r>
          </a:p>
          <a:p>
            <a:pPr marL="342900" lvl="1" indent="-342900">
              <a:spcBef>
                <a:spcPts val="600"/>
              </a:spcBef>
              <a:buFont typeface="Arial" charset="0"/>
              <a:buChar char="•"/>
            </a:pPr>
            <a:r>
              <a:rPr lang="en-US" altLang="en-US" sz="2400" dirty="0" smtClean="0"/>
              <a:t>Regionalization of maternal and newborn health services</a:t>
            </a:r>
            <a:endParaRPr lang="en-GB" altLang="en-US" dirty="0"/>
          </a:p>
          <a:p>
            <a:pPr marL="342900" lvl="1" indent="-342900">
              <a:spcBef>
                <a:spcPts val="600"/>
              </a:spcBef>
              <a:buFont typeface="Arial" charset="0"/>
              <a:buChar char="•"/>
            </a:pPr>
            <a:r>
              <a:rPr lang="en-US" dirty="0" smtClean="0"/>
              <a:t>Congenital </a:t>
            </a:r>
            <a:r>
              <a:rPr lang="en-US" dirty="0"/>
              <a:t>syphilis and mother-to-child transmission (MTCT) of HIV elimination plan </a:t>
            </a:r>
            <a:endParaRPr lang="en-US" dirty="0" smtClean="0"/>
          </a:p>
          <a:p>
            <a:pPr marL="342900" lvl="1" indent="-342900">
              <a:spcBef>
                <a:spcPts val="600"/>
              </a:spcBef>
              <a:buFont typeface="Arial" charset="0"/>
              <a:buChar char="•"/>
            </a:pPr>
            <a:r>
              <a:rPr lang="en-US" dirty="0" smtClean="0"/>
              <a:t>Universal newborn hearing screening program</a:t>
            </a:r>
            <a:endParaRPr lang="en-US" altLang="en-US" dirty="0"/>
          </a:p>
          <a:p>
            <a:pPr eaLnBrk="1" hangingPunct="1">
              <a:spcBef>
                <a:spcPts val="600"/>
              </a:spcBef>
            </a:pPr>
            <a:r>
              <a:rPr lang="en-US" altLang="en-US" dirty="0" smtClean="0"/>
              <a:t>Essential Nutrition Action Plan - folic </a:t>
            </a:r>
            <a:r>
              <a:rPr lang="en-US" altLang="en-US" dirty="0"/>
              <a:t>a</a:t>
            </a:r>
            <a:r>
              <a:rPr lang="en-US" altLang="en-US" dirty="0" smtClean="0"/>
              <a:t>cid </a:t>
            </a:r>
            <a:r>
              <a:rPr lang="en-US" altLang="en-US" dirty="0"/>
              <a:t>and </a:t>
            </a:r>
            <a:r>
              <a:rPr lang="en-US" altLang="en-US" dirty="0" smtClean="0"/>
              <a:t>iron </a:t>
            </a:r>
            <a:r>
              <a:rPr lang="en-US" altLang="en-US" dirty="0"/>
              <a:t>s</a:t>
            </a:r>
            <a:r>
              <a:rPr lang="en-US" altLang="en-US" dirty="0" smtClean="0"/>
              <a:t>upplements </a:t>
            </a:r>
            <a:r>
              <a:rPr lang="en-US" altLang="en-US" dirty="0"/>
              <a:t>for </a:t>
            </a:r>
            <a:r>
              <a:rPr lang="en-US" altLang="en-US" dirty="0" smtClean="0"/>
              <a:t>all pregnant women, breastfeeding promotion, </a:t>
            </a:r>
            <a:r>
              <a:rPr lang="en-AU" altLang="en-US" dirty="0" smtClean="0"/>
              <a:t>m</a:t>
            </a:r>
            <a:r>
              <a:rPr lang="en-AU" dirty="0" smtClean="0"/>
              <a:t>ultiple </a:t>
            </a:r>
            <a:r>
              <a:rPr lang="en-AU" dirty="0"/>
              <a:t>m</a:t>
            </a:r>
            <a:r>
              <a:rPr lang="en-AU" dirty="0" smtClean="0"/>
              <a:t>icronutrient supplementation </a:t>
            </a:r>
            <a:r>
              <a:rPr lang="en-AU" dirty="0"/>
              <a:t>for 6-23 </a:t>
            </a:r>
            <a:r>
              <a:rPr lang="en-AU" dirty="0" smtClean="0"/>
              <a:t>months </a:t>
            </a:r>
            <a:r>
              <a:rPr lang="en-AU" dirty="0"/>
              <a:t>children</a:t>
            </a:r>
            <a:r>
              <a:rPr lang="en-US" altLang="en-US" dirty="0"/>
              <a:t> </a:t>
            </a:r>
          </a:p>
          <a:p>
            <a:pPr marL="342900" lvl="1" indent="-342900">
              <a:spcBef>
                <a:spcPts val="600"/>
              </a:spcBef>
              <a:buFont typeface="Arial" charset="0"/>
              <a:buChar char="•"/>
            </a:pPr>
            <a:endParaRPr lang="en-US" dirty="0"/>
          </a:p>
          <a:p>
            <a:pPr eaLnBrk="1" hangingPunct="1">
              <a:spcBef>
                <a:spcPts val="600"/>
              </a:spcBef>
            </a:pPr>
            <a:endParaRPr lang="en-US" altLang="en-US" sz="2400" b="1" dirty="0" smtClean="0"/>
          </a:p>
          <a:p>
            <a:pPr marL="0" indent="0" eaLnBrk="1" hangingPunct="1">
              <a:spcBef>
                <a:spcPts val="600"/>
              </a:spcBef>
              <a:buNone/>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p:txBody>
      </p:sp>
    </p:spTree>
    <p:extLst>
      <p:ext uri="{BB962C8B-B14F-4D97-AF65-F5344CB8AC3E}">
        <p14:creationId xmlns:p14="http://schemas.microsoft.com/office/powerpoint/2010/main" val="2102751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9"/>
          <p:cNvSpPr>
            <a:spLocks noChangeArrowheads="1"/>
          </p:cNvSpPr>
          <p:nvPr/>
        </p:nvSpPr>
        <p:spPr bwMode="auto">
          <a:xfrm>
            <a:off x="179301" y="1194375"/>
            <a:ext cx="5029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spcBef>
                <a:spcPct val="0"/>
              </a:spcBef>
              <a:buFontTx/>
              <a:buNone/>
              <a:defRPr/>
            </a:pPr>
            <a:r>
              <a:rPr lang="en-US" altLang="ka-GE" sz="1600" b="1" dirty="0">
                <a:solidFill>
                  <a:srgbClr val="003366"/>
                </a:solidFill>
              </a:rPr>
              <a:t>Georgia, together with other countries is actively involved in support of the 11 Action Package objectives</a:t>
            </a:r>
            <a:r>
              <a:rPr lang="en-US" altLang="ka-GE" sz="1600" b="1" dirty="0" smtClean="0">
                <a:solidFill>
                  <a:srgbClr val="003366"/>
                </a:solidFill>
              </a:rPr>
              <a:t>:</a:t>
            </a:r>
          </a:p>
          <a:p>
            <a:pPr>
              <a:spcBef>
                <a:spcPct val="0"/>
              </a:spcBef>
              <a:defRPr/>
            </a:pPr>
            <a:r>
              <a:rPr lang="en-US" altLang="ka-GE" sz="1600" b="1" dirty="0" smtClean="0">
                <a:solidFill>
                  <a:srgbClr val="C00000"/>
                </a:solidFill>
              </a:rPr>
              <a:t> </a:t>
            </a:r>
            <a:r>
              <a:rPr lang="en-US" altLang="ka-GE" sz="1600" b="1" dirty="0">
                <a:solidFill>
                  <a:srgbClr val="C00000"/>
                </a:solidFill>
              </a:rPr>
              <a:t>Real-Time Surveillance </a:t>
            </a:r>
            <a:r>
              <a:rPr lang="en-US" altLang="ka-GE" sz="1600" b="1" dirty="0">
                <a:solidFill>
                  <a:srgbClr val="003366"/>
                </a:solidFill>
              </a:rPr>
              <a:t>- as a leading </a:t>
            </a:r>
            <a:r>
              <a:rPr lang="en-US" altLang="ka-GE" sz="1600" b="1" dirty="0" smtClean="0">
                <a:solidFill>
                  <a:srgbClr val="003366"/>
                </a:solidFill>
              </a:rPr>
              <a:t>country</a:t>
            </a:r>
          </a:p>
          <a:p>
            <a:pPr>
              <a:spcBef>
                <a:spcPct val="0"/>
              </a:spcBef>
              <a:defRPr/>
            </a:pPr>
            <a:r>
              <a:rPr lang="en-US" altLang="ka-GE" sz="1600" b="1" dirty="0" smtClean="0">
                <a:solidFill>
                  <a:srgbClr val="C00000"/>
                </a:solidFill>
              </a:rPr>
              <a:t>National </a:t>
            </a:r>
            <a:r>
              <a:rPr lang="en-US" altLang="ka-GE" sz="1600" b="1" dirty="0">
                <a:solidFill>
                  <a:srgbClr val="C00000"/>
                </a:solidFill>
              </a:rPr>
              <a:t>Laboratory System </a:t>
            </a:r>
            <a:r>
              <a:rPr lang="en-US" altLang="ka-GE" sz="1600" b="1" dirty="0">
                <a:solidFill>
                  <a:srgbClr val="003366"/>
                </a:solidFill>
              </a:rPr>
              <a:t>– as the contributing country  </a:t>
            </a:r>
            <a:endParaRPr lang="en-US" altLang="ka-GE" sz="1600" b="1" dirty="0" smtClean="0">
              <a:solidFill>
                <a:srgbClr val="003366"/>
              </a:solidFill>
            </a:endParaRPr>
          </a:p>
          <a:p>
            <a:pPr>
              <a:spcBef>
                <a:spcPct val="0"/>
              </a:spcBef>
              <a:defRPr/>
            </a:pPr>
            <a:r>
              <a:rPr lang="en-US" altLang="ka-GE" sz="1600" b="1" dirty="0" smtClean="0">
                <a:solidFill>
                  <a:srgbClr val="C00000"/>
                </a:solidFill>
              </a:rPr>
              <a:t>Zoonotic </a:t>
            </a:r>
            <a:r>
              <a:rPr lang="en-US" altLang="ka-GE" sz="1600" b="1" dirty="0">
                <a:solidFill>
                  <a:srgbClr val="C00000"/>
                </a:solidFill>
              </a:rPr>
              <a:t>Diseases </a:t>
            </a:r>
            <a:r>
              <a:rPr lang="en-US" altLang="ka-GE" sz="1600" b="1" dirty="0">
                <a:solidFill>
                  <a:srgbClr val="003366"/>
                </a:solidFill>
              </a:rPr>
              <a:t>– as the contributin</a:t>
            </a:r>
            <a:r>
              <a:rPr lang="en-US" altLang="ka-GE" sz="1400" b="1" dirty="0">
                <a:solidFill>
                  <a:srgbClr val="003366"/>
                </a:solidFill>
              </a:rPr>
              <a:t>g country</a:t>
            </a:r>
            <a:endParaRPr lang="ka-GE" altLang="en-US" sz="1400" b="1" dirty="0">
              <a:solidFill>
                <a:srgbClr val="C00000"/>
              </a:solidFill>
            </a:endParaRPr>
          </a:p>
          <a:p>
            <a:pPr marL="0" indent="0">
              <a:spcBef>
                <a:spcPct val="0"/>
              </a:spcBef>
              <a:buFontTx/>
              <a:buNone/>
              <a:defRPr/>
            </a:pPr>
            <a:r>
              <a:rPr lang="en-US" altLang="ka-GE" sz="1400" b="1" dirty="0">
                <a:solidFill>
                  <a:srgbClr val="003366"/>
                </a:solidFill>
              </a:rPr>
              <a:t> </a:t>
            </a:r>
            <a:endParaRPr lang="ka-GE" altLang="ka-GE" sz="1400" b="1" dirty="0">
              <a:solidFill>
                <a:srgbClr val="003366"/>
              </a:solidFill>
            </a:endParaRPr>
          </a:p>
        </p:txBody>
      </p:sp>
      <p:sp>
        <p:nvSpPr>
          <p:cNvPr id="8" name="Title 1"/>
          <p:cNvSpPr txBox="1">
            <a:spLocks/>
          </p:cNvSpPr>
          <p:nvPr/>
        </p:nvSpPr>
        <p:spPr bwMode="auto">
          <a:xfrm>
            <a:off x="-670410" y="421175"/>
            <a:ext cx="9144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altLang="en-US" sz="2800" b="1" kern="0" dirty="0">
                <a:solidFill>
                  <a:srgbClr val="002060"/>
                </a:solidFill>
                <a:latin typeface="+mn-lt"/>
              </a:rPr>
              <a:t>Global Health Security Agenda</a:t>
            </a:r>
          </a:p>
        </p:txBody>
      </p:sp>
      <p:pic>
        <p:nvPicPr>
          <p:cNvPr id="256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175"/>
            <a:ext cx="42386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9"/>
          <p:cNvSpPr>
            <a:spLocks noChangeArrowheads="1"/>
          </p:cNvSpPr>
          <p:nvPr/>
        </p:nvSpPr>
        <p:spPr bwMode="auto">
          <a:xfrm>
            <a:off x="179301" y="3068960"/>
            <a:ext cx="41863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en-US" altLang="ka-GE" sz="2000" b="1" dirty="0">
              <a:solidFill>
                <a:srgbClr val="003366"/>
              </a:solidFill>
            </a:endParaRPr>
          </a:p>
          <a:p>
            <a:pPr>
              <a:spcBef>
                <a:spcPct val="0"/>
              </a:spcBef>
              <a:buFontTx/>
              <a:buNone/>
            </a:pPr>
            <a:endParaRPr lang="ka-GE" altLang="ka-GE" sz="2000" b="1" dirty="0">
              <a:solidFill>
                <a:srgbClr val="003366"/>
              </a:solidFill>
            </a:endParaRPr>
          </a:p>
        </p:txBody>
      </p:sp>
      <p:pic>
        <p:nvPicPr>
          <p:cNvPr id="2" name="Picture 1"/>
          <p:cNvPicPr>
            <a:picLocks noChangeAspect="1"/>
          </p:cNvPicPr>
          <p:nvPr/>
        </p:nvPicPr>
        <p:blipFill>
          <a:blip r:embed="rId4"/>
          <a:stretch>
            <a:fillRect/>
          </a:stretch>
        </p:blipFill>
        <p:spPr>
          <a:xfrm>
            <a:off x="4191000" y="2286000"/>
            <a:ext cx="4847852" cy="3662363"/>
          </a:xfrm>
          <a:prstGeom prst="rect">
            <a:avLst/>
          </a:prstGeom>
        </p:spPr>
      </p:pic>
    </p:spTree>
    <p:extLst>
      <p:ext uri="{BB962C8B-B14F-4D97-AF65-F5344CB8AC3E}">
        <p14:creationId xmlns:p14="http://schemas.microsoft.com/office/powerpoint/2010/main" val="1269561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en-US" sz="2800" b="1" dirty="0" smtClean="0">
                <a:solidFill>
                  <a:srgbClr val="002060"/>
                </a:solidFill>
                <a:effectLst/>
                <a:latin typeface="+mn-lt"/>
              </a:rPr>
              <a:t>Health management Information system</a:t>
            </a:r>
            <a:endParaRPr lang="en-US" sz="2800" b="1" dirty="0">
              <a:solidFill>
                <a:srgbClr val="002060"/>
              </a:solidFill>
              <a:effectLst/>
              <a:latin typeface="+mn-lt"/>
            </a:endParaRPr>
          </a:p>
        </p:txBody>
      </p:sp>
      <p:sp>
        <p:nvSpPr>
          <p:cNvPr id="3" name="Content Placeholder 2"/>
          <p:cNvSpPr>
            <a:spLocks noGrp="1"/>
          </p:cNvSpPr>
          <p:nvPr>
            <p:ph idx="1"/>
          </p:nvPr>
        </p:nvSpPr>
        <p:spPr>
          <a:xfrm>
            <a:off x="0" y="1219200"/>
            <a:ext cx="8229600" cy="5079999"/>
          </a:xfrm>
        </p:spPr>
        <p:txBody>
          <a:bodyPr>
            <a:normAutofit/>
          </a:bodyPr>
          <a:lstStyle/>
          <a:p>
            <a:pPr marL="400050" lvl="1" indent="0">
              <a:buNone/>
            </a:pPr>
            <a:r>
              <a:rPr lang="en-US" dirty="0" smtClean="0">
                <a:latin typeface="Arial" panose="020B0604020202020204" pitchFamily="34" charset="0"/>
                <a:cs typeface="Arial" panose="020B0604020202020204" pitchFamily="34" charset="0"/>
              </a:rPr>
              <a:t>▪	</a:t>
            </a:r>
            <a:r>
              <a:rPr lang="en-US" dirty="0" smtClean="0"/>
              <a:t>Electronic </a:t>
            </a:r>
            <a:r>
              <a:rPr lang="en-US" dirty="0"/>
              <a:t>system and regulatory mechanisms for vital </a:t>
            </a:r>
            <a:r>
              <a:rPr lang="en-US" dirty="0" smtClean="0"/>
              <a:t>	events </a:t>
            </a:r>
            <a:r>
              <a:rPr lang="en-US" dirty="0"/>
              <a:t>registration (since 2011</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a:t>
            </a:r>
            <a:r>
              <a:rPr lang="en-US" dirty="0"/>
              <a:t>case-based reporting systems for in- and </a:t>
            </a:r>
            <a:r>
              <a:rPr lang="en-US" dirty="0" smtClean="0"/>
              <a:t>	outpatients </a:t>
            </a:r>
            <a:r>
              <a:rPr lang="en-US" dirty="0"/>
              <a:t>in health-care institutions (since </a:t>
            </a:r>
            <a:r>
              <a:rPr lang="en-US" dirty="0" smtClean="0"/>
              <a:t>2014)</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Population-based </a:t>
            </a:r>
            <a:r>
              <a:rPr lang="en-US" dirty="0"/>
              <a:t>cancer registry (since 2015</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Birth registry - new </a:t>
            </a:r>
            <a:r>
              <a:rPr lang="en-US" dirty="0"/>
              <a:t>electronic </a:t>
            </a:r>
            <a:r>
              <a:rPr lang="en-US" dirty="0" smtClean="0"/>
              <a:t>registration </a:t>
            </a:r>
            <a:r>
              <a:rPr lang="en-US" dirty="0"/>
              <a:t>for antenatal </a:t>
            </a:r>
            <a:r>
              <a:rPr lang="en-US" dirty="0" smtClean="0"/>
              <a:t>	and </a:t>
            </a:r>
            <a:r>
              <a:rPr lang="en-US" dirty="0"/>
              <a:t>obstetric services and the surveillance of maternal </a:t>
            </a:r>
            <a:r>
              <a:rPr lang="en-US" dirty="0" smtClean="0"/>
              <a:t>	and </a:t>
            </a:r>
            <a:r>
              <a:rPr lang="en-US" dirty="0"/>
              <a:t>child health (since 2016</a:t>
            </a:r>
            <a:r>
              <a:rPr lang="en-US" dirty="0" smtClean="0"/>
              <a:t>)</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E-prescription (2017)</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health </a:t>
            </a:r>
            <a:r>
              <a:rPr lang="en-US" dirty="0"/>
              <a:t>r</a:t>
            </a:r>
            <a:r>
              <a:rPr lang="en-US" dirty="0" smtClean="0"/>
              <a:t>ecords (2017)</a:t>
            </a:r>
          </a:p>
          <a:p>
            <a:pPr marL="400050" lvl="1" indent="0">
              <a:buNone/>
            </a:pPr>
            <a:endParaRPr lang="en-US" dirty="0"/>
          </a:p>
        </p:txBody>
      </p:sp>
    </p:spTree>
    <p:extLst>
      <p:ext uri="{BB962C8B-B14F-4D97-AF65-F5344CB8AC3E}">
        <p14:creationId xmlns:p14="http://schemas.microsoft.com/office/powerpoint/2010/main" val="1384571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0" y="-1"/>
            <a:ext cx="9131490" cy="605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214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228600" y="1600200"/>
            <a:ext cx="8763000" cy="4343400"/>
          </a:xfrm>
        </p:spPr>
        <p:txBody>
          <a:bodyPr>
            <a:normAutofit/>
          </a:bodyPr>
          <a:lstStyle/>
          <a:p>
            <a:pPr>
              <a:defRPr/>
            </a:pPr>
            <a:endParaRPr lang="ka-GE" sz="2000" dirty="0"/>
          </a:p>
          <a:p>
            <a:pPr lvl="1">
              <a:buFont typeface="Wingdings" pitchFamily="2" charset="2"/>
              <a:buChar char="ü"/>
              <a:defRPr/>
            </a:pPr>
            <a:endParaRPr lang="ka-GE" sz="2000" dirty="0"/>
          </a:p>
          <a:p>
            <a:pPr marL="0" indent="0">
              <a:buNone/>
              <a:defRPr/>
            </a:pPr>
            <a:endParaRPr lang="ka-GE" sz="2000" dirty="0"/>
          </a:p>
          <a:p>
            <a:pPr marL="457200" lvl="1" indent="0">
              <a:buNone/>
              <a:defRPr/>
            </a:pPr>
            <a:endParaRPr lang="ka-GE" sz="2000" b="1" dirty="0"/>
          </a:p>
          <a:p>
            <a:pPr>
              <a:defRPr/>
            </a:pPr>
            <a:endParaRPr lang="ka-GE" sz="2000" b="1" dirty="0"/>
          </a:p>
          <a:p>
            <a:pPr>
              <a:defRPr/>
            </a:pPr>
            <a:endParaRPr lang="ka-GE" sz="2000" b="1" dirty="0"/>
          </a:p>
          <a:p>
            <a:pPr>
              <a:defRPr/>
            </a:pPr>
            <a:endParaRPr lang="ka-GE" sz="2000" b="1" dirty="0"/>
          </a:p>
          <a:p>
            <a:pPr>
              <a:defRPr/>
            </a:pPr>
            <a:endParaRPr lang="ka-GE" sz="2000" b="1" dirty="0"/>
          </a:p>
          <a:p>
            <a:pPr>
              <a:defRPr/>
            </a:pPr>
            <a:endParaRPr lang="en-US" sz="2000" dirty="0"/>
          </a:p>
        </p:txBody>
      </p:sp>
      <p:sp>
        <p:nvSpPr>
          <p:cNvPr id="2" name="TextBox 1"/>
          <p:cNvSpPr txBox="1"/>
          <p:nvPr/>
        </p:nvSpPr>
        <p:spPr>
          <a:xfrm>
            <a:off x="2971800" y="452382"/>
            <a:ext cx="5791200" cy="523220"/>
          </a:xfrm>
          <a:prstGeom prst="rect">
            <a:avLst/>
          </a:prstGeom>
          <a:noFill/>
        </p:spPr>
        <p:txBody>
          <a:bodyPr wrap="square" rtlCol="0">
            <a:spAutoFit/>
          </a:bodyPr>
          <a:lstStyle/>
          <a:p>
            <a:pPr>
              <a:defRPr/>
            </a:pPr>
            <a:r>
              <a:rPr lang="en-US" sz="2800" b="1" dirty="0" smtClean="0">
                <a:solidFill>
                  <a:srgbClr val="002060"/>
                </a:solidFill>
                <a:latin typeface="Arial" panose="020B0604020202020204" pitchFamily="34" charset="0"/>
                <a:cs typeface="Arial" panose="020B0604020202020204" pitchFamily="34" charset="0"/>
              </a:rPr>
              <a:t>Human Resources</a:t>
            </a:r>
            <a:endParaRPr lang="ka-GE" sz="2800" b="1" dirty="0">
              <a:solidFill>
                <a:srgbClr val="002060"/>
              </a:solidFill>
              <a:latin typeface="+mn-lt"/>
              <a:cs typeface="Arial" panose="020B0604020202020204" pitchFamily="34" charset="0"/>
            </a:endParaRPr>
          </a:p>
        </p:txBody>
      </p:sp>
      <p:sp>
        <p:nvSpPr>
          <p:cNvPr id="6" name="Content Placeholder 1"/>
          <p:cNvSpPr txBox="1">
            <a:spLocks/>
          </p:cNvSpPr>
          <p:nvPr/>
        </p:nvSpPr>
        <p:spPr>
          <a:xfrm>
            <a:off x="457200" y="16002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ka-GE" sz="2000" b="1" dirty="0" smtClean="0"/>
          </a:p>
          <a:p>
            <a:pPr>
              <a:defRPr/>
            </a:pPr>
            <a:endParaRPr lang="ka-GE" sz="2000" b="1" dirty="0" smtClean="0"/>
          </a:p>
          <a:p>
            <a:pPr>
              <a:defRPr/>
            </a:pPr>
            <a:endParaRPr lang="ka-GE" sz="2000" b="1" dirty="0" smtClean="0"/>
          </a:p>
          <a:p>
            <a:pPr>
              <a:defRPr/>
            </a:pPr>
            <a:endParaRPr lang="ka-GE" sz="2000" b="1" dirty="0" smtClean="0"/>
          </a:p>
          <a:p>
            <a:pPr>
              <a:defRPr/>
            </a:pPr>
            <a:endParaRPr lang="en-US" sz="2000" dirty="0"/>
          </a:p>
        </p:txBody>
      </p:sp>
      <p:sp>
        <p:nvSpPr>
          <p:cNvPr id="4" name="Rectangle 3"/>
          <p:cNvSpPr/>
          <p:nvPr/>
        </p:nvSpPr>
        <p:spPr>
          <a:xfrm>
            <a:off x="190500" y="1143000"/>
            <a:ext cx="8763000" cy="6401753"/>
          </a:xfrm>
          <a:prstGeom prst="rect">
            <a:avLst/>
          </a:prstGeom>
        </p:spPr>
        <p:txBody>
          <a:bodyPr wrap="square">
            <a:spAutoFit/>
          </a:bodyPr>
          <a:lstStyle/>
          <a:p>
            <a:pPr>
              <a:defRPr/>
            </a:pPr>
            <a:r>
              <a:rPr lang="en-US" sz="2000" dirty="0" smtClean="0"/>
              <a:t>▪  HRH regulation and accreditation </a:t>
            </a:r>
          </a:p>
          <a:p>
            <a:pPr>
              <a:defRPr/>
            </a:pPr>
            <a:r>
              <a:rPr lang="en-US" sz="2000" dirty="0" smtClean="0"/>
              <a:t>	- Medical specialties and sub-specialties aligned with EU</a:t>
            </a:r>
          </a:p>
          <a:p>
            <a:pPr>
              <a:defRPr/>
            </a:pPr>
            <a:r>
              <a:rPr lang="en-US" sz="2000" dirty="0"/>
              <a:t>	</a:t>
            </a:r>
            <a:r>
              <a:rPr lang="en-US" sz="2000" dirty="0" smtClean="0"/>
              <a:t>- Medical residency programs updated/prepared in 56</a:t>
            </a:r>
          </a:p>
          <a:p>
            <a:pPr>
              <a:defRPr/>
            </a:pPr>
            <a:r>
              <a:rPr lang="en-US" sz="2000" dirty="0"/>
              <a:t>	</a:t>
            </a:r>
            <a:r>
              <a:rPr lang="en-US" sz="2000" dirty="0" smtClean="0"/>
              <a:t> medical specialties</a:t>
            </a:r>
          </a:p>
          <a:p>
            <a:pPr>
              <a:defRPr/>
            </a:pPr>
            <a:r>
              <a:rPr lang="en-US" sz="2000" dirty="0"/>
              <a:t>▪ </a:t>
            </a:r>
            <a:r>
              <a:rPr lang="en-US" sz="2000" dirty="0" smtClean="0"/>
              <a:t> Certification exam system revised </a:t>
            </a:r>
          </a:p>
          <a:p>
            <a:pPr>
              <a:defRPr/>
            </a:pPr>
            <a:r>
              <a:rPr lang="en-US" sz="2000" dirty="0"/>
              <a:t>	</a:t>
            </a:r>
            <a:r>
              <a:rPr lang="en-US" sz="2000" dirty="0" smtClean="0"/>
              <a:t>- New </a:t>
            </a:r>
            <a:r>
              <a:rPr lang="en-US" sz="2000" dirty="0"/>
              <a:t>instrument for accreditation of continuous medical education </a:t>
            </a:r>
          </a:p>
          <a:p>
            <a:pPr>
              <a:defRPr/>
            </a:pPr>
            <a:r>
              <a:rPr lang="en-US" sz="2000" dirty="0" smtClean="0"/>
              <a:t>	  program developed</a:t>
            </a:r>
          </a:p>
          <a:p>
            <a:pPr>
              <a:defRPr/>
            </a:pPr>
            <a:endParaRPr lang="en-US" sz="2000" dirty="0" smtClean="0"/>
          </a:p>
          <a:p>
            <a:pPr>
              <a:defRPr/>
            </a:pPr>
            <a:r>
              <a:rPr lang="en-US" sz="2000" dirty="0"/>
              <a:t>▪ </a:t>
            </a:r>
            <a:r>
              <a:rPr lang="en-US" sz="2000" dirty="0" smtClean="0"/>
              <a:t>  Labor market analyses initiated</a:t>
            </a:r>
          </a:p>
          <a:p>
            <a:pPr marL="342900" indent="-342900">
              <a:buFont typeface="Arial" panose="020B0604020202020204" pitchFamily="34" charset="0"/>
              <a:buChar char="•"/>
              <a:defRPr/>
            </a:pPr>
            <a:endParaRPr lang="en-US" sz="2000" dirty="0"/>
          </a:p>
          <a:p>
            <a:pPr>
              <a:defRPr/>
            </a:pPr>
            <a:r>
              <a:rPr lang="en-US" sz="2000" dirty="0"/>
              <a:t>▪ </a:t>
            </a:r>
            <a:r>
              <a:rPr lang="en-US" sz="2000" dirty="0" smtClean="0"/>
              <a:t>  Medical residency programs in several specialties funded by the</a:t>
            </a:r>
          </a:p>
          <a:p>
            <a:pPr>
              <a:defRPr/>
            </a:pPr>
            <a:r>
              <a:rPr lang="en-US" sz="2000" dirty="0"/>
              <a:t> </a:t>
            </a:r>
            <a:r>
              <a:rPr lang="en-US" sz="2000" dirty="0" smtClean="0"/>
              <a:t>   government </a:t>
            </a:r>
          </a:p>
          <a:p>
            <a:pPr marL="285750" indent="-285750">
              <a:buFont typeface="Arial" panose="020B0604020202020204" pitchFamily="34" charset="0"/>
              <a:buChar char="•"/>
              <a:defRPr/>
            </a:pPr>
            <a:endParaRPr lang="en-US" sz="2000" dirty="0" smtClean="0"/>
          </a:p>
          <a:p>
            <a:pPr marL="285750" indent="-285750">
              <a:defRPr/>
            </a:pPr>
            <a:endParaRPr lang="en-US" sz="2000" dirty="0" smtClean="0"/>
          </a:p>
          <a:p>
            <a:pPr>
              <a:defRPr/>
            </a:pPr>
            <a:endParaRPr lang="en-US" sz="2000" dirty="0" smtClean="0"/>
          </a:p>
          <a:p>
            <a:pPr marL="800100" lvl="1" indent="-342900">
              <a:defRPr/>
            </a:pPr>
            <a:endParaRPr lang="ka-GE" dirty="0" smtClean="0"/>
          </a:p>
          <a:p>
            <a:pPr marL="285750" indent="-285750">
              <a:buFont typeface="Arial" panose="020B0604020202020204" pitchFamily="34" charset="0"/>
              <a:buChar char="•"/>
              <a:defRPr/>
            </a:pPr>
            <a:endParaRPr lang="ka-GE" sz="2000" dirty="0"/>
          </a:p>
          <a:p>
            <a:pPr>
              <a:defRPr/>
            </a:pPr>
            <a:endParaRPr lang="ka-GE" dirty="0"/>
          </a:p>
          <a:p>
            <a:pPr marL="285750" indent="-285750">
              <a:buFont typeface="Arial" panose="020B0604020202020204" pitchFamily="34" charset="0"/>
              <a:buChar char="•"/>
              <a:defRPr/>
            </a:pPr>
            <a:endParaRPr lang="ka-GE" dirty="0"/>
          </a:p>
          <a:p>
            <a:pPr>
              <a:defRPr/>
            </a:pPr>
            <a:endParaRPr lang="ka-GE" dirty="0"/>
          </a:p>
          <a:p>
            <a:pPr marL="285750" indent="-285750">
              <a:buFont typeface="Arial" panose="020B0604020202020204" pitchFamily="34" charset="0"/>
              <a:buChar char="•"/>
              <a:defRPr/>
            </a:pPr>
            <a:endParaRPr lang="ka-GE" dirty="0"/>
          </a:p>
        </p:txBody>
      </p:sp>
    </p:spTree>
    <p:extLst>
      <p:ext uri="{BB962C8B-B14F-4D97-AF65-F5344CB8AC3E}">
        <p14:creationId xmlns:p14="http://schemas.microsoft.com/office/powerpoint/2010/main" val="967196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Challenges </a:t>
            </a:r>
            <a:r>
              <a:rPr lang="ka-GE" dirty="0" smtClean="0">
                <a:solidFill>
                  <a:srgbClr val="002060"/>
                </a:solidFill>
                <a:effectLst/>
                <a:latin typeface="+mn-lt"/>
                <a:cs typeface="Arial" panose="020B0604020202020204" pitchFamily="34" charset="0"/>
              </a:rPr>
              <a:t>...</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1328"/>
            <a:ext cx="8382000" cy="4525963"/>
          </a:xfrm>
        </p:spPr>
        <p:txBody>
          <a:bodyPr>
            <a:norm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endParaRPr lang="en-GB" b="0" dirty="0">
              <a:latin typeface="Arial" panose="020B0604020202020204" pitchFamily="34" charset="0"/>
              <a:cs typeface="Arial" panose="020B0604020202020204" pitchFamily="34" charset="0"/>
            </a:endParaRPr>
          </a:p>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high out-of-pocket </a:t>
            </a:r>
            <a:r>
              <a:rPr lang="en-GB" b="0" dirty="0" smtClean="0">
                <a:latin typeface="Arial" panose="020B0604020202020204" pitchFamily="34" charset="0"/>
                <a:cs typeface="Arial" panose="020B0604020202020204" pitchFamily="34" charset="0"/>
              </a:rPr>
              <a:t>payments</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Service delivery model is biased towards </a:t>
            </a:r>
          </a:p>
          <a:p>
            <a:pPr marL="0" indent="0">
              <a:buNone/>
            </a:pPr>
            <a:r>
              <a:rPr lang="en-US" b="0" dirty="0" smtClean="0">
                <a:latin typeface="Arial" panose="020B0604020202020204" pitchFamily="34" charset="0"/>
                <a:cs typeface="Arial" panose="020B0604020202020204" pitchFamily="34" charset="0"/>
              </a:rPr>
              <a:t>     hospital/emergency services, and less primary care </a:t>
            </a:r>
          </a:p>
          <a:p>
            <a:pPr marL="0" indent="0">
              <a:buNone/>
            </a:pPr>
            <a:r>
              <a:rPr lang="en-US" b="0" dirty="0" smtClean="0">
                <a:latin typeface="Arial" panose="020B0604020202020204" pitchFamily="34" charset="0"/>
                <a:cs typeface="Arial" panose="020B0604020202020204" pitchFamily="34" charset="0"/>
              </a:rPr>
              <a:t>     centered</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Purchasing strategies are low effective at ensuring quality</a:t>
            </a:r>
          </a:p>
          <a:p>
            <a:pPr marL="0" indent="0">
              <a:buNone/>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    and containing costs</a:t>
            </a: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rPr>
              <a:t>Under-5 mortality rate per 1000 live births</a:t>
            </a:r>
            <a:endParaRPr lang="en-US" dirty="0"/>
          </a:p>
        </p:txBody>
      </p:sp>
      <p:graphicFrame>
        <p:nvGraphicFramePr>
          <p:cNvPr id="4" name="Chart Placeholder 3"/>
          <p:cNvGraphicFramePr>
            <a:graphicFrameLocks noGrp="1"/>
          </p:cNvGraphicFramePr>
          <p:nvPr>
            <p:ph type="chart" idx="1"/>
            <p:extLst/>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1267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defRPr/>
            </a:pPr>
            <a:r>
              <a:rPr lang="en-US" dirty="0">
                <a:solidFill>
                  <a:srgbClr val="C00000"/>
                </a:solidFill>
              </a:rPr>
              <a:t>Infant mortality rate per 1000 live births</a:t>
            </a:r>
          </a:p>
        </p:txBody>
      </p:sp>
      <p:graphicFrame>
        <p:nvGraphicFramePr>
          <p:cNvPr id="4" name="Chart Placeholder 3"/>
          <p:cNvGraphicFramePr>
            <a:graphicFrameLocks noGrp="1"/>
          </p:cNvGraphicFramePr>
          <p:nvPr>
            <p:ph type="chart" idx="1"/>
            <p:extLst/>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869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919"/>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2016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83176" y="2708920"/>
            <a:ext cx="6718804" cy="923330"/>
          </a:xfrm>
          <a:prstGeom prst="rect">
            <a:avLst/>
          </a:prstGeom>
          <a:noFill/>
        </p:spPr>
        <p:txBody>
          <a:bodyPr wrap="square" rtlCol="0">
            <a:spAutoFit/>
          </a:bodyPr>
          <a:lstStyle/>
          <a:p>
            <a:r>
              <a:rPr lang="en-US" b="1" dirty="0"/>
              <a:t>Maternal Mortality (per 100000 live birth</a:t>
            </a:r>
            <a:r>
              <a:rPr lang="en-US" b="1" dirty="0" smtClean="0"/>
              <a:t>) – 22.9</a:t>
            </a:r>
          </a:p>
          <a:p>
            <a:r>
              <a:rPr lang="en-US" b="1" dirty="0"/>
              <a:t>Infant mortality (per 1000 live birth</a:t>
            </a:r>
            <a:r>
              <a:rPr lang="en-US" b="1" dirty="0" smtClean="0"/>
              <a:t>) </a:t>
            </a:r>
            <a:r>
              <a:rPr lang="ka-GE" b="1" dirty="0" smtClean="0"/>
              <a:t> </a:t>
            </a:r>
            <a:r>
              <a:rPr lang="en-US" b="1" dirty="0" smtClean="0"/>
              <a:t>– 9.0</a:t>
            </a:r>
          </a:p>
          <a:p>
            <a:r>
              <a:rPr lang="en-US" b="1" dirty="0"/>
              <a:t>Under 5 mortality rate (per 1000 live birth</a:t>
            </a:r>
            <a:r>
              <a:rPr lang="en-US" b="1" dirty="0" smtClean="0"/>
              <a:t>) – 10.7</a:t>
            </a:r>
          </a:p>
        </p:txBody>
      </p:sp>
      <p:sp>
        <p:nvSpPr>
          <p:cNvPr id="12" name="TextBox 11"/>
          <p:cNvSpPr txBox="1"/>
          <p:nvPr/>
        </p:nvSpPr>
        <p:spPr>
          <a:xfrm>
            <a:off x="635748" y="4191000"/>
            <a:ext cx="6298452" cy="646331"/>
          </a:xfrm>
          <a:prstGeom prst="rect">
            <a:avLst/>
          </a:prstGeom>
          <a:noFill/>
        </p:spPr>
        <p:txBody>
          <a:bodyPr wrap="square" rtlCol="0">
            <a:spAutoFit/>
          </a:bodyPr>
          <a:lstStyle/>
          <a:p>
            <a:r>
              <a:rPr lang="en-US" b="1" dirty="0"/>
              <a:t>GDP per capita (at current prices), </a:t>
            </a:r>
            <a:r>
              <a:rPr lang="ka-GE" b="1" dirty="0" smtClean="0"/>
              <a:t>(2016) </a:t>
            </a:r>
            <a:r>
              <a:rPr lang="en-US" b="1" dirty="0" smtClean="0"/>
              <a:t>– </a:t>
            </a:r>
            <a:r>
              <a:rPr lang="ka-GE" b="1" dirty="0" smtClean="0"/>
              <a:t>385</a:t>
            </a:r>
            <a:r>
              <a:rPr lang="en-US" b="1" dirty="0" smtClean="0"/>
              <a:t>2</a:t>
            </a:r>
            <a:r>
              <a:rPr lang="ka-GE" b="1" dirty="0" smtClean="0"/>
              <a:t> </a:t>
            </a:r>
            <a:r>
              <a:rPr lang="en-US" b="1" dirty="0" smtClean="0"/>
              <a:t>$US</a:t>
            </a:r>
          </a:p>
          <a:p>
            <a:r>
              <a:rPr lang="en-US" b="1" dirty="0"/>
              <a:t>GDP real growth – </a:t>
            </a:r>
            <a:r>
              <a:rPr lang="en-US" b="1" dirty="0" smtClean="0"/>
              <a:t>2.7%</a:t>
            </a:r>
            <a:endParaRPr lang="en-US" b="1" dirty="0"/>
          </a:p>
        </p:txBody>
      </p:sp>
      <p:sp>
        <p:nvSpPr>
          <p:cNvPr id="13" name="TextBox 12"/>
          <p:cNvSpPr txBox="1"/>
          <p:nvPr/>
        </p:nvSpPr>
        <p:spPr>
          <a:xfrm>
            <a:off x="156695" y="5501659"/>
            <a:ext cx="8647560" cy="646331"/>
          </a:xfrm>
          <a:prstGeom prst="rect">
            <a:avLst/>
          </a:prstGeom>
          <a:noFill/>
        </p:spPr>
        <p:txBody>
          <a:bodyPr wrap="square" rtlCol="0">
            <a:spAutoFit/>
          </a:bodyPr>
          <a:lstStyle/>
          <a:p>
            <a:r>
              <a:rPr lang="en-US" b="1" dirty="0"/>
              <a:t>Government expenditure on health as % of </a:t>
            </a:r>
            <a:r>
              <a:rPr lang="en-US" b="1" dirty="0" smtClean="0"/>
              <a:t>GDP – 3%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10</a:t>
            </a:r>
            <a:r>
              <a:rPr lang="en-US" b="1" dirty="0" smtClean="0"/>
              <a:t>2</a:t>
            </a:r>
            <a:r>
              <a:rPr lang="ka-GE" b="1" dirty="0" smtClean="0"/>
              <a:t> </a:t>
            </a:r>
            <a:r>
              <a:rPr lang="en-US" b="1" dirty="0" smtClean="0"/>
              <a:t>  </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5576" y="1189119"/>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3 719 300</a:t>
            </a:r>
          </a:p>
          <a:p>
            <a:r>
              <a:rPr lang="en-US" b="1" dirty="0"/>
              <a:t>Birth rate (per thousand population) – </a:t>
            </a:r>
            <a:r>
              <a:rPr lang="en-US" b="1" dirty="0" smtClean="0"/>
              <a:t>1</a:t>
            </a:r>
            <a:r>
              <a:rPr lang="ka-GE" b="1" dirty="0"/>
              <a:t>5</a:t>
            </a:r>
            <a:r>
              <a:rPr lang="en-US" b="1" dirty="0" smtClean="0"/>
              <a:t>.</a:t>
            </a:r>
            <a:r>
              <a:rPr lang="ka-GE" b="1" dirty="0" smtClean="0"/>
              <a:t>2</a:t>
            </a:r>
            <a:endParaRPr lang="en-US" b="1" dirty="0"/>
          </a:p>
          <a:p>
            <a:r>
              <a:rPr lang="en-US" b="1" dirty="0"/>
              <a:t>Mortality rate (per thousand population</a:t>
            </a:r>
            <a:r>
              <a:rPr lang="en-US" b="1" dirty="0" smtClean="0"/>
              <a:t>) – 13.</a:t>
            </a:r>
            <a:r>
              <a:rPr lang="ka-GE" b="1" dirty="0" smtClean="0"/>
              <a:t>7</a:t>
            </a:r>
            <a:endParaRPr lang="en-US" b="1" dirty="0"/>
          </a:p>
          <a:p>
            <a:r>
              <a:rPr lang="en-US" b="1" dirty="0"/>
              <a:t>Life expectancy at </a:t>
            </a:r>
            <a:r>
              <a:rPr lang="en-US" b="1" dirty="0" smtClean="0"/>
              <a:t>birth – 72.</a:t>
            </a:r>
            <a:r>
              <a:rPr lang="ka-GE" b="1" dirty="0" smtClean="0"/>
              <a:t>7</a:t>
            </a:r>
            <a:endParaRPr lang="en-US" b="1" dirty="0"/>
          </a:p>
        </p:txBody>
      </p:sp>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8928992" cy="1139825"/>
          </a:xfrm>
        </p:spPr>
        <p:txBody>
          <a:bodyPr/>
          <a:lstStyle/>
          <a:p>
            <a:pPr>
              <a:lnSpc>
                <a:spcPct val="150000"/>
              </a:lnSpc>
              <a:defRPr/>
            </a:pPr>
            <a:r>
              <a:rPr lang="en-US" sz="3200" dirty="0">
                <a:solidFill>
                  <a:srgbClr val="C00000"/>
                </a:solidFill>
                <a:effectLst>
                  <a:outerShdw blurRad="38100" dist="38100" dir="2700000" algn="tl">
                    <a:srgbClr val="000000">
                      <a:alpha val="43137"/>
                    </a:srgbClr>
                  </a:outerShdw>
                </a:effectLst>
              </a:rPr>
              <a:t>Maternal mortality ratio per 100 000 live births</a:t>
            </a:r>
            <a:endParaRPr lang="en-US" sz="3200" dirty="0">
              <a:solidFill>
                <a:srgbClr val="C00000"/>
              </a:solidFill>
            </a:endParaRPr>
          </a:p>
        </p:txBody>
      </p:sp>
      <p:graphicFrame>
        <p:nvGraphicFramePr>
          <p:cNvPr id="4" name="Chart Placeholder 3"/>
          <p:cNvGraphicFramePr>
            <a:graphicFrameLocks noGrp="1"/>
          </p:cNvGraphicFramePr>
          <p:nvPr>
            <p:ph type="chart" idx="1"/>
            <p:extLst/>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4896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xmlns="" id="{3001016F-F0F6-45B9-8CD4-8428BFAF376A}"/>
              </a:ext>
            </a:extLst>
          </p:cNvPr>
          <p:cNvSpPr>
            <a:spLocks noGrp="1" noChangeArrowheads="1"/>
          </p:cNvSpPr>
          <p:nvPr>
            <p:ph type="title" idx="4294967295"/>
          </p:nvPr>
        </p:nvSpPr>
        <p:spPr>
          <a:xfrm>
            <a:off x="107504" y="-171400"/>
            <a:ext cx="8501063" cy="1000126"/>
          </a:xfrm>
        </p:spPr>
        <p:txBody>
          <a:bodyPr/>
          <a:lstStyle/>
          <a:p>
            <a:pPr>
              <a:defRPr/>
            </a:pPr>
            <a:r>
              <a:rPr lang="en-US" altLang="ka-GE" sz="2800" b="1" dirty="0">
                <a:solidFill>
                  <a:srgbClr val="C00000"/>
                </a:solidFill>
                <a:effectLst>
                  <a:outerShdw blurRad="38100" dist="38100" dir="2700000" algn="tl">
                    <a:srgbClr val="C0C0C0"/>
                  </a:outerShdw>
                </a:effectLst>
              </a:rPr>
              <a:t>Health </a:t>
            </a:r>
            <a:r>
              <a:rPr lang="en-US" altLang="ka-GE" sz="2800" b="1" dirty="0" smtClean="0">
                <a:solidFill>
                  <a:srgbClr val="C00000"/>
                </a:solidFill>
                <a:effectLst>
                  <a:outerShdw blurRad="38100" dist="38100" dir="2700000" algn="tl">
                    <a:srgbClr val="C0C0C0"/>
                  </a:outerShdw>
                </a:effectLst>
              </a:rPr>
              <a:t>Expenditures, </a:t>
            </a:r>
            <a:r>
              <a:rPr lang="en-US" altLang="ka-GE" sz="2800" b="1" dirty="0">
                <a:solidFill>
                  <a:srgbClr val="C00000"/>
                </a:solidFill>
                <a:effectLst>
                  <a:outerShdw blurRad="38100" dist="38100" dir="2700000" algn="tl">
                    <a:srgbClr val="C0C0C0"/>
                  </a:outerShdw>
                </a:effectLst>
              </a:rPr>
              <a:t>Georgia</a:t>
            </a:r>
            <a:endParaRPr lang="ru-RU" altLang="ka-GE" sz="2800" b="1" dirty="0">
              <a:solidFill>
                <a:srgbClr val="C00000"/>
              </a:solidFill>
              <a:effectLst>
                <a:outerShdw blurRad="38100" dist="38100" dir="2700000" algn="tl">
                  <a:srgbClr val="C0C0C0"/>
                </a:outerShdw>
              </a:effectLst>
            </a:endParaRPr>
          </a:p>
        </p:txBody>
      </p:sp>
      <p:graphicFrame>
        <p:nvGraphicFramePr>
          <p:cNvPr id="12" name="Content Placeholder 3"/>
          <p:cNvGraphicFramePr>
            <a:graphicFrameLocks noGrp="1"/>
          </p:cNvGraphicFramePr>
          <p:nvPr>
            <p:ph idx="1"/>
            <p:extLst/>
          </p:nvPr>
        </p:nvGraphicFramePr>
        <p:xfrm>
          <a:off x="467544" y="556172"/>
          <a:ext cx="8229600"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119039" y="4178697"/>
            <a:ext cx="1370888" cy="307777"/>
          </a:xfrm>
          <a:prstGeom prst="rect">
            <a:avLst/>
          </a:prstGeom>
          <a:noFill/>
        </p:spPr>
        <p:txBody>
          <a:bodyPr wrap="none" rtlCol="0">
            <a:spAutoFit/>
          </a:bodyPr>
          <a:lstStyle/>
          <a:p>
            <a:r>
              <a:rPr lang="en-US" sz="1400" b="0" dirty="0" err="1" smtClean="0"/>
              <a:t>MoLHSA</a:t>
            </a:r>
            <a:r>
              <a:rPr lang="en-US" sz="1400" b="0" dirty="0" smtClean="0"/>
              <a:t>/NHA</a:t>
            </a:r>
            <a:endParaRPr lang="en-US" sz="1400" b="0" dirty="0"/>
          </a:p>
        </p:txBody>
      </p:sp>
      <p:graphicFrame>
        <p:nvGraphicFramePr>
          <p:cNvPr id="4" name="Chart 3"/>
          <p:cNvGraphicFramePr/>
          <p:nvPr>
            <p:extLst/>
          </p:nvPr>
        </p:nvGraphicFramePr>
        <p:xfrm>
          <a:off x="1691680" y="4869160"/>
          <a:ext cx="6096000" cy="199682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8208" y="6464775"/>
            <a:ext cx="1601464" cy="307777"/>
          </a:xfrm>
          <a:prstGeom prst="rect">
            <a:avLst/>
          </a:prstGeom>
          <a:noFill/>
        </p:spPr>
        <p:txBody>
          <a:bodyPr wrap="none" rtlCol="0">
            <a:spAutoFit/>
          </a:bodyPr>
          <a:lstStyle/>
          <a:p>
            <a:r>
              <a:rPr lang="en-US" sz="1400" b="0" dirty="0" smtClean="0"/>
              <a:t>WHO-EURO/HFA</a:t>
            </a:r>
            <a:endParaRPr lang="en-US" sz="1400" b="0" dirty="0"/>
          </a:p>
        </p:txBody>
      </p:sp>
    </p:spTree>
    <p:extLst>
      <p:ext uri="{BB962C8B-B14F-4D97-AF65-F5344CB8AC3E}">
        <p14:creationId xmlns:p14="http://schemas.microsoft.com/office/powerpoint/2010/main" val="867358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11560" y="116632"/>
            <a:ext cx="8229600" cy="1139825"/>
          </a:xfrm>
        </p:spPr>
        <p:txBody>
          <a:bodyPr rtlCol="0">
            <a:normAutofit/>
          </a:bodyPr>
          <a:lstStyle/>
          <a:p>
            <a:pPr algn="ctr" fontAlgn="auto">
              <a:spcAft>
                <a:spcPts val="0"/>
              </a:spcAft>
              <a:defRPr/>
            </a:pPr>
            <a:r>
              <a:rPr lang="en-US" sz="3200" b="1" dirty="0" smtClean="0">
                <a:solidFill>
                  <a:srgbClr val="C00000"/>
                </a:solidFill>
              </a:rPr>
              <a:t>Structure of Total</a:t>
            </a:r>
            <a:r>
              <a:rPr lang="ka-GE" sz="3200" b="1" dirty="0" smtClean="0">
                <a:solidFill>
                  <a:srgbClr val="C00000"/>
                </a:solidFill>
              </a:rPr>
              <a:t> </a:t>
            </a:r>
            <a:r>
              <a:rPr lang="en-US" sz="3200" b="1" dirty="0" smtClean="0">
                <a:solidFill>
                  <a:srgbClr val="C00000"/>
                </a:solidFill>
              </a:rPr>
              <a:t>Spending on Healthcare</a:t>
            </a:r>
            <a:endParaRPr lang="ru-RU" sz="3200" b="1" dirty="0">
              <a:solidFill>
                <a:srgbClr val="C00000"/>
              </a:solidFill>
            </a:endParaRPr>
          </a:p>
        </p:txBody>
      </p:sp>
      <p:graphicFrame>
        <p:nvGraphicFramePr>
          <p:cNvPr id="10" name="Chart Placeholder 8"/>
          <p:cNvGraphicFramePr>
            <a:graphicFrameLocks/>
          </p:cNvGraphicFramePr>
          <p:nvPr>
            <p:extLst/>
          </p:nvPr>
        </p:nvGraphicFramePr>
        <p:xfrm>
          <a:off x="323528" y="1340768"/>
          <a:ext cx="8229600"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0" y="6494566"/>
            <a:ext cx="1370888" cy="307777"/>
          </a:xfrm>
          <a:prstGeom prst="rect">
            <a:avLst/>
          </a:prstGeom>
          <a:noFill/>
        </p:spPr>
        <p:txBody>
          <a:bodyPr wrap="none" rtlCol="0">
            <a:spAutoFit/>
          </a:bodyPr>
          <a:lstStyle/>
          <a:p>
            <a:r>
              <a:rPr lang="en-US" sz="1400" b="0" dirty="0" err="1" smtClean="0"/>
              <a:t>MoLHSA</a:t>
            </a:r>
            <a:r>
              <a:rPr lang="en-US" sz="1400" b="0" dirty="0" smtClean="0"/>
              <a:t>/NHA</a:t>
            </a:r>
            <a:endParaRPr lang="en-US" sz="1400" b="0" dirty="0"/>
          </a:p>
        </p:txBody>
      </p:sp>
    </p:spTree>
    <p:extLst>
      <p:ext uri="{BB962C8B-B14F-4D97-AF65-F5344CB8AC3E}">
        <p14:creationId xmlns:p14="http://schemas.microsoft.com/office/powerpoint/2010/main" val="516644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305"/>
            <a:ext cx="8229600" cy="1143000"/>
          </a:xfrm>
        </p:spPr>
        <p:txBody>
          <a:bodyPr>
            <a:normAutofit/>
          </a:bodyPr>
          <a:lstStyle/>
          <a:p>
            <a:r>
              <a:rPr lang="en-US" sz="3200" b="1" dirty="0">
                <a:solidFill>
                  <a:srgbClr val="C00000"/>
                </a:solidFill>
              </a:rPr>
              <a:t>Out-of-Pocket payment (OOP) as % of Total Health Expenditure (THE)</a:t>
            </a:r>
          </a:p>
        </p:txBody>
      </p:sp>
      <p:graphicFrame>
        <p:nvGraphicFramePr>
          <p:cNvPr id="4" name="Content Placeholder 3"/>
          <p:cNvGraphicFramePr>
            <a:graphicFrameLocks noGrp="1"/>
          </p:cNvGraphicFramePr>
          <p:nvPr>
            <p:ph idx="1"/>
            <p:extLst/>
          </p:nvPr>
        </p:nvGraphicFramePr>
        <p:xfrm>
          <a:off x="457200" y="1196752"/>
          <a:ext cx="8229600" cy="485956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0" y="6494566"/>
            <a:ext cx="1370888" cy="307777"/>
          </a:xfrm>
          <a:prstGeom prst="rect">
            <a:avLst/>
          </a:prstGeom>
          <a:noFill/>
        </p:spPr>
        <p:txBody>
          <a:bodyPr wrap="none" rtlCol="0">
            <a:spAutoFit/>
          </a:bodyPr>
          <a:lstStyle/>
          <a:p>
            <a:r>
              <a:rPr lang="en-US" sz="1400" b="0" dirty="0" err="1" smtClean="0"/>
              <a:t>MoLHSA</a:t>
            </a:r>
            <a:r>
              <a:rPr lang="en-US" sz="1400" b="0" dirty="0" smtClean="0"/>
              <a:t>/NHA</a:t>
            </a:r>
            <a:endParaRPr lang="en-US" sz="1400" b="0" dirty="0"/>
          </a:p>
        </p:txBody>
      </p:sp>
    </p:spTree>
    <p:extLst>
      <p:ext uri="{BB962C8B-B14F-4D97-AF65-F5344CB8AC3E}">
        <p14:creationId xmlns:p14="http://schemas.microsoft.com/office/powerpoint/2010/main" val="3255641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a:solidFill>
                  <a:srgbClr val="C00000"/>
                </a:solidFill>
                <a:effectLst/>
              </a:rPr>
              <a:t>Health Priority Directions for 2014-2020</a:t>
            </a:r>
            <a:endParaRPr lang="en-US" sz="3200" b="1" kern="1200" dirty="0">
              <a:solidFill>
                <a:srgbClr val="A5002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2931" y="928370"/>
            <a:ext cx="8347844" cy="4038600"/>
          </a:xfrm>
        </p:spPr>
        <p:txBody>
          <a:bodyPr>
            <a:noAutofit/>
          </a:bodyPr>
          <a:lstStyle/>
          <a:p>
            <a:pPr lvl="0">
              <a:spcBef>
                <a:spcPts val="1200"/>
              </a:spcBef>
              <a:buFont typeface="+mj-lt"/>
              <a:buAutoNum type="arabicPeriod"/>
            </a:pPr>
            <a:r>
              <a:rPr lang="en-US" sz="2000" b="1" dirty="0">
                <a:solidFill>
                  <a:srgbClr val="003366"/>
                </a:solidFill>
              </a:rPr>
              <a:t>Health in all policies – general state multi-sectoral approach </a:t>
            </a:r>
          </a:p>
          <a:p>
            <a:pPr lvl="0">
              <a:spcBef>
                <a:spcPts val="1200"/>
              </a:spcBef>
              <a:buFont typeface="+mj-lt"/>
              <a:buAutoNum type="arabicPeriod"/>
            </a:pPr>
            <a:r>
              <a:rPr lang="en-US" sz="2000" b="1" dirty="0">
                <a:solidFill>
                  <a:srgbClr val="003366"/>
                </a:solidFill>
              </a:rPr>
              <a:t>Development of the healthcare sector governance</a:t>
            </a:r>
          </a:p>
          <a:p>
            <a:pPr lvl="0">
              <a:spcBef>
                <a:spcPts val="1200"/>
              </a:spcBef>
              <a:buFont typeface="+mj-lt"/>
              <a:buAutoNum type="arabicPeriod"/>
            </a:pPr>
            <a:r>
              <a:rPr lang="en-US" sz="2000" b="1" dirty="0">
                <a:solidFill>
                  <a:srgbClr val="003366"/>
                </a:solidFill>
              </a:rPr>
              <a:t>Improvement of healthcare financing system </a:t>
            </a:r>
          </a:p>
          <a:p>
            <a:pPr lvl="0">
              <a:spcBef>
                <a:spcPts val="1200"/>
              </a:spcBef>
              <a:buFont typeface="+mj-lt"/>
              <a:buAutoNum type="arabicPeriod"/>
            </a:pPr>
            <a:r>
              <a:rPr lang="en-US" sz="2000" b="1" dirty="0">
                <a:solidFill>
                  <a:srgbClr val="003366"/>
                </a:solidFill>
              </a:rPr>
              <a:t>Development of quality medical services </a:t>
            </a:r>
          </a:p>
          <a:p>
            <a:pPr lvl="0">
              <a:spcBef>
                <a:spcPts val="1200"/>
              </a:spcBef>
              <a:buFont typeface="+mj-lt"/>
              <a:buAutoNum type="arabicPeriod"/>
            </a:pPr>
            <a:r>
              <a:rPr lang="en-US" sz="2000" b="1" dirty="0">
                <a:solidFill>
                  <a:srgbClr val="003366"/>
                </a:solidFill>
              </a:rPr>
              <a:t>Development of human resources in the healthcare sector</a:t>
            </a:r>
          </a:p>
          <a:p>
            <a:pPr lvl="0">
              <a:spcBef>
                <a:spcPts val="1200"/>
              </a:spcBef>
              <a:buFont typeface="+mj-lt"/>
              <a:buAutoNum type="arabicPeriod"/>
            </a:pPr>
            <a:r>
              <a:rPr lang="en-US" sz="2000" b="1" dirty="0">
                <a:solidFill>
                  <a:srgbClr val="003366"/>
                </a:solidFill>
              </a:rPr>
              <a:t>Development of health management information systems</a:t>
            </a:r>
          </a:p>
          <a:p>
            <a:pPr lvl="0">
              <a:spcBef>
                <a:spcPts val="1200"/>
              </a:spcBef>
              <a:buFont typeface="+mj-lt"/>
              <a:buAutoNum type="arabicPeriod"/>
            </a:pPr>
            <a:r>
              <a:rPr lang="en-US" sz="2000" b="1" dirty="0">
                <a:solidFill>
                  <a:srgbClr val="003366"/>
                </a:solidFill>
              </a:rPr>
              <a:t>Support of maternal and child health</a:t>
            </a:r>
          </a:p>
          <a:p>
            <a:pPr lvl="0">
              <a:spcBef>
                <a:spcPts val="1200"/>
              </a:spcBef>
              <a:buFont typeface="+mj-lt"/>
              <a:buAutoNum type="arabicPeriod"/>
            </a:pPr>
            <a:r>
              <a:rPr lang="en-US" sz="2000" b="1" dirty="0">
                <a:solidFill>
                  <a:srgbClr val="003366"/>
                </a:solidFill>
              </a:rPr>
              <a:t>Improvement of prevention and management of priority communicable diseases </a:t>
            </a:r>
          </a:p>
          <a:p>
            <a:pPr lvl="0">
              <a:spcBef>
                <a:spcPts val="1200"/>
              </a:spcBef>
              <a:buFont typeface="+mj-lt"/>
              <a:buAutoNum type="arabicPeriod"/>
            </a:pPr>
            <a:r>
              <a:rPr lang="en-US" sz="2000" b="1" dirty="0">
                <a:solidFill>
                  <a:srgbClr val="003366"/>
                </a:solidFill>
              </a:rPr>
              <a:t>Improvement of prevention and control of priority non-communicable diseases</a:t>
            </a:r>
          </a:p>
          <a:p>
            <a:pPr lvl="0">
              <a:spcBef>
                <a:spcPts val="1200"/>
              </a:spcBef>
              <a:buFont typeface="+mj-lt"/>
              <a:buAutoNum type="arabicPeriod"/>
            </a:pPr>
            <a:r>
              <a:rPr lang="en-US" sz="2000" b="1" dirty="0">
                <a:solidFill>
                  <a:srgbClr val="003366"/>
                </a:solidFill>
              </a:rPr>
              <a:t>Development of public health system</a:t>
            </a:r>
          </a:p>
        </p:txBody>
      </p:sp>
    </p:spTree>
    <p:extLst>
      <p:ext uri="{BB962C8B-B14F-4D97-AF65-F5344CB8AC3E}">
        <p14:creationId xmlns:p14="http://schemas.microsoft.com/office/powerpoint/2010/main" val="328674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742829" y="3429000"/>
            <a:ext cx="2401171" cy="3429000"/>
          </a:xfrm>
          <a:prstGeom prst="rect">
            <a:avLst/>
          </a:prstGeom>
          <a:noFill/>
          <a:ln w="9525">
            <a:noFill/>
            <a:miter lim="800000"/>
            <a:headEnd/>
            <a:tailEnd/>
          </a:ln>
          <a:effectLst/>
        </p:spPr>
      </p:pic>
      <p:sp>
        <p:nvSpPr>
          <p:cNvPr id="3" name="Content Placeholder 2"/>
          <p:cNvSpPr>
            <a:spLocks noGrp="1"/>
          </p:cNvSpPr>
          <p:nvPr>
            <p:ph idx="1"/>
          </p:nvPr>
        </p:nvSpPr>
        <p:spPr>
          <a:xfrm>
            <a:off x="163286" y="1752600"/>
            <a:ext cx="8980714" cy="4038600"/>
          </a:xfrm>
        </p:spPr>
        <p:txBody>
          <a:bodyPr>
            <a:noAutofit/>
          </a:bodyPr>
          <a:lstStyle/>
          <a:p>
            <a:pPr marL="0" lvl="0" indent="0">
              <a:lnSpc>
                <a:spcPct val="120000"/>
              </a:lnSpc>
              <a:spcBef>
                <a:spcPts val="600"/>
              </a:spcBef>
              <a:buNone/>
            </a:pPr>
            <a:r>
              <a:rPr lang="en-US" sz="2400" dirty="0"/>
              <a:t>Unprecedented Expansion of State Budget for Health care </a:t>
            </a:r>
          </a:p>
          <a:p>
            <a:pPr lvl="0">
              <a:lnSpc>
                <a:spcPct val="120000"/>
              </a:lnSpc>
              <a:spcBef>
                <a:spcPts val="600"/>
              </a:spcBef>
              <a:buFontTx/>
              <a:buChar char="-"/>
            </a:pPr>
            <a:r>
              <a:rPr lang="en-US" sz="2400" b="0" dirty="0" smtClean="0"/>
              <a:t>365 mill GEL in </a:t>
            </a:r>
            <a:r>
              <a:rPr lang="ka-GE" sz="2400" b="0" dirty="0" smtClean="0"/>
              <a:t>2012 </a:t>
            </a:r>
            <a:r>
              <a:rPr lang="en-US" sz="2400" b="0" dirty="0" smtClean="0">
                <a:sym typeface="Wingdings" pitchFamily="2" charset="2"/>
              </a:rPr>
              <a:t> 1090 Mill Gel in </a:t>
            </a:r>
            <a:r>
              <a:rPr lang="ka-GE" sz="2400" b="0" dirty="0" smtClean="0">
                <a:sym typeface="Wingdings" pitchFamily="2" charset="2"/>
              </a:rPr>
              <a:t>201</a:t>
            </a:r>
            <a:r>
              <a:rPr lang="en-US" sz="2400" b="0" dirty="0" smtClean="0">
                <a:sym typeface="Wingdings" pitchFamily="2" charset="2"/>
              </a:rPr>
              <a:t>6</a:t>
            </a:r>
            <a:r>
              <a:rPr lang="ka-GE" sz="2400" b="0" dirty="0" smtClean="0">
                <a:sym typeface="Wingdings" pitchFamily="2" charset="2"/>
              </a:rPr>
              <a:t> </a:t>
            </a:r>
            <a:endParaRPr lang="en-US" sz="2400" b="0" dirty="0" smtClean="0"/>
          </a:p>
          <a:p>
            <a:pPr marL="0" lvl="0" indent="0">
              <a:lnSpc>
                <a:spcPct val="120000"/>
              </a:lnSpc>
              <a:spcBef>
                <a:spcPts val="600"/>
              </a:spcBef>
              <a:buNone/>
            </a:pPr>
            <a:r>
              <a:rPr lang="en-US" sz="2400" dirty="0" smtClean="0"/>
              <a:t>Launch </a:t>
            </a:r>
            <a:r>
              <a:rPr lang="en-US" sz="2400" dirty="0"/>
              <a:t>of Universal Health Care Program in February </a:t>
            </a:r>
            <a:r>
              <a:rPr lang="en-US" sz="2400" dirty="0" smtClean="0"/>
              <a:t>2013</a:t>
            </a:r>
            <a:r>
              <a:rPr lang="ka-GE" sz="2400" dirty="0" smtClean="0"/>
              <a:t>:</a:t>
            </a:r>
            <a:endParaRPr lang="en-US" sz="2400" dirty="0"/>
          </a:p>
          <a:p>
            <a:pPr lvl="0">
              <a:lnSpc>
                <a:spcPct val="120000"/>
              </a:lnSpc>
              <a:spcBef>
                <a:spcPts val="600"/>
              </a:spcBef>
              <a:buFontTx/>
              <a:buChar char="-"/>
            </a:pPr>
            <a:r>
              <a:rPr lang="en-US" sz="2400" b="0" dirty="0" smtClean="0"/>
              <a:t>All Population are covered by health care:</a:t>
            </a:r>
            <a:endParaRPr lang="ka-GE" sz="2400" b="0" dirty="0" smtClean="0"/>
          </a:p>
          <a:p>
            <a:pPr lvl="1">
              <a:lnSpc>
                <a:spcPct val="120000"/>
              </a:lnSpc>
              <a:spcBef>
                <a:spcPts val="600"/>
              </a:spcBef>
              <a:buFontTx/>
              <a:buChar char="-"/>
            </a:pPr>
            <a:r>
              <a:rPr lang="ka-GE" sz="2400" dirty="0" smtClean="0"/>
              <a:t>539 </a:t>
            </a:r>
            <a:r>
              <a:rPr lang="en-US" sz="2400" dirty="0" smtClean="0"/>
              <a:t>000 –</a:t>
            </a:r>
            <a:r>
              <a:rPr lang="ka-GE" sz="2400" dirty="0" smtClean="0"/>
              <a:t> </a:t>
            </a:r>
            <a:r>
              <a:rPr lang="en-US" sz="2400" dirty="0" smtClean="0"/>
              <a:t>Private/corporate insurance</a:t>
            </a:r>
            <a:endParaRPr lang="ka-GE" sz="2400" b="0" dirty="0" smtClean="0"/>
          </a:p>
          <a:p>
            <a:pPr lvl="1">
              <a:lnSpc>
                <a:spcPct val="120000"/>
              </a:lnSpc>
              <a:spcBef>
                <a:spcPts val="600"/>
              </a:spcBef>
              <a:buFontTx/>
              <a:buChar char="-"/>
            </a:pPr>
            <a:r>
              <a:rPr lang="en-US" sz="2400" dirty="0" smtClean="0"/>
              <a:t>Other population </a:t>
            </a:r>
            <a:r>
              <a:rPr lang="en-US" sz="2400" b="0" dirty="0" smtClean="0"/>
              <a:t>- UHC</a:t>
            </a:r>
            <a:endParaRPr lang="en-US" sz="2400" b="0" dirty="0"/>
          </a:p>
          <a:p>
            <a:pPr lvl="0">
              <a:lnSpc>
                <a:spcPct val="120000"/>
              </a:lnSpc>
              <a:spcBef>
                <a:spcPts val="600"/>
              </a:spcBef>
              <a:buFontTx/>
              <a:buChar char="-"/>
            </a:pPr>
            <a:endParaRPr lang="en-US" sz="2400" b="0" dirty="0" smtClean="0"/>
          </a:p>
          <a:p>
            <a:pPr marL="0" lvl="0" indent="0">
              <a:lnSpc>
                <a:spcPct val="120000"/>
              </a:lnSpc>
              <a:spcBef>
                <a:spcPts val="600"/>
              </a:spcBef>
              <a:buNone/>
            </a:pPr>
            <a:endParaRPr lang="ka-GE" sz="2400" b="0" dirty="0"/>
          </a:p>
        </p:txBody>
      </p:sp>
      <p:sp>
        <p:nvSpPr>
          <p:cNvPr id="5" name="Title 4"/>
          <p:cNvSpPr>
            <a:spLocks noGrp="1"/>
          </p:cNvSpPr>
          <p:nvPr>
            <p:ph type="title"/>
          </p:nvPr>
        </p:nvSpPr>
        <p:spPr>
          <a:xfrm>
            <a:off x="457200" y="304800"/>
            <a:ext cx="8610600" cy="1143000"/>
          </a:xfrm>
        </p:spPr>
        <p:txBody>
          <a:bodyPr>
            <a:noAutofit/>
          </a:bodyPr>
          <a:lstStyle/>
          <a:p>
            <a:r>
              <a:rPr lang="en-US" sz="3600" dirty="0" smtClean="0">
                <a:solidFill>
                  <a:srgbClr val="C00000"/>
                </a:solidFill>
                <a:effectLst>
                  <a:outerShdw blurRad="38100" dist="38100" dir="2700000" algn="tl">
                    <a:srgbClr val="000000">
                      <a:alpha val="43137"/>
                    </a:srgbClr>
                  </a:outerShdw>
                </a:effectLst>
              </a:rPr>
              <a:t>Universal Health Care </a:t>
            </a:r>
            <a:r>
              <a:rPr lang="ka-GE" sz="3600" dirty="0" smtClean="0">
                <a:solidFill>
                  <a:srgbClr val="C00000"/>
                </a:solidFill>
                <a:effectLst>
                  <a:outerShdw blurRad="38100" dist="38100" dir="2700000" algn="tl">
                    <a:srgbClr val="000000">
                      <a:alpha val="43137"/>
                    </a:srgbClr>
                  </a:outerShdw>
                </a:effectLst>
              </a:rPr>
              <a:t>– </a:t>
            </a:r>
            <a:r>
              <a:rPr lang="en-US" sz="3600" dirty="0" smtClean="0">
                <a:solidFill>
                  <a:srgbClr val="C00000"/>
                </a:solidFill>
                <a:effectLst>
                  <a:outerShdw blurRad="38100" dist="38100" dir="2700000" algn="tl">
                    <a:srgbClr val="000000">
                      <a:alpha val="43137"/>
                    </a:srgbClr>
                  </a:outerShdw>
                </a:effectLst>
              </a:rPr>
              <a:t/>
            </a:r>
            <a:br>
              <a:rPr lang="en-US" sz="3600" dirty="0" smtClean="0">
                <a:solidFill>
                  <a:srgbClr val="C00000"/>
                </a:solidFill>
                <a:effectLst>
                  <a:outerShdw blurRad="38100" dist="38100" dir="2700000" algn="tl">
                    <a:srgbClr val="000000">
                      <a:alpha val="43137"/>
                    </a:srgbClr>
                  </a:outerShdw>
                </a:effectLst>
              </a:rPr>
            </a:br>
            <a:r>
              <a:rPr lang="en-US" sz="3600" dirty="0" smtClean="0">
                <a:solidFill>
                  <a:srgbClr val="C00000"/>
                </a:solidFill>
                <a:effectLst>
                  <a:outerShdw blurRad="38100" dist="38100" dir="2700000" algn="tl">
                    <a:srgbClr val="000000">
                      <a:alpha val="43137"/>
                    </a:srgbClr>
                  </a:outerShdw>
                </a:effectLst>
              </a:rPr>
              <a:t>Socially </a:t>
            </a:r>
            <a:r>
              <a:rPr lang="en-US" sz="3600" dirty="0">
                <a:solidFill>
                  <a:srgbClr val="C00000"/>
                </a:solidFill>
                <a:effectLst>
                  <a:outerShdw blurRad="38100" dist="38100" dir="2700000" algn="tl">
                    <a:srgbClr val="000000">
                      <a:alpha val="43137"/>
                    </a:srgbClr>
                  </a:outerShdw>
                </a:effectLst>
              </a:rPr>
              <a:t>Oriented Political Platform </a:t>
            </a:r>
          </a:p>
        </p:txBody>
      </p:sp>
    </p:spTree>
    <p:extLst>
      <p:ext uri="{BB962C8B-B14F-4D97-AF65-F5344CB8AC3E}">
        <p14:creationId xmlns:p14="http://schemas.microsoft.com/office/powerpoint/2010/main" val="2482740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81666"/>
            <a:ext cx="4752528"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199599" y="4323161"/>
            <a:ext cx="5102602"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3"/>
          <p:cNvGraphicFramePr>
            <a:graphicFrameLocks/>
          </p:cNvGraphicFramePr>
          <p:nvPr>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p:cNvGraphicFramePr>
            <a:graphicFrameLocks/>
          </p:cNvGraphicFramePr>
          <p:nvPr>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465440" y="2699628"/>
            <a:ext cx="3659976"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298359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8" y="0"/>
            <a:ext cx="8229600" cy="1008112"/>
          </a:xfrm>
        </p:spPr>
        <p:txBody>
          <a:bodyPr/>
          <a:lstStyle/>
          <a:p>
            <a:r>
              <a:rPr lang="en-US" sz="3600" b="1" dirty="0">
                <a:solidFill>
                  <a:srgbClr val="C00000"/>
                </a:solidFill>
              </a:rPr>
              <a:t>“Vertical” State Health Programs </a:t>
            </a:r>
          </a:p>
        </p:txBody>
      </p:sp>
      <p:sp>
        <p:nvSpPr>
          <p:cNvPr id="3" name="Content Placeholder 2"/>
          <p:cNvSpPr>
            <a:spLocks noGrp="1"/>
          </p:cNvSpPr>
          <p:nvPr>
            <p:ph sz="half" idx="1"/>
          </p:nvPr>
        </p:nvSpPr>
        <p:spPr>
          <a:xfrm>
            <a:off x="427864" y="1700808"/>
            <a:ext cx="4038600" cy="4525963"/>
          </a:xfrm>
        </p:spPr>
        <p:txBody>
          <a:bodyPr/>
          <a:lstStyle/>
          <a:p>
            <a:pPr marL="0" indent="0">
              <a:buNone/>
            </a:pPr>
            <a:r>
              <a:rPr lang="en-US" sz="1800" b="1" dirty="0">
                <a:solidFill>
                  <a:srgbClr val="C00000"/>
                </a:solidFill>
              </a:rPr>
              <a:t>Public health Programs</a:t>
            </a:r>
          </a:p>
          <a:p>
            <a:r>
              <a:rPr lang="en-US" sz="1800" dirty="0">
                <a:solidFill>
                  <a:srgbClr val="003366"/>
                </a:solidFill>
              </a:rPr>
              <a:t>Early Detection and  screening of Diseases</a:t>
            </a:r>
          </a:p>
          <a:p>
            <a:r>
              <a:rPr lang="en-US" sz="1800" dirty="0">
                <a:solidFill>
                  <a:srgbClr val="003366"/>
                </a:solidFill>
              </a:rPr>
              <a:t>Immunization</a:t>
            </a:r>
          </a:p>
          <a:p>
            <a:r>
              <a:rPr lang="en-US" sz="1800" dirty="0" err="1">
                <a:solidFill>
                  <a:srgbClr val="003366"/>
                </a:solidFill>
              </a:rPr>
              <a:t>Epidsurveillance</a:t>
            </a:r>
            <a:endParaRPr lang="en-US" sz="1800" dirty="0">
              <a:solidFill>
                <a:srgbClr val="003366"/>
              </a:solidFill>
            </a:endParaRPr>
          </a:p>
          <a:p>
            <a:r>
              <a:rPr lang="en-US" sz="1800" dirty="0">
                <a:solidFill>
                  <a:srgbClr val="003366"/>
                </a:solidFill>
              </a:rPr>
              <a:t>Blood safety</a:t>
            </a:r>
          </a:p>
          <a:p>
            <a:r>
              <a:rPr lang="ka-GE" sz="1800" dirty="0">
                <a:solidFill>
                  <a:srgbClr val="003366"/>
                </a:solidFill>
              </a:rPr>
              <a:t>Prevention of occupational diseases</a:t>
            </a:r>
            <a:endParaRPr lang="en-US" sz="1800" dirty="0">
              <a:solidFill>
                <a:srgbClr val="003366"/>
              </a:solidFill>
            </a:endParaRPr>
          </a:p>
          <a:p>
            <a:r>
              <a:rPr lang="en-US" sz="1800" dirty="0">
                <a:solidFill>
                  <a:srgbClr val="003366"/>
                </a:solidFill>
              </a:rPr>
              <a:t>Management Infectious diseases</a:t>
            </a:r>
          </a:p>
          <a:p>
            <a:r>
              <a:rPr lang="en-US" sz="1800" dirty="0">
                <a:solidFill>
                  <a:srgbClr val="003366"/>
                </a:solidFill>
              </a:rPr>
              <a:t>Management of TB</a:t>
            </a:r>
          </a:p>
          <a:p>
            <a:r>
              <a:rPr lang="en-US" sz="1800" dirty="0">
                <a:solidFill>
                  <a:srgbClr val="003366"/>
                </a:solidFill>
              </a:rPr>
              <a:t>Management of HIV</a:t>
            </a:r>
          </a:p>
          <a:p>
            <a:r>
              <a:rPr lang="en-US" sz="1800" dirty="0">
                <a:solidFill>
                  <a:srgbClr val="003366"/>
                </a:solidFill>
              </a:rPr>
              <a:t>Management of </a:t>
            </a:r>
            <a:r>
              <a:rPr lang="en-US" sz="1800" dirty="0" err="1">
                <a:solidFill>
                  <a:srgbClr val="003366"/>
                </a:solidFill>
              </a:rPr>
              <a:t>Hep</a:t>
            </a:r>
            <a:r>
              <a:rPr lang="en-US" sz="1800" dirty="0">
                <a:solidFill>
                  <a:srgbClr val="003366"/>
                </a:solidFill>
              </a:rPr>
              <a:t> C</a:t>
            </a:r>
          </a:p>
          <a:p>
            <a:r>
              <a:rPr lang="en-US" sz="1800" dirty="0">
                <a:solidFill>
                  <a:srgbClr val="003366"/>
                </a:solidFill>
              </a:rPr>
              <a:t>Treatment of drug abuse</a:t>
            </a:r>
          </a:p>
          <a:p>
            <a:r>
              <a:rPr lang="en-US" sz="1800" dirty="0">
                <a:solidFill>
                  <a:srgbClr val="003366"/>
                </a:solidFill>
              </a:rPr>
              <a:t>Maternal and Child health</a:t>
            </a:r>
          </a:p>
          <a:p>
            <a:r>
              <a:rPr lang="en-US" sz="1800" dirty="0">
                <a:solidFill>
                  <a:srgbClr val="003366"/>
                </a:solidFill>
              </a:rPr>
              <a:t>Health promotion</a:t>
            </a:r>
          </a:p>
          <a:p>
            <a:endParaRPr lang="en-US" sz="1800" dirty="0"/>
          </a:p>
          <a:p>
            <a:endParaRPr lang="en-US" sz="1800" dirty="0"/>
          </a:p>
          <a:p>
            <a:endParaRPr lang="en-US" sz="1800" dirty="0"/>
          </a:p>
        </p:txBody>
      </p:sp>
      <p:sp>
        <p:nvSpPr>
          <p:cNvPr id="4" name="Content Placeholder 3"/>
          <p:cNvSpPr>
            <a:spLocks noGrp="1"/>
          </p:cNvSpPr>
          <p:nvPr>
            <p:ph sz="half" idx="2"/>
          </p:nvPr>
        </p:nvSpPr>
        <p:spPr>
          <a:xfrm>
            <a:off x="4788024" y="1700808"/>
            <a:ext cx="4038600" cy="4525963"/>
          </a:xfrm>
        </p:spPr>
        <p:txBody>
          <a:bodyPr/>
          <a:lstStyle/>
          <a:p>
            <a:pPr marL="0" indent="0">
              <a:buNone/>
            </a:pPr>
            <a:r>
              <a:rPr lang="en-US" sz="1800" b="1" dirty="0">
                <a:solidFill>
                  <a:srgbClr val="C00000"/>
                </a:solidFill>
              </a:rPr>
              <a:t>Health Services in priorities areas</a:t>
            </a:r>
          </a:p>
          <a:p>
            <a:r>
              <a:rPr lang="en-US" sz="1800" dirty="0">
                <a:solidFill>
                  <a:srgbClr val="003366"/>
                </a:solidFill>
              </a:rPr>
              <a:t>Mental Health</a:t>
            </a:r>
          </a:p>
          <a:p>
            <a:r>
              <a:rPr lang="en-US" sz="1800" dirty="0">
                <a:solidFill>
                  <a:srgbClr val="003366"/>
                </a:solidFill>
              </a:rPr>
              <a:t>Management of Diabetes</a:t>
            </a:r>
          </a:p>
          <a:p>
            <a:r>
              <a:rPr lang="en-US" sz="1800" dirty="0">
                <a:solidFill>
                  <a:srgbClr val="003366"/>
                </a:solidFill>
              </a:rPr>
              <a:t>Child </a:t>
            </a:r>
            <a:r>
              <a:rPr lang="en-US" sz="1800" dirty="0" err="1">
                <a:solidFill>
                  <a:srgbClr val="003366"/>
                </a:solidFill>
              </a:rPr>
              <a:t>onco</a:t>
            </a:r>
            <a:r>
              <a:rPr lang="en-US" sz="1800" dirty="0">
                <a:solidFill>
                  <a:srgbClr val="003366"/>
                </a:solidFill>
              </a:rPr>
              <a:t>-hematology</a:t>
            </a:r>
          </a:p>
          <a:p>
            <a:r>
              <a:rPr lang="ka-GE" sz="1800" dirty="0">
                <a:solidFill>
                  <a:srgbClr val="003366"/>
                </a:solidFill>
              </a:rPr>
              <a:t>Dialysis and kidney transplantation</a:t>
            </a:r>
            <a:endParaRPr lang="en-US" sz="1800" dirty="0">
              <a:solidFill>
                <a:srgbClr val="003366"/>
              </a:solidFill>
            </a:endParaRPr>
          </a:p>
          <a:p>
            <a:r>
              <a:rPr lang="ka-GE" sz="1800" dirty="0">
                <a:solidFill>
                  <a:srgbClr val="003366"/>
                </a:solidFill>
              </a:rPr>
              <a:t>Palliative care </a:t>
            </a:r>
            <a:r>
              <a:rPr lang="en-US" sz="1800" dirty="0">
                <a:solidFill>
                  <a:srgbClr val="003366"/>
                </a:solidFill>
              </a:rPr>
              <a:t>of incurable patients</a:t>
            </a:r>
          </a:p>
          <a:p>
            <a:r>
              <a:rPr lang="en-US" sz="1800" dirty="0">
                <a:solidFill>
                  <a:srgbClr val="003366"/>
                </a:solidFill>
              </a:rPr>
              <a:t>Treatment of rare diseases</a:t>
            </a:r>
          </a:p>
          <a:p>
            <a:r>
              <a:rPr lang="en-US" sz="1800" dirty="0">
                <a:solidFill>
                  <a:srgbClr val="003366"/>
                </a:solidFill>
              </a:rPr>
              <a:t>Ambulance and emergency care</a:t>
            </a:r>
          </a:p>
          <a:p>
            <a:r>
              <a:rPr lang="en-US" sz="1800" dirty="0">
                <a:solidFill>
                  <a:srgbClr val="003366"/>
                </a:solidFill>
              </a:rPr>
              <a:t>Rural doctors </a:t>
            </a:r>
          </a:p>
          <a:p>
            <a:r>
              <a:rPr lang="ka-GE" sz="1800" dirty="0">
                <a:solidFill>
                  <a:srgbClr val="003366"/>
                </a:solidFill>
              </a:rPr>
              <a:t>Medical screening for army recruits</a:t>
            </a:r>
            <a:endParaRPr lang="en-US" sz="1800" dirty="0">
              <a:solidFill>
                <a:srgbClr val="003366"/>
              </a:solidFill>
            </a:endParaRPr>
          </a:p>
          <a:p>
            <a:r>
              <a:rPr lang="en-US" sz="1800" dirty="0">
                <a:solidFill>
                  <a:srgbClr val="003366"/>
                </a:solidFill>
              </a:rPr>
              <a:t>Referral (individual care) </a:t>
            </a:r>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118931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4932363" y="1554534"/>
            <a:ext cx="4052887" cy="3640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a-GE" dirty="0"/>
          </a:p>
        </p:txBody>
      </p:sp>
      <p:sp>
        <p:nvSpPr>
          <p:cNvPr id="12295" name="Title 1"/>
          <p:cNvSpPr txBox="1">
            <a:spLocks/>
          </p:cNvSpPr>
          <p:nvPr/>
        </p:nvSpPr>
        <p:spPr bwMode="auto">
          <a:xfrm>
            <a:off x="149225" y="127000"/>
            <a:ext cx="882808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ka-GE" sz="3200" b="1" dirty="0">
                <a:solidFill>
                  <a:srgbClr val="C00000"/>
                </a:solidFill>
                <a:latin typeface="Arial" panose="020B0604020202020204" pitchFamily="34" charset="0"/>
                <a:cs typeface="Arial" panose="020B0604020202020204" pitchFamily="34" charset="0"/>
              </a:rPr>
              <a:t>Unified Laboratory Network</a:t>
            </a:r>
          </a:p>
          <a:p>
            <a:pPr algn="ctr">
              <a:lnSpc>
                <a:spcPct val="100000"/>
              </a:lnSpc>
              <a:spcBef>
                <a:spcPct val="0"/>
              </a:spcBef>
              <a:buFontTx/>
              <a:buNone/>
            </a:pPr>
            <a:endParaRPr lang="en-US" altLang="ka-GE" sz="3200" b="1" dirty="0">
              <a:solidFill>
                <a:srgbClr val="C00000"/>
              </a:solidFill>
              <a:latin typeface="Sylfaen" panose="010A0502050306030303" pitchFamily="18" charset="0"/>
              <a:cs typeface="Arial" panose="020B0604020202020204" pitchFamily="34" charset="0"/>
            </a:endParaRPr>
          </a:p>
        </p:txBody>
      </p:sp>
      <p:pic>
        <p:nvPicPr>
          <p:cNvPr id="122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4100" y="978272"/>
            <a:ext cx="4189413" cy="2763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8" name="Content Placeholder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0158" y="3860378"/>
            <a:ext cx="39560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1"/>
          <p:cNvSpPr>
            <a:spLocks noChangeArrowheads="1"/>
          </p:cNvSpPr>
          <p:nvPr/>
        </p:nvSpPr>
        <p:spPr bwMode="auto">
          <a:xfrm>
            <a:off x="592931" y="5353612"/>
            <a:ext cx="25519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dirty="0">
                <a:solidFill>
                  <a:srgbClr val="C00000"/>
                </a:solidFill>
                <a:latin typeface="Arial" panose="020B0604020202020204" pitchFamily="34" charset="0"/>
                <a:cs typeface="Arial" panose="020B0604020202020204" pitchFamily="34" charset="0"/>
              </a:rPr>
              <a:t> </a:t>
            </a:r>
          </a:p>
          <a:p>
            <a:pPr>
              <a:lnSpc>
                <a:spcPct val="100000"/>
              </a:lnSpc>
              <a:spcBef>
                <a:spcPct val="0"/>
              </a:spcBef>
              <a:buFontTx/>
              <a:buNone/>
            </a:pPr>
            <a:endParaRPr lang="ka-GE" altLang="ka-GE" sz="1800" dirty="0">
              <a:latin typeface="Arial" panose="020B0604020202020204" pitchFamily="34" charset="0"/>
              <a:cs typeface="Arial" panose="020B0604020202020204" pitchFamily="34" charset="0"/>
            </a:endParaRPr>
          </a:p>
        </p:txBody>
      </p:sp>
      <p:sp>
        <p:nvSpPr>
          <p:cNvPr id="2" name="TextBox 1"/>
          <p:cNvSpPr txBox="1"/>
          <p:nvPr/>
        </p:nvSpPr>
        <p:spPr>
          <a:xfrm>
            <a:off x="4932363" y="1008196"/>
            <a:ext cx="3646227" cy="369332"/>
          </a:xfrm>
          <a:prstGeom prst="rect">
            <a:avLst/>
          </a:prstGeom>
          <a:solidFill>
            <a:schemeClr val="bg1"/>
          </a:solidFill>
        </p:spPr>
        <p:txBody>
          <a:bodyPr wrap="square" rtlCol="0">
            <a:spAutoFit/>
          </a:bodyPr>
          <a:lstStyle/>
          <a:p>
            <a:r>
              <a:rPr lang="en-US" b="1" dirty="0">
                <a:solidFill>
                  <a:srgbClr val="C00000"/>
                </a:solidFill>
              </a:rPr>
              <a:t>                          One Health                          </a:t>
            </a:r>
            <a:endParaRPr lang="ka-GE" b="1" dirty="0">
              <a:solidFill>
                <a:srgbClr val="C00000"/>
              </a:solidFill>
            </a:endParaRPr>
          </a:p>
        </p:txBody>
      </p:sp>
      <p:sp>
        <p:nvSpPr>
          <p:cNvPr id="4" name="TextBox 3"/>
          <p:cNvSpPr txBox="1"/>
          <p:nvPr/>
        </p:nvSpPr>
        <p:spPr>
          <a:xfrm>
            <a:off x="7668344" y="5770934"/>
            <a:ext cx="184731" cy="369332"/>
          </a:xfrm>
          <a:prstGeom prst="rect">
            <a:avLst/>
          </a:prstGeom>
          <a:noFill/>
        </p:spPr>
        <p:txBody>
          <a:bodyPr wrap="none" rtlCol="0">
            <a:spAutoFit/>
          </a:bodyPr>
          <a:lstStyle/>
          <a:p>
            <a:endParaRPr lang="ka-GE" dirty="0"/>
          </a:p>
        </p:txBody>
      </p:sp>
      <p:sp>
        <p:nvSpPr>
          <p:cNvPr id="15" name="Rectangle 1">
            <a:extLst>
              <a:ext uri="{FF2B5EF4-FFF2-40B4-BE49-F238E27FC236}">
                <a16:creationId xmlns:a16="http://schemas.microsoft.com/office/drawing/2014/main" xmlns="" id="{FB7BC4A4-F631-4B7A-AF5E-632DDD7E078C}"/>
              </a:ext>
            </a:extLst>
          </p:cNvPr>
          <p:cNvSpPr>
            <a:spLocks noChangeArrowheads="1"/>
          </p:cNvSpPr>
          <p:nvPr/>
        </p:nvSpPr>
        <p:spPr bwMode="auto">
          <a:xfrm>
            <a:off x="61121" y="3972296"/>
            <a:ext cx="24590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defRPr/>
            </a:pPr>
            <a:r>
              <a:rPr lang="ka-GE" altLang="ka-GE" sz="2100" b="1" dirty="0">
                <a:solidFill>
                  <a:srgbClr val="003366"/>
                </a:solidFill>
                <a:latin typeface="+mj-lt"/>
              </a:rPr>
              <a:t>61 </a:t>
            </a:r>
            <a:r>
              <a:rPr lang="en-US" altLang="ka-GE" sz="2100" b="1" dirty="0">
                <a:solidFill>
                  <a:srgbClr val="C00000"/>
                </a:solidFill>
                <a:latin typeface="+mj-lt"/>
              </a:rPr>
              <a:t>territorial </a:t>
            </a:r>
            <a:r>
              <a:rPr lang="en-US" altLang="ka-GE" sz="2100" b="1" dirty="0">
                <a:solidFill>
                  <a:srgbClr val="003366"/>
                </a:solidFill>
                <a:latin typeface="+mj-lt"/>
              </a:rPr>
              <a:t>units</a:t>
            </a:r>
          </a:p>
          <a:p>
            <a:pPr>
              <a:spcBef>
                <a:spcPct val="0"/>
              </a:spcBef>
              <a:buFontTx/>
              <a:buNone/>
              <a:defRPr/>
            </a:pPr>
            <a:r>
              <a:rPr lang="ka-GE" altLang="ka-GE" sz="2100" b="1" dirty="0">
                <a:solidFill>
                  <a:srgbClr val="003366"/>
                </a:solidFill>
                <a:latin typeface="+mj-lt"/>
              </a:rPr>
              <a:t>1020  </a:t>
            </a:r>
            <a:r>
              <a:rPr lang="en-US" altLang="ka-GE" sz="2100" b="1" dirty="0">
                <a:solidFill>
                  <a:srgbClr val="C00000"/>
                </a:solidFill>
                <a:latin typeface="+mj-lt"/>
              </a:rPr>
              <a:t>personnel</a:t>
            </a:r>
            <a:endParaRPr lang="ka-GE" altLang="ka-GE" sz="2100" b="1" dirty="0">
              <a:solidFill>
                <a:srgbClr val="003366"/>
              </a:solidFill>
              <a:latin typeface="+mj-lt"/>
            </a:endParaRPr>
          </a:p>
          <a:p>
            <a:pPr>
              <a:spcBef>
                <a:spcPct val="0"/>
              </a:spcBef>
              <a:buFontTx/>
              <a:buNone/>
              <a:defRPr/>
            </a:pPr>
            <a:endParaRPr lang="ka-GE" altLang="ka-GE" sz="2400" dirty="0"/>
          </a:p>
        </p:txBody>
      </p:sp>
      <p:sp>
        <p:nvSpPr>
          <p:cNvPr id="16" name="Rectangle 4">
            <a:extLst>
              <a:ext uri="{FF2B5EF4-FFF2-40B4-BE49-F238E27FC236}">
                <a16:creationId xmlns:a16="http://schemas.microsoft.com/office/drawing/2014/main" xmlns="" id="{86A2BDD5-71CA-44EA-A04C-3CB51D5B3B2E}"/>
              </a:ext>
            </a:extLst>
          </p:cNvPr>
          <p:cNvSpPr>
            <a:spLocks noChangeArrowheads="1"/>
          </p:cNvSpPr>
          <p:nvPr/>
        </p:nvSpPr>
        <p:spPr bwMode="auto">
          <a:xfrm>
            <a:off x="6814558" y="3805057"/>
            <a:ext cx="189230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ka-GE" sz="1600" b="1" dirty="0">
                <a:solidFill>
                  <a:srgbClr val="C00000"/>
                </a:solidFill>
                <a:ea typeface="MS PGothic" panose="020B0600070205080204" pitchFamily="34" charset="-128"/>
              </a:rPr>
              <a:t>Electronic Integrated Disease Surveillance System (EIDSS)</a:t>
            </a:r>
            <a:r>
              <a:rPr lang="ka-GE" altLang="ka-GE" sz="1600" b="1" dirty="0">
                <a:solidFill>
                  <a:srgbClr val="C00000"/>
                </a:solidFill>
                <a:ea typeface="MS PGothic" panose="020B0600070205080204" pitchFamily="34" charset="-128"/>
              </a:rPr>
              <a:t>  </a:t>
            </a:r>
            <a:endParaRPr lang="en-US" altLang="ka-GE" sz="1600" b="1" dirty="0">
              <a:solidFill>
                <a:srgbClr val="C00000"/>
              </a:solidFill>
              <a:ea typeface="MS PGothic" panose="020B0600070205080204" pitchFamily="34" charset="-128"/>
            </a:endParaRPr>
          </a:p>
          <a:p>
            <a:pPr>
              <a:spcBef>
                <a:spcPct val="0"/>
              </a:spcBef>
              <a:buFontTx/>
              <a:buNone/>
            </a:pPr>
            <a:endParaRPr lang="en-US" altLang="ka-GE" sz="1600" b="1" dirty="0">
              <a:solidFill>
                <a:srgbClr val="C00000"/>
              </a:solidFill>
              <a:ea typeface="MS PGothic" panose="020B0600070205080204" pitchFamily="34" charset="-128"/>
            </a:endParaRPr>
          </a:p>
          <a:p>
            <a:pPr>
              <a:spcBef>
                <a:spcPct val="0"/>
              </a:spcBef>
              <a:buFontTx/>
              <a:buNone/>
            </a:pPr>
            <a:r>
              <a:rPr lang="ka-GE" altLang="ka-GE" sz="1600" b="1" dirty="0">
                <a:solidFill>
                  <a:srgbClr val="C00000"/>
                </a:solidFill>
                <a:ea typeface="MS PGothic" panose="020B0600070205080204" pitchFamily="34" charset="-128"/>
              </a:rPr>
              <a:t>72 </a:t>
            </a:r>
            <a:r>
              <a:rPr lang="en-US" altLang="ka-GE" sz="1600" b="1" dirty="0">
                <a:solidFill>
                  <a:srgbClr val="003366"/>
                </a:solidFill>
                <a:ea typeface="MS PGothic" panose="020B0600070205080204" pitchFamily="34" charset="-128"/>
              </a:rPr>
              <a:t>notifiable diseases</a:t>
            </a:r>
          </a:p>
          <a:p>
            <a:pPr>
              <a:spcBef>
                <a:spcPct val="0"/>
              </a:spcBef>
              <a:buFontTx/>
              <a:buNone/>
            </a:pPr>
            <a:endParaRPr lang="en-US" altLang="ka-GE" sz="1600" b="1" dirty="0">
              <a:solidFill>
                <a:srgbClr val="003366"/>
              </a:solidFill>
              <a:ea typeface="MS PGothic" panose="020B0600070205080204" pitchFamily="34" charset="-128"/>
            </a:endParaRPr>
          </a:p>
          <a:p>
            <a:pPr>
              <a:spcBef>
                <a:spcPct val="0"/>
              </a:spcBef>
              <a:buFontTx/>
              <a:buNone/>
            </a:pPr>
            <a:r>
              <a:rPr lang="en-US" altLang="ka-GE" sz="1600" b="1" dirty="0">
                <a:solidFill>
                  <a:srgbClr val="C00000"/>
                </a:solidFill>
                <a:ea typeface="MS PGothic" panose="020B0600070205080204" pitchFamily="34" charset="-128"/>
              </a:rPr>
              <a:t>200 </a:t>
            </a:r>
            <a:r>
              <a:rPr lang="en-US" altLang="ka-GE" sz="1600" b="1" dirty="0">
                <a:solidFill>
                  <a:srgbClr val="003366"/>
                </a:solidFill>
                <a:ea typeface="MS PGothic" panose="020B0600070205080204" pitchFamily="34" charset="-128"/>
              </a:rPr>
              <a:t>entry points</a:t>
            </a:r>
            <a:endParaRPr lang="ka-GE" altLang="ka-GE" sz="1600" b="1" dirty="0">
              <a:solidFill>
                <a:srgbClr val="003366"/>
              </a:solidFill>
              <a:ea typeface="MS PGothic" panose="020B0600070205080204" pitchFamily="34" charset="-128"/>
            </a:endParaRPr>
          </a:p>
        </p:txBody>
      </p:sp>
      <p:pic>
        <p:nvPicPr>
          <p:cNvPr id="5" name="Picture 4"/>
          <p:cNvPicPr>
            <a:picLocks noChangeAspect="1"/>
          </p:cNvPicPr>
          <p:nvPr/>
        </p:nvPicPr>
        <p:blipFill>
          <a:blip r:embed="rId5"/>
          <a:stretch>
            <a:fillRect/>
          </a:stretch>
        </p:blipFill>
        <p:spPr>
          <a:xfrm>
            <a:off x="149225" y="978272"/>
            <a:ext cx="4566791" cy="2844800"/>
          </a:xfrm>
          <a:prstGeom prst="rect">
            <a:avLst/>
          </a:prstGeom>
        </p:spPr>
      </p:pic>
      <p:sp>
        <p:nvSpPr>
          <p:cNvPr id="9" name="TextBox 8"/>
          <p:cNvSpPr txBox="1"/>
          <p:nvPr/>
        </p:nvSpPr>
        <p:spPr>
          <a:xfrm>
            <a:off x="179512" y="945480"/>
            <a:ext cx="3288080" cy="369332"/>
          </a:xfrm>
          <a:prstGeom prst="rect">
            <a:avLst/>
          </a:prstGeom>
          <a:solidFill>
            <a:schemeClr val="bg1"/>
          </a:solidFill>
        </p:spPr>
        <p:txBody>
          <a:bodyPr wrap="none" rtlCol="0">
            <a:spAutoFit/>
          </a:bodyPr>
          <a:lstStyle/>
          <a:p>
            <a:r>
              <a:rPr lang="en-US" dirty="0">
                <a:solidFill>
                  <a:srgbClr val="C00000"/>
                </a:solidFill>
              </a:rPr>
              <a:t>Public Health Network             </a:t>
            </a:r>
            <a:endParaRPr lang="ka-GE" dirty="0">
              <a:solidFill>
                <a:srgbClr val="C00000"/>
              </a:solidFill>
            </a:endParaRPr>
          </a:p>
        </p:txBody>
      </p:sp>
    </p:spTree>
    <p:extLst>
      <p:ext uri="{BB962C8B-B14F-4D97-AF65-F5344CB8AC3E}">
        <p14:creationId xmlns:p14="http://schemas.microsoft.com/office/powerpoint/2010/main" val="1019010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BC00CC29-928E-4B8A-8538-785467A0E4FA}"/>
              </a:ext>
            </a:extLst>
          </p:cNvPr>
          <p:cNvSpPr txBox="1">
            <a:spLocks/>
          </p:cNvSpPr>
          <p:nvPr/>
        </p:nvSpPr>
        <p:spPr>
          <a:xfrm>
            <a:off x="42863" y="265113"/>
            <a:ext cx="9001125" cy="882650"/>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sz="4000" b="1" kern="0" dirty="0">
                <a:solidFill>
                  <a:srgbClr val="C00000"/>
                </a:solidFill>
              </a:rPr>
              <a:t>Tuberculosis</a:t>
            </a:r>
            <a:endParaRPr lang="ka-GE" sz="4000" b="1" kern="0" dirty="0">
              <a:solidFill>
                <a:srgbClr val="C00000"/>
              </a:solidFill>
            </a:endParaRPr>
          </a:p>
        </p:txBody>
      </p:sp>
      <p:sp>
        <p:nvSpPr>
          <p:cNvPr id="47115" name="Rectangle 1">
            <a:extLst>
              <a:ext uri="{FF2B5EF4-FFF2-40B4-BE49-F238E27FC236}">
                <a16:creationId xmlns="" xmlns:a16="http://schemas.microsoft.com/office/drawing/2014/main" id="{B0830E6E-9A1A-4F70-95D2-75C26DF433B5}"/>
              </a:ext>
            </a:extLst>
          </p:cNvPr>
          <p:cNvSpPr>
            <a:spLocks noChangeArrowheads="1"/>
          </p:cNvSpPr>
          <p:nvPr/>
        </p:nvSpPr>
        <p:spPr bwMode="auto">
          <a:xfrm>
            <a:off x="142875" y="14843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en-US" altLang="ka-GE" sz="1800" b="1">
                <a:solidFill>
                  <a:srgbClr val="0070C0"/>
                </a:solidFill>
                <a:latin typeface="Calibri" panose="020F0502020204030204" pitchFamily="34" charset="0"/>
                <a:ea typeface="SimSun" panose="02010600030101010101" pitchFamily="2" charset="-122"/>
              </a:rPr>
              <a:t>Tuberculosis morbidity rates per 100 000 population</a:t>
            </a:r>
            <a:endParaRPr lang="ka-GE" altLang="ka-GE" sz="1800">
              <a:ea typeface="SimSun" panose="02010600030101010101" pitchFamily="2" charset="-122"/>
            </a:endParaRPr>
          </a:p>
        </p:txBody>
      </p:sp>
      <p:sp>
        <p:nvSpPr>
          <p:cNvPr id="47116" name="Rectangle 4">
            <a:extLst>
              <a:ext uri="{FF2B5EF4-FFF2-40B4-BE49-F238E27FC236}">
                <a16:creationId xmlns="" xmlns:a16="http://schemas.microsoft.com/office/drawing/2014/main" id="{0D80EDED-0BE1-42CB-B1F6-932BD1A5A034}"/>
              </a:ext>
            </a:extLst>
          </p:cNvPr>
          <p:cNvSpPr>
            <a:spLocks noChangeArrowheads="1"/>
          </p:cNvSpPr>
          <p:nvPr/>
        </p:nvSpPr>
        <p:spPr bwMode="auto">
          <a:xfrm>
            <a:off x="5349875" y="1618952"/>
            <a:ext cx="322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ka-GE" sz="1800" b="1">
                <a:solidFill>
                  <a:srgbClr val="0070C0"/>
                </a:solidFill>
                <a:latin typeface="Calibri" panose="020F0502020204030204" pitchFamily="34" charset="0"/>
                <a:ea typeface="SimSun" panose="02010600030101010101" pitchFamily="2" charset="-122"/>
              </a:rPr>
              <a:t>Multidrug resistant tuberculosis</a:t>
            </a:r>
            <a:endParaRPr lang="ka-GE" altLang="ka-GE" sz="1800">
              <a:ea typeface="SimSun" panose="02010600030101010101" pitchFamily="2" charset="-122"/>
            </a:endParaRPr>
          </a:p>
        </p:txBody>
      </p:sp>
      <p:pic>
        <p:nvPicPr>
          <p:cNvPr id="2" name="Picture 1"/>
          <p:cNvPicPr>
            <a:picLocks noChangeAspect="1"/>
          </p:cNvPicPr>
          <p:nvPr/>
        </p:nvPicPr>
        <p:blipFill>
          <a:blip r:embed="rId2"/>
          <a:stretch>
            <a:fillRect/>
          </a:stretch>
        </p:blipFill>
        <p:spPr>
          <a:xfrm>
            <a:off x="271463" y="2201863"/>
            <a:ext cx="4012505" cy="3027337"/>
          </a:xfrm>
          <a:prstGeom prst="rect">
            <a:avLst/>
          </a:prstGeom>
        </p:spPr>
      </p:pic>
      <p:pic>
        <p:nvPicPr>
          <p:cNvPr id="3" name="Picture 2"/>
          <p:cNvPicPr>
            <a:picLocks noChangeAspect="1"/>
          </p:cNvPicPr>
          <p:nvPr/>
        </p:nvPicPr>
        <p:blipFill>
          <a:blip r:embed="rId3"/>
          <a:stretch>
            <a:fillRect/>
          </a:stretch>
        </p:blipFill>
        <p:spPr>
          <a:xfrm>
            <a:off x="4799899" y="1984376"/>
            <a:ext cx="4225039" cy="3244824"/>
          </a:xfrm>
          <a:prstGeom prst="rect">
            <a:avLst/>
          </a:prstGeom>
        </p:spPr>
      </p:pic>
      <p:pic>
        <p:nvPicPr>
          <p:cNvPr id="15" name="Picture 3">
            <a:extLst>
              <a:ext uri="{FF2B5EF4-FFF2-40B4-BE49-F238E27FC236}">
                <a16:creationId xmlns:a16="http://schemas.microsoft.com/office/drawing/2014/main" xmlns="" id="{9FA789F3-34D6-4494-8BC6-02D9285085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5594" y="2054499"/>
            <a:ext cx="4608066"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80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994409"/>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BPG Mrgvlovani Caps 2010" panose="02000503000000020004" pitchFamily="2" charset="0"/>
              </a:rPr>
              <a:t>Economic Growth</a:t>
            </a:r>
            <a:endParaRPr lang="ka-GE" dirty="0">
              <a:solidFill>
                <a:schemeClr val="bg1"/>
              </a:solidFill>
              <a:latin typeface="BPG Mrgvlovani Caps 2010" panose="02000503000000020004" pitchFamily="2" charset="0"/>
            </a:endParaRPr>
          </a:p>
        </p:txBody>
      </p:sp>
      <p:graphicFrame>
        <p:nvGraphicFramePr>
          <p:cNvPr id="37" name="Chart 36"/>
          <p:cNvGraphicFramePr/>
          <p:nvPr>
            <p:extLst/>
          </p:nvPr>
        </p:nvGraphicFramePr>
        <p:xfrm>
          <a:off x="84656" y="1513952"/>
          <a:ext cx="4850458" cy="2044809"/>
        </p:xfrm>
        <a:graphic>
          <a:graphicData uri="http://schemas.openxmlformats.org/drawingml/2006/chart">
            <c:chart xmlns:c="http://schemas.openxmlformats.org/drawingml/2006/chart" xmlns:r="http://schemas.openxmlformats.org/officeDocument/2006/relationships" r:id="rId3"/>
          </a:graphicData>
        </a:graphic>
      </p:graphicFrame>
      <p:sp>
        <p:nvSpPr>
          <p:cNvPr id="72" name="TextBox 71"/>
          <p:cNvSpPr txBox="1"/>
          <p:nvPr/>
        </p:nvSpPr>
        <p:spPr>
          <a:xfrm>
            <a:off x="5861890" y="1593184"/>
            <a:ext cx="3133391" cy="577081"/>
          </a:xfrm>
          <a:prstGeom prst="rect">
            <a:avLst/>
          </a:prstGeom>
          <a:noFill/>
        </p:spPr>
        <p:txBody>
          <a:bodyPr wrap="square" rtlCol="0">
            <a:spAutoFit/>
          </a:bodyPr>
          <a:lstStyle/>
          <a:p>
            <a:pPr algn="just">
              <a:spcBef>
                <a:spcPct val="20000"/>
              </a:spcBef>
              <a:buClr>
                <a:srgbClr val="EC0000"/>
              </a:buClr>
            </a:pPr>
            <a:r>
              <a:rPr lang="en-US" sz="1050" dirty="0">
                <a:solidFill>
                  <a:schemeClr val="tx1">
                    <a:lumMod val="65000"/>
                    <a:lumOff val="35000"/>
                  </a:schemeClr>
                </a:solidFill>
              </a:rPr>
              <a:t>Average GDP growth during </a:t>
            </a:r>
            <a:r>
              <a:rPr lang="ka-GE" sz="1050" dirty="0">
                <a:solidFill>
                  <a:schemeClr val="tx1">
                    <a:lumMod val="65000"/>
                    <a:lumOff val="35000"/>
                  </a:schemeClr>
                </a:solidFill>
              </a:rPr>
              <a:t>201</a:t>
            </a:r>
            <a:r>
              <a:rPr lang="en-US" sz="1050" dirty="0">
                <a:solidFill>
                  <a:schemeClr val="tx1">
                    <a:lumMod val="65000"/>
                    <a:lumOff val="35000"/>
                  </a:schemeClr>
                </a:solidFill>
              </a:rPr>
              <a:t>4</a:t>
            </a:r>
            <a:r>
              <a:rPr lang="ka-GE" sz="1050" dirty="0">
                <a:solidFill>
                  <a:schemeClr val="tx1">
                    <a:lumMod val="65000"/>
                    <a:lumOff val="35000"/>
                  </a:schemeClr>
                </a:solidFill>
              </a:rPr>
              <a:t>-2016</a:t>
            </a:r>
            <a:r>
              <a:rPr lang="en-US" sz="1050" dirty="0">
                <a:solidFill>
                  <a:schemeClr val="tx1">
                    <a:lumMod val="65000"/>
                    <a:lumOff val="35000"/>
                  </a:schemeClr>
                </a:solidFill>
              </a:rPr>
              <a:t>, when most of Georgia’s neighbors were in or close to recession.</a:t>
            </a:r>
          </a:p>
        </p:txBody>
      </p:sp>
      <p:sp>
        <p:nvSpPr>
          <p:cNvPr id="73" name="Rounded Rectangle 72"/>
          <p:cNvSpPr/>
          <p:nvPr/>
        </p:nvSpPr>
        <p:spPr>
          <a:xfrm>
            <a:off x="5162918" y="1603993"/>
            <a:ext cx="698972" cy="392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200" b="1" dirty="0">
                <a:solidFill>
                  <a:schemeClr val="bg1"/>
                </a:solidFill>
              </a:rPr>
              <a:t>3</a:t>
            </a:r>
            <a:r>
              <a:rPr lang="ka-GE" sz="1200" b="1" dirty="0">
                <a:solidFill>
                  <a:schemeClr val="bg1"/>
                </a:solidFill>
              </a:rPr>
              <a:t>.5</a:t>
            </a:r>
            <a:r>
              <a:rPr lang="en-US" sz="1200" b="1" dirty="0">
                <a:solidFill>
                  <a:schemeClr val="bg1"/>
                </a:solidFill>
              </a:rPr>
              <a:t> %</a:t>
            </a:r>
          </a:p>
        </p:txBody>
      </p:sp>
      <p:sp>
        <p:nvSpPr>
          <p:cNvPr id="74" name="Rectangle 73"/>
          <p:cNvSpPr/>
          <p:nvPr/>
        </p:nvSpPr>
        <p:spPr>
          <a:xfrm>
            <a:off x="5861890" y="2196598"/>
            <a:ext cx="2854625" cy="415498"/>
          </a:xfrm>
          <a:prstGeom prst="rect">
            <a:avLst/>
          </a:prstGeom>
        </p:spPr>
        <p:txBody>
          <a:bodyPr wrap="square">
            <a:spAutoFit/>
          </a:bodyPr>
          <a:lstStyle/>
          <a:p>
            <a:pPr algn="just">
              <a:spcBef>
                <a:spcPct val="20000"/>
              </a:spcBef>
              <a:buClr>
                <a:srgbClr val="EC0000"/>
              </a:buClr>
            </a:pPr>
            <a:r>
              <a:rPr lang="en-US" sz="1050" dirty="0">
                <a:solidFill>
                  <a:schemeClr val="tx1">
                    <a:lumMod val="65000"/>
                    <a:lumOff val="35000"/>
                  </a:schemeClr>
                </a:solidFill>
              </a:rPr>
              <a:t>Average economic growth in 11 months of </a:t>
            </a:r>
            <a:r>
              <a:rPr lang="ka-GE" sz="1050" dirty="0">
                <a:solidFill>
                  <a:schemeClr val="tx1">
                    <a:lumMod val="65000"/>
                    <a:lumOff val="35000"/>
                  </a:schemeClr>
                </a:solidFill>
              </a:rPr>
              <a:t>2017</a:t>
            </a:r>
            <a:endParaRPr lang="en-US" sz="1050" dirty="0">
              <a:solidFill>
                <a:schemeClr val="tx1">
                  <a:lumMod val="65000"/>
                  <a:lumOff val="35000"/>
                </a:schemeClr>
              </a:solidFill>
            </a:endParaRPr>
          </a:p>
        </p:txBody>
      </p:sp>
      <p:sp>
        <p:nvSpPr>
          <p:cNvPr id="75" name="Rounded Rectangle 74"/>
          <p:cNvSpPr/>
          <p:nvPr/>
        </p:nvSpPr>
        <p:spPr>
          <a:xfrm>
            <a:off x="5162917" y="2650791"/>
            <a:ext cx="735227" cy="3565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ka-GE" sz="1200" b="1" dirty="0">
                <a:solidFill>
                  <a:schemeClr val="bg1"/>
                </a:solidFill>
              </a:rPr>
              <a:t>4.9</a:t>
            </a:r>
            <a:r>
              <a:rPr lang="en-US" sz="1200" b="1" dirty="0">
                <a:solidFill>
                  <a:schemeClr val="bg1"/>
                </a:solidFill>
              </a:rPr>
              <a:t> %</a:t>
            </a:r>
          </a:p>
        </p:txBody>
      </p:sp>
      <p:sp>
        <p:nvSpPr>
          <p:cNvPr id="76" name="Rectangle 75"/>
          <p:cNvSpPr/>
          <p:nvPr/>
        </p:nvSpPr>
        <p:spPr>
          <a:xfrm>
            <a:off x="5906530" y="2650790"/>
            <a:ext cx="2323070" cy="415498"/>
          </a:xfrm>
          <a:prstGeom prst="rect">
            <a:avLst/>
          </a:prstGeom>
        </p:spPr>
        <p:txBody>
          <a:bodyPr wrap="square">
            <a:spAutoFit/>
          </a:bodyPr>
          <a:lstStyle/>
          <a:p>
            <a:pPr>
              <a:spcBef>
                <a:spcPct val="20000"/>
              </a:spcBef>
              <a:buClr>
                <a:srgbClr val="EC0000"/>
              </a:buClr>
            </a:pPr>
            <a:r>
              <a:rPr lang="en-US" sz="1050" dirty="0">
                <a:solidFill>
                  <a:schemeClr val="tx1">
                    <a:lumMod val="65000"/>
                    <a:lumOff val="35000"/>
                  </a:schemeClr>
                </a:solidFill>
              </a:rPr>
              <a:t>Average real GDP growth projection in 2018-2022, according to IMF</a:t>
            </a:r>
          </a:p>
        </p:txBody>
      </p:sp>
      <p:sp>
        <p:nvSpPr>
          <p:cNvPr id="77" name="Rounded Rectangle 76"/>
          <p:cNvSpPr/>
          <p:nvPr/>
        </p:nvSpPr>
        <p:spPr>
          <a:xfrm>
            <a:off x="5171303" y="2127392"/>
            <a:ext cx="698972" cy="392415"/>
          </a:xfrm>
          <a:prstGeom prst="round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en-US" sz="1200" b="1" dirty="0">
                <a:solidFill>
                  <a:schemeClr val="bg1"/>
                </a:solidFill>
              </a:rPr>
              <a:t>4.</a:t>
            </a:r>
            <a:r>
              <a:rPr lang="ka-GE" sz="1200" b="1" dirty="0">
                <a:solidFill>
                  <a:schemeClr val="bg1"/>
                </a:solidFill>
              </a:rPr>
              <a:t>8</a:t>
            </a:r>
            <a:r>
              <a:rPr lang="en-US" sz="1200" b="1" dirty="0">
                <a:solidFill>
                  <a:schemeClr val="bg1"/>
                </a:solidFill>
              </a:rPr>
              <a:t> %</a:t>
            </a:r>
          </a:p>
        </p:txBody>
      </p:sp>
      <p:graphicFrame>
        <p:nvGraphicFramePr>
          <p:cNvPr id="13" name="Chart 12"/>
          <p:cNvGraphicFramePr/>
          <p:nvPr>
            <p:extLst/>
          </p:nvPr>
        </p:nvGraphicFramePr>
        <p:xfrm>
          <a:off x="4332859" y="3752766"/>
          <a:ext cx="4662422" cy="18539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extLst/>
          </p:nvPr>
        </p:nvGraphicFramePr>
        <p:xfrm>
          <a:off x="84656" y="3696214"/>
          <a:ext cx="4153712" cy="2060015"/>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84656" y="5732560"/>
            <a:ext cx="3454331" cy="173124"/>
          </a:xfrm>
          <a:prstGeom prst="rect">
            <a:avLst/>
          </a:prstGeom>
          <a:noFill/>
        </p:spPr>
        <p:txBody>
          <a:bodyPr wrap="square" rtlCol="0">
            <a:spAutoFit/>
          </a:bodyPr>
          <a:lstStyle>
            <a:defPPr>
              <a:defRPr lang="en-US"/>
            </a:defPPr>
            <a:lvl1pPr>
              <a:defRPr sz="800" i="1">
                <a:solidFill>
                  <a:schemeClr val="tx1">
                    <a:lumMod val="65000"/>
                    <a:lumOff val="35000"/>
                  </a:schemeClr>
                </a:solidFill>
                <a:latin typeface="BPG Arial" panose="020B0604020202020204" pitchFamily="34" charset="0"/>
                <a:cs typeface="BPG Arial" panose="020B0604020202020204" pitchFamily="34" charset="0"/>
              </a:defRPr>
            </a:lvl1pPr>
          </a:lstStyle>
          <a:p>
            <a:r>
              <a:rPr lang="ka-GE" sz="525" dirty="0">
                <a:latin typeface="DejaVu Sans" panose="020B0603030804020204" pitchFamily="34" charset="0"/>
                <a:ea typeface="DejaVu Sans" panose="020B0603030804020204" pitchFamily="34" charset="0"/>
                <a:cs typeface="DejaVu Sans" panose="020B0603030804020204" pitchFamily="34" charset="0"/>
              </a:rPr>
              <a:t>*</a:t>
            </a:r>
            <a:r>
              <a:rPr lang="en-US" sz="525" dirty="0">
                <a:latin typeface="DejaVu Sans" panose="020B0603030804020204" pitchFamily="34" charset="0"/>
                <a:ea typeface="DejaVu Sans" panose="020B0603030804020204" pitchFamily="34" charset="0"/>
                <a:cs typeface="DejaVu Sans" panose="020B0603030804020204" pitchFamily="34" charset="0"/>
              </a:rPr>
              <a:t>growth</a:t>
            </a:r>
            <a:r>
              <a:rPr lang="ka-GE" sz="525" dirty="0">
                <a:latin typeface="DejaVu Sans" panose="020B0603030804020204" pitchFamily="34" charset="0"/>
                <a:ea typeface="DejaVu Sans" panose="020B0603030804020204" pitchFamily="34" charset="0"/>
                <a:cs typeface="DejaVu Sans" panose="020B0603030804020204" pitchFamily="34" charset="0"/>
              </a:rPr>
              <a:t> - 11 </a:t>
            </a:r>
            <a:r>
              <a:rPr lang="en-US" sz="525" dirty="0">
                <a:latin typeface="DejaVu Sans" panose="020B0603030804020204" pitchFamily="34" charset="0"/>
                <a:ea typeface="DejaVu Sans" panose="020B0603030804020204" pitchFamily="34" charset="0"/>
                <a:cs typeface="DejaVu Sans" panose="020B0603030804020204" pitchFamily="34" charset="0"/>
              </a:rPr>
              <a:t>months of 2017</a:t>
            </a:r>
            <a:r>
              <a:rPr lang="ka-GE" sz="525" dirty="0">
                <a:latin typeface="DejaVu Sans" panose="020B0603030804020204" pitchFamily="34" charset="0"/>
                <a:ea typeface="DejaVu Sans" panose="020B0603030804020204" pitchFamily="34" charset="0"/>
                <a:cs typeface="DejaVu Sans" panose="020B0603030804020204" pitchFamily="34" charset="0"/>
              </a:rPr>
              <a:t> </a:t>
            </a:r>
            <a:r>
              <a:rPr lang="en-US" sz="525" dirty="0">
                <a:latin typeface="DejaVu Sans" panose="020B0603030804020204" pitchFamily="34" charset="0"/>
                <a:ea typeface="DejaVu Sans" panose="020B0603030804020204" pitchFamily="34" charset="0"/>
                <a:cs typeface="DejaVu Sans" panose="020B0603030804020204" pitchFamily="34" charset="0"/>
              </a:rPr>
              <a:t>(nominal GDP</a:t>
            </a:r>
            <a:r>
              <a:rPr lang="ka-GE" sz="525" dirty="0">
                <a:latin typeface="DejaVu Sans" panose="020B0603030804020204" pitchFamily="34" charset="0"/>
                <a:ea typeface="DejaVu Sans" panose="020B0603030804020204" pitchFamily="34" charset="0"/>
                <a:cs typeface="DejaVu Sans" panose="020B0603030804020204" pitchFamily="34" charset="0"/>
              </a:rPr>
              <a:t> </a:t>
            </a:r>
            <a:r>
              <a:rPr lang="en-US" sz="525" dirty="0">
                <a:latin typeface="DejaVu Sans" panose="020B0603030804020204" pitchFamily="34" charset="0"/>
                <a:ea typeface="DejaVu Sans" panose="020B0603030804020204" pitchFamily="34" charset="0"/>
                <a:cs typeface="DejaVu Sans" panose="020B0603030804020204" pitchFamily="34" charset="0"/>
              </a:rPr>
              <a:t>forecast </a:t>
            </a:r>
            <a:r>
              <a:rPr lang="ka-GE" sz="525" dirty="0">
                <a:latin typeface="DejaVu Sans" panose="020B0603030804020204" pitchFamily="34" charset="0"/>
                <a:ea typeface="DejaVu Sans" panose="020B0603030804020204" pitchFamily="34" charset="0"/>
                <a:cs typeface="DejaVu Sans" panose="020B0603030804020204" pitchFamily="34" charset="0"/>
              </a:rPr>
              <a:t>- 201</a:t>
            </a:r>
            <a:r>
              <a:rPr lang="en-US" sz="525" dirty="0">
                <a:latin typeface="DejaVu Sans" panose="020B0603030804020204" pitchFamily="34" charset="0"/>
                <a:ea typeface="DejaVu Sans" panose="020B0603030804020204" pitchFamily="34" charset="0"/>
                <a:cs typeface="DejaVu Sans" panose="020B0603030804020204" pitchFamily="34" charset="0"/>
              </a:rPr>
              <a:t>7)</a:t>
            </a:r>
          </a:p>
        </p:txBody>
      </p:sp>
    </p:spTree>
    <p:extLst>
      <p:ext uri="{BB962C8B-B14F-4D97-AF65-F5344CB8AC3E}">
        <p14:creationId xmlns:p14="http://schemas.microsoft.com/office/powerpoint/2010/main" val="7747331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Graphic spid="37"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D5023212-43A0-4670-AA11-72B0B88673B1}"/>
              </a:ext>
            </a:extLst>
          </p:cNvPr>
          <p:cNvSpPr txBox="1">
            <a:spLocks/>
          </p:cNvSpPr>
          <p:nvPr/>
        </p:nvSpPr>
        <p:spPr>
          <a:xfrm>
            <a:off x="34925" y="171450"/>
            <a:ext cx="9001125" cy="881063"/>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sz="4000" b="1" kern="0" dirty="0">
                <a:solidFill>
                  <a:srgbClr val="C00000"/>
                </a:solidFill>
              </a:rPr>
              <a:t>HIV/AIDS</a:t>
            </a:r>
            <a:endParaRPr lang="ka-GE" sz="4000" b="1" kern="0" dirty="0">
              <a:solidFill>
                <a:srgbClr val="C00000"/>
              </a:solidFill>
            </a:endParaRPr>
          </a:p>
        </p:txBody>
      </p:sp>
      <p:sp>
        <p:nvSpPr>
          <p:cNvPr id="48139" name="Rectangle 3">
            <a:extLst>
              <a:ext uri="{FF2B5EF4-FFF2-40B4-BE49-F238E27FC236}">
                <a16:creationId xmlns="" xmlns:a16="http://schemas.microsoft.com/office/drawing/2014/main" id="{5538A3DA-9C78-46C5-8D21-5FC51B10FC7F}"/>
              </a:ext>
            </a:extLst>
          </p:cNvPr>
          <p:cNvSpPr>
            <a:spLocks noChangeArrowheads="1"/>
          </p:cNvSpPr>
          <p:nvPr/>
        </p:nvSpPr>
        <p:spPr bwMode="auto">
          <a:xfrm>
            <a:off x="300038" y="1487488"/>
            <a:ext cx="355123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003366"/>
                </a:solidFill>
              </a:rPr>
              <a:t>2008 - </a:t>
            </a:r>
            <a:r>
              <a:rPr lang="en-US" altLang="en-US" sz="1800" b="1">
                <a:solidFill>
                  <a:srgbClr val="C00000"/>
                </a:solidFill>
              </a:rPr>
              <a:t>National HIV/AIDS Surveillance Plan </a:t>
            </a:r>
            <a:r>
              <a:rPr lang="en-US" altLang="en-US" sz="1800" b="1">
                <a:solidFill>
                  <a:srgbClr val="003366"/>
                </a:solidFill>
              </a:rPr>
              <a:t>for Georgia was elaborated  </a:t>
            </a:r>
          </a:p>
          <a:p>
            <a:pPr>
              <a:spcBef>
                <a:spcPct val="0"/>
              </a:spcBef>
              <a:buFontTx/>
              <a:buNone/>
            </a:pPr>
            <a:endParaRPr lang="en-US" altLang="en-US" sz="1800" b="1">
              <a:solidFill>
                <a:srgbClr val="003366"/>
              </a:solidFill>
            </a:endParaRPr>
          </a:p>
          <a:p>
            <a:pPr>
              <a:spcBef>
                <a:spcPct val="0"/>
              </a:spcBef>
              <a:buFontTx/>
              <a:buNone/>
            </a:pPr>
            <a:r>
              <a:rPr lang="en-US" altLang="en-US" sz="1800" b="1">
                <a:solidFill>
                  <a:srgbClr val="003366"/>
                </a:solidFill>
              </a:rPr>
              <a:t>2010 - </a:t>
            </a:r>
            <a:r>
              <a:rPr lang="en-US" altLang="en-US" sz="1800" b="1">
                <a:solidFill>
                  <a:srgbClr val="C00000"/>
                </a:solidFill>
              </a:rPr>
              <a:t>Guidelines</a:t>
            </a:r>
            <a:r>
              <a:rPr lang="en-US" altLang="en-US" sz="1800" b="1">
                <a:solidFill>
                  <a:srgbClr val="003366"/>
                </a:solidFill>
              </a:rPr>
              <a:t> for HIV/AIDS surveillance were developed</a:t>
            </a:r>
          </a:p>
          <a:p>
            <a:pPr>
              <a:spcBef>
                <a:spcPct val="0"/>
              </a:spcBef>
              <a:buFontTx/>
              <a:buNone/>
            </a:pPr>
            <a:endParaRPr lang="en-US" altLang="en-US" sz="1800" b="1">
              <a:solidFill>
                <a:srgbClr val="003366"/>
              </a:solidFill>
            </a:endParaRPr>
          </a:p>
          <a:p>
            <a:pPr>
              <a:spcBef>
                <a:spcPct val="0"/>
              </a:spcBef>
              <a:buFontTx/>
              <a:buNone/>
            </a:pPr>
            <a:r>
              <a:rPr lang="en-US" altLang="en-US" sz="1800" b="1">
                <a:solidFill>
                  <a:srgbClr val="003366"/>
                </a:solidFill>
              </a:rPr>
              <a:t>2015 - 717 </a:t>
            </a:r>
            <a:r>
              <a:rPr lang="en-US" altLang="en-US" sz="1800" b="1">
                <a:solidFill>
                  <a:srgbClr val="C00000"/>
                </a:solidFill>
              </a:rPr>
              <a:t>new cases of HIV </a:t>
            </a:r>
            <a:r>
              <a:rPr lang="en-US" altLang="en-US" sz="1800" b="1">
                <a:solidFill>
                  <a:srgbClr val="003366"/>
                </a:solidFill>
              </a:rPr>
              <a:t>(incidence per 100,000 population – 19.3) and 94 </a:t>
            </a:r>
            <a:r>
              <a:rPr lang="en-US" altLang="en-US" sz="1800" b="1">
                <a:solidFill>
                  <a:srgbClr val="C00000"/>
                </a:solidFill>
              </a:rPr>
              <a:t>deaths </a:t>
            </a:r>
            <a:r>
              <a:rPr lang="en-US" altLang="en-US" sz="1800" b="1">
                <a:solidFill>
                  <a:srgbClr val="003366"/>
                </a:solidFill>
              </a:rPr>
              <a:t>attributed to AIDS</a:t>
            </a:r>
          </a:p>
          <a:p>
            <a:pPr>
              <a:spcBef>
                <a:spcPct val="0"/>
              </a:spcBef>
              <a:buFontTx/>
              <a:buNone/>
            </a:pPr>
            <a:endParaRPr lang="en-US" altLang="en-US" sz="1800" b="1">
              <a:solidFill>
                <a:srgbClr val="003366"/>
              </a:solidFill>
            </a:endParaRPr>
          </a:p>
          <a:p>
            <a:pPr>
              <a:spcBef>
                <a:spcPct val="0"/>
              </a:spcBef>
              <a:buFontTx/>
              <a:buNone/>
            </a:pPr>
            <a:r>
              <a:rPr lang="en-US" altLang="en-US" sz="1800" b="1">
                <a:solidFill>
                  <a:srgbClr val="C00000"/>
                </a:solidFill>
              </a:rPr>
              <a:t>Universal access </a:t>
            </a:r>
            <a:r>
              <a:rPr lang="en-US" altLang="en-US" sz="1800" b="1">
                <a:solidFill>
                  <a:srgbClr val="003366"/>
                </a:solidFill>
              </a:rPr>
              <a:t>to retroviral treatment in Georgia</a:t>
            </a:r>
          </a:p>
        </p:txBody>
      </p:sp>
      <p:sp>
        <p:nvSpPr>
          <p:cNvPr id="3" name="Rectangle 2">
            <a:extLst>
              <a:ext uri="{FF2B5EF4-FFF2-40B4-BE49-F238E27FC236}">
                <a16:creationId xmlns="" xmlns:a16="http://schemas.microsoft.com/office/drawing/2014/main" id="{07BE65A6-B2B9-412A-BCE4-8162C82F1B12}"/>
              </a:ext>
            </a:extLst>
          </p:cNvPr>
          <p:cNvSpPr/>
          <p:nvPr/>
        </p:nvSpPr>
        <p:spPr>
          <a:xfrm>
            <a:off x="3970392" y="2489969"/>
            <a:ext cx="4932363" cy="368300"/>
          </a:xfrm>
          <a:prstGeom prst="rect">
            <a:avLst/>
          </a:prstGeom>
        </p:spPr>
        <p:txBody>
          <a:bodyPr>
            <a:spAutoFit/>
          </a:bodyPr>
          <a:lstStyle/>
          <a:p>
            <a:pPr algn="ctr">
              <a:defRPr/>
            </a:pPr>
            <a:r>
              <a:rPr lang="fr-FR" b="1" kern="0" dirty="0">
                <a:solidFill>
                  <a:srgbClr val="C00000"/>
                </a:solidFill>
              </a:rPr>
              <a:t>HIV incidence per 100000 population</a:t>
            </a:r>
            <a:endParaRPr lang="ka-GE" b="1" kern="0" dirty="0">
              <a:solidFill>
                <a:srgbClr val="C00000"/>
              </a:solidFill>
            </a:endParaRPr>
          </a:p>
        </p:txBody>
      </p:sp>
      <p:pic>
        <p:nvPicPr>
          <p:cNvPr id="15" name="Picture 14"/>
          <p:cNvPicPr>
            <a:picLocks noChangeAspect="1"/>
          </p:cNvPicPr>
          <p:nvPr/>
        </p:nvPicPr>
        <p:blipFill>
          <a:blip r:embed="rId2"/>
          <a:stretch>
            <a:fillRect/>
          </a:stretch>
        </p:blipFill>
        <p:spPr>
          <a:xfrm>
            <a:off x="3630343" y="3068960"/>
            <a:ext cx="5414851" cy="3472408"/>
          </a:xfrm>
          <a:prstGeom prst="rect">
            <a:avLst/>
          </a:prstGeom>
        </p:spPr>
      </p:pic>
    </p:spTree>
    <p:extLst>
      <p:ext uri="{BB962C8B-B14F-4D97-AF65-F5344CB8AC3E}">
        <p14:creationId xmlns:p14="http://schemas.microsoft.com/office/powerpoint/2010/main" val="1711839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9">
            <a:extLst>
              <a:ext uri="{FF2B5EF4-FFF2-40B4-BE49-F238E27FC236}">
                <a16:creationId xmlns:a16="http://schemas.microsoft.com/office/drawing/2014/main" xmlns="" id="{1B768B42-9D77-4E7C-9F35-B804FBC393C0}"/>
              </a:ext>
            </a:extLst>
          </p:cNvPr>
          <p:cNvSpPr>
            <a:spLocks noChangeArrowheads="1"/>
          </p:cNvSpPr>
          <p:nvPr/>
        </p:nvSpPr>
        <p:spPr bwMode="auto">
          <a:xfrm>
            <a:off x="468313" y="620713"/>
            <a:ext cx="669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ka-GE" sz="2000" b="1">
                <a:solidFill>
                  <a:srgbClr val="003366"/>
                </a:solidFill>
              </a:rPr>
              <a:t> </a:t>
            </a:r>
            <a:endParaRPr lang="ka-GE" altLang="ka-GE" sz="2000" b="1">
              <a:solidFill>
                <a:srgbClr val="003366"/>
              </a:solidFill>
            </a:endParaRPr>
          </a:p>
        </p:txBody>
      </p:sp>
      <p:sp>
        <p:nvSpPr>
          <p:cNvPr id="41995" name="Rectangle 3">
            <a:extLst>
              <a:ext uri="{FF2B5EF4-FFF2-40B4-BE49-F238E27FC236}">
                <a16:creationId xmlns:a16="http://schemas.microsoft.com/office/drawing/2014/main" xmlns="" id="{EF920844-5D01-4341-82D1-F943CBE32C76}"/>
              </a:ext>
            </a:extLst>
          </p:cNvPr>
          <p:cNvSpPr>
            <a:spLocks noChangeArrowheads="1"/>
          </p:cNvSpPr>
          <p:nvPr/>
        </p:nvSpPr>
        <p:spPr bwMode="auto">
          <a:xfrm>
            <a:off x="1690688" y="198438"/>
            <a:ext cx="5799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2800" b="1">
                <a:solidFill>
                  <a:srgbClr val="C00000"/>
                </a:solidFill>
              </a:rPr>
              <a:t>International Health Regulations </a:t>
            </a:r>
            <a:endParaRPr lang="ka-GE" altLang="ka-GE" sz="2800"/>
          </a:p>
        </p:txBody>
      </p:sp>
      <p:sp>
        <p:nvSpPr>
          <p:cNvPr id="41996" name="Rectangle 2">
            <a:extLst>
              <a:ext uri="{FF2B5EF4-FFF2-40B4-BE49-F238E27FC236}">
                <a16:creationId xmlns:a16="http://schemas.microsoft.com/office/drawing/2014/main" xmlns="" id="{68397177-EED5-498D-84CC-8939118BBC66}"/>
              </a:ext>
            </a:extLst>
          </p:cNvPr>
          <p:cNvSpPr>
            <a:spLocks noChangeArrowheads="1"/>
          </p:cNvSpPr>
          <p:nvPr/>
        </p:nvSpPr>
        <p:spPr bwMode="auto">
          <a:xfrm>
            <a:off x="225425" y="1148804"/>
            <a:ext cx="34210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ka-GE" sz="1600" b="1">
                <a:solidFill>
                  <a:srgbClr val="003366"/>
                </a:solidFill>
              </a:rPr>
              <a:t>National Center for Disease Control and Public Health (NCDC) was designated as the </a:t>
            </a:r>
            <a:r>
              <a:rPr lang="en-US" altLang="ka-GE" sz="1600" b="1">
                <a:solidFill>
                  <a:srgbClr val="C00000"/>
                </a:solidFill>
              </a:rPr>
              <a:t>IHR Focal Point</a:t>
            </a:r>
          </a:p>
          <a:p>
            <a:pPr>
              <a:spcBef>
                <a:spcPct val="0"/>
              </a:spcBef>
              <a:buFontTx/>
              <a:buNone/>
            </a:pPr>
            <a:endParaRPr lang="en-US" altLang="ka-GE" sz="1600" b="1">
              <a:solidFill>
                <a:srgbClr val="003366"/>
              </a:solidFill>
            </a:endParaRPr>
          </a:p>
          <a:p>
            <a:pPr>
              <a:spcBef>
                <a:spcPct val="0"/>
              </a:spcBef>
              <a:buFontTx/>
              <a:buNone/>
            </a:pPr>
            <a:r>
              <a:rPr lang="en-US" altLang="ka-GE" sz="1600" b="1">
                <a:solidFill>
                  <a:srgbClr val="003366"/>
                </a:solidFill>
              </a:rPr>
              <a:t>NFP is </a:t>
            </a:r>
            <a:r>
              <a:rPr lang="en-US" altLang="ka-GE" sz="1600" b="1">
                <a:solidFill>
                  <a:srgbClr val="C00000"/>
                </a:solidFill>
              </a:rPr>
              <a:t>accessible at all times </a:t>
            </a:r>
            <a:r>
              <a:rPr lang="en-US" altLang="ka-GE" sz="1600" b="1">
                <a:solidFill>
                  <a:srgbClr val="003366"/>
                </a:solidFill>
              </a:rPr>
              <a:t>for communications with the WHO IHR Contact Points and with national surveillance and response system</a:t>
            </a:r>
          </a:p>
          <a:p>
            <a:pPr>
              <a:spcBef>
                <a:spcPct val="0"/>
              </a:spcBef>
              <a:buFontTx/>
              <a:buNone/>
            </a:pPr>
            <a:endParaRPr lang="en-US" altLang="ka-GE" sz="1600" b="1">
              <a:solidFill>
                <a:srgbClr val="003366"/>
              </a:solidFill>
            </a:endParaRPr>
          </a:p>
          <a:p>
            <a:pPr>
              <a:spcBef>
                <a:spcPct val="0"/>
              </a:spcBef>
              <a:buFontTx/>
              <a:buNone/>
            </a:pPr>
            <a:r>
              <a:rPr lang="en-US" altLang="ka-GE" sz="1600" b="1">
                <a:solidFill>
                  <a:srgbClr val="003366"/>
                </a:solidFill>
              </a:rPr>
              <a:t>24/7 </a:t>
            </a:r>
            <a:r>
              <a:rPr lang="en-US" altLang="ka-GE" sz="1600" b="1">
                <a:solidFill>
                  <a:srgbClr val="C00000"/>
                </a:solidFill>
              </a:rPr>
              <a:t>Duty Officer System </a:t>
            </a:r>
            <a:r>
              <a:rPr lang="en-US" altLang="ka-GE" sz="1600" b="1">
                <a:solidFill>
                  <a:srgbClr val="003366"/>
                </a:solidFill>
              </a:rPr>
              <a:t>is at place</a:t>
            </a:r>
          </a:p>
          <a:p>
            <a:pPr>
              <a:spcBef>
                <a:spcPct val="0"/>
              </a:spcBef>
              <a:buFontTx/>
              <a:buNone/>
            </a:pPr>
            <a:endParaRPr lang="en-US" altLang="ka-GE" sz="1600" b="1">
              <a:solidFill>
                <a:srgbClr val="003366"/>
              </a:solidFill>
            </a:endParaRPr>
          </a:p>
          <a:p>
            <a:pPr>
              <a:spcBef>
                <a:spcPct val="0"/>
              </a:spcBef>
              <a:buFontTx/>
              <a:buNone/>
            </a:pPr>
            <a:r>
              <a:rPr lang="en-US" altLang="ka-GE" sz="1600" b="1">
                <a:solidFill>
                  <a:srgbClr val="C00000"/>
                </a:solidFill>
              </a:rPr>
              <a:t>Communication list </a:t>
            </a:r>
            <a:r>
              <a:rPr lang="en-US" altLang="ka-GE" sz="1600" b="1">
                <a:solidFill>
                  <a:srgbClr val="003366"/>
                </a:solidFill>
              </a:rPr>
              <a:t>with contact details of all relevant institutions, organizations and persons on national, regional and local levels is prepared and updated regularly</a:t>
            </a:r>
          </a:p>
        </p:txBody>
      </p:sp>
      <p:pic>
        <p:nvPicPr>
          <p:cNvPr id="41997" name="Picture 1">
            <a:extLst>
              <a:ext uri="{FF2B5EF4-FFF2-40B4-BE49-F238E27FC236}">
                <a16:creationId xmlns:a16="http://schemas.microsoft.com/office/drawing/2014/main" xmlns="" id="{CA86649B-FA38-4448-96C8-170A62A1A7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274216"/>
            <a:ext cx="5324475"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02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9"/>
          <p:cNvSpPr>
            <a:spLocks noChangeArrowheads="1"/>
          </p:cNvSpPr>
          <p:nvPr/>
        </p:nvSpPr>
        <p:spPr bwMode="auto">
          <a:xfrm>
            <a:off x="179277" y="1284717"/>
            <a:ext cx="669695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spcBef>
                <a:spcPct val="0"/>
              </a:spcBef>
              <a:buFontTx/>
              <a:buNone/>
              <a:defRPr/>
            </a:pPr>
            <a:r>
              <a:rPr lang="en-US" altLang="ka-GE" sz="1400" b="1" dirty="0">
                <a:solidFill>
                  <a:srgbClr val="003366"/>
                </a:solidFill>
              </a:rPr>
              <a:t>Georgia, together with other countries is actively involved in support of the 11 Action Package objectives:</a:t>
            </a:r>
          </a:p>
          <a:p>
            <a:pPr>
              <a:spcBef>
                <a:spcPct val="0"/>
              </a:spcBef>
              <a:defRPr/>
            </a:pPr>
            <a:endParaRPr lang="en-US" altLang="ka-GE" sz="1400" b="1" dirty="0">
              <a:solidFill>
                <a:srgbClr val="003366"/>
              </a:solidFill>
            </a:endParaRPr>
          </a:p>
          <a:p>
            <a:pPr lvl="1" indent="-171450">
              <a:spcBef>
                <a:spcPct val="0"/>
              </a:spcBef>
              <a:buFont typeface="Wingdings" panose="05000000000000000000" pitchFamily="2" charset="2"/>
              <a:buChar char="Ø"/>
              <a:defRPr/>
            </a:pPr>
            <a:r>
              <a:rPr lang="en-US" altLang="ka-GE" sz="1400" b="1" dirty="0">
                <a:solidFill>
                  <a:srgbClr val="C00000"/>
                </a:solidFill>
              </a:rPr>
              <a:t> Real-Time Surveillance </a:t>
            </a:r>
            <a:r>
              <a:rPr lang="en-US" altLang="ka-GE" sz="1400" b="1" dirty="0">
                <a:solidFill>
                  <a:srgbClr val="003366"/>
                </a:solidFill>
              </a:rPr>
              <a:t>- as a leading country </a:t>
            </a:r>
          </a:p>
          <a:p>
            <a:pPr lvl="1" indent="-171450">
              <a:spcBef>
                <a:spcPct val="0"/>
              </a:spcBef>
              <a:buFont typeface="Wingdings" panose="05000000000000000000" pitchFamily="2" charset="2"/>
              <a:buChar char="Ø"/>
              <a:defRPr/>
            </a:pPr>
            <a:r>
              <a:rPr lang="en-US" altLang="ka-GE" sz="1400" b="1" dirty="0">
                <a:solidFill>
                  <a:srgbClr val="003366"/>
                </a:solidFill>
              </a:rPr>
              <a:t> </a:t>
            </a:r>
            <a:r>
              <a:rPr lang="en-US" altLang="ka-GE" sz="1400" b="1" dirty="0">
                <a:solidFill>
                  <a:srgbClr val="C00000"/>
                </a:solidFill>
              </a:rPr>
              <a:t>National Laboratory System </a:t>
            </a:r>
            <a:r>
              <a:rPr lang="en-US" altLang="ka-GE" sz="1400" b="1" dirty="0">
                <a:solidFill>
                  <a:srgbClr val="003366"/>
                </a:solidFill>
              </a:rPr>
              <a:t>– as the contributing country  </a:t>
            </a:r>
          </a:p>
          <a:p>
            <a:pPr lvl="1" indent="-171450">
              <a:spcBef>
                <a:spcPct val="0"/>
              </a:spcBef>
              <a:buFont typeface="Wingdings" panose="05000000000000000000" pitchFamily="2" charset="2"/>
              <a:buChar char="Ø"/>
              <a:defRPr/>
            </a:pPr>
            <a:r>
              <a:rPr lang="en-US" altLang="ka-GE" sz="1400" b="1" dirty="0">
                <a:solidFill>
                  <a:srgbClr val="003366"/>
                </a:solidFill>
              </a:rPr>
              <a:t> </a:t>
            </a:r>
            <a:r>
              <a:rPr lang="en-US" altLang="ka-GE" sz="1400" b="1" dirty="0">
                <a:solidFill>
                  <a:srgbClr val="C00000"/>
                </a:solidFill>
              </a:rPr>
              <a:t>Zoonotic Diseases </a:t>
            </a:r>
            <a:r>
              <a:rPr lang="en-US" altLang="ka-GE" sz="1400" b="1" dirty="0">
                <a:solidFill>
                  <a:srgbClr val="003366"/>
                </a:solidFill>
              </a:rPr>
              <a:t>– as the contributing country</a:t>
            </a:r>
            <a:endParaRPr lang="ka-GE" altLang="en-US" sz="1400" b="1" dirty="0">
              <a:solidFill>
                <a:srgbClr val="C00000"/>
              </a:solidFill>
            </a:endParaRPr>
          </a:p>
          <a:p>
            <a:pPr marL="0" indent="0">
              <a:spcBef>
                <a:spcPct val="0"/>
              </a:spcBef>
              <a:buFontTx/>
              <a:buNone/>
              <a:defRPr/>
            </a:pPr>
            <a:r>
              <a:rPr lang="en-US" altLang="ka-GE" sz="1400" b="1" dirty="0">
                <a:solidFill>
                  <a:srgbClr val="003366"/>
                </a:solidFill>
              </a:rPr>
              <a:t> </a:t>
            </a:r>
            <a:endParaRPr lang="ka-GE" altLang="ka-GE" sz="1400" b="1" dirty="0">
              <a:solidFill>
                <a:srgbClr val="003366"/>
              </a:solidFill>
            </a:endParaRPr>
          </a:p>
        </p:txBody>
      </p:sp>
      <p:sp>
        <p:nvSpPr>
          <p:cNvPr id="8" name="Title 1"/>
          <p:cNvSpPr txBox="1">
            <a:spLocks/>
          </p:cNvSpPr>
          <p:nvPr/>
        </p:nvSpPr>
        <p:spPr bwMode="auto">
          <a:xfrm>
            <a:off x="-697706" y="222387"/>
            <a:ext cx="9144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altLang="en-US" sz="3200" b="1" kern="0" dirty="0">
                <a:solidFill>
                  <a:srgbClr val="C00000"/>
                </a:solidFill>
              </a:rPr>
              <a:t>Global Health Security Agenda</a:t>
            </a:r>
          </a:p>
        </p:txBody>
      </p:sp>
      <p:pic>
        <p:nvPicPr>
          <p:cNvPr id="256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175"/>
            <a:ext cx="42386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9"/>
          <p:cNvSpPr>
            <a:spLocks noChangeArrowheads="1"/>
          </p:cNvSpPr>
          <p:nvPr/>
        </p:nvSpPr>
        <p:spPr bwMode="auto">
          <a:xfrm>
            <a:off x="179301" y="3068960"/>
            <a:ext cx="418630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en-US" altLang="ka-GE" sz="2000" b="1" dirty="0">
              <a:solidFill>
                <a:srgbClr val="003366"/>
              </a:solidFill>
            </a:endParaRPr>
          </a:p>
          <a:p>
            <a:pPr>
              <a:spcBef>
                <a:spcPct val="0"/>
              </a:spcBef>
              <a:buFontTx/>
              <a:buNone/>
            </a:pPr>
            <a:r>
              <a:rPr lang="en-US" altLang="en-US" sz="1400" b="1" dirty="0">
                <a:solidFill>
                  <a:srgbClr val="003366"/>
                </a:solidFill>
              </a:rPr>
              <a:t>On September 26, </a:t>
            </a:r>
            <a:r>
              <a:rPr lang="ka-GE" altLang="en-US" sz="1400" b="1" dirty="0">
                <a:solidFill>
                  <a:srgbClr val="003366"/>
                </a:solidFill>
              </a:rPr>
              <a:t>2014 </a:t>
            </a:r>
            <a:r>
              <a:rPr lang="en-US" altLang="en-US" sz="1400" b="1" dirty="0">
                <a:solidFill>
                  <a:srgbClr val="003366"/>
                </a:solidFill>
              </a:rPr>
              <a:t>it was held the Global Health Security Summit in the White House, Washington DC</a:t>
            </a:r>
            <a:r>
              <a:rPr lang="ka-GE" altLang="en-US" sz="1400" b="1" dirty="0">
                <a:solidFill>
                  <a:srgbClr val="003366"/>
                </a:solidFill>
              </a:rPr>
              <a:t> </a:t>
            </a:r>
            <a:r>
              <a:rPr lang="en-US" altLang="en-US" sz="1400" b="1" dirty="0">
                <a:solidFill>
                  <a:srgbClr val="003366"/>
                </a:solidFill>
              </a:rPr>
              <a:t>under the US Political Leadership. On the Summit </a:t>
            </a:r>
            <a:r>
              <a:rPr lang="en-US" altLang="en-US" sz="1400" b="1" dirty="0">
                <a:solidFill>
                  <a:srgbClr val="C00000"/>
                </a:solidFill>
              </a:rPr>
              <a:t>Georgia was nominated as one of the exemplary international partners</a:t>
            </a:r>
          </a:p>
          <a:p>
            <a:pPr>
              <a:spcBef>
                <a:spcPct val="0"/>
              </a:spcBef>
              <a:buFontTx/>
              <a:buNone/>
            </a:pPr>
            <a:endParaRPr lang="en-US" altLang="ka-GE" sz="1400" b="1" dirty="0">
              <a:solidFill>
                <a:srgbClr val="003366"/>
              </a:solidFill>
            </a:endParaRPr>
          </a:p>
          <a:p>
            <a:pPr>
              <a:spcBef>
                <a:spcPct val="0"/>
              </a:spcBef>
              <a:buFontTx/>
              <a:buNone/>
            </a:pPr>
            <a:r>
              <a:rPr lang="en-US" altLang="ka-GE" sz="1400" b="1" dirty="0">
                <a:solidFill>
                  <a:srgbClr val="003366"/>
                </a:solidFill>
              </a:rPr>
              <a:t>Election as the GHSA </a:t>
            </a:r>
            <a:r>
              <a:rPr lang="en-US" altLang="ka-GE" sz="1400" b="1" dirty="0">
                <a:solidFill>
                  <a:srgbClr val="C00000"/>
                </a:solidFill>
              </a:rPr>
              <a:t>Assessment Alliance Advisory Group </a:t>
            </a:r>
            <a:r>
              <a:rPr lang="en-US" altLang="ka-GE" sz="1400" b="1" dirty="0">
                <a:solidFill>
                  <a:srgbClr val="003366"/>
                </a:solidFill>
              </a:rPr>
              <a:t>member</a:t>
            </a:r>
          </a:p>
          <a:p>
            <a:pPr>
              <a:spcBef>
                <a:spcPct val="0"/>
              </a:spcBef>
              <a:buFontTx/>
              <a:buNone/>
            </a:pPr>
            <a:endParaRPr lang="en-US" altLang="ka-GE" sz="1400" b="1" dirty="0">
              <a:solidFill>
                <a:srgbClr val="003366"/>
              </a:solidFill>
            </a:endParaRPr>
          </a:p>
          <a:p>
            <a:pPr>
              <a:spcBef>
                <a:spcPct val="0"/>
              </a:spcBef>
              <a:buFontTx/>
              <a:buNone/>
            </a:pPr>
            <a:r>
              <a:rPr lang="en-US" altLang="ka-GE" sz="1400" b="1" dirty="0">
                <a:solidFill>
                  <a:srgbClr val="003366"/>
                </a:solidFill>
              </a:rPr>
              <a:t>2015 - Conceptual Frame for </a:t>
            </a:r>
            <a:r>
              <a:rPr lang="en-US" altLang="ka-GE" sz="1400" b="1" dirty="0">
                <a:solidFill>
                  <a:srgbClr val="C00000"/>
                </a:solidFill>
              </a:rPr>
              <a:t>Emergency Operation Center </a:t>
            </a:r>
            <a:r>
              <a:rPr lang="en-US" altLang="ka-GE" sz="1400" b="1" dirty="0">
                <a:solidFill>
                  <a:srgbClr val="003366"/>
                </a:solidFill>
              </a:rPr>
              <a:t> </a:t>
            </a:r>
          </a:p>
          <a:p>
            <a:pPr>
              <a:spcBef>
                <a:spcPct val="0"/>
              </a:spcBef>
              <a:buFontTx/>
              <a:buNone/>
            </a:pPr>
            <a:endParaRPr lang="ka-GE" altLang="ka-GE" sz="2000" b="1" dirty="0">
              <a:solidFill>
                <a:srgbClr val="003366"/>
              </a:solidFill>
            </a:endParaRPr>
          </a:p>
        </p:txBody>
      </p:sp>
      <p:pic>
        <p:nvPicPr>
          <p:cNvPr id="2" name="Picture 1"/>
          <p:cNvPicPr>
            <a:picLocks noChangeAspect="1"/>
          </p:cNvPicPr>
          <p:nvPr/>
        </p:nvPicPr>
        <p:blipFill>
          <a:blip r:embed="rId4"/>
          <a:stretch>
            <a:fillRect/>
          </a:stretch>
        </p:blipFill>
        <p:spPr>
          <a:xfrm>
            <a:off x="4211960" y="3068960"/>
            <a:ext cx="4847852" cy="3662363"/>
          </a:xfrm>
          <a:prstGeom prst="rect">
            <a:avLst/>
          </a:prstGeom>
        </p:spPr>
      </p:pic>
    </p:spTree>
    <p:extLst>
      <p:ext uri="{BB962C8B-B14F-4D97-AF65-F5344CB8AC3E}">
        <p14:creationId xmlns:p14="http://schemas.microsoft.com/office/powerpoint/2010/main" val="3878257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a:extLst>
              <a:ext uri="{FF2B5EF4-FFF2-40B4-BE49-F238E27FC236}">
                <a16:creationId xmlns="" xmlns:a16="http://schemas.microsoft.com/office/drawing/2014/main" id="{E616AC8F-B676-4517-80E3-67D16C42F273}"/>
              </a:ext>
            </a:extLst>
          </p:cNvPr>
          <p:cNvSpPr>
            <a:spLocks noChangeArrowheads="1"/>
          </p:cNvSpPr>
          <p:nvPr/>
        </p:nvSpPr>
        <p:spPr bwMode="auto">
          <a:xfrm>
            <a:off x="-4728" y="23114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rgbClr val="A50021"/>
                </a:solidFill>
              </a:rPr>
              <a:t>Public Health Preparedness and Response</a:t>
            </a:r>
            <a:endParaRPr lang="ka-GE" altLang="en-US" sz="1000" b="1" dirty="0">
              <a:solidFill>
                <a:srgbClr val="A50021"/>
              </a:solidFill>
            </a:endParaRPr>
          </a:p>
        </p:txBody>
      </p:sp>
      <p:pic>
        <p:nvPicPr>
          <p:cNvPr id="14" name="Picture 13">
            <a:extLst>
              <a:ext uri="{FF2B5EF4-FFF2-40B4-BE49-F238E27FC236}">
                <a16:creationId xmlns="" xmlns:a16="http://schemas.microsoft.com/office/drawing/2014/main" id="{CDDE503B-45F0-4758-B887-3431D69035CA}"/>
              </a:ext>
            </a:extLst>
          </p:cNvPr>
          <p:cNvPicPr/>
          <p:nvPr/>
        </p:nvPicPr>
        <p:blipFill>
          <a:blip r:embed="rId2"/>
          <a:stretch>
            <a:fillRect/>
          </a:stretch>
        </p:blipFill>
        <p:spPr>
          <a:xfrm>
            <a:off x="5307320" y="715752"/>
            <a:ext cx="3734365" cy="4225416"/>
          </a:xfrm>
          <a:prstGeom prst="rect">
            <a:avLst/>
          </a:prstGeom>
        </p:spPr>
      </p:pic>
      <p:sp>
        <p:nvSpPr>
          <p:cNvPr id="16" name="Title 1">
            <a:extLst>
              <a:ext uri="{FF2B5EF4-FFF2-40B4-BE49-F238E27FC236}">
                <a16:creationId xmlns="" xmlns:a16="http://schemas.microsoft.com/office/drawing/2014/main" id="{2E21374A-2908-49D3-AD18-632A6ADF61D5}"/>
              </a:ext>
            </a:extLst>
          </p:cNvPr>
          <p:cNvSpPr txBox="1">
            <a:spLocks/>
          </p:cNvSpPr>
          <p:nvPr/>
        </p:nvSpPr>
        <p:spPr>
          <a:xfrm>
            <a:off x="323528" y="4716657"/>
            <a:ext cx="8280920" cy="880843"/>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endParaRPr lang="en-US" sz="1600" b="1" kern="0" dirty="0">
              <a:solidFill>
                <a:srgbClr val="003366"/>
              </a:solidFill>
            </a:endParaRPr>
          </a:p>
          <a:p>
            <a:pPr marL="285750" indent="-285750" algn="l">
              <a:buFont typeface="Arial" panose="020B0604020202020204" pitchFamily="34" charset="0"/>
              <a:buChar char="•"/>
            </a:pPr>
            <a:r>
              <a:rPr lang="en-US" sz="1600" b="1" kern="0" dirty="0">
                <a:solidFill>
                  <a:srgbClr val="003366"/>
                </a:solidFill>
              </a:rPr>
              <a:t>The revision of Epidemics, Pandemics and Biological Incidents </a:t>
            </a:r>
            <a:r>
              <a:rPr lang="en-US" sz="1600" b="1" kern="0" dirty="0">
                <a:solidFill>
                  <a:srgbClr val="C00000"/>
                </a:solidFill>
              </a:rPr>
              <a:t>Response Plan</a:t>
            </a:r>
          </a:p>
          <a:p>
            <a:pPr marL="285750" indent="-285750" algn="l">
              <a:buFont typeface="Arial" panose="020B0604020202020204" pitchFamily="34" charset="0"/>
              <a:buChar char="•"/>
            </a:pPr>
            <a:endParaRPr lang="en-US" sz="1600" b="1" kern="0" dirty="0">
              <a:solidFill>
                <a:srgbClr val="C00000"/>
              </a:solidFill>
            </a:endParaRPr>
          </a:p>
          <a:p>
            <a:pPr marL="285750" indent="-285750" algn="l">
              <a:buFont typeface="Arial" panose="020B0604020202020204" pitchFamily="34" charset="0"/>
              <a:buChar char="•"/>
            </a:pPr>
            <a:r>
              <a:rPr lang="en-US" sz="1600" b="1" kern="0" dirty="0" err="1">
                <a:solidFill>
                  <a:srgbClr val="003366"/>
                </a:solidFill>
              </a:rPr>
              <a:t>Multisectoral</a:t>
            </a:r>
            <a:r>
              <a:rPr lang="en-US" sz="1600" b="1" kern="0" dirty="0">
                <a:solidFill>
                  <a:srgbClr val="003366"/>
                </a:solidFill>
              </a:rPr>
              <a:t> </a:t>
            </a:r>
            <a:r>
              <a:rPr lang="en-US" sz="1600" b="1" kern="0" dirty="0">
                <a:solidFill>
                  <a:srgbClr val="C00000"/>
                </a:solidFill>
              </a:rPr>
              <a:t>risk communication training </a:t>
            </a:r>
            <a:r>
              <a:rPr lang="en-US" sz="1600" b="1" kern="0" dirty="0">
                <a:solidFill>
                  <a:srgbClr val="003366"/>
                </a:solidFill>
              </a:rPr>
              <a:t>with experts from CDC</a:t>
            </a:r>
          </a:p>
          <a:p>
            <a:pPr marL="285750" indent="-285750" algn="l">
              <a:buFont typeface="Arial" panose="020B0604020202020204" pitchFamily="34" charset="0"/>
              <a:buChar char="•"/>
            </a:pPr>
            <a:endParaRPr lang="en-US" sz="1600" b="1" kern="0" dirty="0">
              <a:solidFill>
                <a:srgbClr val="003366"/>
              </a:solidFill>
            </a:endParaRPr>
          </a:p>
          <a:p>
            <a:pPr marL="285750" indent="-285750" algn="l">
              <a:buFont typeface="Arial" panose="020B0604020202020204" pitchFamily="34" charset="0"/>
              <a:buChar char="•"/>
            </a:pPr>
            <a:r>
              <a:rPr lang="en-US" sz="1600" b="1" kern="0" dirty="0">
                <a:solidFill>
                  <a:srgbClr val="003366"/>
                </a:solidFill>
              </a:rPr>
              <a:t>Developing </a:t>
            </a:r>
            <a:r>
              <a:rPr lang="en-US" sz="1600" b="1" kern="0" dirty="0">
                <a:solidFill>
                  <a:srgbClr val="C00000"/>
                </a:solidFill>
              </a:rPr>
              <a:t>Influenza Response Plan </a:t>
            </a:r>
            <a:r>
              <a:rPr lang="en-US" sz="1600" b="1" kern="0" dirty="0">
                <a:solidFill>
                  <a:srgbClr val="003366"/>
                </a:solidFill>
              </a:rPr>
              <a:t>(short version)</a:t>
            </a:r>
          </a:p>
          <a:p>
            <a:pPr marL="285750" indent="-285750" algn="l">
              <a:buFont typeface="Arial" panose="020B0604020202020204" pitchFamily="34" charset="0"/>
              <a:buChar char="•"/>
            </a:pPr>
            <a:endParaRPr lang="ka-GE" sz="1600" b="1" kern="0" dirty="0">
              <a:solidFill>
                <a:srgbClr val="003366"/>
              </a:solidFill>
            </a:endParaRPr>
          </a:p>
        </p:txBody>
      </p:sp>
      <p:sp>
        <p:nvSpPr>
          <p:cNvPr id="15" name="Title 1">
            <a:extLst>
              <a:ext uri="{FF2B5EF4-FFF2-40B4-BE49-F238E27FC236}">
                <a16:creationId xmlns="" xmlns:a16="http://schemas.microsoft.com/office/drawing/2014/main" id="{D8CCFC21-10B2-4BA7-8755-503112A260A5}"/>
              </a:ext>
            </a:extLst>
          </p:cNvPr>
          <p:cNvSpPr txBox="1">
            <a:spLocks/>
          </p:cNvSpPr>
          <p:nvPr/>
        </p:nvSpPr>
        <p:spPr>
          <a:xfrm>
            <a:off x="326960" y="1362956"/>
            <a:ext cx="5055800" cy="880843"/>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marL="285750" indent="-285750" algn="l">
              <a:buFont typeface="Arial" panose="020B0604020202020204" pitchFamily="34" charset="0"/>
              <a:buChar char="•"/>
            </a:pPr>
            <a:r>
              <a:rPr lang="en-US" sz="1600" b="1" kern="0" dirty="0">
                <a:solidFill>
                  <a:srgbClr val="003366"/>
                </a:solidFill>
              </a:rPr>
              <a:t>Taking part in </a:t>
            </a:r>
            <a:r>
              <a:rPr lang="en-US" sz="1600" b="1" kern="0" dirty="0">
                <a:solidFill>
                  <a:srgbClr val="C00000"/>
                </a:solidFill>
              </a:rPr>
              <a:t>GHSA ministerial</a:t>
            </a:r>
            <a:r>
              <a:rPr lang="en-US" sz="1600" b="1" kern="0" dirty="0">
                <a:solidFill>
                  <a:srgbClr val="003366"/>
                </a:solidFill>
              </a:rPr>
              <a:t>, which also included chairmanship of bilateral meeting on Real-time Surveillance Action Package</a:t>
            </a:r>
          </a:p>
          <a:p>
            <a:pPr marL="285750" indent="-285750" algn="l">
              <a:buFont typeface="Arial" panose="020B0604020202020204" pitchFamily="34" charset="0"/>
              <a:buChar char="•"/>
            </a:pPr>
            <a:endParaRPr lang="en-US" sz="1600" b="1" kern="0" dirty="0">
              <a:solidFill>
                <a:srgbClr val="003366"/>
              </a:solidFill>
            </a:endParaRPr>
          </a:p>
          <a:p>
            <a:pPr marL="285750" indent="-285750" algn="l">
              <a:buFont typeface="Arial" panose="020B0604020202020204" pitchFamily="34" charset="0"/>
              <a:buChar char="•"/>
            </a:pPr>
            <a:r>
              <a:rPr lang="en-US" sz="1600" b="1" kern="0" dirty="0">
                <a:solidFill>
                  <a:srgbClr val="003366"/>
                </a:solidFill>
              </a:rPr>
              <a:t>Developing the </a:t>
            </a:r>
            <a:r>
              <a:rPr lang="en-US" sz="1600" b="1" kern="0" dirty="0">
                <a:solidFill>
                  <a:srgbClr val="C00000"/>
                </a:solidFill>
              </a:rPr>
              <a:t>Five-year action plan</a:t>
            </a:r>
          </a:p>
          <a:p>
            <a:pPr algn="l"/>
            <a:r>
              <a:rPr lang="en-US" sz="1600" b="1" kern="0" dirty="0">
                <a:solidFill>
                  <a:srgbClr val="003366"/>
                </a:solidFill>
              </a:rPr>
              <a:t>     (Roadmap) with CDC</a:t>
            </a:r>
          </a:p>
          <a:p>
            <a:pPr marL="285750" indent="-285750" algn="l">
              <a:buFont typeface="Arial" panose="020B0604020202020204" pitchFamily="34" charset="0"/>
              <a:buChar char="•"/>
            </a:pPr>
            <a:endParaRPr lang="en-US" sz="1600" b="1" kern="0" dirty="0">
              <a:solidFill>
                <a:srgbClr val="003366"/>
              </a:solidFill>
            </a:endParaRPr>
          </a:p>
          <a:p>
            <a:pPr marL="285750" indent="-285750" algn="l">
              <a:buFont typeface="Arial" panose="020B0604020202020204" pitchFamily="34" charset="0"/>
              <a:buChar char="•"/>
            </a:pPr>
            <a:r>
              <a:rPr lang="en-US" sz="1600" b="1" kern="0" dirty="0">
                <a:solidFill>
                  <a:srgbClr val="003366"/>
                </a:solidFill>
              </a:rPr>
              <a:t>Taking part in GHSA </a:t>
            </a:r>
            <a:r>
              <a:rPr lang="en-US" sz="1600" b="1" kern="0" dirty="0">
                <a:solidFill>
                  <a:srgbClr val="C00000"/>
                </a:solidFill>
              </a:rPr>
              <a:t>Next Generation mentorship</a:t>
            </a:r>
            <a:r>
              <a:rPr lang="en-US" sz="1600" b="1" kern="0" dirty="0">
                <a:solidFill>
                  <a:srgbClr val="003366"/>
                </a:solidFill>
              </a:rPr>
              <a:t> program</a:t>
            </a:r>
          </a:p>
          <a:p>
            <a:pPr marL="285750" indent="-285750" algn="l">
              <a:buFont typeface="Arial" panose="020B0604020202020204" pitchFamily="34" charset="0"/>
              <a:buChar char="•"/>
            </a:pPr>
            <a:endParaRPr lang="en-US" sz="1600" b="1" kern="0" dirty="0">
              <a:solidFill>
                <a:srgbClr val="003366"/>
              </a:solidFill>
            </a:endParaRPr>
          </a:p>
          <a:p>
            <a:pPr marL="285750" indent="-285750" algn="l">
              <a:buFont typeface="Arial" panose="020B0604020202020204" pitchFamily="34" charset="0"/>
              <a:buChar char="•"/>
            </a:pPr>
            <a:r>
              <a:rPr lang="en-US" sz="1600" b="1" kern="0" dirty="0">
                <a:solidFill>
                  <a:srgbClr val="003366"/>
                </a:solidFill>
              </a:rPr>
              <a:t>The meeting of Global Outbreak Alert and</a:t>
            </a:r>
          </a:p>
          <a:p>
            <a:pPr algn="l"/>
            <a:r>
              <a:rPr lang="en-US" sz="1600" b="1" kern="0" dirty="0">
                <a:solidFill>
                  <a:srgbClr val="003366"/>
                </a:solidFill>
              </a:rPr>
              <a:t>     Response Network (</a:t>
            </a:r>
            <a:r>
              <a:rPr lang="en-US" sz="1600" b="1" kern="0" dirty="0">
                <a:solidFill>
                  <a:srgbClr val="C00000"/>
                </a:solidFill>
              </a:rPr>
              <a:t>GOARN</a:t>
            </a:r>
            <a:r>
              <a:rPr lang="en-US" sz="1600" b="1" kern="0" dirty="0">
                <a:solidFill>
                  <a:srgbClr val="003366"/>
                </a:solidFill>
              </a:rPr>
              <a:t>)</a:t>
            </a:r>
          </a:p>
          <a:p>
            <a:pPr marL="285750" indent="-285750" algn="l">
              <a:buFont typeface="Arial" panose="020B0604020202020204" pitchFamily="34" charset="0"/>
              <a:buChar char="•"/>
            </a:pPr>
            <a:endParaRPr lang="en-US" sz="1600" b="1" kern="0" dirty="0">
              <a:solidFill>
                <a:srgbClr val="003366"/>
              </a:solidFill>
            </a:endParaRPr>
          </a:p>
          <a:p>
            <a:pPr marL="285750" indent="-285750" algn="l">
              <a:buFont typeface="Arial" panose="020B0604020202020204" pitchFamily="34" charset="0"/>
              <a:buChar char="•"/>
            </a:pPr>
            <a:endParaRPr lang="ka-GE" sz="1600" b="1" kern="0" dirty="0">
              <a:solidFill>
                <a:srgbClr val="003366"/>
              </a:solidFill>
            </a:endParaRPr>
          </a:p>
        </p:txBody>
      </p:sp>
    </p:spTree>
    <p:extLst>
      <p:ext uri="{BB962C8B-B14F-4D97-AF65-F5344CB8AC3E}">
        <p14:creationId xmlns:p14="http://schemas.microsoft.com/office/powerpoint/2010/main" val="299660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994409"/>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BPG Mrgvlovani Caps 2010" panose="02000503000000020004" pitchFamily="2" charset="0"/>
              </a:rPr>
              <a:t>Employment and Unemployment</a:t>
            </a:r>
            <a:endParaRPr lang="ka-GE" dirty="0">
              <a:solidFill>
                <a:schemeClr val="bg1"/>
              </a:solidFill>
              <a:latin typeface="BPG Mrgvlovani Caps 2010" panose="02000503000000020004" pitchFamily="2" charset="0"/>
            </a:endParaRPr>
          </a:p>
        </p:txBody>
      </p:sp>
      <p:graphicFrame>
        <p:nvGraphicFramePr>
          <p:cNvPr id="15" name="Chart 14"/>
          <p:cNvGraphicFramePr/>
          <p:nvPr>
            <p:extLst/>
          </p:nvPr>
        </p:nvGraphicFramePr>
        <p:xfrm>
          <a:off x="45289" y="1614227"/>
          <a:ext cx="4820010" cy="195064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5055508" y="1718554"/>
            <a:ext cx="3909320" cy="507831"/>
            <a:chOff x="6740677" y="949887"/>
            <a:chExt cx="5212426" cy="677107"/>
          </a:xfrm>
        </p:grpSpPr>
        <p:sp>
          <p:nvSpPr>
            <p:cNvPr id="30" name="Rounded Rectangle 29"/>
            <p:cNvSpPr/>
            <p:nvPr/>
          </p:nvSpPr>
          <p:spPr>
            <a:xfrm>
              <a:off x="6740677" y="982921"/>
              <a:ext cx="961702" cy="58772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05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2016</a:t>
              </a:r>
            </a:p>
          </p:txBody>
        </p:sp>
        <p:sp>
          <p:nvSpPr>
            <p:cNvPr id="32" name="TextBox 31"/>
            <p:cNvSpPr txBox="1"/>
            <p:nvPr/>
          </p:nvSpPr>
          <p:spPr>
            <a:xfrm>
              <a:off x="7844312" y="949887"/>
              <a:ext cx="4108791" cy="677107"/>
            </a:xfrm>
            <a:prstGeom prst="rect">
              <a:avLst/>
            </a:prstGeom>
            <a:noFill/>
          </p:spPr>
          <p:txBody>
            <a:bodyPr wrap="square" rtlCol="0">
              <a:spAutoFit/>
            </a:bodyPr>
            <a:lstStyle/>
            <a:p>
              <a:pPr>
                <a:lnSpc>
                  <a:spcPct val="150000"/>
                </a:lnSpc>
                <a:spcBef>
                  <a:spcPct val="20000"/>
                </a:spcBef>
                <a:buClr>
                  <a:srgbClr val="EC0000"/>
                </a:buClr>
              </a:pPr>
              <a:r>
                <a:rPr lang="en-US"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annual unemployment rate reached its lowest point in 13 years</a:t>
              </a:r>
            </a:p>
          </p:txBody>
        </p:sp>
      </p:grpSp>
      <p:grpSp>
        <p:nvGrpSpPr>
          <p:cNvPr id="4" name="Group 3"/>
          <p:cNvGrpSpPr/>
          <p:nvPr/>
        </p:nvGrpSpPr>
        <p:grpSpPr>
          <a:xfrm>
            <a:off x="5055508" y="2670711"/>
            <a:ext cx="3533040" cy="474734"/>
            <a:chOff x="6740676" y="2018416"/>
            <a:chExt cx="4710720" cy="632979"/>
          </a:xfrm>
        </p:grpSpPr>
        <p:sp>
          <p:nvSpPr>
            <p:cNvPr id="31" name="Rounded Rectangle 30"/>
            <p:cNvSpPr/>
            <p:nvPr/>
          </p:nvSpPr>
          <p:spPr>
            <a:xfrm>
              <a:off x="6740676" y="2018416"/>
              <a:ext cx="961703" cy="632979"/>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buClr>
                  <a:srgbClr val="EC0000"/>
                </a:buClr>
              </a:pPr>
              <a:r>
                <a:rPr lang="en-US" sz="105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2009-2016</a:t>
              </a:r>
            </a:p>
          </p:txBody>
        </p:sp>
        <p:sp>
          <p:nvSpPr>
            <p:cNvPr id="33" name="TextBox 32"/>
            <p:cNvSpPr txBox="1"/>
            <p:nvPr/>
          </p:nvSpPr>
          <p:spPr>
            <a:xfrm>
              <a:off x="7844311" y="2081445"/>
              <a:ext cx="3607085" cy="400110"/>
            </a:xfrm>
            <a:prstGeom prst="rect">
              <a:avLst/>
            </a:prstGeom>
            <a:noFill/>
          </p:spPr>
          <p:txBody>
            <a:bodyPr wrap="square" rtlCol="0">
              <a:spAutoFit/>
            </a:bodyPr>
            <a:lstStyle/>
            <a:p>
              <a:pPr>
                <a:lnSpc>
                  <a:spcPct val="150000"/>
                </a:lnSpc>
                <a:spcBef>
                  <a:spcPct val="20000"/>
                </a:spcBef>
                <a:buClr>
                  <a:srgbClr val="EC0000"/>
                </a:buClr>
              </a:pPr>
              <a:r>
                <a:rPr lang="en-US"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Decreasing trend of unemployment rate</a:t>
              </a:r>
            </a:p>
          </p:txBody>
        </p:sp>
      </p:grpSp>
      <p:graphicFrame>
        <p:nvGraphicFramePr>
          <p:cNvPr id="29" name="Chart 28"/>
          <p:cNvGraphicFramePr/>
          <p:nvPr>
            <p:extLst/>
          </p:nvPr>
        </p:nvGraphicFramePr>
        <p:xfrm>
          <a:off x="640511" y="3802603"/>
          <a:ext cx="7686138" cy="1945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75239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Graphic spid="1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994409"/>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PG Mrgvlovani Caps 2010" panose="02000503000000020004" pitchFamily="2" charset="0"/>
              </a:rPr>
              <a:t>Foreign Direct investments</a:t>
            </a:r>
          </a:p>
        </p:txBody>
      </p:sp>
      <p:graphicFrame>
        <p:nvGraphicFramePr>
          <p:cNvPr id="13" name="Chart 12"/>
          <p:cNvGraphicFramePr/>
          <p:nvPr>
            <p:extLst/>
          </p:nvPr>
        </p:nvGraphicFramePr>
        <p:xfrm>
          <a:off x="105032" y="1498550"/>
          <a:ext cx="5314220" cy="1941668"/>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5403771" y="4546459"/>
            <a:ext cx="3672994" cy="891096"/>
            <a:chOff x="7205028" y="4918942"/>
            <a:chExt cx="4897325" cy="1188127"/>
          </a:xfrm>
        </p:grpSpPr>
        <p:sp>
          <p:nvSpPr>
            <p:cNvPr id="53" name="Rectangle 52"/>
            <p:cNvSpPr/>
            <p:nvPr/>
          </p:nvSpPr>
          <p:spPr>
            <a:xfrm>
              <a:off x="7205028" y="4918942"/>
              <a:ext cx="4897325" cy="455509"/>
            </a:xfrm>
            <a:prstGeom prst="rect">
              <a:avLst/>
            </a:prstGeom>
          </p:spPr>
          <p:txBody>
            <a:bodyPr>
              <a:spAutoFit/>
            </a:bodyPr>
            <a:lstStyle/>
            <a:p>
              <a:r>
                <a:rPr lang="en-US"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In 9 months of </a:t>
              </a:r>
              <a:r>
                <a:rPr lang="ka-GE"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2017 </a:t>
              </a:r>
              <a:r>
                <a:rPr lang="en-US"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FDI in Georgia amounted to </a:t>
              </a:r>
              <a:r>
                <a:rPr lang="ka-GE"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1,346.5 </a:t>
              </a:r>
              <a:r>
                <a:rPr lang="en-US" sz="810" dirty="0" err="1">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mln</a:t>
              </a:r>
              <a:r>
                <a:rPr lang="en-US"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 USD reaching record high</a:t>
              </a:r>
            </a:p>
          </p:txBody>
        </p:sp>
        <p:sp>
          <p:nvSpPr>
            <p:cNvPr id="56" name="Flowchart: Process 55"/>
            <p:cNvSpPr/>
            <p:nvPr/>
          </p:nvSpPr>
          <p:spPr>
            <a:xfrm>
              <a:off x="7205028" y="5428352"/>
              <a:ext cx="4719650" cy="65095"/>
            </a:xfrm>
            <a:prstGeom prst="flowChart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latin typeface="DejaVu Sans" panose="020B0603030804020204" pitchFamily="34" charset="0"/>
                <a:ea typeface="DejaVu Sans" panose="020B0603030804020204" pitchFamily="34" charset="0"/>
                <a:cs typeface="DejaVu Sans" panose="020B0603030804020204" pitchFamily="34" charset="0"/>
              </a:endParaRPr>
            </a:p>
          </p:txBody>
        </p:sp>
        <p:sp>
          <p:nvSpPr>
            <p:cNvPr id="54" name="Rectangle 53"/>
            <p:cNvSpPr/>
            <p:nvPr/>
          </p:nvSpPr>
          <p:spPr>
            <a:xfrm>
              <a:off x="7205028" y="5601632"/>
              <a:ext cx="4775665" cy="505437"/>
            </a:xfrm>
            <a:prstGeom prst="rect">
              <a:avLst/>
            </a:prstGeom>
          </p:spPr>
          <p:txBody>
            <a:bodyPr wrap="square">
              <a:spAutoFit/>
            </a:bodyPr>
            <a:lstStyle/>
            <a:p>
              <a:pPr>
                <a:lnSpc>
                  <a:spcPct val="115000"/>
                </a:lnSpc>
                <a:spcBef>
                  <a:spcPts val="188"/>
                </a:spcBef>
                <a:tabLst>
                  <a:tab pos="42863" algn="dec"/>
                  <a:tab pos="1157288" algn="dec"/>
                </a:tabLst>
              </a:pPr>
              <a:r>
                <a:rPr lang="en-US"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In the 3</a:t>
              </a:r>
              <a:r>
                <a:rPr lang="en-US" sz="810" baseline="3000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rd</a:t>
              </a:r>
              <a:r>
                <a:rPr lang="en-US"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 quarter of </a:t>
              </a:r>
              <a:r>
                <a:rPr lang="ka-GE"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2017 </a:t>
              </a:r>
              <a:r>
                <a:rPr lang="en-US"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FDI increased by </a:t>
              </a:r>
              <a:r>
                <a:rPr lang="ka-GE"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17.6%</a:t>
              </a:r>
              <a:r>
                <a:rPr lang="en-US"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 and amounted to </a:t>
              </a:r>
              <a:r>
                <a:rPr lang="ka-GE"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594.5 </a:t>
              </a:r>
              <a:r>
                <a:rPr lang="en-US" sz="810" dirty="0" err="1">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mln</a:t>
              </a:r>
              <a:r>
                <a:rPr lang="en-US" sz="81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 USD</a:t>
              </a:r>
            </a:p>
          </p:txBody>
        </p:sp>
      </p:grpSp>
      <p:sp>
        <p:nvSpPr>
          <p:cNvPr id="25" name="Rectangle 24"/>
          <p:cNvSpPr/>
          <p:nvPr/>
        </p:nvSpPr>
        <p:spPr>
          <a:xfrm>
            <a:off x="172211" y="5613892"/>
            <a:ext cx="1920540" cy="235706"/>
          </a:xfrm>
          <a:prstGeom prst="rect">
            <a:avLst/>
          </a:prstGeom>
        </p:spPr>
        <p:txBody>
          <a:bodyPr wrap="square">
            <a:spAutoFit/>
          </a:bodyPr>
          <a:lstStyle/>
          <a:p>
            <a:pPr>
              <a:lnSpc>
                <a:spcPct val="115000"/>
              </a:lnSpc>
              <a:spcBef>
                <a:spcPts val="188"/>
              </a:spcBef>
              <a:tabLst>
                <a:tab pos="42863" algn="dec"/>
                <a:tab pos="1157288" algn="dec"/>
              </a:tabLst>
            </a:pPr>
            <a:r>
              <a:rPr lang="ka-GE" sz="810" dirty="0">
                <a:solidFill>
                  <a:prstClr val="black">
                    <a:lumMod val="65000"/>
                    <a:lumOff val="35000"/>
                  </a:prstClr>
                </a:solidFill>
                <a:latin typeface="BPG Arial" panose="020B0604020202020204" pitchFamily="34" charset="0"/>
                <a:cs typeface="BPG Arial" panose="020B0604020202020204" pitchFamily="34" charset="0"/>
              </a:rPr>
              <a:t>*</a:t>
            </a:r>
            <a:r>
              <a:rPr lang="en-US" sz="810" dirty="0">
                <a:solidFill>
                  <a:prstClr val="black">
                    <a:lumMod val="65000"/>
                    <a:lumOff val="35000"/>
                  </a:prstClr>
                </a:solidFill>
                <a:latin typeface="BPG Arial" panose="020B0604020202020204" pitchFamily="34" charset="0"/>
                <a:cs typeface="BPG Arial" panose="020B0604020202020204" pitchFamily="34" charset="0"/>
              </a:rPr>
              <a:t> 9 months of 2017</a:t>
            </a:r>
          </a:p>
        </p:txBody>
      </p:sp>
      <p:grpSp>
        <p:nvGrpSpPr>
          <p:cNvPr id="5" name="Group 4"/>
          <p:cNvGrpSpPr/>
          <p:nvPr/>
        </p:nvGrpSpPr>
        <p:grpSpPr>
          <a:xfrm>
            <a:off x="5755387" y="1522288"/>
            <a:ext cx="3321378" cy="2364325"/>
            <a:chOff x="7705336" y="842985"/>
            <a:chExt cx="4428504" cy="3152434"/>
          </a:xfrm>
        </p:grpSpPr>
        <p:sp>
          <p:nvSpPr>
            <p:cNvPr id="4" name="TextBox 3"/>
            <p:cNvSpPr txBox="1"/>
            <p:nvPr/>
          </p:nvSpPr>
          <p:spPr>
            <a:xfrm>
              <a:off x="8020412" y="842985"/>
              <a:ext cx="3746843" cy="338555"/>
            </a:xfrm>
            <a:prstGeom prst="rect">
              <a:avLst/>
            </a:prstGeom>
            <a:noFill/>
          </p:spPr>
          <p:txBody>
            <a:bodyPr wrap="square" rtlCol="0">
              <a:spAutoFit/>
            </a:bodyPr>
            <a:lstStyle/>
            <a:p>
              <a:pPr algn="ctr">
                <a:defRPr lang="ka-GE" sz="1000" b="0" i="0" u="none" strike="noStrike" kern="1200" cap="none" spc="0" normalizeH="0" baseline="0">
                  <a:solidFill>
                    <a:prstClr val="black">
                      <a:lumMod val="65000"/>
                      <a:lumOff val="35000"/>
                    </a:prstClr>
                  </a:solidFill>
                  <a:latin typeface="BPG Arial" panose="020B0604020202020204" pitchFamily="34" charset="0"/>
                  <a:ea typeface="+mn-ea"/>
                  <a:cs typeface="BPG Arial" panose="020B0604020202020204" pitchFamily="34" charset="0"/>
                </a:defRPr>
              </a:pPr>
              <a:r>
                <a:rPr lang="en-US" sz="900" cap="all" dirty="0">
                  <a:solidFill>
                    <a:prstClr val="black">
                      <a:lumMod val="65000"/>
                      <a:lumOff val="35000"/>
                    </a:prstClr>
                  </a:solidFill>
                  <a:latin typeface="BPG Mrgvlovani Caps 2010" panose="02000503000000020004" pitchFamily="2" charset="0"/>
                </a:rPr>
                <a:t>Top investor countries in 2017</a:t>
              </a:r>
              <a:r>
                <a:rPr lang="en-US" sz="105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a:t>
              </a:r>
              <a:endParaRPr lang="ka-GE" sz="1050"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endParaRPr>
            </a:p>
          </p:txBody>
        </p:sp>
        <p:grpSp>
          <p:nvGrpSpPr>
            <p:cNvPr id="30" name="Group 29"/>
            <p:cNvGrpSpPr/>
            <p:nvPr/>
          </p:nvGrpSpPr>
          <p:grpSpPr>
            <a:xfrm>
              <a:off x="7705336" y="1570348"/>
              <a:ext cx="3813437" cy="2178347"/>
              <a:chOff x="1784422" y="1313703"/>
              <a:chExt cx="7926799" cy="4528021"/>
            </a:xfrm>
          </p:grpSpPr>
          <p:grpSp>
            <p:nvGrpSpPr>
              <p:cNvPr id="34" name="Group 33"/>
              <p:cNvGrpSpPr/>
              <p:nvPr/>
            </p:nvGrpSpPr>
            <p:grpSpPr>
              <a:xfrm>
                <a:off x="1784422" y="1313703"/>
                <a:ext cx="1842625" cy="3263005"/>
                <a:chOff x="5759168" y="3359247"/>
                <a:chExt cx="182414" cy="323027"/>
              </a:xfrm>
              <a:blipFill>
                <a:blip r:embed="rId4"/>
                <a:stretch>
                  <a:fillRect/>
                </a:stretch>
              </a:blipFill>
            </p:grpSpPr>
            <p:sp>
              <p:nvSpPr>
                <p:cNvPr id="66" name="Freeform 1239"/>
                <p:cNvSpPr>
                  <a:spLocks/>
                </p:cNvSpPr>
                <p:nvPr/>
              </p:nvSpPr>
              <p:spPr bwMode="auto">
                <a:xfrm>
                  <a:off x="5869378" y="3674673"/>
                  <a:ext cx="7601" cy="7601"/>
                </a:xfrm>
                <a:custGeom>
                  <a:avLst/>
                  <a:gdLst>
                    <a:gd name="T0" fmla="*/ 13 w 14"/>
                    <a:gd name="T1" fmla="*/ 2 h 9"/>
                    <a:gd name="T2" fmla="*/ 13 w 14"/>
                    <a:gd name="T3" fmla="*/ 5 h 9"/>
                    <a:gd name="T4" fmla="*/ 11 w 14"/>
                    <a:gd name="T5" fmla="*/ 8 h 9"/>
                    <a:gd name="T6" fmla="*/ 4 w 14"/>
                    <a:gd name="T7" fmla="*/ 8 h 9"/>
                    <a:gd name="T8" fmla="*/ 1 w 14"/>
                    <a:gd name="T9" fmla="*/ 5 h 9"/>
                    <a:gd name="T10" fmla="*/ 3 w 14"/>
                    <a:gd name="T11" fmla="*/ 1 h 9"/>
                    <a:gd name="T12" fmla="*/ 9 w 14"/>
                    <a:gd name="T13" fmla="*/ 1 h 9"/>
                    <a:gd name="T14" fmla="*/ 13 w 14"/>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13" y="2"/>
                      </a:moveTo>
                      <a:cubicBezTo>
                        <a:pt x="14" y="3"/>
                        <a:pt x="13" y="4"/>
                        <a:pt x="13" y="5"/>
                      </a:cubicBezTo>
                      <a:cubicBezTo>
                        <a:pt x="13" y="6"/>
                        <a:pt x="12" y="8"/>
                        <a:pt x="11" y="8"/>
                      </a:cubicBezTo>
                      <a:cubicBezTo>
                        <a:pt x="10" y="9"/>
                        <a:pt x="6" y="9"/>
                        <a:pt x="4" y="8"/>
                      </a:cubicBezTo>
                      <a:cubicBezTo>
                        <a:pt x="3" y="8"/>
                        <a:pt x="1" y="6"/>
                        <a:pt x="1" y="5"/>
                      </a:cubicBezTo>
                      <a:cubicBezTo>
                        <a:pt x="0" y="4"/>
                        <a:pt x="2" y="1"/>
                        <a:pt x="3" y="1"/>
                      </a:cubicBezTo>
                      <a:cubicBezTo>
                        <a:pt x="4" y="0"/>
                        <a:pt x="7" y="0"/>
                        <a:pt x="9" y="1"/>
                      </a:cubicBezTo>
                      <a:cubicBezTo>
                        <a:pt x="10" y="1"/>
                        <a:pt x="13" y="1"/>
                        <a:pt x="13" y="2"/>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67" name="Freeform 1240"/>
                <p:cNvSpPr>
                  <a:spLocks/>
                </p:cNvSpPr>
                <p:nvPr/>
              </p:nvSpPr>
              <p:spPr bwMode="auto">
                <a:xfrm>
                  <a:off x="5861777" y="3667072"/>
                  <a:ext cx="7601" cy="7601"/>
                </a:xfrm>
                <a:custGeom>
                  <a:avLst/>
                  <a:gdLst>
                    <a:gd name="T0" fmla="*/ 10 w 11"/>
                    <a:gd name="T1" fmla="*/ 1 h 10"/>
                    <a:gd name="T2" fmla="*/ 10 w 11"/>
                    <a:gd name="T3" fmla="*/ 5 h 10"/>
                    <a:gd name="T4" fmla="*/ 7 w 11"/>
                    <a:gd name="T5" fmla="*/ 9 h 10"/>
                    <a:gd name="T6" fmla="*/ 2 w 11"/>
                    <a:gd name="T7" fmla="*/ 9 h 10"/>
                    <a:gd name="T8" fmla="*/ 0 w 11"/>
                    <a:gd name="T9" fmla="*/ 5 h 10"/>
                    <a:gd name="T10" fmla="*/ 5 w 11"/>
                    <a:gd name="T11" fmla="*/ 0 h 10"/>
                    <a:gd name="T12" fmla="*/ 10 w 11"/>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0" y="1"/>
                      </a:moveTo>
                      <a:cubicBezTo>
                        <a:pt x="11" y="2"/>
                        <a:pt x="11" y="4"/>
                        <a:pt x="10" y="5"/>
                      </a:cubicBezTo>
                      <a:cubicBezTo>
                        <a:pt x="10" y="6"/>
                        <a:pt x="8" y="8"/>
                        <a:pt x="7" y="9"/>
                      </a:cubicBezTo>
                      <a:cubicBezTo>
                        <a:pt x="6" y="9"/>
                        <a:pt x="3" y="10"/>
                        <a:pt x="2" y="9"/>
                      </a:cubicBezTo>
                      <a:cubicBezTo>
                        <a:pt x="1" y="8"/>
                        <a:pt x="0" y="6"/>
                        <a:pt x="0" y="5"/>
                      </a:cubicBezTo>
                      <a:cubicBezTo>
                        <a:pt x="1" y="3"/>
                        <a:pt x="3" y="0"/>
                        <a:pt x="5" y="0"/>
                      </a:cubicBezTo>
                      <a:cubicBezTo>
                        <a:pt x="6" y="0"/>
                        <a:pt x="9" y="0"/>
                        <a:pt x="10" y="1"/>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68" name="Freeform 1252"/>
                <p:cNvSpPr>
                  <a:spLocks/>
                </p:cNvSpPr>
                <p:nvPr/>
              </p:nvSpPr>
              <p:spPr bwMode="auto">
                <a:xfrm>
                  <a:off x="5804771" y="3423853"/>
                  <a:ext cx="136811" cy="235619"/>
                </a:xfrm>
                <a:custGeom>
                  <a:avLst/>
                  <a:gdLst>
                    <a:gd name="T0" fmla="*/ 217 w 237"/>
                    <a:gd name="T1" fmla="*/ 317 h 402"/>
                    <a:gd name="T2" fmla="*/ 196 w 237"/>
                    <a:gd name="T3" fmla="*/ 336 h 402"/>
                    <a:gd name="T4" fmla="*/ 227 w 237"/>
                    <a:gd name="T5" fmla="*/ 340 h 402"/>
                    <a:gd name="T6" fmla="*/ 202 w 237"/>
                    <a:gd name="T7" fmla="*/ 363 h 402"/>
                    <a:gd name="T8" fmla="*/ 162 w 237"/>
                    <a:gd name="T9" fmla="*/ 366 h 402"/>
                    <a:gd name="T10" fmla="*/ 128 w 237"/>
                    <a:gd name="T11" fmla="*/ 368 h 402"/>
                    <a:gd name="T12" fmla="*/ 94 w 237"/>
                    <a:gd name="T13" fmla="*/ 371 h 402"/>
                    <a:gd name="T14" fmla="*/ 72 w 237"/>
                    <a:gd name="T15" fmla="*/ 392 h 402"/>
                    <a:gd name="T16" fmla="*/ 40 w 237"/>
                    <a:gd name="T17" fmla="*/ 387 h 402"/>
                    <a:gd name="T18" fmla="*/ 12 w 237"/>
                    <a:gd name="T19" fmla="*/ 398 h 402"/>
                    <a:gd name="T20" fmla="*/ 46 w 237"/>
                    <a:gd name="T21" fmla="*/ 363 h 402"/>
                    <a:gd name="T22" fmla="*/ 78 w 237"/>
                    <a:gd name="T23" fmla="*/ 351 h 402"/>
                    <a:gd name="T24" fmla="*/ 108 w 237"/>
                    <a:gd name="T25" fmla="*/ 332 h 402"/>
                    <a:gd name="T26" fmla="*/ 93 w 237"/>
                    <a:gd name="T27" fmla="*/ 334 h 402"/>
                    <a:gd name="T28" fmla="*/ 58 w 237"/>
                    <a:gd name="T29" fmla="*/ 332 h 402"/>
                    <a:gd name="T30" fmla="*/ 26 w 237"/>
                    <a:gd name="T31" fmla="*/ 327 h 402"/>
                    <a:gd name="T32" fmla="*/ 46 w 237"/>
                    <a:gd name="T33" fmla="*/ 305 h 402"/>
                    <a:gd name="T34" fmla="*/ 61 w 237"/>
                    <a:gd name="T35" fmla="*/ 280 h 402"/>
                    <a:gd name="T36" fmla="*/ 41 w 237"/>
                    <a:gd name="T37" fmla="*/ 274 h 402"/>
                    <a:gd name="T38" fmla="*/ 49 w 237"/>
                    <a:gd name="T39" fmla="*/ 249 h 402"/>
                    <a:gd name="T40" fmla="*/ 86 w 237"/>
                    <a:gd name="T41" fmla="*/ 253 h 402"/>
                    <a:gd name="T42" fmla="*/ 96 w 237"/>
                    <a:gd name="T43" fmla="*/ 226 h 402"/>
                    <a:gd name="T44" fmla="*/ 79 w 237"/>
                    <a:gd name="T45" fmla="*/ 209 h 402"/>
                    <a:gd name="T46" fmla="*/ 85 w 237"/>
                    <a:gd name="T47" fmla="*/ 183 h 402"/>
                    <a:gd name="T48" fmla="*/ 68 w 237"/>
                    <a:gd name="T49" fmla="*/ 185 h 402"/>
                    <a:gd name="T50" fmla="*/ 45 w 237"/>
                    <a:gd name="T51" fmla="*/ 192 h 402"/>
                    <a:gd name="T52" fmla="*/ 29 w 237"/>
                    <a:gd name="T53" fmla="*/ 187 h 402"/>
                    <a:gd name="T54" fmla="*/ 43 w 237"/>
                    <a:gd name="T55" fmla="*/ 156 h 402"/>
                    <a:gd name="T56" fmla="*/ 45 w 237"/>
                    <a:gd name="T57" fmla="*/ 134 h 402"/>
                    <a:gd name="T58" fmla="*/ 31 w 237"/>
                    <a:gd name="T59" fmla="*/ 132 h 402"/>
                    <a:gd name="T60" fmla="*/ 21 w 237"/>
                    <a:gd name="T61" fmla="*/ 129 h 402"/>
                    <a:gd name="T62" fmla="*/ 12 w 237"/>
                    <a:gd name="T63" fmla="*/ 163 h 402"/>
                    <a:gd name="T64" fmla="*/ 15 w 237"/>
                    <a:gd name="T65" fmla="*/ 126 h 402"/>
                    <a:gd name="T66" fmla="*/ 13 w 237"/>
                    <a:gd name="T67" fmla="*/ 107 h 402"/>
                    <a:gd name="T68" fmla="*/ 4 w 237"/>
                    <a:gd name="T69" fmla="*/ 92 h 402"/>
                    <a:gd name="T70" fmla="*/ 11 w 237"/>
                    <a:gd name="T71" fmla="*/ 57 h 402"/>
                    <a:gd name="T72" fmla="*/ 29 w 237"/>
                    <a:gd name="T73" fmla="*/ 21 h 402"/>
                    <a:gd name="T74" fmla="*/ 51 w 237"/>
                    <a:gd name="T75" fmla="*/ 7 h 402"/>
                    <a:gd name="T76" fmla="*/ 95 w 237"/>
                    <a:gd name="T77" fmla="*/ 5 h 402"/>
                    <a:gd name="T78" fmla="*/ 72 w 237"/>
                    <a:gd name="T79" fmla="*/ 38 h 402"/>
                    <a:gd name="T80" fmla="*/ 59 w 237"/>
                    <a:gd name="T81" fmla="*/ 56 h 402"/>
                    <a:gd name="T82" fmla="*/ 79 w 237"/>
                    <a:gd name="T83" fmla="*/ 50 h 402"/>
                    <a:gd name="T84" fmla="*/ 126 w 237"/>
                    <a:gd name="T85" fmla="*/ 50 h 402"/>
                    <a:gd name="T86" fmla="*/ 123 w 237"/>
                    <a:gd name="T87" fmla="*/ 83 h 402"/>
                    <a:gd name="T88" fmla="*/ 92 w 237"/>
                    <a:gd name="T89" fmla="*/ 108 h 402"/>
                    <a:gd name="T90" fmla="*/ 107 w 237"/>
                    <a:gd name="T91" fmla="*/ 119 h 402"/>
                    <a:gd name="T92" fmla="*/ 106 w 237"/>
                    <a:gd name="T93" fmla="*/ 130 h 402"/>
                    <a:gd name="T94" fmla="*/ 138 w 237"/>
                    <a:gd name="T95" fmla="*/ 171 h 402"/>
                    <a:gd name="T96" fmla="*/ 171 w 237"/>
                    <a:gd name="T97" fmla="*/ 204 h 402"/>
                    <a:gd name="T98" fmla="*/ 188 w 237"/>
                    <a:gd name="T99" fmla="*/ 238 h 402"/>
                    <a:gd name="T100" fmla="*/ 165 w 237"/>
                    <a:gd name="T101" fmla="*/ 241 h 402"/>
                    <a:gd name="T102" fmla="*/ 193 w 237"/>
                    <a:gd name="T103" fmla="*/ 262 h 402"/>
                    <a:gd name="T104" fmla="*/ 209 w 237"/>
                    <a:gd name="T105" fmla="*/ 26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402">
                      <a:moveTo>
                        <a:pt x="236" y="286"/>
                      </a:moveTo>
                      <a:cubicBezTo>
                        <a:pt x="237" y="288"/>
                        <a:pt x="237" y="292"/>
                        <a:pt x="236" y="294"/>
                      </a:cubicBezTo>
                      <a:cubicBezTo>
                        <a:pt x="236" y="298"/>
                        <a:pt x="233" y="306"/>
                        <a:pt x="230" y="308"/>
                      </a:cubicBezTo>
                      <a:cubicBezTo>
                        <a:pt x="228" y="310"/>
                        <a:pt x="221" y="308"/>
                        <a:pt x="219" y="310"/>
                      </a:cubicBezTo>
                      <a:cubicBezTo>
                        <a:pt x="218" y="311"/>
                        <a:pt x="218" y="315"/>
                        <a:pt x="217" y="317"/>
                      </a:cubicBezTo>
                      <a:cubicBezTo>
                        <a:pt x="217" y="319"/>
                        <a:pt x="218" y="324"/>
                        <a:pt x="217" y="325"/>
                      </a:cubicBezTo>
                      <a:cubicBezTo>
                        <a:pt x="216" y="327"/>
                        <a:pt x="209" y="327"/>
                        <a:pt x="208" y="329"/>
                      </a:cubicBezTo>
                      <a:cubicBezTo>
                        <a:pt x="207" y="330"/>
                        <a:pt x="208" y="333"/>
                        <a:pt x="207" y="335"/>
                      </a:cubicBezTo>
                      <a:cubicBezTo>
                        <a:pt x="206" y="336"/>
                        <a:pt x="203" y="335"/>
                        <a:pt x="201" y="335"/>
                      </a:cubicBezTo>
                      <a:cubicBezTo>
                        <a:pt x="200" y="336"/>
                        <a:pt x="197" y="335"/>
                        <a:pt x="196" y="336"/>
                      </a:cubicBezTo>
                      <a:cubicBezTo>
                        <a:pt x="195" y="337"/>
                        <a:pt x="196" y="341"/>
                        <a:pt x="197" y="342"/>
                      </a:cubicBezTo>
                      <a:cubicBezTo>
                        <a:pt x="199" y="343"/>
                        <a:pt x="203" y="344"/>
                        <a:pt x="205" y="344"/>
                      </a:cubicBezTo>
                      <a:cubicBezTo>
                        <a:pt x="207" y="344"/>
                        <a:pt x="212" y="343"/>
                        <a:pt x="214" y="343"/>
                      </a:cubicBezTo>
                      <a:cubicBezTo>
                        <a:pt x="216" y="342"/>
                        <a:pt x="220" y="341"/>
                        <a:pt x="222" y="340"/>
                      </a:cubicBezTo>
                      <a:cubicBezTo>
                        <a:pt x="224" y="340"/>
                        <a:pt x="226" y="340"/>
                        <a:pt x="227" y="340"/>
                      </a:cubicBezTo>
                      <a:cubicBezTo>
                        <a:pt x="229" y="341"/>
                        <a:pt x="230" y="344"/>
                        <a:pt x="229" y="346"/>
                      </a:cubicBezTo>
                      <a:cubicBezTo>
                        <a:pt x="229" y="348"/>
                        <a:pt x="227" y="351"/>
                        <a:pt x="225" y="352"/>
                      </a:cubicBezTo>
                      <a:cubicBezTo>
                        <a:pt x="223" y="354"/>
                        <a:pt x="219" y="354"/>
                        <a:pt x="217" y="355"/>
                      </a:cubicBezTo>
                      <a:cubicBezTo>
                        <a:pt x="215" y="356"/>
                        <a:pt x="214" y="359"/>
                        <a:pt x="212" y="360"/>
                      </a:cubicBezTo>
                      <a:cubicBezTo>
                        <a:pt x="210" y="362"/>
                        <a:pt x="205" y="362"/>
                        <a:pt x="202" y="363"/>
                      </a:cubicBezTo>
                      <a:cubicBezTo>
                        <a:pt x="200" y="363"/>
                        <a:pt x="196" y="365"/>
                        <a:pt x="194" y="366"/>
                      </a:cubicBezTo>
                      <a:cubicBezTo>
                        <a:pt x="192" y="367"/>
                        <a:pt x="189" y="368"/>
                        <a:pt x="187" y="368"/>
                      </a:cubicBezTo>
                      <a:cubicBezTo>
                        <a:pt x="184" y="369"/>
                        <a:pt x="179" y="369"/>
                        <a:pt x="176" y="368"/>
                      </a:cubicBezTo>
                      <a:cubicBezTo>
                        <a:pt x="175" y="368"/>
                        <a:pt x="172" y="367"/>
                        <a:pt x="170" y="367"/>
                      </a:cubicBezTo>
                      <a:cubicBezTo>
                        <a:pt x="168" y="367"/>
                        <a:pt x="164" y="366"/>
                        <a:pt x="162" y="366"/>
                      </a:cubicBezTo>
                      <a:cubicBezTo>
                        <a:pt x="160" y="366"/>
                        <a:pt x="155" y="365"/>
                        <a:pt x="153" y="366"/>
                      </a:cubicBezTo>
                      <a:cubicBezTo>
                        <a:pt x="151" y="367"/>
                        <a:pt x="151" y="371"/>
                        <a:pt x="149" y="372"/>
                      </a:cubicBezTo>
                      <a:cubicBezTo>
                        <a:pt x="147" y="373"/>
                        <a:pt x="141" y="374"/>
                        <a:pt x="139" y="373"/>
                      </a:cubicBezTo>
                      <a:cubicBezTo>
                        <a:pt x="138" y="373"/>
                        <a:pt x="138" y="369"/>
                        <a:pt x="137" y="369"/>
                      </a:cubicBezTo>
                      <a:cubicBezTo>
                        <a:pt x="135" y="368"/>
                        <a:pt x="130" y="367"/>
                        <a:pt x="128" y="368"/>
                      </a:cubicBezTo>
                      <a:cubicBezTo>
                        <a:pt x="127" y="368"/>
                        <a:pt x="126" y="371"/>
                        <a:pt x="124" y="371"/>
                      </a:cubicBezTo>
                      <a:cubicBezTo>
                        <a:pt x="122" y="372"/>
                        <a:pt x="118" y="374"/>
                        <a:pt x="116" y="374"/>
                      </a:cubicBezTo>
                      <a:cubicBezTo>
                        <a:pt x="114" y="374"/>
                        <a:pt x="110" y="373"/>
                        <a:pt x="109" y="373"/>
                      </a:cubicBezTo>
                      <a:cubicBezTo>
                        <a:pt x="107" y="372"/>
                        <a:pt x="104" y="371"/>
                        <a:pt x="102" y="370"/>
                      </a:cubicBezTo>
                      <a:cubicBezTo>
                        <a:pt x="100" y="370"/>
                        <a:pt x="96" y="371"/>
                        <a:pt x="94" y="371"/>
                      </a:cubicBezTo>
                      <a:cubicBezTo>
                        <a:pt x="91" y="371"/>
                        <a:pt x="86" y="370"/>
                        <a:pt x="84" y="371"/>
                      </a:cubicBezTo>
                      <a:cubicBezTo>
                        <a:pt x="82" y="372"/>
                        <a:pt x="80" y="374"/>
                        <a:pt x="79" y="375"/>
                      </a:cubicBezTo>
                      <a:cubicBezTo>
                        <a:pt x="78" y="376"/>
                        <a:pt x="77" y="379"/>
                        <a:pt x="76" y="381"/>
                      </a:cubicBezTo>
                      <a:cubicBezTo>
                        <a:pt x="76" y="382"/>
                        <a:pt x="76" y="385"/>
                        <a:pt x="75" y="387"/>
                      </a:cubicBezTo>
                      <a:cubicBezTo>
                        <a:pt x="75" y="388"/>
                        <a:pt x="73" y="391"/>
                        <a:pt x="72" y="392"/>
                      </a:cubicBezTo>
                      <a:cubicBezTo>
                        <a:pt x="70" y="393"/>
                        <a:pt x="65" y="393"/>
                        <a:pt x="64" y="392"/>
                      </a:cubicBezTo>
                      <a:cubicBezTo>
                        <a:pt x="62" y="391"/>
                        <a:pt x="62" y="388"/>
                        <a:pt x="62" y="387"/>
                      </a:cubicBezTo>
                      <a:cubicBezTo>
                        <a:pt x="59" y="384"/>
                        <a:pt x="51" y="380"/>
                        <a:pt x="48" y="381"/>
                      </a:cubicBezTo>
                      <a:cubicBezTo>
                        <a:pt x="47" y="382"/>
                        <a:pt x="47" y="386"/>
                        <a:pt x="46" y="387"/>
                      </a:cubicBezTo>
                      <a:cubicBezTo>
                        <a:pt x="45" y="387"/>
                        <a:pt x="41" y="386"/>
                        <a:pt x="40" y="387"/>
                      </a:cubicBezTo>
                      <a:cubicBezTo>
                        <a:pt x="38" y="387"/>
                        <a:pt x="34" y="390"/>
                        <a:pt x="33" y="392"/>
                      </a:cubicBezTo>
                      <a:cubicBezTo>
                        <a:pt x="32" y="393"/>
                        <a:pt x="33" y="397"/>
                        <a:pt x="32" y="399"/>
                      </a:cubicBezTo>
                      <a:cubicBezTo>
                        <a:pt x="31" y="400"/>
                        <a:pt x="28" y="402"/>
                        <a:pt x="26" y="402"/>
                      </a:cubicBezTo>
                      <a:cubicBezTo>
                        <a:pt x="25" y="402"/>
                        <a:pt x="22" y="398"/>
                        <a:pt x="20" y="398"/>
                      </a:cubicBezTo>
                      <a:cubicBezTo>
                        <a:pt x="18" y="397"/>
                        <a:pt x="13" y="400"/>
                        <a:pt x="12" y="398"/>
                      </a:cubicBezTo>
                      <a:cubicBezTo>
                        <a:pt x="10" y="397"/>
                        <a:pt x="11" y="393"/>
                        <a:pt x="12" y="392"/>
                      </a:cubicBezTo>
                      <a:cubicBezTo>
                        <a:pt x="13" y="390"/>
                        <a:pt x="17" y="389"/>
                        <a:pt x="19" y="388"/>
                      </a:cubicBezTo>
                      <a:cubicBezTo>
                        <a:pt x="23" y="386"/>
                        <a:pt x="31" y="382"/>
                        <a:pt x="34" y="379"/>
                      </a:cubicBezTo>
                      <a:cubicBezTo>
                        <a:pt x="35" y="377"/>
                        <a:pt x="36" y="371"/>
                        <a:pt x="37" y="369"/>
                      </a:cubicBezTo>
                      <a:cubicBezTo>
                        <a:pt x="39" y="367"/>
                        <a:pt x="43" y="364"/>
                        <a:pt x="46" y="363"/>
                      </a:cubicBezTo>
                      <a:cubicBezTo>
                        <a:pt x="47" y="361"/>
                        <a:pt x="52" y="360"/>
                        <a:pt x="53" y="358"/>
                      </a:cubicBezTo>
                      <a:cubicBezTo>
                        <a:pt x="55" y="357"/>
                        <a:pt x="56" y="353"/>
                        <a:pt x="58" y="352"/>
                      </a:cubicBezTo>
                      <a:cubicBezTo>
                        <a:pt x="60" y="351"/>
                        <a:pt x="64" y="349"/>
                        <a:pt x="66" y="349"/>
                      </a:cubicBezTo>
                      <a:cubicBezTo>
                        <a:pt x="68" y="348"/>
                        <a:pt x="70" y="348"/>
                        <a:pt x="72" y="349"/>
                      </a:cubicBezTo>
                      <a:cubicBezTo>
                        <a:pt x="73" y="349"/>
                        <a:pt x="76" y="351"/>
                        <a:pt x="78" y="351"/>
                      </a:cubicBezTo>
                      <a:cubicBezTo>
                        <a:pt x="80" y="352"/>
                        <a:pt x="83" y="351"/>
                        <a:pt x="85" y="351"/>
                      </a:cubicBezTo>
                      <a:cubicBezTo>
                        <a:pt x="87" y="350"/>
                        <a:pt x="92" y="350"/>
                        <a:pt x="93" y="349"/>
                      </a:cubicBezTo>
                      <a:cubicBezTo>
                        <a:pt x="94" y="348"/>
                        <a:pt x="93" y="344"/>
                        <a:pt x="94" y="342"/>
                      </a:cubicBezTo>
                      <a:cubicBezTo>
                        <a:pt x="95" y="341"/>
                        <a:pt x="99" y="339"/>
                        <a:pt x="101" y="338"/>
                      </a:cubicBezTo>
                      <a:cubicBezTo>
                        <a:pt x="103" y="337"/>
                        <a:pt x="106" y="334"/>
                        <a:pt x="108" y="332"/>
                      </a:cubicBezTo>
                      <a:cubicBezTo>
                        <a:pt x="109" y="331"/>
                        <a:pt x="114" y="328"/>
                        <a:pt x="114" y="326"/>
                      </a:cubicBezTo>
                      <a:cubicBezTo>
                        <a:pt x="114" y="325"/>
                        <a:pt x="112" y="323"/>
                        <a:pt x="111" y="323"/>
                      </a:cubicBezTo>
                      <a:cubicBezTo>
                        <a:pt x="109" y="322"/>
                        <a:pt x="105" y="324"/>
                        <a:pt x="103" y="325"/>
                      </a:cubicBezTo>
                      <a:cubicBezTo>
                        <a:pt x="102" y="325"/>
                        <a:pt x="101" y="328"/>
                        <a:pt x="100" y="329"/>
                      </a:cubicBezTo>
                      <a:cubicBezTo>
                        <a:pt x="98" y="330"/>
                        <a:pt x="95" y="332"/>
                        <a:pt x="93" y="334"/>
                      </a:cubicBezTo>
                      <a:cubicBezTo>
                        <a:pt x="92" y="335"/>
                        <a:pt x="91" y="338"/>
                        <a:pt x="90" y="339"/>
                      </a:cubicBezTo>
                      <a:cubicBezTo>
                        <a:pt x="89" y="340"/>
                        <a:pt x="85" y="341"/>
                        <a:pt x="83" y="341"/>
                      </a:cubicBezTo>
                      <a:cubicBezTo>
                        <a:pt x="80" y="341"/>
                        <a:pt x="74" y="341"/>
                        <a:pt x="71" y="339"/>
                      </a:cubicBezTo>
                      <a:cubicBezTo>
                        <a:pt x="69" y="338"/>
                        <a:pt x="67" y="333"/>
                        <a:pt x="65" y="332"/>
                      </a:cubicBezTo>
                      <a:cubicBezTo>
                        <a:pt x="64" y="332"/>
                        <a:pt x="60" y="333"/>
                        <a:pt x="58" y="332"/>
                      </a:cubicBezTo>
                      <a:cubicBezTo>
                        <a:pt x="57" y="331"/>
                        <a:pt x="56" y="328"/>
                        <a:pt x="55" y="327"/>
                      </a:cubicBezTo>
                      <a:cubicBezTo>
                        <a:pt x="53" y="325"/>
                        <a:pt x="48" y="324"/>
                        <a:pt x="46" y="325"/>
                      </a:cubicBezTo>
                      <a:cubicBezTo>
                        <a:pt x="44" y="325"/>
                        <a:pt x="42" y="328"/>
                        <a:pt x="41" y="329"/>
                      </a:cubicBezTo>
                      <a:cubicBezTo>
                        <a:pt x="39" y="329"/>
                        <a:pt x="35" y="330"/>
                        <a:pt x="33" y="330"/>
                      </a:cubicBezTo>
                      <a:cubicBezTo>
                        <a:pt x="31" y="330"/>
                        <a:pt x="27" y="329"/>
                        <a:pt x="26" y="327"/>
                      </a:cubicBezTo>
                      <a:cubicBezTo>
                        <a:pt x="25" y="326"/>
                        <a:pt x="23" y="322"/>
                        <a:pt x="23" y="320"/>
                      </a:cubicBezTo>
                      <a:cubicBezTo>
                        <a:pt x="23" y="318"/>
                        <a:pt x="24" y="315"/>
                        <a:pt x="25" y="314"/>
                      </a:cubicBezTo>
                      <a:cubicBezTo>
                        <a:pt x="27" y="312"/>
                        <a:pt x="33" y="313"/>
                        <a:pt x="35" y="312"/>
                      </a:cubicBezTo>
                      <a:cubicBezTo>
                        <a:pt x="36" y="311"/>
                        <a:pt x="38" y="307"/>
                        <a:pt x="39" y="306"/>
                      </a:cubicBezTo>
                      <a:cubicBezTo>
                        <a:pt x="41" y="305"/>
                        <a:pt x="44" y="305"/>
                        <a:pt x="46" y="305"/>
                      </a:cubicBezTo>
                      <a:cubicBezTo>
                        <a:pt x="47" y="304"/>
                        <a:pt x="51" y="305"/>
                        <a:pt x="53" y="305"/>
                      </a:cubicBezTo>
                      <a:cubicBezTo>
                        <a:pt x="54" y="304"/>
                        <a:pt x="55" y="300"/>
                        <a:pt x="56" y="299"/>
                      </a:cubicBezTo>
                      <a:cubicBezTo>
                        <a:pt x="56" y="297"/>
                        <a:pt x="55" y="292"/>
                        <a:pt x="55" y="290"/>
                      </a:cubicBezTo>
                      <a:cubicBezTo>
                        <a:pt x="56" y="289"/>
                        <a:pt x="59" y="287"/>
                        <a:pt x="60" y="286"/>
                      </a:cubicBezTo>
                      <a:cubicBezTo>
                        <a:pt x="60" y="285"/>
                        <a:pt x="61" y="281"/>
                        <a:pt x="61" y="280"/>
                      </a:cubicBezTo>
                      <a:cubicBezTo>
                        <a:pt x="61" y="278"/>
                        <a:pt x="60" y="275"/>
                        <a:pt x="59" y="274"/>
                      </a:cubicBezTo>
                      <a:cubicBezTo>
                        <a:pt x="59" y="272"/>
                        <a:pt x="56" y="271"/>
                        <a:pt x="54" y="271"/>
                      </a:cubicBezTo>
                      <a:cubicBezTo>
                        <a:pt x="53" y="271"/>
                        <a:pt x="51" y="274"/>
                        <a:pt x="50" y="275"/>
                      </a:cubicBezTo>
                      <a:cubicBezTo>
                        <a:pt x="49" y="276"/>
                        <a:pt x="47" y="278"/>
                        <a:pt x="46" y="278"/>
                      </a:cubicBezTo>
                      <a:cubicBezTo>
                        <a:pt x="45" y="278"/>
                        <a:pt x="41" y="276"/>
                        <a:pt x="41" y="274"/>
                      </a:cubicBezTo>
                      <a:cubicBezTo>
                        <a:pt x="41" y="273"/>
                        <a:pt x="45" y="272"/>
                        <a:pt x="46" y="271"/>
                      </a:cubicBezTo>
                      <a:cubicBezTo>
                        <a:pt x="47" y="270"/>
                        <a:pt x="47" y="267"/>
                        <a:pt x="47" y="266"/>
                      </a:cubicBezTo>
                      <a:cubicBezTo>
                        <a:pt x="47" y="263"/>
                        <a:pt x="41" y="259"/>
                        <a:pt x="41" y="257"/>
                      </a:cubicBezTo>
                      <a:cubicBezTo>
                        <a:pt x="41" y="255"/>
                        <a:pt x="41" y="251"/>
                        <a:pt x="43" y="250"/>
                      </a:cubicBezTo>
                      <a:cubicBezTo>
                        <a:pt x="44" y="249"/>
                        <a:pt x="48" y="248"/>
                        <a:pt x="49" y="249"/>
                      </a:cubicBezTo>
                      <a:cubicBezTo>
                        <a:pt x="52" y="249"/>
                        <a:pt x="55" y="253"/>
                        <a:pt x="57" y="254"/>
                      </a:cubicBezTo>
                      <a:cubicBezTo>
                        <a:pt x="59" y="255"/>
                        <a:pt x="63" y="256"/>
                        <a:pt x="64" y="256"/>
                      </a:cubicBezTo>
                      <a:cubicBezTo>
                        <a:pt x="67" y="256"/>
                        <a:pt x="72" y="254"/>
                        <a:pt x="74" y="254"/>
                      </a:cubicBezTo>
                      <a:cubicBezTo>
                        <a:pt x="76" y="253"/>
                        <a:pt x="79" y="253"/>
                        <a:pt x="81" y="253"/>
                      </a:cubicBezTo>
                      <a:cubicBezTo>
                        <a:pt x="82" y="253"/>
                        <a:pt x="85" y="254"/>
                        <a:pt x="86" y="253"/>
                      </a:cubicBezTo>
                      <a:cubicBezTo>
                        <a:pt x="87" y="253"/>
                        <a:pt x="88" y="250"/>
                        <a:pt x="89" y="249"/>
                      </a:cubicBezTo>
                      <a:cubicBezTo>
                        <a:pt x="90" y="247"/>
                        <a:pt x="90" y="242"/>
                        <a:pt x="92" y="240"/>
                      </a:cubicBezTo>
                      <a:cubicBezTo>
                        <a:pt x="93" y="239"/>
                        <a:pt x="97" y="238"/>
                        <a:pt x="97" y="237"/>
                      </a:cubicBezTo>
                      <a:cubicBezTo>
                        <a:pt x="97" y="235"/>
                        <a:pt x="94" y="232"/>
                        <a:pt x="94" y="230"/>
                      </a:cubicBezTo>
                      <a:cubicBezTo>
                        <a:pt x="94" y="229"/>
                        <a:pt x="96" y="227"/>
                        <a:pt x="96" y="226"/>
                      </a:cubicBezTo>
                      <a:cubicBezTo>
                        <a:pt x="97" y="225"/>
                        <a:pt x="97" y="221"/>
                        <a:pt x="97" y="219"/>
                      </a:cubicBezTo>
                      <a:cubicBezTo>
                        <a:pt x="97" y="218"/>
                        <a:pt x="97" y="216"/>
                        <a:pt x="96" y="216"/>
                      </a:cubicBezTo>
                      <a:cubicBezTo>
                        <a:pt x="94" y="215"/>
                        <a:pt x="93" y="218"/>
                        <a:pt x="92" y="219"/>
                      </a:cubicBezTo>
                      <a:cubicBezTo>
                        <a:pt x="90" y="219"/>
                        <a:pt x="87" y="218"/>
                        <a:pt x="86" y="217"/>
                      </a:cubicBezTo>
                      <a:cubicBezTo>
                        <a:pt x="84" y="216"/>
                        <a:pt x="80" y="212"/>
                        <a:pt x="79" y="209"/>
                      </a:cubicBezTo>
                      <a:cubicBezTo>
                        <a:pt x="78" y="208"/>
                        <a:pt x="78" y="205"/>
                        <a:pt x="78" y="204"/>
                      </a:cubicBezTo>
                      <a:cubicBezTo>
                        <a:pt x="77" y="203"/>
                        <a:pt x="75" y="200"/>
                        <a:pt x="75" y="198"/>
                      </a:cubicBezTo>
                      <a:cubicBezTo>
                        <a:pt x="74" y="196"/>
                        <a:pt x="75" y="193"/>
                        <a:pt x="76" y="192"/>
                      </a:cubicBezTo>
                      <a:cubicBezTo>
                        <a:pt x="78" y="190"/>
                        <a:pt x="83" y="189"/>
                        <a:pt x="84" y="188"/>
                      </a:cubicBezTo>
                      <a:cubicBezTo>
                        <a:pt x="85" y="187"/>
                        <a:pt x="85" y="184"/>
                        <a:pt x="85" y="183"/>
                      </a:cubicBezTo>
                      <a:cubicBezTo>
                        <a:pt x="85" y="182"/>
                        <a:pt x="85" y="179"/>
                        <a:pt x="85" y="178"/>
                      </a:cubicBezTo>
                      <a:cubicBezTo>
                        <a:pt x="83" y="177"/>
                        <a:pt x="80" y="175"/>
                        <a:pt x="78" y="176"/>
                      </a:cubicBezTo>
                      <a:cubicBezTo>
                        <a:pt x="77" y="177"/>
                        <a:pt x="77" y="180"/>
                        <a:pt x="76" y="181"/>
                      </a:cubicBezTo>
                      <a:cubicBezTo>
                        <a:pt x="75" y="182"/>
                        <a:pt x="71" y="182"/>
                        <a:pt x="70" y="183"/>
                      </a:cubicBezTo>
                      <a:cubicBezTo>
                        <a:pt x="69" y="183"/>
                        <a:pt x="68" y="185"/>
                        <a:pt x="68" y="185"/>
                      </a:cubicBezTo>
                      <a:cubicBezTo>
                        <a:pt x="67" y="186"/>
                        <a:pt x="65" y="187"/>
                        <a:pt x="64" y="187"/>
                      </a:cubicBezTo>
                      <a:cubicBezTo>
                        <a:pt x="62" y="187"/>
                        <a:pt x="60" y="185"/>
                        <a:pt x="59" y="185"/>
                      </a:cubicBezTo>
                      <a:cubicBezTo>
                        <a:pt x="58" y="185"/>
                        <a:pt x="55" y="184"/>
                        <a:pt x="54" y="185"/>
                      </a:cubicBezTo>
                      <a:cubicBezTo>
                        <a:pt x="53" y="185"/>
                        <a:pt x="52" y="189"/>
                        <a:pt x="51" y="190"/>
                      </a:cubicBezTo>
                      <a:cubicBezTo>
                        <a:pt x="50" y="191"/>
                        <a:pt x="47" y="193"/>
                        <a:pt x="45" y="192"/>
                      </a:cubicBezTo>
                      <a:cubicBezTo>
                        <a:pt x="43" y="192"/>
                        <a:pt x="42" y="187"/>
                        <a:pt x="40" y="186"/>
                      </a:cubicBezTo>
                      <a:cubicBezTo>
                        <a:pt x="39" y="186"/>
                        <a:pt x="37" y="187"/>
                        <a:pt x="36" y="188"/>
                      </a:cubicBezTo>
                      <a:cubicBezTo>
                        <a:pt x="36" y="188"/>
                        <a:pt x="36" y="191"/>
                        <a:pt x="36" y="191"/>
                      </a:cubicBezTo>
                      <a:cubicBezTo>
                        <a:pt x="35" y="192"/>
                        <a:pt x="33" y="192"/>
                        <a:pt x="32" y="191"/>
                      </a:cubicBezTo>
                      <a:cubicBezTo>
                        <a:pt x="31" y="191"/>
                        <a:pt x="29" y="188"/>
                        <a:pt x="29" y="187"/>
                      </a:cubicBezTo>
                      <a:cubicBezTo>
                        <a:pt x="28" y="185"/>
                        <a:pt x="26" y="182"/>
                        <a:pt x="26" y="180"/>
                      </a:cubicBezTo>
                      <a:cubicBezTo>
                        <a:pt x="27" y="178"/>
                        <a:pt x="32" y="178"/>
                        <a:pt x="34" y="176"/>
                      </a:cubicBezTo>
                      <a:cubicBezTo>
                        <a:pt x="35" y="175"/>
                        <a:pt x="35" y="172"/>
                        <a:pt x="36" y="170"/>
                      </a:cubicBezTo>
                      <a:cubicBezTo>
                        <a:pt x="37" y="167"/>
                        <a:pt x="37" y="162"/>
                        <a:pt x="38" y="160"/>
                      </a:cubicBezTo>
                      <a:cubicBezTo>
                        <a:pt x="39" y="158"/>
                        <a:pt x="42" y="157"/>
                        <a:pt x="43" y="156"/>
                      </a:cubicBezTo>
                      <a:cubicBezTo>
                        <a:pt x="44" y="155"/>
                        <a:pt x="45" y="152"/>
                        <a:pt x="44" y="151"/>
                      </a:cubicBezTo>
                      <a:cubicBezTo>
                        <a:pt x="44" y="150"/>
                        <a:pt x="42" y="149"/>
                        <a:pt x="42" y="148"/>
                      </a:cubicBezTo>
                      <a:cubicBezTo>
                        <a:pt x="41" y="147"/>
                        <a:pt x="39" y="146"/>
                        <a:pt x="39" y="145"/>
                      </a:cubicBezTo>
                      <a:cubicBezTo>
                        <a:pt x="39" y="144"/>
                        <a:pt x="40" y="141"/>
                        <a:pt x="41" y="139"/>
                      </a:cubicBezTo>
                      <a:cubicBezTo>
                        <a:pt x="42" y="138"/>
                        <a:pt x="44" y="135"/>
                        <a:pt x="45" y="134"/>
                      </a:cubicBezTo>
                      <a:cubicBezTo>
                        <a:pt x="45" y="132"/>
                        <a:pt x="46" y="130"/>
                        <a:pt x="45" y="129"/>
                      </a:cubicBezTo>
                      <a:cubicBezTo>
                        <a:pt x="43" y="128"/>
                        <a:pt x="39" y="129"/>
                        <a:pt x="38" y="130"/>
                      </a:cubicBezTo>
                      <a:cubicBezTo>
                        <a:pt x="37" y="131"/>
                        <a:pt x="35" y="133"/>
                        <a:pt x="34" y="134"/>
                      </a:cubicBezTo>
                      <a:cubicBezTo>
                        <a:pt x="33" y="135"/>
                        <a:pt x="31" y="137"/>
                        <a:pt x="30" y="136"/>
                      </a:cubicBezTo>
                      <a:cubicBezTo>
                        <a:pt x="29" y="135"/>
                        <a:pt x="30" y="133"/>
                        <a:pt x="31" y="132"/>
                      </a:cubicBezTo>
                      <a:cubicBezTo>
                        <a:pt x="31" y="130"/>
                        <a:pt x="32" y="127"/>
                        <a:pt x="33" y="126"/>
                      </a:cubicBezTo>
                      <a:cubicBezTo>
                        <a:pt x="33" y="124"/>
                        <a:pt x="37" y="122"/>
                        <a:pt x="37" y="120"/>
                      </a:cubicBezTo>
                      <a:cubicBezTo>
                        <a:pt x="36" y="119"/>
                        <a:pt x="35" y="118"/>
                        <a:pt x="34" y="118"/>
                      </a:cubicBezTo>
                      <a:cubicBezTo>
                        <a:pt x="31" y="118"/>
                        <a:pt x="27" y="121"/>
                        <a:pt x="26" y="123"/>
                      </a:cubicBezTo>
                      <a:cubicBezTo>
                        <a:pt x="24" y="124"/>
                        <a:pt x="22" y="128"/>
                        <a:pt x="21" y="129"/>
                      </a:cubicBezTo>
                      <a:cubicBezTo>
                        <a:pt x="21" y="131"/>
                        <a:pt x="21" y="136"/>
                        <a:pt x="21" y="138"/>
                      </a:cubicBezTo>
                      <a:cubicBezTo>
                        <a:pt x="20" y="140"/>
                        <a:pt x="19" y="143"/>
                        <a:pt x="18" y="145"/>
                      </a:cubicBezTo>
                      <a:cubicBezTo>
                        <a:pt x="18" y="148"/>
                        <a:pt x="17" y="152"/>
                        <a:pt x="17" y="154"/>
                      </a:cubicBezTo>
                      <a:cubicBezTo>
                        <a:pt x="17" y="156"/>
                        <a:pt x="19" y="160"/>
                        <a:pt x="17" y="162"/>
                      </a:cubicBezTo>
                      <a:cubicBezTo>
                        <a:pt x="17" y="163"/>
                        <a:pt x="13" y="164"/>
                        <a:pt x="12" y="163"/>
                      </a:cubicBezTo>
                      <a:cubicBezTo>
                        <a:pt x="11" y="163"/>
                        <a:pt x="10" y="160"/>
                        <a:pt x="10" y="159"/>
                      </a:cubicBezTo>
                      <a:cubicBezTo>
                        <a:pt x="10" y="157"/>
                        <a:pt x="11" y="153"/>
                        <a:pt x="11" y="151"/>
                      </a:cubicBezTo>
                      <a:cubicBezTo>
                        <a:pt x="12" y="149"/>
                        <a:pt x="14" y="145"/>
                        <a:pt x="14" y="143"/>
                      </a:cubicBezTo>
                      <a:cubicBezTo>
                        <a:pt x="15" y="141"/>
                        <a:pt x="15" y="137"/>
                        <a:pt x="15" y="134"/>
                      </a:cubicBezTo>
                      <a:cubicBezTo>
                        <a:pt x="15" y="132"/>
                        <a:pt x="15" y="128"/>
                        <a:pt x="15" y="126"/>
                      </a:cubicBezTo>
                      <a:cubicBezTo>
                        <a:pt x="15" y="124"/>
                        <a:pt x="15" y="119"/>
                        <a:pt x="16" y="116"/>
                      </a:cubicBezTo>
                      <a:cubicBezTo>
                        <a:pt x="16" y="115"/>
                        <a:pt x="18" y="112"/>
                        <a:pt x="19" y="111"/>
                      </a:cubicBezTo>
                      <a:cubicBezTo>
                        <a:pt x="20" y="109"/>
                        <a:pt x="22" y="106"/>
                        <a:pt x="21" y="104"/>
                      </a:cubicBezTo>
                      <a:cubicBezTo>
                        <a:pt x="21" y="103"/>
                        <a:pt x="19" y="102"/>
                        <a:pt x="18" y="102"/>
                      </a:cubicBezTo>
                      <a:cubicBezTo>
                        <a:pt x="16" y="103"/>
                        <a:pt x="14" y="105"/>
                        <a:pt x="13" y="107"/>
                      </a:cubicBezTo>
                      <a:cubicBezTo>
                        <a:pt x="12" y="108"/>
                        <a:pt x="13" y="112"/>
                        <a:pt x="12" y="112"/>
                      </a:cubicBezTo>
                      <a:cubicBezTo>
                        <a:pt x="11" y="113"/>
                        <a:pt x="8" y="109"/>
                        <a:pt x="7" y="107"/>
                      </a:cubicBezTo>
                      <a:cubicBezTo>
                        <a:pt x="6" y="106"/>
                        <a:pt x="6" y="104"/>
                        <a:pt x="5" y="102"/>
                      </a:cubicBezTo>
                      <a:cubicBezTo>
                        <a:pt x="4" y="101"/>
                        <a:pt x="1" y="99"/>
                        <a:pt x="0" y="98"/>
                      </a:cubicBezTo>
                      <a:cubicBezTo>
                        <a:pt x="0" y="96"/>
                        <a:pt x="3" y="93"/>
                        <a:pt x="4" y="92"/>
                      </a:cubicBezTo>
                      <a:cubicBezTo>
                        <a:pt x="6" y="90"/>
                        <a:pt x="10" y="88"/>
                        <a:pt x="12" y="87"/>
                      </a:cubicBezTo>
                      <a:cubicBezTo>
                        <a:pt x="13" y="85"/>
                        <a:pt x="14" y="82"/>
                        <a:pt x="15" y="81"/>
                      </a:cubicBezTo>
                      <a:cubicBezTo>
                        <a:pt x="15" y="79"/>
                        <a:pt x="16" y="74"/>
                        <a:pt x="16" y="72"/>
                      </a:cubicBezTo>
                      <a:cubicBezTo>
                        <a:pt x="16" y="70"/>
                        <a:pt x="13" y="66"/>
                        <a:pt x="12" y="64"/>
                      </a:cubicBezTo>
                      <a:cubicBezTo>
                        <a:pt x="12" y="62"/>
                        <a:pt x="10" y="59"/>
                        <a:pt x="11" y="57"/>
                      </a:cubicBezTo>
                      <a:cubicBezTo>
                        <a:pt x="12" y="55"/>
                        <a:pt x="17" y="54"/>
                        <a:pt x="18" y="53"/>
                      </a:cubicBezTo>
                      <a:cubicBezTo>
                        <a:pt x="19" y="51"/>
                        <a:pt x="20" y="48"/>
                        <a:pt x="20" y="47"/>
                      </a:cubicBezTo>
                      <a:cubicBezTo>
                        <a:pt x="20" y="44"/>
                        <a:pt x="20" y="39"/>
                        <a:pt x="21" y="37"/>
                      </a:cubicBezTo>
                      <a:cubicBezTo>
                        <a:pt x="21" y="34"/>
                        <a:pt x="23" y="29"/>
                        <a:pt x="24" y="27"/>
                      </a:cubicBezTo>
                      <a:cubicBezTo>
                        <a:pt x="25" y="25"/>
                        <a:pt x="28" y="23"/>
                        <a:pt x="29" y="21"/>
                      </a:cubicBezTo>
                      <a:cubicBezTo>
                        <a:pt x="30" y="19"/>
                        <a:pt x="30" y="15"/>
                        <a:pt x="30" y="13"/>
                      </a:cubicBezTo>
                      <a:cubicBezTo>
                        <a:pt x="31" y="11"/>
                        <a:pt x="31" y="7"/>
                        <a:pt x="33" y="5"/>
                      </a:cubicBezTo>
                      <a:cubicBezTo>
                        <a:pt x="33" y="4"/>
                        <a:pt x="35" y="3"/>
                        <a:pt x="37" y="3"/>
                      </a:cubicBezTo>
                      <a:cubicBezTo>
                        <a:pt x="38" y="3"/>
                        <a:pt x="41" y="7"/>
                        <a:pt x="42" y="7"/>
                      </a:cubicBezTo>
                      <a:cubicBezTo>
                        <a:pt x="44" y="8"/>
                        <a:pt x="49" y="8"/>
                        <a:pt x="51" y="7"/>
                      </a:cubicBezTo>
                      <a:cubicBezTo>
                        <a:pt x="55" y="7"/>
                        <a:pt x="62" y="3"/>
                        <a:pt x="66" y="3"/>
                      </a:cubicBezTo>
                      <a:cubicBezTo>
                        <a:pt x="68" y="3"/>
                        <a:pt x="71" y="4"/>
                        <a:pt x="73" y="4"/>
                      </a:cubicBezTo>
                      <a:cubicBezTo>
                        <a:pt x="77" y="5"/>
                        <a:pt x="83" y="4"/>
                        <a:pt x="87" y="3"/>
                      </a:cubicBezTo>
                      <a:cubicBezTo>
                        <a:pt x="88" y="2"/>
                        <a:pt x="91" y="0"/>
                        <a:pt x="92" y="0"/>
                      </a:cubicBezTo>
                      <a:cubicBezTo>
                        <a:pt x="94" y="1"/>
                        <a:pt x="95" y="3"/>
                        <a:pt x="95" y="5"/>
                      </a:cubicBezTo>
                      <a:cubicBezTo>
                        <a:pt x="96" y="7"/>
                        <a:pt x="95" y="13"/>
                        <a:pt x="94" y="15"/>
                      </a:cubicBezTo>
                      <a:cubicBezTo>
                        <a:pt x="93" y="17"/>
                        <a:pt x="89" y="18"/>
                        <a:pt x="87" y="19"/>
                      </a:cubicBezTo>
                      <a:cubicBezTo>
                        <a:pt x="85" y="20"/>
                        <a:pt x="80" y="23"/>
                        <a:pt x="79" y="24"/>
                      </a:cubicBezTo>
                      <a:cubicBezTo>
                        <a:pt x="77" y="26"/>
                        <a:pt x="74" y="29"/>
                        <a:pt x="73" y="31"/>
                      </a:cubicBezTo>
                      <a:cubicBezTo>
                        <a:pt x="73" y="33"/>
                        <a:pt x="74" y="37"/>
                        <a:pt x="72" y="38"/>
                      </a:cubicBezTo>
                      <a:cubicBezTo>
                        <a:pt x="71" y="39"/>
                        <a:pt x="68" y="39"/>
                        <a:pt x="66" y="39"/>
                      </a:cubicBezTo>
                      <a:cubicBezTo>
                        <a:pt x="65" y="39"/>
                        <a:pt x="60" y="39"/>
                        <a:pt x="60" y="41"/>
                      </a:cubicBezTo>
                      <a:cubicBezTo>
                        <a:pt x="59" y="42"/>
                        <a:pt x="64" y="45"/>
                        <a:pt x="64" y="47"/>
                      </a:cubicBezTo>
                      <a:cubicBezTo>
                        <a:pt x="63" y="48"/>
                        <a:pt x="60" y="50"/>
                        <a:pt x="60" y="51"/>
                      </a:cubicBezTo>
                      <a:cubicBezTo>
                        <a:pt x="59" y="52"/>
                        <a:pt x="59" y="55"/>
                        <a:pt x="59" y="56"/>
                      </a:cubicBezTo>
                      <a:cubicBezTo>
                        <a:pt x="58" y="57"/>
                        <a:pt x="53" y="58"/>
                        <a:pt x="54" y="59"/>
                      </a:cubicBezTo>
                      <a:cubicBezTo>
                        <a:pt x="54" y="61"/>
                        <a:pt x="59" y="59"/>
                        <a:pt x="60" y="59"/>
                      </a:cubicBezTo>
                      <a:cubicBezTo>
                        <a:pt x="62" y="58"/>
                        <a:pt x="64" y="56"/>
                        <a:pt x="65" y="55"/>
                      </a:cubicBezTo>
                      <a:cubicBezTo>
                        <a:pt x="67" y="54"/>
                        <a:pt x="71" y="53"/>
                        <a:pt x="73" y="52"/>
                      </a:cubicBezTo>
                      <a:cubicBezTo>
                        <a:pt x="74" y="52"/>
                        <a:pt x="77" y="51"/>
                        <a:pt x="79" y="50"/>
                      </a:cubicBezTo>
                      <a:cubicBezTo>
                        <a:pt x="81" y="49"/>
                        <a:pt x="84" y="47"/>
                        <a:pt x="86" y="46"/>
                      </a:cubicBezTo>
                      <a:cubicBezTo>
                        <a:pt x="89" y="46"/>
                        <a:pt x="94" y="46"/>
                        <a:pt x="96" y="46"/>
                      </a:cubicBezTo>
                      <a:cubicBezTo>
                        <a:pt x="100" y="46"/>
                        <a:pt x="108" y="47"/>
                        <a:pt x="112" y="47"/>
                      </a:cubicBezTo>
                      <a:cubicBezTo>
                        <a:pt x="113" y="47"/>
                        <a:pt x="116" y="46"/>
                        <a:pt x="117" y="47"/>
                      </a:cubicBezTo>
                      <a:cubicBezTo>
                        <a:pt x="120" y="47"/>
                        <a:pt x="124" y="49"/>
                        <a:pt x="126" y="50"/>
                      </a:cubicBezTo>
                      <a:cubicBezTo>
                        <a:pt x="128" y="52"/>
                        <a:pt x="130" y="55"/>
                        <a:pt x="130" y="57"/>
                      </a:cubicBezTo>
                      <a:cubicBezTo>
                        <a:pt x="130" y="59"/>
                        <a:pt x="127" y="62"/>
                        <a:pt x="126" y="64"/>
                      </a:cubicBezTo>
                      <a:cubicBezTo>
                        <a:pt x="125" y="66"/>
                        <a:pt x="121" y="69"/>
                        <a:pt x="121" y="71"/>
                      </a:cubicBezTo>
                      <a:cubicBezTo>
                        <a:pt x="121" y="73"/>
                        <a:pt x="123" y="76"/>
                        <a:pt x="123" y="78"/>
                      </a:cubicBezTo>
                      <a:cubicBezTo>
                        <a:pt x="123" y="79"/>
                        <a:pt x="124" y="82"/>
                        <a:pt x="123" y="83"/>
                      </a:cubicBezTo>
                      <a:cubicBezTo>
                        <a:pt x="122" y="85"/>
                        <a:pt x="116" y="87"/>
                        <a:pt x="114" y="89"/>
                      </a:cubicBezTo>
                      <a:cubicBezTo>
                        <a:pt x="112" y="90"/>
                        <a:pt x="110" y="93"/>
                        <a:pt x="109" y="95"/>
                      </a:cubicBezTo>
                      <a:cubicBezTo>
                        <a:pt x="107" y="97"/>
                        <a:pt x="108" y="103"/>
                        <a:pt x="107" y="105"/>
                      </a:cubicBezTo>
                      <a:cubicBezTo>
                        <a:pt x="106" y="106"/>
                        <a:pt x="103" y="107"/>
                        <a:pt x="102" y="108"/>
                      </a:cubicBezTo>
                      <a:cubicBezTo>
                        <a:pt x="99" y="108"/>
                        <a:pt x="94" y="108"/>
                        <a:pt x="92" y="108"/>
                      </a:cubicBezTo>
                      <a:cubicBezTo>
                        <a:pt x="91" y="108"/>
                        <a:pt x="87" y="108"/>
                        <a:pt x="86" y="109"/>
                      </a:cubicBezTo>
                      <a:cubicBezTo>
                        <a:pt x="85" y="109"/>
                        <a:pt x="85" y="111"/>
                        <a:pt x="86" y="112"/>
                      </a:cubicBezTo>
                      <a:cubicBezTo>
                        <a:pt x="87" y="114"/>
                        <a:pt x="93" y="115"/>
                        <a:pt x="96" y="115"/>
                      </a:cubicBezTo>
                      <a:cubicBezTo>
                        <a:pt x="98" y="116"/>
                        <a:pt x="104" y="114"/>
                        <a:pt x="106" y="115"/>
                      </a:cubicBezTo>
                      <a:cubicBezTo>
                        <a:pt x="106" y="116"/>
                        <a:pt x="107" y="118"/>
                        <a:pt x="107" y="119"/>
                      </a:cubicBezTo>
                      <a:cubicBezTo>
                        <a:pt x="107" y="120"/>
                        <a:pt x="106" y="122"/>
                        <a:pt x="105" y="123"/>
                      </a:cubicBezTo>
                      <a:cubicBezTo>
                        <a:pt x="104" y="125"/>
                        <a:pt x="102" y="127"/>
                        <a:pt x="101" y="128"/>
                      </a:cubicBezTo>
                      <a:cubicBezTo>
                        <a:pt x="100" y="128"/>
                        <a:pt x="96" y="128"/>
                        <a:pt x="96" y="129"/>
                      </a:cubicBezTo>
                      <a:cubicBezTo>
                        <a:pt x="96" y="129"/>
                        <a:pt x="97" y="130"/>
                        <a:pt x="98" y="130"/>
                      </a:cubicBezTo>
                      <a:cubicBezTo>
                        <a:pt x="100" y="131"/>
                        <a:pt x="104" y="130"/>
                        <a:pt x="106" y="130"/>
                      </a:cubicBezTo>
                      <a:cubicBezTo>
                        <a:pt x="108" y="131"/>
                        <a:pt x="112" y="132"/>
                        <a:pt x="114" y="133"/>
                      </a:cubicBezTo>
                      <a:cubicBezTo>
                        <a:pt x="116" y="135"/>
                        <a:pt x="119" y="139"/>
                        <a:pt x="121" y="141"/>
                      </a:cubicBezTo>
                      <a:cubicBezTo>
                        <a:pt x="123" y="143"/>
                        <a:pt x="129" y="147"/>
                        <a:pt x="132" y="150"/>
                      </a:cubicBezTo>
                      <a:cubicBezTo>
                        <a:pt x="134" y="152"/>
                        <a:pt x="137" y="156"/>
                        <a:pt x="138" y="159"/>
                      </a:cubicBezTo>
                      <a:cubicBezTo>
                        <a:pt x="138" y="162"/>
                        <a:pt x="138" y="168"/>
                        <a:pt x="138" y="171"/>
                      </a:cubicBezTo>
                      <a:cubicBezTo>
                        <a:pt x="138" y="173"/>
                        <a:pt x="137" y="177"/>
                        <a:pt x="138" y="179"/>
                      </a:cubicBezTo>
                      <a:cubicBezTo>
                        <a:pt x="139" y="182"/>
                        <a:pt x="142" y="188"/>
                        <a:pt x="144" y="190"/>
                      </a:cubicBezTo>
                      <a:cubicBezTo>
                        <a:pt x="146" y="192"/>
                        <a:pt x="149" y="195"/>
                        <a:pt x="151" y="195"/>
                      </a:cubicBezTo>
                      <a:cubicBezTo>
                        <a:pt x="154" y="196"/>
                        <a:pt x="161" y="195"/>
                        <a:pt x="164" y="197"/>
                      </a:cubicBezTo>
                      <a:cubicBezTo>
                        <a:pt x="166" y="198"/>
                        <a:pt x="170" y="202"/>
                        <a:pt x="171" y="204"/>
                      </a:cubicBezTo>
                      <a:cubicBezTo>
                        <a:pt x="172" y="206"/>
                        <a:pt x="169" y="212"/>
                        <a:pt x="171" y="214"/>
                      </a:cubicBezTo>
                      <a:cubicBezTo>
                        <a:pt x="172" y="215"/>
                        <a:pt x="177" y="214"/>
                        <a:pt x="178" y="215"/>
                      </a:cubicBezTo>
                      <a:cubicBezTo>
                        <a:pt x="180" y="217"/>
                        <a:pt x="178" y="222"/>
                        <a:pt x="178" y="224"/>
                      </a:cubicBezTo>
                      <a:cubicBezTo>
                        <a:pt x="179" y="226"/>
                        <a:pt x="181" y="230"/>
                        <a:pt x="182" y="232"/>
                      </a:cubicBezTo>
                      <a:cubicBezTo>
                        <a:pt x="184" y="233"/>
                        <a:pt x="188" y="236"/>
                        <a:pt x="188" y="238"/>
                      </a:cubicBezTo>
                      <a:cubicBezTo>
                        <a:pt x="188" y="240"/>
                        <a:pt x="187" y="242"/>
                        <a:pt x="186" y="243"/>
                      </a:cubicBezTo>
                      <a:cubicBezTo>
                        <a:pt x="184" y="243"/>
                        <a:pt x="182" y="241"/>
                        <a:pt x="181" y="240"/>
                      </a:cubicBezTo>
                      <a:cubicBezTo>
                        <a:pt x="179" y="239"/>
                        <a:pt x="177" y="237"/>
                        <a:pt x="176" y="237"/>
                      </a:cubicBezTo>
                      <a:cubicBezTo>
                        <a:pt x="174" y="236"/>
                        <a:pt x="169" y="236"/>
                        <a:pt x="167" y="237"/>
                      </a:cubicBezTo>
                      <a:cubicBezTo>
                        <a:pt x="166" y="237"/>
                        <a:pt x="165" y="240"/>
                        <a:pt x="165" y="241"/>
                      </a:cubicBezTo>
                      <a:cubicBezTo>
                        <a:pt x="167" y="243"/>
                        <a:pt x="172" y="241"/>
                        <a:pt x="174" y="242"/>
                      </a:cubicBezTo>
                      <a:cubicBezTo>
                        <a:pt x="175" y="242"/>
                        <a:pt x="177" y="245"/>
                        <a:pt x="178" y="246"/>
                      </a:cubicBezTo>
                      <a:cubicBezTo>
                        <a:pt x="180" y="247"/>
                        <a:pt x="182" y="250"/>
                        <a:pt x="184" y="251"/>
                      </a:cubicBezTo>
                      <a:cubicBezTo>
                        <a:pt x="185" y="251"/>
                        <a:pt x="189" y="250"/>
                        <a:pt x="191" y="251"/>
                      </a:cubicBezTo>
                      <a:cubicBezTo>
                        <a:pt x="193" y="253"/>
                        <a:pt x="194" y="260"/>
                        <a:pt x="193" y="262"/>
                      </a:cubicBezTo>
                      <a:cubicBezTo>
                        <a:pt x="192" y="264"/>
                        <a:pt x="185" y="264"/>
                        <a:pt x="184" y="267"/>
                      </a:cubicBezTo>
                      <a:cubicBezTo>
                        <a:pt x="183" y="268"/>
                        <a:pt x="184" y="273"/>
                        <a:pt x="185" y="274"/>
                      </a:cubicBezTo>
                      <a:cubicBezTo>
                        <a:pt x="186" y="276"/>
                        <a:pt x="191" y="278"/>
                        <a:pt x="193" y="277"/>
                      </a:cubicBezTo>
                      <a:cubicBezTo>
                        <a:pt x="195" y="277"/>
                        <a:pt x="197" y="274"/>
                        <a:pt x="199" y="273"/>
                      </a:cubicBezTo>
                      <a:cubicBezTo>
                        <a:pt x="201" y="272"/>
                        <a:pt x="206" y="269"/>
                        <a:pt x="209" y="269"/>
                      </a:cubicBezTo>
                      <a:cubicBezTo>
                        <a:pt x="212" y="269"/>
                        <a:pt x="217" y="272"/>
                        <a:pt x="220" y="273"/>
                      </a:cubicBezTo>
                      <a:cubicBezTo>
                        <a:pt x="223" y="274"/>
                        <a:pt x="230" y="274"/>
                        <a:pt x="233" y="276"/>
                      </a:cubicBezTo>
                      <a:cubicBezTo>
                        <a:pt x="235" y="278"/>
                        <a:pt x="236" y="284"/>
                        <a:pt x="236" y="286"/>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69" name="Freeform 1253"/>
                <p:cNvSpPr>
                  <a:spLocks/>
                </p:cNvSpPr>
                <p:nvPr/>
              </p:nvSpPr>
              <p:spPr bwMode="auto">
                <a:xfrm>
                  <a:off x="5892179" y="3359247"/>
                  <a:ext cx="7601" cy="7601"/>
                </a:xfrm>
                <a:custGeom>
                  <a:avLst/>
                  <a:gdLst>
                    <a:gd name="T0" fmla="*/ 8 w 9"/>
                    <a:gd name="T1" fmla="*/ 0 h 13"/>
                    <a:gd name="T2" fmla="*/ 9 w 9"/>
                    <a:gd name="T3" fmla="*/ 4 h 13"/>
                    <a:gd name="T4" fmla="*/ 8 w 9"/>
                    <a:gd name="T5" fmla="*/ 9 h 13"/>
                    <a:gd name="T6" fmla="*/ 4 w 9"/>
                    <a:gd name="T7" fmla="*/ 13 h 13"/>
                    <a:gd name="T8" fmla="*/ 1 w 9"/>
                    <a:gd name="T9" fmla="*/ 11 h 13"/>
                    <a:gd name="T10" fmla="*/ 2 w 9"/>
                    <a:gd name="T11" fmla="*/ 6 h 13"/>
                    <a:gd name="T12" fmla="*/ 5 w 9"/>
                    <a:gd name="T13" fmla="*/ 1 h 13"/>
                    <a:gd name="T14" fmla="*/ 8 w 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8" y="0"/>
                      </a:moveTo>
                      <a:cubicBezTo>
                        <a:pt x="9" y="1"/>
                        <a:pt x="9" y="3"/>
                        <a:pt x="9" y="4"/>
                      </a:cubicBezTo>
                      <a:cubicBezTo>
                        <a:pt x="9" y="5"/>
                        <a:pt x="9" y="8"/>
                        <a:pt x="8" y="9"/>
                      </a:cubicBezTo>
                      <a:cubicBezTo>
                        <a:pt x="7" y="10"/>
                        <a:pt x="6" y="12"/>
                        <a:pt x="4" y="13"/>
                      </a:cubicBezTo>
                      <a:cubicBezTo>
                        <a:pt x="3" y="13"/>
                        <a:pt x="1" y="12"/>
                        <a:pt x="1" y="11"/>
                      </a:cubicBezTo>
                      <a:cubicBezTo>
                        <a:pt x="0" y="10"/>
                        <a:pt x="1" y="7"/>
                        <a:pt x="2" y="6"/>
                      </a:cubicBezTo>
                      <a:cubicBezTo>
                        <a:pt x="2" y="4"/>
                        <a:pt x="4" y="2"/>
                        <a:pt x="5" y="1"/>
                      </a:cubicBezTo>
                      <a:cubicBezTo>
                        <a:pt x="6" y="1"/>
                        <a:pt x="7" y="0"/>
                        <a:pt x="8" y="0"/>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70" name="Freeform 1254"/>
                <p:cNvSpPr>
                  <a:spLocks/>
                </p:cNvSpPr>
                <p:nvPr/>
              </p:nvSpPr>
              <p:spPr bwMode="auto">
                <a:xfrm>
                  <a:off x="5880777" y="3366848"/>
                  <a:ext cx="11402" cy="15201"/>
                </a:xfrm>
                <a:custGeom>
                  <a:avLst/>
                  <a:gdLst>
                    <a:gd name="T0" fmla="*/ 19 w 19"/>
                    <a:gd name="T1" fmla="*/ 14 h 27"/>
                    <a:gd name="T2" fmla="*/ 15 w 19"/>
                    <a:gd name="T3" fmla="*/ 21 h 27"/>
                    <a:gd name="T4" fmla="*/ 19 w 19"/>
                    <a:gd name="T5" fmla="*/ 25 h 27"/>
                    <a:gd name="T6" fmla="*/ 15 w 19"/>
                    <a:gd name="T7" fmla="*/ 27 h 27"/>
                    <a:gd name="T8" fmla="*/ 10 w 19"/>
                    <a:gd name="T9" fmla="*/ 23 h 27"/>
                    <a:gd name="T10" fmla="*/ 2 w 19"/>
                    <a:gd name="T11" fmla="*/ 22 h 27"/>
                    <a:gd name="T12" fmla="*/ 0 w 19"/>
                    <a:gd name="T13" fmla="*/ 17 h 27"/>
                    <a:gd name="T14" fmla="*/ 8 w 19"/>
                    <a:gd name="T15" fmla="*/ 12 h 27"/>
                    <a:gd name="T16" fmla="*/ 6 w 19"/>
                    <a:gd name="T17" fmla="*/ 9 h 27"/>
                    <a:gd name="T18" fmla="*/ 4 w 19"/>
                    <a:gd name="T19" fmla="*/ 4 h 27"/>
                    <a:gd name="T20" fmla="*/ 7 w 19"/>
                    <a:gd name="T21" fmla="*/ 4 h 27"/>
                    <a:gd name="T22" fmla="*/ 11 w 19"/>
                    <a:gd name="T23" fmla="*/ 0 h 27"/>
                    <a:gd name="T24" fmla="*/ 15 w 19"/>
                    <a:gd name="T25" fmla="*/ 3 h 27"/>
                    <a:gd name="T26" fmla="*/ 15 w 19"/>
                    <a:gd name="T27" fmla="*/ 10 h 27"/>
                    <a:gd name="T28" fmla="*/ 19 w 19"/>
                    <a:gd name="T29"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7">
                      <a:moveTo>
                        <a:pt x="19" y="14"/>
                      </a:moveTo>
                      <a:cubicBezTo>
                        <a:pt x="19" y="16"/>
                        <a:pt x="15" y="19"/>
                        <a:pt x="15" y="21"/>
                      </a:cubicBezTo>
                      <a:cubicBezTo>
                        <a:pt x="15" y="22"/>
                        <a:pt x="19" y="23"/>
                        <a:pt x="19" y="25"/>
                      </a:cubicBezTo>
                      <a:cubicBezTo>
                        <a:pt x="19" y="26"/>
                        <a:pt x="16" y="27"/>
                        <a:pt x="15" y="27"/>
                      </a:cubicBezTo>
                      <a:cubicBezTo>
                        <a:pt x="14" y="27"/>
                        <a:pt x="11" y="24"/>
                        <a:pt x="10" y="23"/>
                      </a:cubicBezTo>
                      <a:cubicBezTo>
                        <a:pt x="8" y="23"/>
                        <a:pt x="3" y="24"/>
                        <a:pt x="2" y="22"/>
                      </a:cubicBezTo>
                      <a:cubicBezTo>
                        <a:pt x="1" y="21"/>
                        <a:pt x="0" y="18"/>
                        <a:pt x="0" y="17"/>
                      </a:cubicBezTo>
                      <a:cubicBezTo>
                        <a:pt x="1" y="15"/>
                        <a:pt x="8" y="15"/>
                        <a:pt x="8" y="12"/>
                      </a:cubicBezTo>
                      <a:cubicBezTo>
                        <a:pt x="9" y="11"/>
                        <a:pt x="7" y="9"/>
                        <a:pt x="6" y="9"/>
                      </a:cubicBezTo>
                      <a:cubicBezTo>
                        <a:pt x="6" y="7"/>
                        <a:pt x="3" y="5"/>
                        <a:pt x="4" y="4"/>
                      </a:cubicBezTo>
                      <a:cubicBezTo>
                        <a:pt x="4" y="3"/>
                        <a:pt x="6" y="4"/>
                        <a:pt x="7" y="4"/>
                      </a:cubicBezTo>
                      <a:cubicBezTo>
                        <a:pt x="8" y="3"/>
                        <a:pt x="10" y="0"/>
                        <a:pt x="11" y="0"/>
                      </a:cubicBezTo>
                      <a:cubicBezTo>
                        <a:pt x="12" y="0"/>
                        <a:pt x="14" y="2"/>
                        <a:pt x="15" y="3"/>
                      </a:cubicBezTo>
                      <a:cubicBezTo>
                        <a:pt x="16" y="4"/>
                        <a:pt x="14" y="8"/>
                        <a:pt x="15" y="10"/>
                      </a:cubicBezTo>
                      <a:cubicBezTo>
                        <a:pt x="16" y="11"/>
                        <a:pt x="18" y="13"/>
                        <a:pt x="19" y="14"/>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71" name="Freeform 1255"/>
                <p:cNvSpPr>
                  <a:spLocks/>
                </p:cNvSpPr>
                <p:nvPr/>
              </p:nvSpPr>
              <p:spPr bwMode="auto">
                <a:xfrm>
                  <a:off x="5884579" y="3382049"/>
                  <a:ext cx="7601" cy="7601"/>
                </a:xfrm>
                <a:custGeom>
                  <a:avLst/>
                  <a:gdLst>
                    <a:gd name="T0" fmla="*/ 7 w 8"/>
                    <a:gd name="T1" fmla="*/ 5 h 16"/>
                    <a:gd name="T2" fmla="*/ 7 w 8"/>
                    <a:gd name="T3" fmla="*/ 10 h 16"/>
                    <a:gd name="T4" fmla="*/ 6 w 8"/>
                    <a:gd name="T5" fmla="*/ 16 h 16"/>
                    <a:gd name="T6" fmla="*/ 0 w 8"/>
                    <a:gd name="T7" fmla="*/ 11 h 16"/>
                    <a:gd name="T8" fmla="*/ 0 w 8"/>
                    <a:gd name="T9" fmla="*/ 5 h 16"/>
                    <a:gd name="T10" fmla="*/ 3 w 8"/>
                    <a:gd name="T11" fmla="*/ 0 h 16"/>
                    <a:gd name="T12" fmla="*/ 7 w 8"/>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7" y="5"/>
                      </a:moveTo>
                      <a:cubicBezTo>
                        <a:pt x="8" y="6"/>
                        <a:pt x="8" y="9"/>
                        <a:pt x="7" y="10"/>
                      </a:cubicBezTo>
                      <a:cubicBezTo>
                        <a:pt x="7" y="12"/>
                        <a:pt x="7" y="15"/>
                        <a:pt x="6" y="16"/>
                      </a:cubicBezTo>
                      <a:cubicBezTo>
                        <a:pt x="4" y="16"/>
                        <a:pt x="1" y="13"/>
                        <a:pt x="0" y="11"/>
                      </a:cubicBezTo>
                      <a:cubicBezTo>
                        <a:pt x="0" y="10"/>
                        <a:pt x="0" y="7"/>
                        <a:pt x="0" y="5"/>
                      </a:cubicBezTo>
                      <a:cubicBezTo>
                        <a:pt x="1" y="4"/>
                        <a:pt x="1" y="0"/>
                        <a:pt x="3" y="0"/>
                      </a:cubicBezTo>
                      <a:cubicBezTo>
                        <a:pt x="4" y="0"/>
                        <a:pt x="7" y="4"/>
                        <a:pt x="7" y="5"/>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72" name="Freeform 1256"/>
                <p:cNvSpPr>
                  <a:spLocks/>
                </p:cNvSpPr>
                <p:nvPr/>
              </p:nvSpPr>
              <p:spPr bwMode="auto">
                <a:xfrm>
                  <a:off x="5861777" y="3404851"/>
                  <a:ext cx="7601" cy="7601"/>
                </a:xfrm>
                <a:custGeom>
                  <a:avLst/>
                  <a:gdLst>
                    <a:gd name="T0" fmla="*/ 11 w 12"/>
                    <a:gd name="T1" fmla="*/ 0 h 13"/>
                    <a:gd name="T2" fmla="*/ 10 w 12"/>
                    <a:gd name="T3" fmla="*/ 5 h 13"/>
                    <a:gd name="T4" fmla="*/ 7 w 12"/>
                    <a:gd name="T5" fmla="*/ 7 h 13"/>
                    <a:gd name="T6" fmla="*/ 9 w 12"/>
                    <a:gd name="T7" fmla="*/ 10 h 13"/>
                    <a:gd name="T8" fmla="*/ 7 w 12"/>
                    <a:gd name="T9" fmla="*/ 13 h 13"/>
                    <a:gd name="T10" fmla="*/ 3 w 12"/>
                    <a:gd name="T11" fmla="*/ 11 h 13"/>
                    <a:gd name="T12" fmla="*/ 0 w 12"/>
                    <a:gd name="T13" fmla="*/ 6 h 13"/>
                    <a:gd name="T14" fmla="*/ 3 w 12"/>
                    <a:gd name="T15" fmla="*/ 2 h 13"/>
                    <a:gd name="T16" fmla="*/ 5 w 12"/>
                    <a:gd name="T17" fmla="*/ 2 h 13"/>
                    <a:gd name="T18" fmla="*/ 8 w 12"/>
                    <a:gd name="T19" fmla="*/ 0 h 13"/>
                    <a:gd name="T20" fmla="*/ 11 w 12"/>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3">
                      <a:moveTo>
                        <a:pt x="11" y="0"/>
                      </a:moveTo>
                      <a:cubicBezTo>
                        <a:pt x="12" y="1"/>
                        <a:pt x="10" y="4"/>
                        <a:pt x="10" y="5"/>
                      </a:cubicBezTo>
                      <a:cubicBezTo>
                        <a:pt x="9" y="6"/>
                        <a:pt x="7" y="7"/>
                        <a:pt x="7" y="7"/>
                      </a:cubicBezTo>
                      <a:cubicBezTo>
                        <a:pt x="7" y="8"/>
                        <a:pt x="9" y="9"/>
                        <a:pt x="9" y="10"/>
                      </a:cubicBezTo>
                      <a:cubicBezTo>
                        <a:pt x="9" y="11"/>
                        <a:pt x="7" y="13"/>
                        <a:pt x="7" y="13"/>
                      </a:cubicBezTo>
                      <a:cubicBezTo>
                        <a:pt x="5" y="13"/>
                        <a:pt x="3" y="12"/>
                        <a:pt x="3" y="11"/>
                      </a:cubicBezTo>
                      <a:cubicBezTo>
                        <a:pt x="2" y="10"/>
                        <a:pt x="0" y="7"/>
                        <a:pt x="0" y="6"/>
                      </a:cubicBezTo>
                      <a:cubicBezTo>
                        <a:pt x="0" y="5"/>
                        <a:pt x="2" y="3"/>
                        <a:pt x="3" y="2"/>
                      </a:cubicBezTo>
                      <a:cubicBezTo>
                        <a:pt x="4" y="2"/>
                        <a:pt x="5" y="2"/>
                        <a:pt x="5" y="2"/>
                      </a:cubicBezTo>
                      <a:cubicBezTo>
                        <a:pt x="6" y="2"/>
                        <a:pt x="7" y="1"/>
                        <a:pt x="8" y="0"/>
                      </a:cubicBezTo>
                      <a:cubicBezTo>
                        <a:pt x="8" y="0"/>
                        <a:pt x="10" y="0"/>
                        <a:pt x="11" y="0"/>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73" name="Freeform 1257"/>
                <p:cNvSpPr>
                  <a:spLocks/>
                </p:cNvSpPr>
                <p:nvPr/>
              </p:nvSpPr>
              <p:spPr bwMode="auto">
                <a:xfrm>
                  <a:off x="5857976" y="3412451"/>
                  <a:ext cx="7601" cy="7601"/>
                </a:xfrm>
                <a:custGeom>
                  <a:avLst/>
                  <a:gdLst>
                    <a:gd name="T0" fmla="*/ 7 w 10"/>
                    <a:gd name="T1" fmla="*/ 3 h 9"/>
                    <a:gd name="T2" fmla="*/ 9 w 10"/>
                    <a:gd name="T3" fmla="*/ 8 h 9"/>
                    <a:gd name="T4" fmla="*/ 6 w 10"/>
                    <a:gd name="T5" fmla="*/ 9 h 9"/>
                    <a:gd name="T6" fmla="*/ 1 w 10"/>
                    <a:gd name="T7" fmla="*/ 6 h 9"/>
                    <a:gd name="T8" fmla="*/ 1 w 10"/>
                    <a:gd name="T9" fmla="*/ 1 h 9"/>
                    <a:gd name="T10" fmla="*/ 5 w 10"/>
                    <a:gd name="T11" fmla="*/ 1 h 9"/>
                    <a:gd name="T12" fmla="*/ 7 w 10"/>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7" y="3"/>
                      </a:moveTo>
                      <a:cubicBezTo>
                        <a:pt x="8" y="4"/>
                        <a:pt x="10" y="6"/>
                        <a:pt x="9" y="8"/>
                      </a:cubicBezTo>
                      <a:cubicBezTo>
                        <a:pt x="9" y="8"/>
                        <a:pt x="7" y="9"/>
                        <a:pt x="6" y="9"/>
                      </a:cubicBezTo>
                      <a:cubicBezTo>
                        <a:pt x="5" y="9"/>
                        <a:pt x="2" y="7"/>
                        <a:pt x="1" y="6"/>
                      </a:cubicBezTo>
                      <a:cubicBezTo>
                        <a:pt x="0" y="5"/>
                        <a:pt x="0" y="2"/>
                        <a:pt x="1" y="1"/>
                      </a:cubicBezTo>
                      <a:cubicBezTo>
                        <a:pt x="2" y="0"/>
                        <a:pt x="4" y="0"/>
                        <a:pt x="5" y="1"/>
                      </a:cubicBezTo>
                      <a:cubicBezTo>
                        <a:pt x="6" y="1"/>
                        <a:pt x="7" y="2"/>
                        <a:pt x="7" y="3"/>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74" name="Freeform 1258"/>
                <p:cNvSpPr>
                  <a:spLocks/>
                </p:cNvSpPr>
                <p:nvPr/>
              </p:nvSpPr>
              <p:spPr bwMode="auto">
                <a:xfrm>
                  <a:off x="5857976" y="3420052"/>
                  <a:ext cx="3801" cy="3801"/>
                </a:xfrm>
                <a:custGeom>
                  <a:avLst/>
                  <a:gdLst>
                    <a:gd name="T0" fmla="*/ 7 w 7"/>
                    <a:gd name="T1" fmla="*/ 2 h 7"/>
                    <a:gd name="T2" fmla="*/ 6 w 7"/>
                    <a:gd name="T3" fmla="*/ 6 h 7"/>
                    <a:gd name="T4" fmla="*/ 4 w 7"/>
                    <a:gd name="T5" fmla="*/ 6 h 7"/>
                    <a:gd name="T6" fmla="*/ 1 w 7"/>
                    <a:gd name="T7" fmla="*/ 4 h 7"/>
                    <a:gd name="T8" fmla="*/ 1 w 7"/>
                    <a:gd name="T9" fmla="*/ 1 h 7"/>
                    <a:gd name="T10" fmla="*/ 4 w 7"/>
                    <a:gd name="T11" fmla="*/ 1 h 7"/>
                    <a:gd name="T12" fmla="*/ 7 w 7"/>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2"/>
                      </a:moveTo>
                      <a:cubicBezTo>
                        <a:pt x="7" y="3"/>
                        <a:pt x="7" y="6"/>
                        <a:pt x="6" y="6"/>
                      </a:cubicBezTo>
                      <a:cubicBezTo>
                        <a:pt x="6" y="7"/>
                        <a:pt x="4" y="7"/>
                        <a:pt x="4" y="6"/>
                      </a:cubicBezTo>
                      <a:cubicBezTo>
                        <a:pt x="3" y="6"/>
                        <a:pt x="1" y="5"/>
                        <a:pt x="1" y="4"/>
                      </a:cubicBezTo>
                      <a:cubicBezTo>
                        <a:pt x="0" y="4"/>
                        <a:pt x="1" y="2"/>
                        <a:pt x="1" y="1"/>
                      </a:cubicBezTo>
                      <a:cubicBezTo>
                        <a:pt x="2" y="1"/>
                        <a:pt x="3" y="0"/>
                        <a:pt x="4" y="1"/>
                      </a:cubicBezTo>
                      <a:cubicBezTo>
                        <a:pt x="5" y="1"/>
                        <a:pt x="7" y="1"/>
                        <a:pt x="7" y="2"/>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75" name="Freeform 1259"/>
                <p:cNvSpPr>
                  <a:spLocks/>
                </p:cNvSpPr>
                <p:nvPr/>
              </p:nvSpPr>
              <p:spPr bwMode="auto">
                <a:xfrm>
                  <a:off x="5857976" y="3404851"/>
                  <a:ext cx="3801" cy="0"/>
                </a:xfrm>
                <a:custGeom>
                  <a:avLst/>
                  <a:gdLst>
                    <a:gd name="T0" fmla="*/ 7 w 7"/>
                    <a:gd name="T1" fmla="*/ 1 h 6"/>
                    <a:gd name="T2" fmla="*/ 7 w 7"/>
                    <a:gd name="T3" fmla="*/ 3 h 6"/>
                    <a:gd name="T4" fmla="*/ 6 w 7"/>
                    <a:gd name="T5" fmla="*/ 6 h 6"/>
                    <a:gd name="T6" fmla="*/ 2 w 7"/>
                    <a:gd name="T7" fmla="*/ 5 h 6"/>
                    <a:gd name="T8" fmla="*/ 0 w 7"/>
                    <a:gd name="T9" fmla="*/ 2 h 6"/>
                    <a:gd name="T10" fmla="*/ 3 w 7"/>
                    <a:gd name="T11" fmla="*/ 0 h 6"/>
                    <a:gd name="T12" fmla="*/ 7 w 7"/>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1"/>
                      </a:moveTo>
                      <a:cubicBezTo>
                        <a:pt x="7" y="1"/>
                        <a:pt x="7" y="3"/>
                        <a:pt x="7" y="3"/>
                      </a:cubicBezTo>
                      <a:cubicBezTo>
                        <a:pt x="7" y="4"/>
                        <a:pt x="6" y="6"/>
                        <a:pt x="6" y="6"/>
                      </a:cubicBezTo>
                      <a:cubicBezTo>
                        <a:pt x="5" y="6"/>
                        <a:pt x="2" y="6"/>
                        <a:pt x="2" y="5"/>
                      </a:cubicBezTo>
                      <a:cubicBezTo>
                        <a:pt x="1" y="4"/>
                        <a:pt x="0" y="2"/>
                        <a:pt x="0" y="2"/>
                      </a:cubicBezTo>
                      <a:cubicBezTo>
                        <a:pt x="0" y="1"/>
                        <a:pt x="2" y="0"/>
                        <a:pt x="3" y="0"/>
                      </a:cubicBezTo>
                      <a:cubicBezTo>
                        <a:pt x="4" y="0"/>
                        <a:pt x="6" y="0"/>
                        <a:pt x="7" y="1"/>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76" name="Freeform 1260"/>
                <p:cNvSpPr>
                  <a:spLocks/>
                </p:cNvSpPr>
                <p:nvPr/>
              </p:nvSpPr>
              <p:spPr bwMode="auto">
                <a:xfrm>
                  <a:off x="5854176" y="3408652"/>
                  <a:ext cx="3801" cy="3801"/>
                </a:xfrm>
                <a:custGeom>
                  <a:avLst/>
                  <a:gdLst>
                    <a:gd name="T0" fmla="*/ 12 w 12"/>
                    <a:gd name="T1" fmla="*/ 0 h 9"/>
                    <a:gd name="T2" fmla="*/ 11 w 12"/>
                    <a:gd name="T3" fmla="*/ 3 h 9"/>
                    <a:gd name="T4" fmla="*/ 7 w 12"/>
                    <a:gd name="T5" fmla="*/ 6 h 9"/>
                    <a:gd name="T6" fmla="*/ 3 w 12"/>
                    <a:gd name="T7" fmla="*/ 9 h 9"/>
                    <a:gd name="T8" fmla="*/ 0 w 12"/>
                    <a:gd name="T9" fmla="*/ 6 h 9"/>
                    <a:gd name="T10" fmla="*/ 1 w 12"/>
                    <a:gd name="T11" fmla="*/ 3 h 9"/>
                    <a:gd name="T12" fmla="*/ 6 w 12"/>
                    <a:gd name="T13" fmla="*/ 2 h 9"/>
                    <a:gd name="T14" fmla="*/ 8 w 12"/>
                    <a:gd name="T15" fmla="*/ 0 h 9"/>
                    <a:gd name="T16" fmla="*/ 12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2" y="0"/>
                      </a:moveTo>
                      <a:cubicBezTo>
                        <a:pt x="12" y="1"/>
                        <a:pt x="11" y="3"/>
                        <a:pt x="11" y="3"/>
                      </a:cubicBezTo>
                      <a:cubicBezTo>
                        <a:pt x="10" y="4"/>
                        <a:pt x="8" y="5"/>
                        <a:pt x="7" y="6"/>
                      </a:cubicBezTo>
                      <a:cubicBezTo>
                        <a:pt x="6" y="6"/>
                        <a:pt x="5" y="9"/>
                        <a:pt x="3" y="9"/>
                      </a:cubicBezTo>
                      <a:cubicBezTo>
                        <a:pt x="2" y="9"/>
                        <a:pt x="0" y="7"/>
                        <a:pt x="0" y="6"/>
                      </a:cubicBezTo>
                      <a:cubicBezTo>
                        <a:pt x="0" y="5"/>
                        <a:pt x="0" y="4"/>
                        <a:pt x="1" y="3"/>
                      </a:cubicBezTo>
                      <a:cubicBezTo>
                        <a:pt x="2" y="3"/>
                        <a:pt x="5" y="3"/>
                        <a:pt x="6" y="2"/>
                      </a:cubicBezTo>
                      <a:cubicBezTo>
                        <a:pt x="7" y="2"/>
                        <a:pt x="8" y="1"/>
                        <a:pt x="8" y="0"/>
                      </a:cubicBezTo>
                      <a:cubicBezTo>
                        <a:pt x="9" y="0"/>
                        <a:pt x="11" y="0"/>
                        <a:pt x="12" y="0"/>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77" name="Freeform 1261"/>
                <p:cNvSpPr>
                  <a:spLocks/>
                </p:cNvSpPr>
                <p:nvPr/>
              </p:nvSpPr>
              <p:spPr bwMode="auto">
                <a:xfrm>
                  <a:off x="5850375" y="3416253"/>
                  <a:ext cx="7601" cy="3801"/>
                </a:xfrm>
                <a:custGeom>
                  <a:avLst/>
                  <a:gdLst>
                    <a:gd name="T0" fmla="*/ 9 w 9"/>
                    <a:gd name="T1" fmla="*/ 5 h 11"/>
                    <a:gd name="T2" fmla="*/ 8 w 9"/>
                    <a:gd name="T3" fmla="*/ 10 h 11"/>
                    <a:gd name="T4" fmla="*/ 2 w 9"/>
                    <a:gd name="T5" fmla="*/ 10 h 11"/>
                    <a:gd name="T6" fmla="*/ 0 w 9"/>
                    <a:gd name="T7" fmla="*/ 8 h 11"/>
                    <a:gd name="T8" fmla="*/ 1 w 9"/>
                    <a:gd name="T9" fmla="*/ 1 h 11"/>
                    <a:gd name="T10" fmla="*/ 6 w 9"/>
                    <a:gd name="T11" fmla="*/ 1 h 11"/>
                    <a:gd name="T12" fmla="*/ 7 w 9"/>
                    <a:gd name="T13" fmla="*/ 2 h 11"/>
                    <a:gd name="T14" fmla="*/ 9 w 9"/>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9" y="5"/>
                      </a:moveTo>
                      <a:cubicBezTo>
                        <a:pt x="9" y="7"/>
                        <a:pt x="9" y="10"/>
                        <a:pt x="8" y="10"/>
                      </a:cubicBezTo>
                      <a:cubicBezTo>
                        <a:pt x="7" y="11"/>
                        <a:pt x="4" y="11"/>
                        <a:pt x="2" y="10"/>
                      </a:cubicBezTo>
                      <a:cubicBezTo>
                        <a:pt x="2" y="10"/>
                        <a:pt x="1" y="9"/>
                        <a:pt x="0" y="8"/>
                      </a:cubicBezTo>
                      <a:cubicBezTo>
                        <a:pt x="0" y="6"/>
                        <a:pt x="0" y="2"/>
                        <a:pt x="1" y="1"/>
                      </a:cubicBezTo>
                      <a:cubicBezTo>
                        <a:pt x="2" y="0"/>
                        <a:pt x="5" y="0"/>
                        <a:pt x="6" y="1"/>
                      </a:cubicBezTo>
                      <a:cubicBezTo>
                        <a:pt x="6" y="1"/>
                        <a:pt x="7" y="2"/>
                        <a:pt x="7" y="2"/>
                      </a:cubicBezTo>
                      <a:cubicBezTo>
                        <a:pt x="7" y="3"/>
                        <a:pt x="8" y="4"/>
                        <a:pt x="9" y="5"/>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78" name="Freeform 1262"/>
                <p:cNvSpPr>
                  <a:spLocks/>
                </p:cNvSpPr>
                <p:nvPr/>
              </p:nvSpPr>
              <p:spPr bwMode="auto">
                <a:xfrm>
                  <a:off x="5823774" y="3545463"/>
                  <a:ext cx="11402" cy="11402"/>
                </a:xfrm>
                <a:custGeom>
                  <a:avLst/>
                  <a:gdLst>
                    <a:gd name="T0" fmla="*/ 18 w 19"/>
                    <a:gd name="T1" fmla="*/ 3 h 25"/>
                    <a:gd name="T2" fmla="*/ 18 w 19"/>
                    <a:gd name="T3" fmla="*/ 9 h 25"/>
                    <a:gd name="T4" fmla="*/ 17 w 19"/>
                    <a:gd name="T5" fmla="*/ 14 h 25"/>
                    <a:gd name="T6" fmla="*/ 9 w 19"/>
                    <a:gd name="T7" fmla="*/ 18 h 25"/>
                    <a:gd name="T8" fmla="*/ 7 w 19"/>
                    <a:gd name="T9" fmla="*/ 24 h 25"/>
                    <a:gd name="T10" fmla="*/ 2 w 19"/>
                    <a:gd name="T11" fmla="*/ 24 h 25"/>
                    <a:gd name="T12" fmla="*/ 1 w 19"/>
                    <a:gd name="T13" fmla="*/ 17 h 25"/>
                    <a:gd name="T14" fmla="*/ 3 w 19"/>
                    <a:gd name="T15" fmla="*/ 12 h 25"/>
                    <a:gd name="T16" fmla="*/ 7 w 19"/>
                    <a:gd name="T17" fmla="*/ 8 h 25"/>
                    <a:gd name="T18" fmla="*/ 11 w 19"/>
                    <a:gd name="T19" fmla="*/ 2 h 25"/>
                    <a:gd name="T20" fmla="*/ 16 w 19"/>
                    <a:gd name="T21" fmla="*/ 0 h 25"/>
                    <a:gd name="T22" fmla="*/ 18 w 19"/>
                    <a:gd name="T2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5">
                      <a:moveTo>
                        <a:pt x="18" y="3"/>
                      </a:moveTo>
                      <a:cubicBezTo>
                        <a:pt x="19" y="5"/>
                        <a:pt x="18" y="8"/>
                        <a:pt x="18" y="9"/>
                      </a:cubicBezTo>
                      <a:cubicBezTo>
                        <a:pt x="18" y="11"/>
                        <a:pt x="17" y="13"/>
                        <a:pt x="17" y="14"/>
                      </a:cubicBezTo>
                      <a:cubicBezTo>
                        <a:pt x="15" y="16"/>
                        <a:pt x="11" y="16"/>
                        <a:pt x="9" y="18"/>
                      </a:cubicBezTo>
                      <a:cubicBezTo>
                        <a:pt x="8" y="19"/>
                        <a:pt x="9" y="23"/>
                        <a:pt x="7" y="24"/>
                      </a:cubicBezTo>
                      <a:cubicBezTo>
                        <a:pt x="6" y="25"/>
                        <a:pt x="3" y="25"/>
                        <a:pt x="2" y="24"/>
                      </a:cubicBezTo>
                      <a:cubicBezTo>
                        <a:pt x="1" y="23"/>
                        <a:pt x="0" y="19"/>
                        <a:pt x="1" y="17"/>
                      </a:cubicBezTo>
                      <a:cubicBezTo>
                        <a:pt x="1" y="16"/>
                        <a:pt x="2" y="13"/>
                        <a:pt x="3" y="12"/>
                      </a:cubicBezTo>
                      <a:cubicBezTo>
                        <a:pt x="4" y="11"/>
                        <a:pt x="6" y="9"/>
                        <a:pt x="7" y="8"/>
                      </a:cubicBezTo>
                      <a:cubicBezTo>
                        <a:pt x="8" y="6"/>
                        <a:pt x="10" y="3"/>
                        <a:pt x="11" y="2"/>
                      </a:cubicBezTo>
                      <a:cubicBezTo>
                        <a:pt x="12" y="1"/>
                        <a:pt x="15" y="0"/>
                        <a:pt x="16" y="0"/>
                      </a:cubicBezTo>
                      <a:cubicBezTo>
                        <a:pt x="17" y="0"/>
                        <a:pt x="18" y="2"/>
                        <a:pt x="18" y="3"/>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79" name="Freeform 1263"/>
                <p:cNvSpPr>
                  <a:spLocks/>
                </p:cNvSpPr>
                <p:nvPr/>
              </p:nvSpPr>
              <p:spPr bwMode="auto">
                <a:xfrm>
                  <a:off x="5816173" y="3507460"/>
                  <a:ext cx="7601" cy="7601"/>
                </a:xfrm>
                <a:custGeom>
                  <a:avLst/>
                  <a:gdLst>
                    <a:gd name="T0" fmla="*/ 9 w 10"/>
                    <a:gd name="T1" fmla="*/ 3 h 14"/>
                    <a:gd name="T2" fmla="*/ 9 w 10"/>
                    <a:gd name="T3" fmla="*/ 9 h 14"/>
                    <a:gd name="T4" fmla="*/ 7 w 10"/>
                    <a:gd name="T5" fmla="*/ 13 h 14"/>
                    <a:gd name="T6" fmla="*/ 3 w 10"/>
                    <a:gd name="T7" fmla="*/ 13 h 14"/>
                    <a:gd name="T8" fmla="*/ 0 w 10"/>
                    <a:gd name="T9" fmla="*/ 9 h 14"/>
                    <a:gd name="T10" fmla="*/ 0 w 10"/>
                    <a:gd name="T11" fmla="*/ 4 h 14"/>
                    <a:gd name="T12" fmla="*/ 4 w 10"/>
                    <a:gd name="T13" fmla="*/ 1 h 14"/>
                    <a:gd name="T14" fmla="*/ 7 w 10"/>
                    <a:gd name="T15" fmla="*/ 1 h 14"/>
                    <a:gd name="T16" fmla="*/ 9 w 1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9" y="3"/>
                      </a:moveTo>
                      <a:cubicBezTo>
                        <a:pt x="10" y="4"/>
                        <a:pt x="10" y="7"/>
                        <a:pt x="9" y="9"/>
                      </a:cubicBezTo>
                      <a:cubicBezTo>
                        <a:pt x="9" y="10"/>
                        <a:pt x="8" y="13"/>
                        <a:pt x="7" y="13"/>
                      </a:cubicBezTo>
                      <a:cubicBezTo>
                        <a:pt x="6" y="14"/>
                        <a:pt x="4" y="14"/>
                        <a:pt x="3" y="13"/>
                      </a:cubicBezTo>
                      <a:cubicBezTo>
                        <a:pt x="2" y="13"/>
                        <a:pt x="1" y="10"/>
                        <a:pt x="0" y="9"/>
                      </a:cubicBezTo>
                      <a:cubicBezTo>
                        <a:pt x="0" y="8"/>
                        <a:pt x="0" y="5"/>
                        <a:pt x="0" y="4"/>
                      </a:cubicBezTo>
                      <a:cubicBezTo>
                        <a:pt x="1" y="3"/>
                        <a:pt x="3" y="1"/>
                        <a:pt x="4" y="1"/>
                      </a:cubicBezTo>
                      <a:cubicBezTo>
                        <a:pt x="5" y="0"/>
                        <a:pt x="7" y="0"/>
                        <a:pt x="7" y="1"/>
                      </a:cubicBezTo>
                      <a:cubicBezTo>
                        <a:pt x="8" y="1"/>
                        <a:pt x="9" y="2"/>
                        <a:pt x="9" y="3"/>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80" name="Freeform 1264"/>
                <p:cNvSpPr>
                  <a:spLocks/>
                </p:cNvSpPr>
                <p:nvPr/>
              </p:nvSpPr>
              <p:spPr bwMode="auto">
                <a:xfrm>
                  <a:off x="5759168" y="3515060"/>
                  <a:ext cx="57006" cy="38003"/>
                </a:xfrm>
                <a:custGeom>
                  <a:avLst/>
                  <a:gdLst>
                    <a:gd name="T0" fmla="*/ 95 w 96"/>
                    <a:gd name="T1" fmla="*/ 43 h 65"/>
                    <a:gd name="T2" fmla="*/ 95 w 96"/>
                    <a:gd name="T3" fmla="*/ 49 h 65"/>
                    <a:gd name="T4" fmla="*/ 88 w 96"/>
                    <a:gd name="T5" fmla="*/ 54 h 65"/>
                    <a:gd name="T6" fmla="*/ 84 w 96"/>
                    <a:gd name="T7" fmla="*/ 56 h 65"/>
                    <a:gd name="T8" fmla="*/ 81 w 96"/>
                    <a:gd name="T9" fmla="*/ 63 h 65"/>
                    <a:gd name="T10" fmla="*/ 74 w 96"/>
                    <a:gd name="T11" fmla="*/ 64 h 65"/>
                    <a:gd name="T12" fmla="*/ 73 w 96"/>
                    <a:gd name="T13" fmla="*/ 65 h 65"/>
                    <a:gd name="T14" fmla="*/ 72 w 96"/>
                    <a:gd name="T15" fmla="*/ 63 h 65"/>
                    <a:gd name="T16" fmla="*/ 67 w 96"/>
                    <a:gd name="T17" fmla="*/ 62 h 65"/>
                    <a:gd name="T18" fmla="*/ 65 w 96"/>
                    <a:gd name="T19" fmla="*/ 64 h 65"/>
                    <a:gd name="T20" fmla="*/ 61 w 96"/>
                    <a:gd name="T21" fmla="*/ 64 h 65"/>
                    <a:gd name="T22" fmla="*/ 57 w 96"/>
                    <a:gd name="T23" fmla="*/ 62 h 65"/>
                    <a:gd name="T24" fmla="*/ 58 w 96"/>
                    <a:gd name="T25" fmla="*/ 57 h 65"/>
                    <a:gd name="T26" fmla="*/ 55 w 96"/>
                    <a:gd name="T27" fmla="*/ 54 h 65"/>
                    <a:gd name="T28" fmla="*/ 55 w 96"/>
                    <a:gd name="T29" fmla="*/ 51 h 65"/>
                    <a:gd name="T30" fmla="*/ 52 w 96"/>
                    <a:gd name="T31" fmla="*/ 47 h 65"/>
                    <a:gd name="T32" fmla="*/ 48 w 96"/>
                    <a:gd name="T33" fmla="*/ 47 h 65"/>
                    <a:gd name="T34" fmla="*/ 46 w 96"/>
                    <a:gd name="T35" fmla="*/ 50 h 65"/>
                    <a:gd name="T36" fmla="*/ 47 w 96"/>
                    <a:gd name="T37" fmla="*/ 55 h 65"/>
                    <a:gd name="T38" fmla="*/ 44 w 96"/>
                    <a:gd name="T39" fmla="*/ 56 h 65"/>
                    <a:gd name="T40" fmla="*/ 41 w 96"/>
                    <a:gd name="T41" fmla="*/ 60 h 65"/>
                    <a:gd name="T42" fmla="*/ 35 w 96"/>
                    <a:gd name="T43" fmla="*/ 60 h 65"/>
                    <a:gd name="T44" fmla="*/ 31 w 96"/>
                    <a:gd name="T45" fmla="*/ 59 h 65"/>
                    <a:gd name="T46" fmla="*/ 29 w 96"/>
                    <a:gd name="T47" fmla="*/ 56 h 65"/>
                    <a:gd name="T48" fmla="*/ 25 w 96"/>
                    <a:gd name="T49" fmla="*/ 56 h 65"/>
                    <a:gd name="T50" fmla="*/ 24 w 96"/>
                    <a:gd name="T51" fmla="*/ 54 h 65"/>
                    <a:gd name="T52" fmla="*/ 22 w 96"/>
                    <a:gd name="T53" fmla="*/ 50 h 65"/>
                    <a:gd name="T54" fmla="*/ 17 w 96"/>
                    <a:gd name="T55" fmla="*/ 46 h 65"/>
                    <a:gd name="T56" fmla="*/ 15 w 96"/>
                    <a:gd name="T57" fmla="*/ 43 h 65"/>
                    <a:gd name="T58" fmla="*/ 18 w 96"/>
                    <a:gd name="T59" fmla="*/ 41 h 65"/>
                    <a:gd name="T60" fmla="*/ 18 w 96"/>
                    <a:gd name="T61" fmla="*/ 34 h 65"/>
                    <a:gd name="T62" fmla="*/ 11 w 96"/>
                    <a:gd name="T63" fmla="*/ 34 h 65"/>
                    <a:gd name="T64" fmla="*/ 3 w 96"/>
                    <a:gd name="T65" fmla="*/ 36 h 65"/>
                    <a:gd name="T66" fmla="*/ 1 w 96"/>
                    <a:gd name="T67" fmla="*/ 29 h 65"/>
                    <a:gd name="T68" fmla="*/ 5 w 96"/>
                    <a:gd name="T69" fmla="*/ 24 h 65"/>
                    <a:gd name="T70" fmla="*/ 10 w 96"/>
                    <a:gd name="T71" fmla="*/ 20 h 65"/>
                    <a:gd name="T72" fmla="*/ 13 w 96"/>
                    <a:gd name="T73" fmla="*/ 13 h 65"/>
                    <a:gd name="T74" fmla="*/ 19 w 96"/>
                    <a:gd name="T75" fmla="*/ 11 h 65"/>
                    <a:gd name="T76" fmla="*/ 23 w 96"/>
                    <a:gd name="T77" fmla="*/ 10 h 65"/>
                    <a:gd name="T78" fmla="*/ 26 w 96"/>
                    <a:gd name="T79" fmla="*/ 7 h 65"/>
                    <a:gd name="T80" fmla="*/ 33 w 96"/>
                    <a:gd name="T81" fmla="*/ 7 h 65"/>
                    <a:gd name="T82" fmla="*/ 38 w 96"/>
                    <a:gd name="T83" fmla="*/ 5 h 65"/>
                    <a:gd name="T84" fmla="*/ 40 w 96"/>
                    <a:gd name="T85" fmla="*/ 1 h 65"/>
                    <a:gd name="T86" fmla="*/ 44 w 96"/>
                    <a:gd name="T87" fmla="*/ 1 h 65"/>
                    <a:gd name="T88" fmla="*/ 46 w 96"/>
                    <a:gd name="T89" fmla="*/ 4 h 65"/>
                    <a:gd name="T90" fmla="*/ 45 w 96"/>
                    <a:gd name="T91" fmla="*/ 6 h 65"/>
                    <a:gd name="T92" fmla="*/ 40 w 96"/>
                    <a:gd name="T93" fmla="*/ 8 h 65"/>
                    <a:gd name="T94" fmla="*/ 37 w 96"/>
                    <a:gd name="T95" fmla="*/ 12 h 65"/>
                    <a:gd name="T96" fmla="*/ 33 w 96"/>
                    <a:gd name="T97" fmla="*/ 13 h 65"/>
                    <a:gd name="T98" fmla="*/ 34 w 96"/>
                    <a:gd name="T99" fmla="*/ 15 h 65"/>
                    <a:gd name="T100" fmla="*/ 32 w 96"/>
                    <a:gd name="T101" fmla="*/ 17 h 65"/>
                    <a:gd name="T102" fmla="*/ 40 w 96"/>
                    <a:gd name="T103" fmla="*/ 18 h 65"/>
                    <a:gd name="T104" fmla="*/ 45 w 96"/>
                    <a:gd name="T105" fmla="*/ 14 h 65"/>
                    <a:gd name="T106" fmla="*/ 50 w 96"/>
                    <a:gd name="T107" fmla="*/ 15 h 65"/>
                    <a:gd name="T108" fmla="*/ 63 w 96"/>
                    <a:gd name="T109" fmla="*/ 11 h 65"/>
                    <a:gd name="T110" fmla="*/ 72 w 96"/>
                    <a:gd name="T111" fmla="*/ 9 h 65"/>
                    <a:gd name="T112" fmla="*/ 80 w 96"/>
                    <a:gd name="T113" fmla="*/ 12 h 65"/>
                    <a:gd name="T114" fmla="*/ 80 w 96"/>
                    <a:gd name="T115" fmla="*/ 21 h 65"/>
                    <a:gd name="T116" fmla="*/ 87 w 96"/>
                    <a:gd name="T117" fmla="*/ 29 h 65"/>
                    <a:gd name="T118" fmla="*/ 85 w 96"/>
                    <a:gd name="T119" fmla="*/ 35 h 65"/>
                    <a:gd name="T120" fmla="*/ 88 w 96"/>
                    <a:gd name="T121" fmla="*/ 41 h 65"/>
                    <a:gd name="T122" fmla="*/ 95 w 96"/>
                    <a:gd name="T123"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65">
                      <a:moveTo>
                        <a:pt x="95" y="43"/>
                      </a:moveTo>
                      <a:cubicBezTo>
                        <a:pt x="96" y="44"/>
                        <a:pt x="96" y="48"/>
                        <a:pt x="95" y="49"/>
                      </a:cubicBezTo>
                      <a:cubicBezTo>
                        <a:pt x="94" y="51"/>
                        <a:pt x="90" y="53"/>
                        <a:pt x="88" y="54"/>
                      </a:cubicBezTo>
                      <a:cubicBezTo>
                        <a:pt x="87" y="55"/>
                        <a:pt x="84" y="55"/>
                        <a:pt x="84" y="56"/>
                      </a:cubicBezTo>
                      <a:cubicBezTo>
                        <a:pt x="82" y="57"/>
                        <a:pt x="83" y="62"/>
                        <a:pt x="81" y="63"/>
                      </a:cubicBezTo>
                      <a:cubicBezTo>
                        <a:pt x="80" y="64"/>
                        <a:pt x="76" y="63"/>
                        <a:pt x="74" y="64"/>
                      </a:cubicBezTo>
                      <a:cubicBezTo>
                        <a:pt x="74" y="64"/>
                        <a:pt x="74" y="65"/>
                        <a:pt x="73" y="65"/>
                      </a:cubicBezTo>
                      <a:cubicBezTo>
                        <a:pt x="73" y="65"/>
                        <a:pt x="72" y="64"/>
                        <a:pt x="72" y="63"/>
                      </a:cubicBezTo>
                      <a:cubicBezTo>
                        <a:pt x="71" y="63"/>
                        <a:pt x="68" y="62"/>
                        <a:pt x="67" y="62"/>
                      </a:cubicBezTo>
                      <a:cubicBezTo>
                        <a:pt x="67" y="62"/>
                        <a:pt x="66" y="63"/>
                        <a:pt x="65" y="64"/>
                      </a:cubicBezTo>
                      <a:cubicBezTo>
                        <a:pt x="64" y="64"/>
                        <a:pt x="62" y="64"/>
                        <a:pt x="61" y="64"/>
                      </a:cubicBezTo>
                      <a:cubicBezTo>
                        <a:pt x="60" y="64"/>
                        <a:pt x="58" y="63"/>
                        <a:pt x="57" y="62"/>
                      </a:cubicBezTo>
                      <a:cubicBezTo>
                        <a:pt x="57" y="61"/>
                        <a:pt x="59" y="58"/>
                        <a:pt x="58" y="57"/>
                      </a:cubicBezTo>
                      <a:cubicBezTo>
                        <a:pt x="58" y="56"/>
                        <a:pt x="56" y="55"/>
                        <a:pt x="55" y="54"/>
                      </a:cubicBezTo>
                      <a:cubicBezTo>
                        <a:pt x="55" y="53"/>
                        <a:pt x="56" y="51"/>
                        <a:pt x="55" y="51"/>
                      </a:cubicBezTo>
                      <a:cubicBezTo>
                        <a:pt x="55" y="50"/>
                        <a:pt x="53" y="48"/>
                        <a:pt x="52" y="47"/>
                      </a:cubicBezTo>
                      <a:cubicBezTo>
                        <a:pt x="51" y="47"/>
                        <a:pt x="49" y="47"/>
                        <a:pt x="48" y="47"/>
                      </a:cubicBezTo>
                      <a:cubicBezTo>
                        <a:pt x="47" y="48"/>
                        <a:pt x="46" y="49"/>
                        <a:pt x="46" y="50"/>
                      </a:cubicBezTo>
                      <a:cubicBezTo>
                        <a:pt x="46" y="51"/>
                        <a:pt x="47" y="54"/>
                        <a:pt x="47" y="55"/>
                      </a:cubicBezTo>
                      <a:cubicBezTo>
                        <a:pt x="46" y="55"/>
                        <a:pt x="44" y="56"/>
                        <a:pt x="44" y="56"/>
                      </a:cubicBezTo>
                      <a:cubicBezTo>
                        <a:pt x="43" y="57"/>
                        <a:pt x="42" y="59"/>
                        <a:pt x="41" y="60"/>
                      </a:cubicBezTo>
                      <a:cubicBezTo>
                        <a:pt x="40" y="61"/>
                        <a:pt x="37" y="60"/>
                        <a:pt x="35" y="60"/>
                      </a:cubicBezTo>
                      <a:cubicBezTo>
                        <a:pt x="34" y="60"/>
                        <a:pt x="32" y="60"/>
                        <a:pt x="31" y="59"/>
                      </a:cubicBezTo>
                      <a:cubicBezTo>
                        <a:pt x="31" y="59"/>
                        <a:pt x="30" y="57"/>
                        <a:pt x="29" y="56"/>
                      </a:cubicBezTo>
                      <a:cubicBezTo>
                        <a:pt x="28" y="56"/>
                        <a:pt x="26" y="57"/>
                        <a:pt x="25" y="56"/>
                      </a:cubicBezTo>
                      <a:cubicBezTo>
                        <a:pt x="25" y="56"/>
                        <a:pt x="24" y="55"/>
                        <a:pt x="24" y="54"/>
                      </a:cubicBezTo>
                      <a:cubicBezTo>
                        <a:pt x="23" y="53"/>
                        <a:pt x="23" y="51"/>
                        <a:pt x="22" y="50"/>
                      </a:cubicBezTo>
                      <a:cubicBezTo>
                        <a:pt x="21" y="49"/>
                        <a:pt x="18" y="48"/>
                        <a:pt x="17" y="46"/>
                      </a:cubicBezTo>
                      <a:cubicBezTo>
                        <a:pt x="17" y="46"/>
                        <a:pt x="15" y="43"/>
                        <a:pt x="15" y="43"/>
                      </a:cubicBezTo>
                      <a:cubicBezTo>
                        <a:pt x="16" y="43"/>
                        <a:pt x="17" y="42"/>
                        <a:pt x="18" y="41"/>
                      </a:cubicBezTo>
                      <a:cubicBezTo>
                        <a:pt x="19" y="40"/>
                        <a:pt x="19" y="35"/>
                        <a:pt x="18" y="34"/>
                      </a:cubicBezTo>
                      <a:cubicBezTo>
                        <a:pt x="17" y="33"/>
                        <a:pt x="13" y="34"/>
                        <a:pt x="11" y="34"/>
                      </a:cubicBezTo>
                      <a:cubicBezTo>
                        <a:pt x="9" y="34"/>
                        <a:pt x="5" y="37"/>
                        <a:pt x="3" y="36"/>
                      </a:cubicBezTo>
                      <a:cubicBezTo>
                        <a:pt x="1" y="35"/>
                        <a:pt x="0" y="31"/>
                        <a:pt x="1" y="29"/>
                      </a:cubicBezTo>
                      <a:cubicBezTo>
                        <a:pt x="1" y="27"/>
                        <a:pt x="4" y="25"/>
                        <a:pt x="5" y="24"/>
                      </a:cubicBezTo>
                      <a:cubicBezTo>
                        <a:pt x="6" y="23"/>
                        <a:pt x="9" y="21"/>
                        <a:pt x="10" y="20"/>
                      </a:cubicBezTo>
                      <a:cubicBezTo>
                        <a:pt x="11" y="18"/>
                        <a:pt x="11" y="14"/>
                        <a:pt x="13" y="13"/>
                      </a:cubicBezTo>
                      <a:cubicBezTo>
                        <a:pt x="14" y="12"/>
                        <a:pt x="18" y="11"/>
                        <a:pt x="19" y="11"/>
                      </a:cubicBezTo>
                      <a:cubicBezTo>
                        <a:pt x="20" y="11"/>
                        <a:pt x="22" y="10"/>
                        <a:pt x="23" y="10"/>
                      </a:cubicBezTo>
                      <a:cubicBezTo>
                        <a:pt x="24" y="9"/>
                        <a:pt x="25" y="8"/>
                        <a:pt x="26" y="7"/>
                      </a:cubicBezTo>
                      <a:cubicBezTo>
                        <a:pt x="28" y="7"/>
                        <a:pt x="31" y="8"/>
                        <a:pt x="33" y="7"/>
                      </a:cubicBezTo>
                      <a:cubicBezTo>
                        <a:pt x="34" y="7"/>
                        <a:pt x="37" y="6"/>
                        <a:pt x="38" y="5"/>
                      </a:cubicBezTo>
                      <a:cubicBezTo>
                        <a:pt x="39" y="4"/>
                        <a:pt x="39" y="1"/>
                        <a:pt x="40" y="1"/>
                      </a:cubicBezTo>
                      <a:cubicBezTo>
                        <a:pt x="41" y="0"/>
                        <a:pt x="43" y="0"/>
                        <a:pt x="44" y="1"/>
                      </a:cubicBezTo>
                      <a:cubicBezTo>
                        <a:pt x="45" y="1"/>
                        <a:pt x="46" y="3"/>
                        <a:pt x="46" y="4"/>
                      </a:cubicBezTo>
                      <a:cubicBezTo>
                        <a:pt x="46" y="4"/>
                        <a:pt x="45" y="5"/>
                        <a:pt x="45" y="6"/>
                      </a:cubicBezTo>
                      <a:cubicBezTo>
                        <a:pt x="44" y="7"/>
                        <a:pt x="41" y="7"/>
                        <a:pt x="40" y="8"/>
                      </a:cubicBezTo>
                      <a:cubicBezTo>
                        <a:pt x="39" y="9"/>
                        <a:pt x="38" y="11"/>
                        <a:pt x="37" y="12"/>
                      </a:cubicBezTo>
                      <a:cubicBezTo>
                        <a:pt x="36" y="12"/>
                        <a:pt x="34" y="12"/>
                        <a:pt x="33" y="13"/>
                      </a:cubicBezTo>
                      <a:cubicBezTo>
                        <a:pt x="33" y="13"/>
                        <a:pt x="34" y="15"/>
                        <a:pt x="34" y="15"/>
                      </a:cubicBezTo>
                      <a:cubicBezTo>
                        <a:pt x="33" y="16"/>
                        <a:pt x="31" y="17"/>
                        <a:pt x="32" y="17"/>
                      </a:cubicBezTo>
                      <a:cubicBezTo>
                        <a:pt x="32" y="19"/>
                        <a:pt x="38" y="18"/>
                        <a:pt x="40" y="18"/>
                      </a:cubicBezTo>
                      <a:cubicBezTo>
                        <a:pt x="42" y="17"/>
                        <a:pt x="43" y="14"/>
                        <a:pt x="45" y="14"/>
                      </a:cubicBezTo>
                      <a:cubicBezTo>
                        <a:pt x="46" y="13"/>
                        <a:pt x="49" y="15"/>
                        <a:pt x="50" y="15"/>
                      </a:cubicBezTo>
                      <a:cubicBezTo>
                        <a:pt x="53" y="15"/>
                        <a:pt x="60" y="12"/>
                        <a:pt x="63" y="11"/>
                      </a:cubicBezTo>
                      <a:cubicBezTo>
                        <a:pt x="65" y="10"/>
                        <a:pt x="70" y="8"/>
                        <a:pt x="72" y="9"/>
                      </a:cubicBezTo>
                      <a:cubicBezTo>
                        <a:pt x="74" y="9"/>
                        <a:pt x="79" y="11"/>
                        <a:pt x="80" y="12"/>
                      </a:cubicBezTo>
                      <a:cubicBezTo>
                        <a:pt x="81" y="14"/>
                        <a:pt x="79" y="19"/>
                        <a:pt x="80" y="21"/>
                      </a:cubicBezTo>
                      <a:cubicBezTo>
                        <a:pt x="81" y="23"/>
                        <a:pt x="86" y="26"/>
                        <a:pt x="87" y="29"/>
                      </a:cubicBezTo>
                      <a:cubicBezTo>
                        <a:pt x="87" y="30"/>
                        <a:pt x="85" y="33"/>
                        <a:pt x="85" y="35"/>
                      </a:cubicBezTo>
                      <a:cubicBezTo>
                        <a:pt x="85" y="37"/>
                        <a:pt x="87" y="40"/>
                        <a:pt x="88" y="41"/>
                      </a:cubicBezTo>
                      <a:cubicBezTo>
                        <a:pt x="90" y="42"/>
                        <a:pt x="94" y="41"/>
                        <a:pt x="95" y="43"/>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81" name="Freeform 1265"/>
                <p:cNvSpPr>
                  <a:spLocks/>
                </p:cNvSpPr>
                <p:nvPr/>
              </p:nvSpPr>
              <p:spPr bwMode="auto">
                <a:xfrm>
                  <a:off x="5804771" y="3496058"/>
                  <a:ext cx="7601" cy="11402"/>
                </a:xfrm>
                <a:custGeom>
                  <a:avLst/>
                  <a:gdLst>
                    <a:gd name="T0" fmla="*/ 11 w 12"/>
                    <a:gd name="T1" fmla="*/ 1 h 15"/>
                    <a:gd name="T2" fmla="*/ 11 w 12"/>
                    <a:gd name="T3" fmla="*/ 6 h 15"/>
                    <a:gd name="T4" fmla="*/ 10 w 12"/>
                    <a:gd name="T5" fmla="*/ 10 h 15"/>
                    <a:gd name="T6" fmla="*/ 7 w 12"/>
                    <a:gd name="T7" fmla="*/ 14 h 15"/>
                    <a:gd name="T8" fmla="*/ 2 w 12"/>
                    <a:gd name="T9" fmla="*/ 15 h 15"/>
                    <a:gd name="T10" fmla="*/ 0 w 12"/>
                    <a:gd name="T11" fmla="*/ 12 h 15"/>
                    <a:gd name="T12" fmla="*/ 2 w 12"/>
                    <a:gd name="T13" fmla="*/ 9 h 15"/>
                    <a:gd name="T14" fmla="*/ 7 w 12"/>
                    <a:gd name="T15" fmla="*/ 5 h 15"/>
                    <a:gd name="T16" fmla="*/ 7 w 12"/>
                    <a:gd name="T17" fmla="*/ 0 h 15"/>
                    <a:gd name="T18" fmla="*/ 11 w 12"/>
                    <a:gd name="T1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11" y="1"/>
                      </a:moveTo>
                      <a:cubicBezTo>
                        <a:pt x="12" y="2"/>
                        <a:pt x="11" y="5"/>
                        <a:pt x="11" y="6"/>
                      </a:cubicBezTo>
                      <a:cubicBezTo>
                        <a:pt x="11" y="7"/>
                        <a:pt x="10" y="9"/>
                        <a:pt x="10" y="10"/>
                      </a:cubicBezTo>
                      <a:cubicBezTo>
                        <a:pt x="9" y="11"/>
                        <a:pt x="8" y="13"/>
                        <a:pt x="7" y="14"/>
                      </a:cubicBezTo>
                      <a:cubicBezTo>
                        <a:pt x="5" y="14"/>
                        <a:pt x="3" y="15"/>
                        <a:pt x="2" y="15"/>
                      </a:cubicBezTo>
                      <a:cubicBezTo>
                        <a:pt x="1" y="14"/>
                        <a:pt x="0" y="12"/>
                        <a:pt x="0" y="12"/>
                      </a:cubicBezTo>
                      <a:cubicBezTo>
                        <a:pt x="0" y="11"/>
                        <a:pt x="1" y="9"/>
                        <a:pt x="2" y="9"/>
                      </a:cubicBezTo>
                      <a:cubicBezTo>
                        <a:pt x="3" y="8"/>
                        <a:pt x="6" y="7"/>
                        <a:pt x="7" y="5"/>
                      </a:cubicBezTo>
                      <a:cubicBezTo>
                        <a:pt x="7" y="4"/>
                        <a:pt x="6" y="1"/>
                        <a:pt x="7" y="0"/>
                      </a:cubicBezTo>
                      <a:cubicBezTo>
                        <a:pt x="8" y="0"/>
                        <a:pt x="10" y="0"/>
                        <a:pt x="11" y="1"/>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82" name="Freeform 1266"/>
                <p:cNvSpPr>
                  <a:spLocks/>
                </p:cNvSpPr>
                <p:nvPr/>
              </p:nvSpPr>
              <p:spPr bwMode="auto">
                <a:xfrm>
                  <a:off x="5800972" y="3484658"/>
                  <a:ext cx="11402" cy="7601"/>
                </a:xfrm>
                <a:custGeom>
                  <a:avLst/>
                  <a:gdLst>
                    <a:gd name="T0" fmla="*/ 13 w 17"/>
                    <a:gd name="T1" fmla="*/ 8 h 14"/>
                    <a:gd name="T2" fmla="*/ 17 w 17"/>
                    <a:gd name="T3" fmla="*/ 11 h 14"/>
                    <a:gd name="T4" fmla="*/ 12 w 17"/>
                    <a:gd name="T5" fmla="*/ 11 h 14"/>
                    <a:gd name="T6" fmla="*/ 8 w 17"/>
                    <a:gd name="T7" fmla="*/ 13 h 14"/>
                    <a:gd name="T8" fmla="*/ 2 w 17"/>
                    <a:gd name="T9" fmla="*/ 14 h 14"/>
                    <a:gd name="T10" fmla="*/ 0 w 17"/>
                    <a:gd name="T11" fmla="*/ 11 h 14"/>
                    <a:gd name="T12" fmla="*/ 5 w 17"/>
                    <a:gd name="T13" fmla="*/ 8 h 14"/>
                    <a:gd name="T14" fmla="*/ 4 w 17"/>
                    <a:gd name="T15" fmla="*/ 3 h 14"/>
                    <a:gd name="T16" fmla="*/ 5 w 17"/>
                    <a:gd name="T17" fmla="*/ 0 h 14"/>
                    <a:gd name="T18" fmla="*/ 8 w 17"/>
                    <a:gd name="T19" fmla="*/ 2 h 14"/>
                    <a:gd name="T20" fmla="*/ 9 w 17"/>
                    <a:gd name="T21" fmla="*/ 7 h 14"/>
                    <a:gd name="T22" fmla="*/ 13 w 17"/>
                    <a:gd name="T2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4">
                      <a:moveTo>
                        <a:pt x="13" y="8"/>
                      </a:moveTo>
                      <a:cubicBezTo>
                        <a:pt x="14" y="9"/>
                        <a:pt x="17" y="10"/>
                        <a:pt x="17" y="11"/>
                      </a:cubicBezTo>
                      <a:cubicBezTo>
                        <a:pt x="16" y="12"/>
                        <a:pt x="13" y="11"/>
                        <a:pt x="12" y="11"/>
                      </a:cubicBezTo>
                      <a:cubicBezTo>
                        <a:pt x="11" y="11"/>
                        <a:pt x="9" y="13"/>
                        <a:pt x="8" y="13"/>
                      </a:cubicBezTo>
                      <a:cubicBezTo>
                        <a:pt x="6" y="13"/>
                        <a:pt x="4" y="14"/>
                        <a:pt x="2" y="14"/>
                      </a:cubicBezTo>
                      <a:cubicBezTo>
                        <a:pt x="1" y="13"/>
                        <a:pt x="0" y="12"/>
                        <a:pt x="0" y="11"/>
                      </a:cubicBezTo>
                      <a:cubicBezTo>
                        <a:pt x="0" y="10"/>
                        <a:pt x="5" y="9"/>
                        <a:pt x="5" y="8"/>
                      </a:cubicBezTo>
                      <a:cubicBezTo>
                        <a:pt x="6" y="7"/>
                        <a:pt x="4" y="5"/>
                        <a:pt x="4" y="3"/>
                      </a:cubicBezTo>
                      <a:cubicBezTo>
                        <a:pt x="4" y="3"/>
                        <a:pt x="4" y="0"/>
                        <a:pt x="5" y="0"/>
                      </a:cubicBezTo>
                      <a:cubicBezTo>
                        <a:pt x="6" y="0"/>
                        <a:pt x="8" y="1"/>
                        <a:pt x="8" y="2"/>
                      </a:cubicBezTo>
                      <a:cubicBezTo>
                        <a:pt x="9" y="3"/>
                        <a:pt x="9" y="6"/>
                        <a:pt x="9" y="7"/>
                      </a:cubicBezTo>
                      <a:cubicBezTo>
                        <a:pt x="10" y="8"/>
                        <a:pt x="12" y="8"/>
                        <a:pt x="13" y="8"/>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83" name="Freeform 1267"/>
                <p:cNvSpPr>
                  <a:spLocks/>
                </p:cNvSpPr>
                <p:nvPr/>
              </p:nvSpPr>
              <p:spPr bwMode="auto">
                <a:xfrm>
                  <a:off x="5793372" y="3454256"/>
                  <a:ext cx="11402" cy="19003"/>
                </a:xfrm>
                <a:custGeom>
                  <a:avLst/>
                  <a:gdLst>
                    <a:gd name="T0" fmla="*/ 21 w 21"/>
                    <a:gd name="T1" fmla="*/ 22 h 35"/>
                    <a:gd name="T2" fmla="*/ 21 w 21"/>
                    <a:gd name="T3" fmla="*/ 27 h 35"/>
                    <a:gd name="T4" fmla="*/ 19 w 21"/>
                    <a:gd name="T5" fmla="*/ 33 h 35"/>
                    <a:gd name="T6" fmla="*/ 12 w 21"/>
                    <a:gd name="T7" fmla="*/ 35 h 35"/>
                    <a:gd name="T8" fmla="*/ 9 w 21"/>
                    <a:gd name="T9" fmla="*/ 33 h 35"/>
                    <a:gd name="T10" fmla="*/ 8 w 21"/>
                    <a:gd name="T11" fmla="*/ 28 h 35"/>
                    <a:gd name="T12" fmla="*/ 9 w 21"/>
                    <a:gd name="T13" fmla="*/ 23 h 35"/>
                    <a:gd name="T14" fmla="*/ 8 w 21"/>
                    <a:gd name="T15" fmla="*/ 16 h 35"/>
                    <a:gd name="T16" fmla="*/ 2 w 21"/>
                    <a:gd name="T17" fmla="*/ 14 h 35"/>
                    <a:gd name="T18" fmla="*/ 1 w 21"/>
                    <a:gd name="T19" fmla="*/ 8 h 35"/>
                    <a:gd name="T20" fmla="*/ 6 w 21"/>
                    <a:gd name="T21" fmla="*/ 5 h 35"/>
                    <a:gd name="T22" fmla="*/ 11 w 21"/>
                    <a:gd name="T23" fmla="*/ 5 h 35"/>
                    <a:gd name="T24" fmla="*/ 11 w 21"/>
                    <a:gd name="T25" fmla="*/ 1 h 35"/>
                    <a:gd name="T26" fmla="*/ 17 w 21"/>
                    <a:gd name="T27" fmla="*/ 2 h 35"/>
                    <a:gd name="T28" fmla="*/ 21 w 21"/>
                    <a:gd name="T29" fmla="*/ 5 h 35"/>
                    <a:gd name="T30" fmla="*/ 21 w 21"/>
                    <a:gd name="T31" fmla="*/ 10 h 35"/>
                    <a:gd name="T32" fmla="*/ 20 w 21"/>
                    <a:gd name="T33" fmla="*/ 15 h 35"/>
                    <a:gd name="T34" fmla="*/ 21 w 21"/>
                    <a:gd name="T3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5">
                      <a:moveTo>
                        <a:pt x="21" y="22"/>
                      </a:moveTo>
                      <a:cubicBezTo>
                        <a:pt x="21" y="23"/>
                        <a:pt x="21" y="26"/>
                        <a:pt x="21" y="27"/>
                      </a:cubicBezTo>
                      <a:cubicBezTo>
                        <a:pt x="21" y="29"/>
                        <a:pt x="20" y="32"/>
                        <a:pt x="19" y="33"/>
                      </a:cubicBezTo>
                      <a:cubicBezTo>
                        <a:pt x="18" y="34"/>
                        <a:pt x="14" y="35"/>
                        <a:pt x="12" y="35"/>
                      </a:cubicBezTo>
                      <a:cubicBezTo>
                        <a:pt x="11" y="35"/>
                        <a:pt x="9" y="34"/>
                        <a:pt x="9" y="33"/>
                      </a:cubicBezTo>
                      <a:cubicBezTo>
                        <a:pt x="8" y="32"/>
                        <a:pt x="8" y="29"/>
                        <a:pt x="8" y="28"/>
                      </a:cubicBezTo>
                      <a:cubicBezTo>
                        <a:pt x="8" y="27"/>
                        <a:pt x="9" y="24"/>
                        <a:pt x="9" y="23"/>
                      </a:cubicBezTo>
                      <a:cubicBezTo>
                        <a:pt x="9" y="21"/>
                        <a:pt x="9" y="17"/>
                        <a:pt x="8" y="16"/>
                      </a:cubicBezTo>
                      <a:cubicBezTo>
                        <a:pt x="7" y="15"/>
                        <a:pt x="3" y="16"/>
                        <a:pt x="2" y="14"/>
                      </a:cubicBezTo>
                      <a:cubicBezTo>
                        <a:pt x="1" y="13"/>
                        <a:pt x="0" y="10"/>
                        <a:pt x="1" y="8"/>
                      </a:cubicBezTo>
                      <a:cubicBezTo>
                        <a:pt x="2" y="7"/>
                        <a:pt x="4" y="5"/>
                        <a:pt x="6" y="5"/>
                      </a:cubicBezTo>
                      <a:cubicBezTo>
                        <a:pt x="7" y="5"/>
                        <a:pt x="10" y="6"/>
                        <a:pt x="11" y="5"/>
                      </a:cubicBezTo>
                      <a:cubicBezTo>
                        <a:pt x="12" y="4"/>
                        <a:pt x="10" y="1"/>
                        <a:pt x="11" y="1"/>
                      </a:cubicBezTo>
                      <a:cubicBezTo>
                        <a:pt x="12" y="0"/>
                        <a:pt x="15" y="1"/>
                        <a:pt x="17" y="2"/>
                      </a:cubicBezTo>
                      <a:cubicBezTo>
                        <a:pt x="18" y="3"/>
                        <a:pt x="20" y="4"/>
                        <a:pt x="21" y="5"/>
                      </a:cubicBezTo>
                      <a:cubicBezTo>
                        <a:pt x="21" y="7"/>
                        <a:pt x="21" y="9"/>
                        <a:pt x="21" y="10"/>
                      </a:cubicBezTo>
                      <a:cubicBezTo>
                        <a:pt x="21" y="12"/>
                        <a:pt x="20" y="14"/>
                        <a:pt x="20" y="15"/>
                      </a:cubicBezTo>
                      <a:cubicBezTo>
                        <a:pt x="20" y="17"/>
                        <a:pt x="21" y="20"/>
                        <a:pt x="21" y="22"/>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84" name="Freeform 1268"/>
                <p:cNvSpPr>
                  <a:spLocks/>
                </p:cNvSpPr>
                <p:nvPr/>
              </p:nvSpPr>
              <p:spPr bwMode="auto">
                <a:xfrm>
                  <a:off x="5789570" y="3427652"/>
                  <a:ext cx="15201" cy="22802"/>
                </a:xfrm>
                <a:custGeom>
                  <a:avLst/>
                  <a:gdLst>
                    <a:gd name="T0" fmla="*/ 29 w 29"/>
                    <a:gd name="T1" fmla="*/ 4 h 33"/>
                    <a:gd name="T2" fmla="*/ 29 w 29"/>
                    <a:gd name="T3" fmla="*/ 10 h 33"/>
                    <a:gd name="T4" fmla="*/ 27 w 29"/>
                    <a:gd name="T5" fmla="*/ 14 h 33"/>
                    <a:gd name="T6" fmla="*/ 21 w 29"/>
                    <a:gd name="T7" fmla="*/ 18 h 33"/>
                    <a:gd name="T8" fmla="*/ 19 w 29"/>
                    <a:gd name="T9" fmla="*/ 25 h 33"/>
                    <a:gd name="T10" fmla="*/ 15 w 29"/>
                    <a:gd name="T11" fmla="*/ 27 h 33"/>
                    <a:gd name="T12" fmla="*/ 10 w 29"/>
                    <a:gd name="T13" fmla="*/ 32 h 33"/>
                    <a:gd name="T14" fmla="*/ 4 w 29"/>
                    <a:gd name="T15" fmla="*/ 32 h 33"/>
                    <a:gd name="T16" fmla="*/ 3 w 29"/>
                    <a:gd name="T17" fmla="*/ 28 h 33"/>
                    <a:gd name="T18" fmla="*/ 0 w 29"/>
                    <a:gd name="T19" fmla="*/ 21 h 33"/>
                    <a:gd name="T20" fmla="*/ 3 w 29"/>
                    <a:gd name="T21" fmla="*/ 12 h 33"/>
                    <a:gd name="T22" fmla="*/ 8 w 29"/>
                    <a:gd name="T23" fmla="*/ 12 h 33"/>
                    <a:gd name="T24" fmla="*/ 11 w 29"/>
                    <a:gd name="T25" fmla="*/ 7 h 33"/>
                    <a:gd name="T26" fmla="*/ 20 w 29"/>
                    <a:gd name="T27" fmla="*/ 5 h 33"/>
                    <a:gd name="T28" fmla="*/ 23 w 29"/>
                    <a:gd name="T29" fmla="*/ 1 h 33"/>
                    <a:gd name="T30" fmla="*/ 26 w 29"/>
                    <a:gd name="T31" fmla="*/ 0 h 33"/>
                    <a:gd name="T32" fmla="*/ 29 w 29"/>
                    <a:gd name="T3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3">
                      <a:moveTo>
                        <a:pt x="29" y="4"/>
                      </a:moveTo>
                      <a:cubicBezTo>
                        <a:pt x="29" y="5"/>
                        <a:pt x="29" y="8"/>
                        <a:pt x="29" y="10"/>
                      </a:cubicBezTo>
                      <a:cubicBezTo>
                        <a:pt x="29" y="11"/>
                        <a:pt x="28" y="13"/>
                        <a:pt x="27" y="14"/>
                      </a:cubicBezTo>
                      <a:cubicBezTo>
                        <a:pt x="26" y="16"/>
                        <a:pt x="22" y="17"/>
                        <a:pt x="21" y="18"/>
                      </a:cubicBezTo>
                      <a:cubicBezTo>
                        <a:pt x="19" y="20"/>
                        <a:pt x="20" y="24"/>
                        <a:pt x="19" y="25"/>
                      </a:cubicBezTo>
                      <a:cubicBezTo>
                        <a:pt x="18" y="26"/>
                        <a:pt x="16" y="27"/>
                        <a:pt x="15" y="27"/>
                      </a:cubicBezTo>
                      <a:cubicBezTo>
                        <a:pt x="14" y="28"/>
                        <a:pt x="12" y="31"/>
                        <a:pt x="10" y="32"/>
                      </a:cubicBezTo>
                      <a:cubicBezTo>
                        <a:pt x="9" y="32"/>
                        <a:pt x="5" y="33"/>
                        <a:pt x="4" y="32"/>
                      </a:cubicBezTo>
                      <a:cubicBezTo>
                        <a:pt x="3" y="31"/>
                        <a:pt x="4" y="29"/>
                        <a:pt x="3" y="28"/>
                      </a:cubicBezTo>
                      <a:cubicBezTo>
                        <a:pt x="3" y="26"/>
                        <a:pt x="0" y="23"/>
                        <a:pt x="0" y="21"/>
                      </a:cubicBezTo>
                      <a:cubicBezTo>
                        <a:pt x="0" y="19"/>
                        <a:pt x="1" y="14"/>
                        <a:pt x="3" y="12"/>
                      </a:cubicBezTo>
                      <a:cubicBezTo>
                        <a:pt x="4" y="12"/>
                        <a:pt x="7" y="13"/>
                        <a:pt x="8" y="12"/>
                      </a:cubicBezTo>
                      <a:cubicBezTo>
                        <a:pt x="9" y="12"/>
                        <a:pt x="10" y="8"/>
                        <a:pt x="11" y="7"/>
                      </a:cubicBezTo>
                      <a:cubicBezTo>
                        <a:pt x="13" y="5"/>
                        <a:pt x="18" y="6"/>
                        <a:pt x="20" y="5"/>
                      </a:cubicBezTo>
                      <a:cubicBezTo>
                        <a:pt x="21" y="4"/>
                        <a:pt x="22" y="2"/>
                        <a:pt x="23" y="1"/>
                      </a:cubicBezTo>
                      <a:cubicBezTo>
                        <a:pt x="23" y="1"/>
                        <a:pt x="25" y="0"/>
                        <a:pt x="26" y="0"/>
                      </a:cubicBezTo>
                      <a:cubicBezTo>
                        <a:pt x="27" y="0"/>
                        <a:pt x="28" y="2"/>
                        <a:pt x="29" y="4"/>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85" name="Freeform 1269"/>
                <p:cNvSpPr>
                  <a:spLocks/>
                </p:cNvSpPr>
                <p:nvPr/>
              </p:nvSpPr>
              <p:spPr bwMode="auto">
                <a:xfrm>
                  <a:off x="5797171" y="3507460"/>
                  <a:ext cx="7601" cy="3801"/>
                </a:xfrm>
                <a:custGeom>
                  <a:avLst/>
                  <a:gdLst>
                    <a:gd name="T0" fmla="*/ 13 w 13"/>
                    <a:gd name="T1" fmla="*/ 5 h 10"/>
                    <a:gd name="T2" fmla="*/ 13 w 13"/>
                    <a:gd name="T3" fmla="*/ 8 h 10"/>
                    <a:gd name="T4" fmla="*/ 8 w 13"/>
                    <a:gd name="T5" fmla="*/ 9 h 10"/>
                    <a:gd name="T6" fmla="*/ 4 w 13"/>
                    <a:gd name="T7" fmla="*/ 9 h 10"/>
                    <a:gd name="T8" fmla="*/ 1 w 13"/>
                    <a:gd name="T9" fmla="*/ 5 h 10"/>
                    <a:gd name="T10" fmla="*/ 1 w 13"/>
                    <a:gd name="T11" fmla="*/ 1 h 10"/>
                    <a:gd name="T12" fmla="*/ 4 w 13"/>
                    <a:gd name="T13" fmla="*/ 0 h 10"/>
                    <a:gd name="T14" fmla="*/ 9 w 13"/>
                    <a:gd name="T15" fmla="*/ 3 h 10"/>
                    <a:gd name="T16" fmla="*/ 13 w 13"/>
                    <a:gd name="T1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13" y="5"/>
                      </a:moveTo>
                      <a:cubicBezTo>
                        <a:pt x="13" y="5"/>
                        <a:pt x="13" y="8"/>
                        <a:pt x="13" y="8"/>
                      </a:cubicBezTo>
                      <a:cubicBezTo>
                        <a:pt x="12" y="9"/>
                        <a:pt x="9" y="9"/>
                        <a:pt x="8" y="9"/>
                      </a:cubicBezTo>
                      <a:cubicBezTo>
                        <a:pt x="7" y="9"/>
                        <a:pt x="5" y="10"/>
                        <a:pt x="4" y="9"/>
                      </a:cubicBezTo>
                      <a:cubicBezTo>
                        <a:pt x="3" y="9"/>
                        <a:pt x="1" y="7"/>
                        <a:pt x="1" y="5"/>
                      </a:cubicBezTo>
                      <a:cubicBezTo>
                        <a:pt x="1" y="4"/>
                        <a:pt x="0" y="2"/>
                        <a:pt x="1" y="1"/>
                      </a:cubicBezTo>
                      <a:cubicBezTo>
                        <a:pt x="2" y="0"/>
                        <a:pt x="3" y="0"/>
                        <a:pt x="4" y="0"/>
                      </a:cubicBezTo>
                      <a:cubicBezTo>
                        <a:pt x="6" y="0"/>
                        <a:pt x="8" y="3"/>
                        <a:pt x="9" y="3"/>
                      </a:cubicBezTo>
                      <a:cubicBezTo>
                        <a:pt x="10" y="4"/>
                        <a:pt x="12" y="4"/>
                        <a:pt x="13" y="5"/>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86" name="Freeform 1270"/>
                <p:cNvSpPr>
                  <a:spLocks/>
                </p:cNvSpPr>
                <p:nvPr/>
              </p:nvSpPr>
              <p:spPr bwMode="auto">
                <a:xfrm>
                  <a:off x="5789570" y="3480857"/>
                  <a:ext cx="11402" cy="7601"/>
                </a:xfrm>
                <a:custGeom>
                  <a:avLst/>
                  <a:gdLst>
                    <a:gd name="T0" fmla="*/ 20 w 22"/>
                    <a:gd name="T1" fmla="*/ 1 h 14"/>
                    <a:gd name="T2" fmla="*/ 21 w 22"/>
                    <a:gd name="T3" fmla="*/ 3 h 14"/>
                    <a:gd name="T4" fmla="*/ 20 w 22"/>
                    <a:gd name="T5" fmla="*/ 5 h 14"/>
                    <a:gd name="T6" fmla="*/ 15 w 22"/>
                    <a:gd name="T7" fmla="*/ 7 h 14"/>
                    <a:gd name="T8" fmla="*/ 10 w 22"/>
                    <a:gd name="T9" fmla="*/ 9 h 14"/>
                    <a:gd name="T10" fmla="*/ 7 w 22"/>
                    <a:gd name="T11" fmla="*/ 13 h 14"/>
                    <a:gd name="T12" fmla="*/ 3 w 22"/>
                    <a:gd name="T13" fmla="*/ 13 h 14"/>
                    <a:gd name="T14" fmla="*/ 0 w 22"/>
                    <a:gd name="T15" fmla="*/ 10 h 14"/>
                    <a:gd name="T16" fmla="*/ 1 w 22"/>
                    <a:gd name="T17" fmla="*/ 7 h 14"/>
                    <a:gd name="T18" fmla="*/ 9 w 22"/>
                    <a:gd name="T19" fmla="*/ 6 h 14"/>
                    <a:gd name="T20" fmla="*/ 15 w 22"/>
                    <a:gd name="T21" fmla="*/ 2 h 14"/>
                    <a:gd name="T22" fmla="*/ 20 w 22"/>
                    <a:gd name="T2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4">
                      <a:moveTo>
                        <a:pt x="20" y="1"/>
                      </a:moveTo>
                      <a:cubicBezTo>
                        <a:pt x="21" y="1"/>
                        <a:pt x="22" y="3"/>
                        <a:pt x="21" y="3"/>
                      </a:cubicBezTo>
                      <a:cubicBezTo>
                        <a:pt x="21" y="4"/>
                        <a:pt x="21" y="5"/>
                        <a:pt x="20" y="5"/>
                      </a:cubicBezTo>
                      <a:cubicBezTo>
                        <a:pt x="19" y="6"/>
                        <a:pt x="16" y="7"/>
                        <a:pt x="15" y="7"/>
                      </a:cubicBezTo>
                      <a:cubicBezTo>
                        <a:pt x="14" y="8"/>
                        <a:pt x="11" y="8"/>
                        <a:pt x="10" y="9"/>
                      </a:cubicBezTo>
                      <a:cubicBezTo>
                        <a:pt x="9" y="10"/>
                        <a:pt x="8" y="12"/>
                        <a:pt x="7" y="13"/>
                      </a:cubicBezTo>
                      <a:cubicBezTo>
                        <a:pt x="6" y="13"/>
                        <a:pt x="4" y="14"/>
                        <a:pt x="3" y="13"/>
                      </a:cubicBezTo>
                      <a:cubicBezTo>
                        <a:pt x="2" y="13"/>
                        <a:pt x="1" y="11"/>
                        <a:pt x="0" y="10"/>
                      </a:cubicBezTo>
                      <a:cubicBezTo>
                        <a:pt x="0" y="9"/>
                        <a:pt x="0" y="8"/>
                        <a:pt x="1" y="7"/>
                      </a:cubicBezTo>
                      <a:cubicBezTo>
                        <a:pt x="2" y="6"/>
                        <a:pt x="7" y="7"/>
                        <a:pt x="9" y="6"/>
                      </a:cubicBezTo>
                      <a:cubicBezTo>
                        <a:pt x="11" y="5"/>
                        <a:pt x="13" y="2"/>
                        <a:pt x="15" y="2"/>
                      </a:cubicBezTo>
                      <a:cubicBezTo>
                        <a:pt x="16" y="1"/>
                        <a:pt x="19" y="0"/>
                        <a:pt x="20" y="1"/>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87" name="Freeform 1271"/>
                <p:cNvSpPr>
                  <a:spLocks/>
                </p:cNvSpPr>
                <p:nvPr/>
              </p:nvSpPr>
              <p:spPr bwMode="auto">
                <a:xfrm>
                  <a:off x="5781970" y="3454256"/>
                  <a:ext cx="7601" cy="11402"/>
                </a:xfrm>
                <a:custGeom>
                  <a:avLst/>
                  <a:gdLst>
                    <a:gd name="T0" fmla="*/ 13 w 14"/>
                    <a:gd name="T1" fmla="*/ 4 h 20"/>
                    <a:gd name="T2" fmla="*/ 12 w 14"/>
                    <a:gd name="T3" fmla="*/ 8 h 20"/>
                    <a:gd name="T4" fmla="*/ 9 w 14"/>
                    <a:gd name="T5" fmla="*/ 11 h 20"/>
                    <a:gd name="T6" fmla="*/ 8 w 14"/>
                    <a:gd name="T7" fmla="*/ 20 h 20"/>
                    <a:gd name="T8" fmla="*/ 3 w 14"/>
                    <a:gd name="T9" fmla="*/ 20 h 20"/>
                    <a:gd name="T10" fmla="*/ 3 w 14"/>
                    <a:gd name="T11" fmla="*/ 14 h 20"/>
                    <a:gd name="T12" fmla="*/ 1 w 14"/>
                    <a:gd name="T13" fmla="*/ 9 h 20"/>
                    <a:gd name="T14" fmla="*/ 1 w 14"/>
                    <a:gd name="T15" fmla="*/ 2 h 20"/>
                    <a:gd name="T16" fmla="*/ 9 w 14"/>
                    <a:gd name="T17" fmla="*/ 0 h 20"/>
                    <a:gd name="T18" fmla="*/ 13 w 14"/>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0">
                      <a:moveTo>
                        <a:pt x="13" y="4"/>
                      </a:moveTo>
                      <a:cubicBezTo>
                        <a:pt x="14" y="5"/>
                        <a:pt x="13" y="7"/>
                        <a:pt x="12" y="8"/>
                      </a:cubicBezTo>
                      <a:cubicBezTo>
                        <a:pt x="12" y="9"/>
                        <a:pt x="10" y="10"/>
                        <a:pt x="9" y="11"/>
                      </a:cubicBezTo>
                      <a:cubicBezTo>
                        <a:pt x="9" y="13"/>
                        <a:pt x="10" y="18"/>
                        <a:pt x="8" y="20"/>
                      </a:cubicBezTo>
                      <a:cubicBezTo>
                        <a:pt x="7" y="20"/>
                        <a:pt x="4" y="20"/>
                        <a:pt x="3" y="20"/>
                      </a:cubicBezTo>
                      <a:cubicBezTo>
                        <a:pt x="2" y="19"/>
                        <a:pt x="4" y="16"/>
                        <a:pt x="3" y="14"/>
                      </a:cubicBezTo>
                      <a:cubicBezTo>
                        <a:pt x="3" y="13"/>
                        <a:pt x="1" y="10"/>
                        <a:pt x="1" y="9"/>
                      </a:cubicBezTo>
                      <a:cubicBezTo>
                        <a:pt x="0" y="7"/>
                        <a:pt x="0" y="3"/>
                        <a:pt x="1" y="2"/>
                      </a:cubicBezTo>
                      <a:cubicBezTo>
                        <a:pt x="2" y="0"/>
                        <a:pt x="7" y="0"/>
                        <a:pt x="9" y="0"/>
                      </a:cubicBezTo>
                      <a:cubicBezTo>
                        <a:pt x="11" y="1"/>
                        <a:pt x="13" y="2"/>
                        <a:pt x="13" y="4"/>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88" name="Freeform 1272"/>
                <p:cNvSpPr>
                  <a:spLocks/>
                </p:cNvSpPr>
                <p:nvPr/>
              </p:nvSpPr>
              <p:spPr bwMode="auto">
                <a:xfrm>
                  <a:off x="5781970" y="3465655"/>
                  <a:ext cx="3801" cy="3801"/>
                </a:xfrm>
                <a:custGeom>
                  <a:avLst/>
                  <a:gdLst>
                    <a:gd name="T0" fmla="*/ 7 w 7"/>
                    <a:gd name="T1" fmla="*/ 2 h 9"/>
                    <a:gd name="T2" fmla="*/ 7 w 7"/>
                    <a:gd name="T3" fmla="*/ 6 h 9"/>
                    <a:gd name="T4" fmla="*/ 5 w 7"/>
                    <a:gd name="T5" fmla="*/ 9 h 9"/>
                    <a:gd name="T6" fmla="*/ 1 w 7"/>
                    <a:gd name="T7" fmla="*/ 9 h 9"/>
                    <a:gd name="T8" fmla="*/ 0 w 7"/>
                    <a:gd name="T9" fmla="*/ 6 h 9"/>
                    <a:gd name="T10" fmla="*/ 1 w 7"/>
                    <a:gd name="T11" fmla="*/ 2 h 9"/>
                    <a:gd name="T12" fmla="*/ 3 w 7"/>
                    <a:gd name="T13" fmla="*/ 0 h 9"/>
                    <a:gd name="T14" fmla="*/ 7 w 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2"/>
                      </a:moveTo>
                      <a:cubicBezTo>
                        <a:pt x="7" y="3"/>
                        <a:pt x="7" y="5"/>
                        <a:pt x="7" y="6"/>
                      </a:cubicBezTo>
                      <a:cubicBezTo>
                        <a:pt x="6" y="7"/>
                        <a:pt x="6" y="9"/>
                        <a:pt x="5" y="9"/>
                      </a:cubicBezTo>
                      <a:cubicBezTo>
                        <a:pt x="4" y="9"/>
                        <a:pt x="2" y="9"/>
                        <a:pt x="1" y="9"/>
                      </a:cubicBezTo>
                      <a:cubicBezTo>
                        <a:pt x="1" y="8"/>
                        <a:pt x="0" y="7"/>
                        <a:pt x="0" y="6"/>
                      </a:cubicBezTo>
                      <a:cubicBezTo>
                        <a:pt x="0" y="5"/>
                        <a:pt x="0" y="3"/>
                        <a:pt x="1" y="2"/>
                      </a:cubicBezTo>
                      <a:cubicBezTo>
                        <a:pt x="1" y="1"/>
                        <a:pt x="2" y="0"/>
                        <a:pt x="3" y="0"/>
                      </a:cubicBezTo>
                      <a:cubicBezTo>
                        <a:pt x="4" y="0"/>
                        <a:pt x="6" y="1"/>
                        <a:pt x="7" y="2"/>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89" name="Freeform 1273"/>
                <p:cNvSpPr>
                  <a:spLocks/>
                </p:cNvSpPr>
                <p:nvPr/>
              </p:nvSpPr>
              <p:spPr bwMode="auto">
                <a:xfrm>
                  <a:off x="5781970" y="3473256"/>
                  <a:ext cx="0" cy="3801"/>
                </a:xfrm>
                <a:custGeom>
                  <a:avLst/>
                  <a:gdLst>
                    <a:gd name="T0" fmla="*/ 4 w 6"/>
                    <a:gd name="T1" fmla="*/ 1 h 6"/>
                    <a:gd name="T2" fmla="*/ 6 w 6"/>
                    <a:gd name="T3" fmla="*/ 4 h 6"/>
                    <a:gd name="T4" fmla="*/ 3 w 6"/>
                    <a:gd name="T5" fmla="*/ 6 h 6"/>
                    <a:gd name="T6" fmla="*/ 1 w 6"/>
                    <a:gd name="T7" fmla="*/ 5 h 6"/>
                    <a:gd name="T8" fmla="*/ 0 w 6"/>
                    <a:gd name="T9" fmla="*/ 1 h 6"/>
                    <a:gd name="T10" fmla="*/ 2 w 6"/>
                    <a:gd name="T11" fmla="*/ 0 h 6"/>
                    <a:gd name="T12" fmla="*/ 4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4" y="1"/>
                      </a:moveTo>
                      <a:cubicBezTo>
                        <a:pt x="5" y="2"/>
                        <a:pt x="6" y="3"/>
                        <a:pt x="6" y="4"/>
                      </a:cubicBezTo>
                      <a:cubicBezTo>
                        <a:pt x="6" y="5"/>
                        <a:pt x="4" y="6"/>
                        <a:pt x="3" y="6"/>
                      </a:cubicBezTo>
                      <a:cubicBezTo>
                        <a:pt x="2" y="6"/>
                        <a:pt x="1" y="5"/>
                        <a:pt x="1" y="5"/>
                      </a:cubicBezTo>
                      <a:cubicBezTo>
                        <a:pt x="0" y="4"/>
                        <a:pt x="0" y="2"/>
                        <a:pt x="0" y="1"/>
                      </a:cubicBezTo>
                      <a:cubicBezTo>
                        <a:pt x="0" y="0"/>
                        <a:pt x="2" y="0"/>
                        <a:pt x="2" y="0"/>
                      </a:cubicBezTo>
                      <a:cubicBezTo>
                        <a:pt x="3" y="0"/>
                        <a:pt x="4" y="1"/>
                        <a:pt x="4" y="1"/>
                      </a:cubicBezTo>
                      <a:close/>
                    </a:path>
                  </a:pathLst>
                </a:custGeom>
                <a:gr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grpSp>
          <p:sp>
            <p:nvSpPr>
              <p:cNvPr id="35" name="Freeform 2312"/>
              <p:cNvSpPr>
                <a:spLocks/>
              </p:cNvSpPr>
              <p:nvPr/>
            </p:nvSpPr>
            <p:spPr bwMode="auto">
              <a:xfrm>
                <a:off x="3941210" y="4694279"/>
                <a:ext cx="2915111" cy="1147445"/>
              </a:xfrm>
              <a:custGeom>
                <a:avLst/>
                <a:gdLst>
                  <a:gd name="T0" fmla="*/ 562 w 608"/>
                  <a:gd name="T1" fmla="*/ 54 h 235"/>
                  <a:gd name="T2" fmla="*/ 574 w 608"/>
                  <a:gd name="T3" fmla="*/ 73 h 235"/>
                  <a:gd name="T4" fmla="*/ 608 w 608"/>
                  <a:gd name="T5" fmla="*/ 89 h 235"/>
                  <a:gd name="T6" fmla="*/ 596 w 608"/>
                  <a:gd name="T7" fmla="*/ 91 h 235"/>
                  <a:gd name="T8" fmla="*/ 578 w 608"/>
                  <a:gd name="T9" fmla="*/ 99 h 235"/>
                  <a:gd name="T10" fmla="*/ 590 w 608"/>
                  <a:gd name="T11" fmla="*/ 139 h 235"/>
                  <a:gd name="T12" fmla="*/ 604 w 608"/>
                  <a:gd name="T13" fmla="*/ 176 h 235"/>
                  <a:gd name="T14" fmla="*/ 586 w 608"/>
                  <a:gd name="T15" fmla="*/ 191 h 235"/>
                  <a:gd name="T16" fmla="*/ 559 w 608"/>
                  <a:gd name="T17" fmla="*/ 179 h 235"/>
                  <a:gd name="T18" fmla="*/ 527 w 608"/>
                  <a:gd name="T19" fmla="*/ 185 h 235"/>
                  <a:gd name="T20" fmla="*/ 488 w 608"/>
                  <a:gd name="T21" fmla="*/ 185 h 235"/>
                  <a:gd name="T22" fmla="*/ 455 w 608"/>
                  <a:gd name="T23" fmla="*/ 198 h 235"/>
                  <a:gd name="T24" fmla="*/ 411 w 608"/>
                  <a:gd name="T25" fmla="*/ 200 h 235"/>
                  <a:gd name="T26" fmla="*/ 381 w 608"/>
                  <a:gd name="T27" fmla="*/ 200 h 235"/>
                  <a:gd name="T28" fmla="*/ 349 w 608"/>
                  <a:gd name="T29" fmla="*/ 199 h 235"/>
                  <a:gd name="T30" fmla="*/ 338 w 608"/>
                  <a:gd name="T31" fmla="*/ 221 h 235"/>
                  <a:gd name="T32" fmla="*/ 322 w 608"/>
                  <a:gd name="T33" fmla="*/ 233 h 235"/>
                  <a:gd name="T34" fmla="*/ 326 w 608"/>
                  <a:gd name="T35" fmla="*/ 211 h 235"/>
                  <a:gd name="T36" fmla="*/ 320 w 608"/>
                  <a:gd name="T37" fmla="*/ 200 h 235"/>
                  <a:gd name="T38" fmla="*/ 280 w 608"/>
                  <a:gd name="T39" fmla="*/ 205 h 235"/>
                  <a:gd name="T40" fmla="*/ 242 w 608"/>
                  <a:gd name="T41" fmla="*/ 228 h 235"/>
                  <a:gd name="T42" fmla="*/ 200 w 608"/>
                  <a:gd name="T43" fmla="*/ 212 h 235"/>
                  <a:gd name="T44" fmla="*/ 152 w 608"/>
                  <a:gd name="T45" fmla="*/ 202 h 235"/>
                  <a:gd name="T46" fmla="*/ 130 w 608"/>
                  <a:gd name="T47" fmla="*/ 224 h 235"/>
                  <a:gd name="T48" fmla="*/ 102 w 608"/>
                  <a:gd name="T49" fmla="*/ 208 h 235"/>
                  <a:gd name="T50" fmla="*/ 76 w 608"/>
                  <a:gd name="T51" fmla="*/ 211 h 235"/>
                  <a:gd name="T52" fmla="*/ 53 w 608"/>
                  <a:gd name="T53" fmla="*/ 212 h 235"/>
                  <a:gd name="T54" fmla="*/ 72 w 608"/>
                  <a:gd name="T55" fmla="*/ 201 h 235"/>
                  <a:gd name="T56" fmla="*/ 56 w 608"/>
                  <a:gd name="T57" fmla="*/ 197 h 235"/>
                  <a:gd name="T58" fmla="*/ 39 w 608"/>
                  <a:gd name="T59" fmla="*/ 202 h 235"/>
                  <a:gd name="T60" fmla="*/ 55 w 608"/>
                  <a:gd name="T61" fmla="*/ 187 h 235"/>
                  <a:gd name="T62" fmla="*/ 45 w 608"/>
                  <a:gd name="T63" fmla="*/ 170 h 235"/>
                  <a:gd name="T64" fmla="*/ 26 w 608"/>
                  <a:gd name="T65" fmla="*/ 154 h 235"/>
                  <a:gd name="T66" fmla="*/ 18 w 608"/>
                  <a:gd name="T67" fmla="*/ 144 h 235"/>
                  <a:gd name="T68" fmla="*/ 26 w 608"/>
                  <a:gd name="T69" fmla="*/ 146 h 235"/>
                  <a:gd name="T70" fmla="*/ 30 w 608"/>
                  <a:gd name="T71" fmla="*/ 135 h 235"/>
                  <a:gd name="T72" fmla="*/ 24 w 608"/>
                  <a:gd name="T73" fmla="*/ 110 h 235"/>
                  <a:gd name="T74" fmla="*/ 11 w 608"/>
                  <a:gd name="T75" fmla="*/ 104 h 235"/>
                  <a:gd name="T76" fmla="*/ 8 w 608"/>
                  <a:gd name="T77" fmla="*/ 83 h 235"/>
                  <a:gd name="T78" fmla="*/ 47 w 608"/>
                  <a:gd name="T79" fmla="*/ 73 h 235"/>
                  <a:gd name="T80" fmla="*/ 57 w 608"/>
                  <a:gd name="T81" fmla="*/ 67 h 235"/>
                  <a:gd name="T82" fmla="*/ 83 w 608"/>
                  <a:gd name="T83" fmla="*/ 73 h 235"/>
                  <a:gd name="T84" fmla="*/ 91 w 608"/>
                  <a:gd name="T85" fmla="*/ 66 h 235"/>
                  <a:gd name="T86" fmla="*/ 118 w 608"/>
                  <a:gd name="T87" fmla="*/ 60 h 235"/>
                  <a:gd name="T88" fmla="*/ 100 w 608"/>
                  <a:gd name="T89" fmla="*/ 54 h 235"/>
                  <a:gd name="T90" fmla="*/ 113 w 608"/>
                  <a:gd name="T91" fmla="*/ 38 h 235"/>
                  <a:gd name="T92" fmla="*/ 149 w 608"/>
                  <a:gd name="T93" fmla="*/ 41 h 235"/>
                  <a:gd name="T94" fmla="*/ 189 w 608"/>
                  <a:gd name="T95" fmla="*/ 22 h 235"/>
                  <a:gd name="T96" fmla="*/ 253 w 608"/>
                  <a:gd name="T97" fmla="*/ 7 h 235"/>
                  <a:gd name="T98" fmla="*/ 289 w 608"/>
                  <a:gd name="T99" fmla="*/ 13 h 235"/>
                  <a:gd name="T100" fmla="*/ 318 w 608"/>
                  <a:gd name="T101" fmla="*/ 18 h 235"/>
                  <a:gd name="T102" fmla="*/ 361 w 608"/>
                  <a:gd name="T103" fmla="*/ 40 h 235"/>
                  <a:gd name="T104" fmla="*/ 421 w 608"/>
                  <a:gd name="T105" fmla="*/ 36 h 235"/>
                  <a:gd name="T106" fmla="*/ 468 w 608"/>
                  <a:gd name="T107" fmla="*/ 32 h 235"/>
                  <a:gd name="T108" fmla="*/ 508 w 608"/>
                  <a:gd name="T109" fmla="*/ 21 h 235"/>
                  <a:gd name="T110" fmla="*/ 538 w 608"/>
                  <a:gd name="T111" fmla="*/ 2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235">
                    <a:moveTo>
                      <a:pt x="567" y="29"/>
                    </a:moveTo>
                    <a:cubicBezTo>
                      <a:pt x="567" y="29"/>
                      <a:pt x="567" y="30"/>
                      <a:pt x="567" y="30"/>
                    </a:cubicBezTo>
                    <a:cubicBezTo>
                      <a:pt x="569" y="31"/>
                      <a:pt x="568" y="34"/>
                      <a:pt x="568" y="36"/>
                    </a:cubicBezTo>
                    <a:cubicBezTo>
                      <a:pt x="568" y="37"/>
                      <a:pt x="566" y="40"/>
                      <a:pt x="566" y="41"/>
                    </a:cubicBezTo>
                    <a:cubicBezTo>
                      <a:pt x="566" y="43"/>
                      <a:pt x="568" y="47"/>
                      <a:pt x="568" y="48"/>
                    </a:cubicBezTo>
                    <a:cubicBezTo>
                      <a:pt x="567" y="50"/>
                      <a:pt x="564" y="53"/>
                      <a:pt x="562" y="54"/>
                    </a:cubicBezTo>
                    <a:cubicBezTo>
                      <a:pt x="560" y="55"/>
                      <a:pt x="555" y="53"/>
                      <a:pt x="553" y="54"/>
                    </a:cubicBezTo>
                    <a:cubicBezTo>
                      <a:pt x="552" y="55"/>
                      <a:pt x="553" y="60"/>
                      <a:pt x="554" y="61"/>
                    </a:cubicBezTo>
                    <a:cubicBezTo>
                      <a:pt x="555" y="63"/>
                      <a:pt x="558" y="65"/>
                      <a:pt x="559" y="66"/>
                    </a:cubicBezTo>
                    <a:cubicBezTo>
                      <a:pt x="560" y="68"/>
                      <a:pt x="557" y="73"/>
                      <a:pt x="558" y="75"/>
                    </a:cubicBezTo>
                    <a:cubicBezTo>
                      <a:pt x="560" y="77"/>
                      <a:pt x="565" y="77"/>
                      <a:pt x="567" y="77"/>
                    </a:cubicBezTo>
                    <a:cubicBezTo>
                      <a:pt x="569" y="76"/>
                      <a:pt x="572" y="73"/>
                      <a:pt x="574" y="73"/>
                    </a:cubicBezTo>
                    <a:cubicBezTo>
                      <a:pt x="577" y="73"/>
                      <a:pt x="581" y="77"/>
                      <a:pt x="583" y="78"/>
                    </a:cubicBezTo>
                    <a:cubicBezTo>
                      <a:pt x="585" y="79"/>
                      <a:pt x="590" y="80"/>
                      <a:pt x="592" y="81"/>
                    </a:cubicBezTo>
                    <a:cubicBezTo>
                      <a:pt x="593" y="82"/>
                      <a:pt x="594" y="84"/>
                      <a:pt x="595" y="84"/>
                    </a:cubicBezTo>
                    <a:cubicBezTo>
                      <a:pt x="596" y="85"/>
                      <a:pt x="599" y="87"/>
                      <a:pt x="600" y="87"/>
                    </a:cubicBezTo>
                    <a:cubicBezTo>
                      <a:pt x="601" y="87"/>
                      <a:pt x="604" y="86"/>
                      <a:pt x="605" y="86"/>
                    </a:cubicBezTo>
                    <a:cubicBezTo>
                      <a:pt x="606" y="87"/>
                      <a:pt x="608" y="88"/>
                      <a:pt x="608" y="89"/>
                    </a:cubicBezTo>
                    <a:cubicBezTo>
                      <a:pt x="608" y="89"/>
                      <a:pt x="608" y="89"/>
                      <a:pt x="608" y="89"/>
                    </a:cubicBezTo>
                    <a:cubicBezTo>
                      <a:pt x="608" y="89"/>
                      <a:pt x="608" y="89"/>
                      <a:pt x="608" y="89"/>
                    </a:cubicBezTo>
                    <a:cubicBezTo>
                      <a:pt x="607" y="90"/>
                      <a:pt x="605" y="91"/>
                      <a:pt x="605" y="91"/>
                    </a:cubicBezTo>
                    <a:cubicBezTo>
                      <a:pt x="605" y="92"/>
                      <a:pt x="604" y="92"/>
                      <a:pt x="604" y="93"/>
                    </a:cubicBezTo>
                    <a:cubicBezTo>
                      <a:pt x="602" y="92"/>
                      <a:pt x="600" y="91"/>
                      <a:pt x="599" y="91"/>
                    </a:cubicBezTo>
                    <a:cubicBezTo>
                      <a:pt x="598" y="91"/>
                      <a:pt x="597" y="92"/>
                      <a:pt x="596" y="91"/>
                    </a:cubicBezTo>
                    <a:cubicBezTo>
                      <a:pt x="595" y="91"/>
                      <a:pt x="594" y="87"/>
                      <a:pt x="593" y="87"/>
                    </a:cubicBezTo>
                    <a:cubicBezTo>
                      <a:pt x="592" y="86"/>
                      <a:pt x="589" y="86"/>
                      <a:pt x="588" y="87"/>
                    </a:cubicBezTo>
                    <a:cubicBezTo>
                      <a:pt x="587" y="87"/>
                      <a:pt x="585" y="89"/>
                      <a:pt x="585" y="90"/>
                    </a:cubicBezTo>
                    <a:cubicBezTo>
                      <a:pt x="585" y="91"/>
                      <a:pt x="588" y="94"/>
                      <a:pt x="588" y="96"/>
                    </a:cubicBezTo>
                    <a:cubicBezTo>
                      <a:pt x="588" y="97"/>
                      <a:pt x="587" y="100"/>
                      <a:pt x="586" y="100"/>
                    </a:cubicBezTo>
                    <a:cubicBezTo>
                      <a:pt x="585" y="101"/>
                      <a:pt x="580" y="98"/>
                      <a:pt x="578" y="99"/>
                    </a:cubicBezTo>
                    <a:cubicBezTo>
                      <a:pt x="577" y="99"/>
                      <a:pt x="576" y="102"/>
                      <a:pt x="576" y="103"/>
                    </a:cubicBezTo>
                    <a:cubicBezTo>
                      <a:pt x="575" y="104"/>
                      <a:pt x="575" y="108"/>
                      <a:pt x="576" y="109"/>
                    </a:cubicBezTo>
                    <a:cubicBezTo>
                      <a:pt x="576" y="111"/>
                      <a:pt x="580" y="114"/>
                      <a:pt x="580" y="115"/>
                    </a:cubicBezTo>
                    <a:cubicBezTo>
                      <a:pt x="581" y="117"/>
                      <a:pt x="580" y="121"/>
                      <a:pt x="580" y="123"/>
                    </a:cubicBezTo>
                    <a:cubicBezTo>
                      <a:pt x="580" y="125"/>
                      <a:pt x="582" y="129"/>
                      <a:pt x="583" y="131"/>
                    </a:cubicBezTo>
                    <a:cubicBezTo>
                      <a:pt x="584" y="134"/>
                      <a:pt x="590" y="137"/>
                      <a:pt x="590" y="139"/>
                    </a:cubicBezTo>
                    <a:cubicBezTo>
                      <a:pt x="591" y="141"/>
                      <a:pt x="590" y="145"/>
                      <a:pt x="588" y="146"/>
                    </a:cubicBezTo>
                    <a:cubicBezTo>
                      <a:pt x="587" y="148"/>
                      <a:pt x="583" y="148"/>
                      <a:pt x="582" y="149"/>
                    </a:cubicBezTo>
                    <a:cubicBezTo>
                      <a:pt x="581" y="151"/>
                      <a:pt x="581" y="155"/>
                      <a:pt x="582" y="156"/>
                    </a:cubicBezTo>
                    <a:cubicBezTo>
                      <a:pt x="584" y="159"/>
                      <a:pt x="591" y="160"/>
                      <a:pt x="594" y="162"/>
                    </a:cubicBezTo>
                    <a:cubicBezTo>
                      <a:pt x="595" y="162"/>
                      <a:pt x="599" y="164"/>
                      <a:pt x="600" y="166"/>
                    </a:cubicBezTo>
                    <a:cubicBezTo>
                      <a:pt x="602" y="168"/>
                      <a:pt x="604" y="173"/>
                      <a:pt x="604" y="176"/>
                    </a:cubicBezTo>
                    <a:cubicBezTo>
                      <a:pt x="604" y="177"/>
                      <a:pt x="602" y="179"/>
                      <a:pt x="601" y="180"/>
                    </a:cubicBezTo>
                    <a:cubicBezTo>
                      <a:pt x="600" y="180"/>
                      <a:pt x="598" y="179"/>
                      <a:pt x="597" y="180"/>
                    </a:cubicBezTo>
                    <a:cubicBezTo>
                      <a:pt x="596" y="180"/>
                      <a:pt x="594" y="182"/>
                      <a:pt x="594" y="183"/>
                    </a:cubicBezTo>
                    <a:cubicBezTo>
                      <a:pt x="594" y="184"/>
                      <a:pt x="594" y="186"/>
                      <a:pt x="594" y="187"/>
                    </a:cubicBezTo>
                    <a:cubicBezTo>
                      <a:pt x="594" y="188"/>
                      <a:pt x="593" y="190"/>
                      <a:pt x="592" y="191"/>
                    </a:cubicBezTo>
                    <a:cubicBezTo>
                      <a:pt x="591" y="192"/>
                      <a:pt x="588" y="192"/>
                      <a:pt x="586" y="191"/>
                    </a:cubicBezTo>
                    <a:cubicBezTo>
                      <a:pt x="585" y="190"/>
                      <a:pt x="582" y="187"/>
                      <a:pt x="582" y="185"/>
                    </a:cubicBezTo>
                    <a:cubicBezTo>
                      <a:pt x="582" y="184"/>
                      <a:pt x="585" y="181"/>
                      <a:pt x="584" y="180"/>
                    </a:cubicBezTo>
                    <a:cubicBezTo>
                      <a:pt x="584" y="178"/>
                      <a:pt x="581" y="177"/>
                      <a:pt x="580" y="176"/>
                    </a:cubicBezTo>
                    <a:cubicBezTo>
                      <a:pt x="578" y="175"/>
                      <a:pt x="574" y="174"/>
                      <a:pt x="573" y="174"/>
                    </a:cubicBezTo>
                    <a:cubicBezTo>
                      <a:pt x="571" y="174"/>
                      <a:pt x="570" y="177"/>
                      <a:pt x="569" y="177"/>
                    </a:cubicBezTo>
                    <a:cubicBezTo>
                      <a:pt x="567" y="178"/>
                      <a:pt x="562" y="179"/>
                      <a:pt x="559" y="179"/>
                    </a:cubicBezTo>
                    <a:cubicBezTo>
                      <a:pt x="558" y="178"/>
                      <a:pt x="555" y="176"/>
                      <a:pt x="554" y="176"/>
                    </a:cubicBezTo>
                    <a:cubicBezTo>
                      <a:pt x="550" y="175"/>
                      <a:pt x="543" y="175"/>
                      <a:pt x="540" y="176"/>
                    </a:cubicBezTo>
                    <a:cubicBezTo>
                      <a:pt x="538" y="176"/>
                      <a:pt x="534" y="176"/>
                      <a:pt x="533" y="177"/>
                    </a:cubicBezTo>
                    <a:cubicBezTo>
                      <a:pt x="532" y="178"/>
                      <a:pt x="535" y="181"/>
                      <a:pt x="534" y="183"/>
                    </a:cubicBezTo>
                    <a:cubicBezTo>
                      <a:pt x="534" y="184"/>
                      <a:pt x="531" y="186"/>
                      <a:pt x="529" y="186"/>
                    </a:cubicBezTo>
                    <a:cubicBezTo>
                      <a:pt x="528" y="186"/>
                      <a:pt x="528" y="185"/>
                      <a:pt x="527" y="185"/>
                    </a:cubicBezTo>
                    <a:cubicBezTo>
                      <a:pt x="526" y="183"/>
                      <a:pt x="524" y="182"/>
                      <a:pt x="523" y="181"/>
                    </a:cubicBezTo>
                    <a:cubicBezTo>
                      <a:pt x="522" y="181"/>
                      <a:pt x="518" y="181"/>
                      <a:pt x="516" y="181"/>
                    </a:cubicBezTo>
                    <a:cubicBezTo>
                      <a:pt x="514" y="181"/>
                      <a:pt x="509" y="183"/>
                      <a:pt x="507" y="185"/>
                    </a:cubicBezTo>
                    <a:cubicBezTo>
                      <a:pt x="506" y="186"/>
                      <a:pt x="505" y="188"/>
                      <a:pt x="504" y="188"/>
                    </a:cubicBezTo>
                    <a:cubicBezTo>
                      <a:pt x="503" y="189"/>
                      <a:pt x="499" y="189"/>
                      <a:pt x="497" y="189"/>
                    </a:cubicBezTo>
                    <a:cubicBezTo>
                      <a:pt x="495" y="189"/>
                      <a:pt x="490" y="186"/>
                      <a:pt x="488" y="185"/>
                    </a:cubicBezTo>
                    <a:cubicBezTo>
                      <a:pt x="486" y="185"/>
                      <a:pt x="483" y="185"/>
                      <a:pt x="482" y="185"/>
                    </a:cubicBezTo>
                    <a:cubicBezTo>
                      <a:pt x="480" y="185"/>
                      <a:pt x="477" y="184"/>
                      <a:pt x="476" y="185"/>
                    </a:cubicBezTo>
                    <a:cubicBezTo>
                      <a:pt x="475" y="186"/>
                      <a:pt x="474" y="188"/>
                      <a:pt x="474" y="188"/>
                    </a:cubicBezTo>
                    <a:cubicBezTo>
                      <a:pt x="472" y="190"/>
                      <a:pt x="468" y="191"/>
                      <a:pt x="466" y="192"/>
                    </a:cubicBezTo>
                    <a:cubicBezTo>
                      <a:pt x="464" y="193"/>
                      <a:pt x="460" y="193"/>
                      <a:pt x="458" y="194"/>
                    </a:cubicBezTo>
                    <a:cubicBezTo>
                      <a:pt x="457" y="194"/>
                      <a:pt x="456" y="197"/>
                      <a:pt x="455" y="198"/>
                    </a:cubicBezTo>
                    <a:cubicBezTo>
                      <a:pt x="454" y="199"/>
                      <a:pt x="451" y="200"/>
                      <a:pt x="450" y="201"/>
                    </a:cubicBezTo>
                    <a:cubicBezTo>
                      <a:pt x="447" y="201"/>
                      <a:pt x="442" y="200"/>
                      <a:pt x="440" y="201"/>
                    </a:cubicBezTo>
                    <a:cubicBezTo>
                      <a:pt x="438" y="201"/>
                      <a:pt x="436" y="203"/>
                      <a:pt x="434" y="204"/>
                    </a:cubicBezTo>
                    <a:cubicBezTo>
                      <a:pt x="432" y="205"/>
                      <a:pt x="427" y="205"/>
                      <a:pt x="424" y="205"/>
                    </a:cubicBezTo>
                    <a:cubicBezTo>
                      <a:pt x="421" y="206"/>
                      <a:pt x="414" y="207"/>
                      <a:pt x="412" y="205"/>
                    </a:cubicBezTo>
                    <a:cubicBezTo>
                      <a:pt x="411" y="204"/>
                      <a:pt x="411" y="201"/>
                      <a:pt x="411" y="200"/>
                    </a:cubicBezTo>
                    <a:cubicBezTo>
                      <a:pt x="410" y="199"/>
                      <a:pt x="407" y="198"/>
                      <a:pt x="406" y="197"/>
                    </a:cubicBezTo>
                    <a:cubicBezTo>
                      <a:pt x="405" y="197"/>
                      <a:pt x="402" y="196"/>
                      <a:pt x="401" y="196"/>
                    </a:cubicBezTo>
                    <a:cubicBezTo>
                      <a:pt x="399" y="195"/>
                      <a:pt x="395" y="195"/>
                      <a:pt x="394" y="196"/>
                    </a:cubicBezTo>
                    <a:cubicBezTo>
                      <a:pt x="393" y="197"/>
                      <a:pt x="395" y="201"/>
                      <a:pt x="394" y="203"/>
                    </a:cubicBezTo>
                    <a:cubicBezTo>
                      <a:pt x="393" y="204"/>
                      <a:pt x="389" y="203"/>
                      <a:pt x="387" y="203"/>
                    </a:cubicBezTo>
                    <a:cubicBezTo>
                      <a:pt x="385" y="202"/>
                      <a:pt x="382" y="201"/>
                      <a:pt x="381" y="200"/>
                    </a:cubicBezTo>
                    <a:cubicBezTo>
                      <a:pt x="379" y="200"/>
                      <a:pt x="377" y="200"/>
                      <a:pt x="376" y="200"/>
                    </a:cubicBezTo>
                    <a:cubicBezTo>
                      <a:pt x="374" y="201"/>
                      <a:pt x="374" y="204"/>
                      <a:pt x="373" y="204"/>
                    </a:cubicBezTo>
                    <a:cubicBezTo>
                      <a:pt x="371" y="205"/>
                      <a:pt x="367" y="205"/>
                      <a:pt x="365" y="205"/>
                    </a:cubicBezTo>
                    <a:cubicBezTo>
                      <a:pt x="363" y="205"/>
                      <a:pt x="360" y="205"/>
                      <a:pt x="358" y="204"/>
                    </a:cubicBezTo>
                    <a:cubicBezTo>
                      <a:pt x="357" y="203"/>
                      <a:pt x="357" y="200"/>
                      <a:pt x="356" y="200"/>
                    </a:cubicBezTo>
                    <a:cubicBezTo>
                      <a:pt x="354" y="199"/>
                      <a:pt x="350" y="198"/>
                      <a:pt x="349" y="199"/>
                    </a:cubicBezTo>
                    <a:cubicBezTo>
                      <a:pt x="347" y="199"/>
                      <a:pt x="345" y="199"/>
                      <a:pt x="344" y="200"/>
                    </a:cubicBezTo>
                    <a:cubicBezTo>
                      <a:pt x="342" y="201"/>
                      <a:pt x="342" y="206"/>
                      <a:pt x="342" y="208"/>
                    </a:cubicBezTo>
                    <a:cubicBezTo>
                      <a:pt x="342" y="209"/>
                      <a:pt x="343" y="212"/>
                      <a:pt x="344" y="213"/>
                    </a:cubicBezTo>
                    <a:cubicBezTo>
                      <a:pt x="345" y="214"/>
                      <a:pt x="348" y="215"/>
                      <a:pt x="348" y="216"/>
                    </a:cubicBezTo>
                    <a:cubicBezTo>
                      <a:pt x="348" y="217"/>
                      <a:pt x="345" y="219"/>
                      <a:pt x="344" y="220"/>
                    </a:cubicBezTo>
                    <a:cubicBezTo>
                      <a:pt x="342" y="220"/>
                      <a:pt x="338" y="220"/>
                      <a:pt x="338" y="221"/>
                    </a:cubicBezTo>
                    <a:cubicBezTo>
                      <a:pt x="337" y="222"/>
                      <a:pt x="339" y="224"/>
                      <a:pt x="339" y="226"/>
                    </a:cubicBezTo>
                    <a:cubicBezTo>
                      <a:pt x="340" y="227"/>
                      <a:pt x="339" y="230"/>
                      <a:pt x="338" y="231"/>
                    </a:cubicBezTo>
                    <a:cubicBezTo>
                      <a:pt x="337" y="232"/>
                      <a:pt x="333" y="231"/>
                      <a:pt x="331" y="232"/>
                    </a:cubicBezTo>
                    <a:cubicBezTo>
                      <a:pt x="331" y="233"/>
                      <a:pt x="330" y="234"/>
                      <a:pt x="329" y="235"/>
                    </a:cubicBezTo>
                    <a:cubicBezTo>
                      <a:pt x="328" y="235"/>
                      <a:pt x="325" y="235"/>
                      <a:pt x="324" y="235"/>
                    </a:cubicBezTo>
                    <a:cubicBezTo>
                      <a:pt x="324" y="235"/>
                      <a:pt x="323" y="234"/>
                      <a:pt x="322" y="233"/>
                    </a:cubicBezTo>
                    <a:cubicBezTo>
                      <a:pt x="323" y="233"/>
                      <a:pt x="324" y="232"/>
                      <a:pt x="324" y="232"/>
                    </a:cubicBezTo>
                    <a:cubicBezTo>
                      <a:pt x="325" y="231"/>
                      <a:pt x="325" y="229"/>
                      <a:pt x="325" y="228"/>
                    </a:cubicBezTo>
                    <a:cubicBezTo>
                      <a:pt x="324" y="227"/>
                      <a:pt x="322" y="225"/>
                      <a:pt x="321" y="224"/>
                    </a:cubicBezTo>
                    <a:cubicBezTo>
                      <a:pt x="320" y="224"/>
                      <a:pt x="319" y="221"/>
                      <a:pt x="319" y="220"/>
                    </a:cubicBezTo>
                    <a:cubicBezTo>
                      <a:pt x="318" y="219"/>
                      <a:pt x="319" y="217"/>
                      <a:pt x="320" y="216"/>
                    </a:cubicBezTo>
                    <a:cubicBezTo>
                      <a:pt x="321" y="214"/>
                      <a:pt x="324" y="212"/>
                      <a:pt x="326" y="211"/>
                    </a:cubicBezTo>
                    <a:cubicBezTo>
                      <a:pt x="327" y="210"/>
                      <a:pt x="329" y="209"/>
                      <a:pt x="330" y="208"/>
                    </a:cubicBezTo>
                    <a:cubicBezTo>
                      <a:pt x="331" y="207"/>
                      <a:pt x="331" y="205"/>
                      <a:pt x="331" y="204"/>
                    </a:cubicBezTo>
                    <a:cubicBezTo>
                      <a:pt x="331" y="203"/>
                      <a:pt x="330" y="200"/>
                      <a:pt x="329" y="200"/>
                    </a:cubicBezTo>
                    <a:cubicBezTo>
                      <a:pt x="328" y="199"/>
                      <a:pt x="326" y="197"/>
                      <a:pt x="325" y="196"/>
                    </a:cubicBezTo>
                    <a:cubicBezTo>
                      <a:pt x="325" y="196"/>
                      <a:pt x="323" y="196"/>
                      <a:pt x="322" y="197"/>
                    </a:cubicBezTo>
                    <a:cubicBezTo>
                      <a:pt x="321" y="197"/>
                      <a:pt x="321" y="199"/>
                      <a:pt x="320" y="200"/>
                    </a:cubicBezTo>
                    <a:cubicBezTo>
                      <a:pt x="319" y="200"/>
                      <a:pt x="317" y="201"/>
                      <a:pt x="316" y="202"/>
                    </a:cubicBezTo>
                    <a:cubicBezTo>
                      <a:pt x="315" y="204"/>
                      <a:pt x="314" y="207"/>
                      <a:pt x="313" y="209"/>
                    </a:cubicBezTo>
                    <a:cubicBezTo>
                      <a:pt x="312" y="209"/>
                      <a:pt x="311" y="211"/>
                      <a:pt x="310" y="211"/>
                    </a:cubicBezTo>
                    <a:cubicBezTo>
                      <a:pt x="306" y="212"/>
                      <a:pt x="300" y="210"/>
                      <a:pt x="297" y="209"/>
                    </a:cubicBezTo>
                    <a:cubicBezTo>
                      <a:pt x="295" y="208"/>
                      <a:pt x="291" y="206"/>
                      <a:pt x="289" y="205"/>
                    </a:cubicBezTo>
                    <a:cubicBezTo>
                      <a:pt x="287" y="205"/>
                      <a:pt x="282" y="205"/>
                      <a:pt x="280" y="205"/>
                    </a:cubicBezTo>
                    <a:cubicBezTo>
                      <a:pt x="278" y="206"/>
                      <a:pt x="275" y="209"/>
                      <a:pt x="273" y="210"/>
                    </a:cubicBezTo>
                    <a:cubicBezTo>
                      <a:pt x="272" y="211"/>
                      <a:pt x="272" y="214"/>
                      <a:pt x="271" y="214"/>
                    </a:cubicBezTo>
                    <a:cubicBezTo>
                      <a:pt x="270" y="216"/>
                      <a:pt x="267" y="217"/>
                      <a:pt x="266" y="218"/>
                    </a:cubicBezTo>
                    <a:cubicBezTo>
                      <a:pt x="264" y="219"/>
                      <a:pt x="260" y="218"/>
                      <a:pt x="259" y="219"/>
                    </a:cubicBezTo>
                    <a:cubicBezTo>
                      <a:pt x="256" y="220"/>
                      <a:pt x="252" y="223"/>
                      <a:pt x="249" y="224"/>
                    </a:cubicBezTo>
                    <a:cubicBezTo>
                      <a:pt x="248" y="225"/>
                      <a:pt x="244" y="227"/>
                      <a:pt x="242" y="228"/>
                    </a:cubicBezTo>
                    <a:cubicBezTo>
                      <a:pt x="239" y="228"/>
                      <a:pt x="233" y="227"/>
                      <a:pt x="230" y="228"/>
                    </a:cubicBezTo>
                    <a:cubicBezTo>
                      <a:pt x="228" y="229"/>
                      <a:pt x="225" y="233"/>
                      <a:pt x="223" y="233"/>
                    </a:cubicBezTo>
                    <a:cubicBezTo>
                      <a:pt x="221" y="233"/>
                      <a:pt x="218" y="230"/>
                      <a:pt x="217" y="229"/>
                    </a:cubicBezTo>
                    <a:cubicBezTo>
                      <a:pt x="215" y="228"/>
                      <a:pt x="211" y="227"/>
                      <a:pt x="210" y="226"/>
                    </a:cubicBezTo>
                    <a:cubicBezTo>
                      <a:pt x="208" y="224"/>
                      <a:pt x="207" y="219"/>
                      <a:pt x="206" y="217"/>
                    </a:cubicBezTo>
                    <a:cubicBezTo>
                      <a:pt x="205" y="215"/>
                      <a:pt x="202" y="213"/>
                      <a:pt x="200" y="212"/>
                    </a:cubicBezTo>
                    <a:cubicBezTo>
                      <a:pt x="198" y="211"/>
                      <a:pt x="194" y="212"/>
                      <a:pt x="193" y="211"/>
                    </a:cubicBezTo>
                    <a:cubicBezTo>
                      <a:pt x="192" y="211"/>
                      <a:pt x="190" y="209"/>
                      <a:pt x="189" y="208"/>
                    </a:cubicBezTo>
                    <a:cubicBezTo>
                      <a:pt x="187" y="208"/>
                      <a:pt x="185" y="208"/>
                      <a:pt x="184" y="207"/>
                    </a:cubicBezTo>
                    <a:cubicBezTo>
                      <a:pt x="181" y="206"/>
                      <a:pt x="177" y="202"/>
                      <a:pt x="174" y="201"/>
                    </a:cubicBezTo>
                    <a:cubicBezTo>
                      <a:pt x="172" y="200"/>
                      <a:pt x="166" y="199"/>
                      <a:pt x="163" y="199"/>
                    </a:cubicBezTo>
                    <a:cubicBezTo>
                      <a:pt x="160" y="199"/>
                      <a:pt x="154" y="200"/>
                      <a:pt x="152" y="202"/>
                    </a:cubicBezTo>
                    <a:cubicBezTo>
                      <a:pt x="151" y="203"/>
                      <a:pt x="150" y="206"/>
                      <a:pt x="150" y="207"/>
                    </a:cubicBezTo>
                    <a:cubicBezTo>
                      <a:pt x="150" y="209"/>
                      <a:pt x="151" y="212"/>
                      <a:pt x="151" y="214"/>
                    </a:cubicBezTo>
                    <a:cubicBezTo>
                      <a:pt x="152" y="216"/>
                      <a:pt x="154" y="220"/>
                      <a:pt x="152" y="222"/>
                    </a:cubicBezTo>
                    <a:cubicBezTo>
                      <a:pt x="151" y="224"/>
                      <a:pt x="146" y="225"/>
                      <a:pt x="144" y="224"/>
                    </a:cubicBezTo>
                    <a:cubicBezTo>
                      <a:pt x="143" y="224"/>
                      <a:pt x="141" y="222"/>
                      <a:pt x="140" y="222"/>
                    </a:cubicBezTo>
                    <a:cubicBezTo>
                      <a:pt x="137" y="222"/>
                      <a:pt x="132" y="223"/>
                      <a:pt x="130" y="224"/>
                    </a:cubicBezTo>
                    <a:cubicBezTo>
                      <a:pt x="129" y="225"/>
                      <a:pt x="128" y="227"/>
                      <a:pt x="127" y="228"/>
                    </a:cubicBezTo>
                    <a:cubicBezTo>
                      <a:pt x="125" y="229"/>
                      <a:pt x="119" y="228"/>
                      <a:pt x="117" y="227"/>
                    </a:cubicBezTo>
                    <a:cubicBezTo>
                      <a:pt x="115" y="226"/>
                      <a:pt x="112" y="223"/>
                      <a:pt x="110" y="222"/>
                    </a:cubicBezTo>
                    <a:cubicBezTo>
                      <a:pt x="108" y="221"/>
                      <a:pt x="104" y="220"/>
                      <a:pt x="103" y="218"/>
                    </a:cubicBezTo>
                    <a:cubicBezTo>
                      <a:pt x="102" y="216"/>
                      <a:pt x="106" y="213"/>
                      <a:pt x="105" y="211"/>
                    </a:cubicBezTo>
                    <a:cubicBezTo>
                      <a:pt x="105" y="210"/>
                      <a:pt x="103" y="208"/>
                      <a:pt x="102" y="208"/>
                    </a:cubicBezTo>
                    <a:cubicBezTo>
                      <a:pt x="100" y="207"/>
                      <a:pt x="94" y="210"/>
                      <a:pt x="91" y="209"/>
                    </a:cubicBezTo>
                    <a:cubicBezTo>
                      <a:pt x="90" y="208"/>
                      <a:pt x="90" y="203"/>
                      <a:pt x="89" y="202"/>
                    </a:cubicBezTo>
                    <a:cubicBezTo>
                      <a:pt x="88" y="202"/>
                      <a:pt x="84" y="202"/>
                      <a:pt x="82" y="202"/>
                    </a:cubicBezTo>
                    <a:cubicBezTo>
                      <a:pt x="81" y="203"/>
                      <a:pt x="80" y="204"/>
                      <a:pt x="79" y="205"/>
                    </a:cubicBezTo>
                    <a:cubicBezTo>
                      <a:pt x="79" y="206"/>
                      <a:pt x="79" y="208"/>
                      <a:pt x="78" y="208"/>
                    </a:cubicBezTo>
                    <a:cubicBezTo>
                      <a:pt x="78" y="209"/>
                      <a:pt x="77" y="211"/>
                      <a:pt x="76" y="211"/>
                    </a:cubicBezTo>
                    <a:cubicBezTo>
                      <a:pt x="75" y="212"/>
                      <a:pt x="73" y="214"/>
                      <a:pt x="71" y="213"/>
                    </a:cubicBezTo>
                    <a:cubicBezTo>
                      <a:pt x="70" y="213"/>
                      <a:pt x="69" y="211"/>
                      <a:pt x="69" y="210"/>
                    </a:cubicBezTo>
                    <a:cubicBezTo>
                      <a:pt x="68" y="209"/>
                      <a:pt x="69" y="208"/>
                      <a:pt x="68" y="207"/>
                    </a:cubicBezTo>
                    <a:cubicBezTo>
                      <a:pt x="67" y="206"/>
                      <a:pt x="65" y="207"/>
                      <a:pt x="63" y="207"/>
                    </a:cubicBezTo>
                    <a:cubicBezTo>
                      <a:pt x="62" y="208"/>
                      <a:pt x="61" y="209"/>
                      <a:pt x="60" y="209"/>
                    </a:cubicBezTo>
                    <a:cubicBezTo>
                      <a:pt x="58" y="210"/>
                      <a:pt x="55" y="212"/>
                      <a:pt x="53" y="212"/>
                    </a:cubicBezTo>
                    <a:cubicBezTo>
                      <a:pt x="53" y="211"/>
                      <a:pt x="52" y="210"/>
                      <a:pt x="52" y="210"/>
                    </a:cubicBezTo>
                    <a:cubicBezTo>
                      <a:pt x="51" y="209"/>
                      <a:pt x="52" y="206"/>
                      <a:pt x="53" y="205"/>
                    </a:cubicBezTo>
                    <a:cubicBezTo>
                      <a:pt x="54" y="204"/>
                      <a:pt x="57" y="204"/>
                      <a:pt x="59" y="204"/>
                    </a:cubicBezTo>
                    <a:cubicBezTo>
                      <a:pt x="59" y="204"/>
                      <a:pt x="61" y="204"/>
                      <a:pt x="62" y="204"/>
                    </a:cubicBezTo>
                    <a:cubicBezTo>
                      <a:pt x="63" y="204"/>
                      <a:pt x="65" y="203"/>
                      <a:pt x="67" y="203"/>
                    </a:cubicBezTo>
                    <a:cubicBezTo>
                      <a:pt x="68" y="203"/>
                      <a:pt x="70" y="202"/>
                      <a:pt x="72" y="201"/>
                    </a:cubicBezTo>
                    <a:cubicBezTo>
                      <a:pt x="73" y="200"/>
                      <a:pt x="75" y="200"/>
                      <a:pt x="76" y="199"/>
                    </a:cubicBezTo>
                    <a:cubicBezTo>
                      <a:pt x="77" y="198"/>
                      <a:pt x="79" y="197"/>
                      <a:pt x="78" y="196"/>
                    </a:cubicBezTo>
                    <a:cubicBezTo>
                      <a:pt x="78" y="194"/>
                      <a:pt x="74" y="194"/>
                      <a:pt x="72" y="194"/>
                    </a:cubicBezTo>
                    <a:cubicBezTo>
                      <a:pt x="71" y="194"/>
                      <a:pt x="68" y="193"/>
                      <a:pt x="66" y="194"/>
                    </a:cubicBezTo>
                    <a:cubicBezTo>
                      <a:pt x="66" y="194"/>
                      <a:pt x="66" y="196"/>
                      <a:pt x="65" y="197"/>
                    </a:cubicBezTo>
                    <a:cubicBezTo>
                      <a:pt x="63" y="198"/>
                      <a:pt x="59" y="197"/>
                      <a:pt x="56" y="197"/>
                    </a:cubicBezTo>
                    <a:cubicBezTo>
                      <a:pt x="55" y="197"/>
                      <a:pt x="51" y="197"/>
                      <a:pt x="50" y="198"/>
                    </a:cubicBezTo>
                    <a:cubicBezTo>
                      <a:pt x="49" y="198"/>
                      <a:pt x="50" y="200"/>
                      <a:pt x="50" y="200"/>
                    </a:cubicBezTo>
                    <a:cubicBezTo>
                      <a:pt x="49" y="201"/>
                      <a:pt x="48" y="203"/>
                      <a:pt x="47" y="203"/>
                    </a:cubicBezTo>
                    <a:cubicBezTo>
                      <a:pt x="47" y="204"/>
                      <a:pt x="45" y="205"/>
                      <a:pt x="44" y="205"/>
                    </a:cubicBezTo>
                    <a:cubicBezTo>
                      <a:pt x="43" y="205"/>
                      <a:pt x="40" y="205"/>
                      <a:pt x="39" y="205"/>
                    </a:cubicBezTo>
                    <a:cubicBezTo>
                      <a:pt x="39" y="204"/>
                      <a:pt x="39" y="203"/>
                      <a:pt x="39" y="202"/>
                    </a:cubicBezTo>
                    <a:cubicBezTo>
                      <a:pt x="40" y="201"/>
                      <a:pt x="42" y="201"/>
                      <a:pt x="43" y="201"/>
                    </a:cubicBezTo>
                    <a:cubicBezTo>
                      <a:pt x="43" y="200"/>
                      <a:pt x="44" y="199"/>
                      <a:pt x="45" y="198"/>
                    </a:cubicBezTo>
                    <a:cubicBezTo>
                      <a:pt x="45" y="197"/>
                      <a:pt x="44" y="195"/>
                      <a:pt x="44" y="194"/>
                    </a:cubicBezTo>
                    <a:cubicBezTo>
                      <a:pt x="45" y="193"/>
                      <a:pt x="48" y="192"/>
                      <a:pt x="50" y="192"/>
                    </a:cubicBezTo>
                    <a:cubicBezTo>
                      <a:pt x="51" y="192"/>
                      <a:pt x="53" y="193"/>
                      <a:pt x="54" y="192"/>
                    </a:cubicBezTo>
                    <a:cubicBezTo>
                      <a:pt x="55" y="191"/>
                      <a:pt x="55" y="188"/>
                      <a:pt x="55" y="187"/>
                    </a:cubicBezTo>
                    <a:cubicBezTo>
                      <a:pt x="54" y="186"/>
                      <a:pt x="52" y="185"/>
                      <a:pt x="50" y="184"/>
                    </a:cubicBezTo>
                    <a:cubicBezTo>
                      <a:pt x="49" y="184"/>
                      <a:pt x="44" y="184"/>
                      <a:pt x="43" y="183"/>
                    </a:cubicBezTo>
                    <a:cubicBezTo>
                      <a:pt x="42" y="182"/>
                      <a:pt x="42" y="179"/>
                      <a:pt x="41" y="178"/>
                    </a:cubicBezTo>
                    <a:cubicBezTo>
                      <a:pt x="41" y="177"/>
                      <a:pt x="41" y="175"/>
                      <a:pt x="41" y="174"/>
                    </a:cubicBezTo>
                    <a:cubicBezTo>
                      <a:pt x="41" y="173"/>
                      <a:pt x="41" y="172"/>
                      <a:pt x="42" y="171"/>
                    </a:cubicBezTo>
                    <a:cubicBezTo>
                      <a:pt x="42" y="171"/>
                      <a:pt x="45" y="171"/>
                      <a:pt x="45" y="170"/>
                    </a:cubicBezTo>
                    <a:cubicBezTo>
                      <a:pt x="46" y="169"/>
                      <a:pt x="46" y="165"/>
                      <a:pt x="46" y="164"/>
                    </a:cubicBezTo>
                    <a:cubicBezTo>
                      <a:pt x="45" y="163"/>
                      <a:pt x="44" y="160"/>
                      <a:pt x="43" y="160"/>
                    </a:cubicBezTo>
                    <a:cubicBezTo>
                      <a:pt x="42" y="159"/>
                      <a:pt x="39" y="160"/>
                      <a:pt x="38" y="160"/>
                    </a:cubicBezTo>
                    <a:cubicBezTo>
                      <a:pt x="37" y="159"/>
                      <a:pt x="33" y="159"/>
                      <a:pt x="32" y="158"/>
                    </a:cubicBezTo>
                    <a:cubicBezTo>
                      <a:pt x="31" y="157"/>
                      <a:pt x="31" y="154"/>
                      <a:pt x="30" y="154"/>
                    </a:cubicBezTo>
                    <a:cubicBezTo>
                      <a:pt x="29" y="153"/>
                      <a:pt x="27" y="153"/>
                      <a:pt x="26" y="154"/>
                    </a:cubicBezTo>
                    <a:cubicBezTo>
                      <a:pt x="25" y="154"/>
                      <a:pt x="25" y="156"/>
                      <a:pt x="24" y="156"/>
                    </a:cubicBezTo>
                    <a:cubicBezTo>
                      <a:pt x="23" y="157"/>
                      <a:pt x="20" y="156"/>
                      <a:pt x="18" y="155"/>
                    </a:cubicBezTo>
                    <a:cubicBezTo>
                      <a:pt x="17" y="154"/>
                      <a:pt x="15" y="152"/>
                      <a:pt x="15" y="150"/>
                    </a:cubicBezTo>
                    <a:cubicBezTo>
                      <a:pt x="14" y="149"/>
                      <a:pt x="13" y="147"/>
                      <a:pt x="14" y="147"/>
                    </a:cubicBezTo>
                    <a:cubicBezTo>
                      <a:pt x="15" y="146"/>
                      <a:pt x="19" y="148"/>
                      <a:pt x="20" y="147"/>
                    </a:cubicBezTo>
                    <a:cubicBezTo>
                      <a:pt x="20" y="146"/>
                      <a:pt x="18" y="144"/>
                      <a:pt x="18" y="144"/>
                    </a:cubicBezTo>
                    <a:cubicBezTo>
                      <a:pt x="17" y="143"/>
                      <a:pt x="14" y="142"/>
                      <a:pt x="14" y="141"/>
                    </a:cubicBezTo>
                    <a:cubicBezTo>
                      <a:pt x="13" y="140"/>
                      <a:pt x="14" y="137"/>
                      <a:pt x="14" y="136"/>
                    </a:cubicBezTo>
                    <a:cubicBezTo>
                      <a:pt x="15" y="135"/>
                      <a:pt x="17" y="134"/>
                      <a:pt x="18" y="134"/>
                    </a:cubicBezTo>
                    <a:cubicBezTo>
                      <a:pt x="19" y="134"/>
                      <a:pt x="21" y="136"/>
                      <a:pt x="22" y="137"/>
                    </a:cubicBezTo>
                    <a:cubicBezTo>
                      <a:pt x="23" y="138"/>
                      <a:pt x="24" y="140"/>
                      <a:pt x="25" y="141"/>
                    </a:cubicBezTo>
                    <a:cubicBezTo>
                      <a:pt x="25" y="142"/>
                      <a:pt x="25" y="145"/>
                      <a:pt x="26" y="146"/>
                    </a:cubicBezTo>
                    <a:cubicBezTo>
                      <a:pt x="27" y="147"/>
                      <a:pt x="29" y="148"/>
                      <a:pt x="30" y="148"/>
                    </a:cubicBezTo>
                    <a:cubicBezTo>
                      <a:pt x="31" y="148"/>
                      <a:pt x="34" y="149"/>
                      <a:pt x="35" y="148"/>
                    </a:cubicBezTo>
                    <a:cubicBezTo>
                      <a:pt x="36" y="148"/>
                      <a:pt x="38" y="147"/>
                      <a:pt x="38" y="146"/>
                    </a:cubicBezTo>
                    <a:cubicBezTo>
                      <a:pt x="39" y="145"/>
                      <a:pt x="39" y="143"/>
                      <a:pt x="38" y="142"/>
                    </a:cubicBezTo>
                    <a:cubicBezTo>
                      <a:pt x="37" y="141"/>
                      <a:pt x="34" y="142"/>
                      <a:pt x="33" y="141"/>
                    </a:cubicBezTo>
                    <a:cubicBezTo>
                      <a:pt x="31" y="140"/>
                      <a:pt x="30" y="137"/>
                      <a:pt x="30" y="135"/>
                    </a:cubicBezTo>
                    <a:cubicBezTo>
                      <a:pt x="30" y="134"/>
                      <a:pt x="32" y="132"/>
                      <a:pt x="32" y="132"/>
                    </a:cubicBezTo>
                    <a:cubicBezTo>
                      <a:pt x="33" y="130"/>
                      <a:pt x="36" y="128"/>
                      <a:pt x="35" y="127"/>
                    </a:cubicBezTo>
                    <a:cubicBezTo>
                      <a:pt x="35" y="126"/>
                      <a:pt x="29" y="127"/>
                      <a:pt x="28" y="126"/>
                    </a:cubicBezTo>
                    <a:cubicBezTo>
                      <a:pt x="28" y="124"/>
                      <a:pt x="31" y="121"/>
                      <a:pt x="31" y="120"/>
                    </a:cubicBezTo>
                    <a:cubicBezTo>
                      <a:pt x="31" y="118"/>
                      <a:pt x="28" y="117"/>
                      <a:pt x="27" y="116"/>
                    </a:cubicBezTo>
                    <a:cubicBezTo>
                      <a:pt x="26" y="115"/>
                      <a:pt x="23" y="112"/>
                      <a:pt x="24" y="110"/>
                    </a:cubicBezTo>
                    <a:cubicBezTo>
                      <a:pt x="24" y="109"/>
                      <a:pt x="28" y="109"/>
                      <a:pt x="28" y="108"/>
                    </a:cubicBezTo>
                    <a:cubicBezTo>
                      <a:pt x="29" y="107"/>
                      <a:pt x="31" y="104"/>
                      <a:pt x="30" y="103"/>
                    </a:cubicBezTo>
                    <a:cubicBezTo>
                      <a:pt x="30" y="102"/>
                      <a:pt x="29" y="101"/>
                      <a:pt x="28" y="101"/>
                    </a:cubicBezTo>
                    <a:cubicBezTo>
                      <a:pt x="26" y="100"/>
                      <a:pt x="22" y="101"/>
                      <a:pt x="20" y="101"/>
                    </a:cubicBezTo>
                    <a:cubicBezTo>
                      <a:pt x="19" y="101"/>
                      <a:pt x="17" y="103"/>
                      <a:pt x="16" y="103"/>
                    </a:cubicBezTo>
                    <a:cubicBezTo>
                      <a:pt x="15" y="104"/>
                      <a:pt x="12" y="103"/>
                      <a:pt x="11" y="104"/>
                    </a:cubicBezTo>
                    <a:cubicBezTo>
                      <a:pt x="10" y="104"/>
                      <a:pt x="8" y="107"/>
                      <a:pt x="7" y="106"/>
                    </a:cubicBezTo>
                    <a:cubicBezTo>
                      <a:pt x="5" y="106"/>
                      <a:pt x="3" y="104"/>
                      <a:pt x="3" y="102"/>
                    </a:cubicBezTo>
                    <a:cubicBezTo>
                      <a:pt x="3" y="101"/>
                      <a:pt x="6" y="99"/>
                      <a:pt x="6" y="97"/>
                    </a:cubicBezTo>
                    <a:cubicBezTo>
                      <a:pt x="5" y="95"/>
                      <a:pt x="0" y="93"/>
                      <a:pt x="1" y="91"/>
                    </a:cubicBezTo>
                    <a:cubicBezTo>
                      <a:pt x="2" y="90"/>
                      <a:pt x="6" y="91"/>
                      <a:pt x="7" y="90"/>
                    </a:cubicBezTo>
                    <a:cubicBezTo>
                      <a:pt x="9" y="89"/>
                      <a:pt x="7" y="84"/>
                      <a:pt x="8" y="83"/>
                    </a:cubicBezTo>
                    <a:cubicBezTo>
                      <a:pt x="9" y="82"/>
                      <a:pt x="12" y="81"/>
                      <a:pt x="13" y="80"/>
                    </a:cubicBezTo>
                    <a:cubicBezTo>
                      <a:pt x="15" y="78"/>
                      <a:pt x="17" y="75"/>
                      <a:pt x="19" y="74"/>
                    </a:cubicBezTo>
                    <a:cubicBezTo>
                      <a:pt x="20" y="73"/>
                      <a:pt x="24" y="71"/>
                      <a:pt x="25" y="71"/>
                    </a:cubicBezTo>
                    <a:cubicBezTo>
                      <a:pt x="28" y="71"/>
                      <a:pt x="33" y="72"/>
                      <a:pt x="35" y="71"/>
                    </a:cubicBezTo>
                    <a:cubicBezTo>
                      <a:pt x="36" y="71"/>
                      <a:pt x="39" y="69"/>
                      <a:pt x="40" y="69"/>
                    </a:cubicBezTo>
                    <a:cubicBezTo>
                      <a:pt x="42" y="70"/>
                      <a:pt x="45" y="72"/>
                      <a:pt x="47" y="73"/>
                    </a:cubicBezTo>
                    <a:cubicBezTo>
                      <a:pt x="48" y="73"/>
                      <a:pt x="52" y="73"/>
                      <a:pt x="54" y="73"/>
                    </a:cubicBezTo>
                    <a:cubicBezTo>
                      <a:pt x="54" y="73"/>
                      <a:pt x="55" y="75"/>
                      <a:pt x="56" y="75"/>
                    </a:cubicBezTo>
                    <a:cubicBezTo>
                      <a:pt x="57" y="76"/>
                      <a:pt x="59" y="77"/>
                      <a:pt x="60" y="76"/>
                    </a:cubicBezTo>
                    <a:cubicBezTo>
                      <a:pt x="61" y="76"/>
                      <a:pt x="63" y="74"/>
                      <a:pt x="62" y="72"/>
                    </a:cubicBezTo>
                    <a:cubicBezTo>
                      <a:pt x="62" y="71"/>
                      <a:pt x="57" y="71"/>
                      <a:pt x="56" y="70"/>
                    </a:cubicBezTo>
                    <a:cubicBezTo>
                      <a:pt x="56" y="69"/>
                      <a:pt x="57" y="68"/>
                      <a:pt x="57" y="67"/>
                    </a:cubicBezTo>
                    <a:cubicBezTo>
                      <a:pt x="58" y="66"/>
                      <a:pt x="60" y="66"/>
                      <a:pt x="61" y="66"/>
                    </a:cubicBezTo>
                    <a:cubicBezTo>
                      <a:pt x="62" y="66"/>
                      <a:pt x="64" y="66"/>
                      <a:pt x="65" y="67"/>
                    </a:cubicBezTo>
                    <a:cubicBezTo>
                      <a:pt x="66" y="67"/>
                      <a:pt x="66" y="70"/>
                      <a:pt x="67" y="71"/>
                    </a:cubicBezTo>
                    <a:cubicBezTo>
                      <a:pt x="67" y="71"/>
                      <a:pt x="69" y="71"/>
                      <a:pt x="70" y="71"/>
                    </a:cubicBezTo>
                    <a:cubicBezTo>
                      <a:pt x="72" y="71"/>
                      <a:pt x="74" y="70"/>
                      <a:pt x="76" y="70"/>
                    </a:cubicBezTo>
                    <a:cubicBezTo>
                      <a:pt x="78" y="70"/>
                      <a:pt x="81" y="72"/>
                      <a:pt x="83" y="73"/>
                    </a:cubicBezTo>
                    <a:cubicBezTo>
                      <a:pt x="84" y="73"/>
                      <a:pt x="86" y="72"/>
                      <a:pt x="87" y="72"/>
                    </a:cubicBezTo>
                    <a:cubicBezTo>
                      <a:pt x="89" y="72"/>
                      <a:pt x="92" y="72"/>
                      <a:pt x="94" y="72"/>
                    </a:cubicBezTo>
                    <a:cubicBezTo>
                      <a:pt x="96" y="72"/>
                      <a:pt x="99" y="73"/>
                      <a:pt x="101" y="72"/>
                    </a:cubicBezTo>
                    <a:cubicBezTo>
                      <a:pt x="101" y="71"/>
                      <a:pt x="101" y="69"/>
                      <a:pt x="101" y="68"/>
                    </a:cubicBezTo>
                    <a:cubicBezTo>
                      <a:pt x="100" y="67"/>
                      <a:pt x="98" y="65"/>
                      <a:pt x="96" y="65"/>
                    </a:cubicBezTo>
                    <a:cubicBezTo>
                      <a:pt x="95" y="65"/>
                      <a:pt x="92" y="66"/>
                      <a:pt x="91" y="66"/>
                    </a:cubicBezTo>
                    <a:cubicBezTo>
                      <a:pt x="90" y="66"/>
                      <a:pt x="88" y="65"/>
                      <a:pt x="88" y="64"/>
                    </a:cubicBezTo>
                    <a:cubicBezTo>
                      <a:pt x="88" y="63"/>
                      <a:pt x="90" y="61"/>
                      <a:pt x="92" y="61"/>
                    </a:cubicBezTo>
                    <a:cubicBezTo>
                      <a:pt x="93" y="60"/>
                      <a:pt x="97" y="60"/>
                      <a:pt x="98" y="60"/>
                    </a:cubicBezTo>
                    <a:cubicBezTo>
                      <a:pt x="99" y="59"/>
                      <a:pt x="101" y="59"/>
                      <a:pt x="102" y="59"/>
                    </a:cubicBezTo>
                    <a:cubicBezTo>
                      <a:pt x="104" y="59"/>
                      <a:pt x="109" y="59"/>
                      <a:pt x="111" y="59"/>
                    </a:cubicBezTo>
                    <a:cubicBezTo>
                      <a:pt x="112" y="59"/>
                      <a:pt x="116" y="60"/>
                      <a:pt x="118" y="60"/>
                    </a:cubicBezTo>
                    <a:cubicBezTo>
                      <a:pt x="119" y="60"/>
                      <a:pt x="121" y="60"/>
                      <a:pt x="122" y="59"/>
                    </a:cubicBezTo>
                    <a:cubicBezTo>
                      <a:pt x="123" y="58"/>
                      <a:pt x="125" y="57"/>
                      <a:pt x="125" y="56"/>
                    </a:cubicBezTo>
                    <a:cubicBezTo>
                      <a:pt x="126" y="55"/>
                      <a:pt x="125" y="53"/>
                      <a:pt x="125" y="52"/>
                    </a:cubicBezTo>
                    <a:cubicBezTo>
                      <a:pt x="123" y="51"/>
                      <a:pt x="118" y="52"/>
                      <a:pt x="116" y="52"/>
                    </a:cubicBezTo>
                    <a:cubicBezTo>
                      <a:pt x="114" y="53"/>
                      <a:pt x="110" y="54"/>
                      <a:pt x="108" y="54"/>
                    </a:cubicBezTo>
                    <a:cubicBezTo>
                      <a:pt x="106" y="54"/>
                      <a:pt x="102" y="54"/>
                      <a:pt x="100" y="54"/>
                    </a:cubicBezTo>
                    <a:cubicBezTo>
                      <a:pt x="98" y="53"/>
                      <a:pt x="96" y="52"/>
                      <a:pt x="95" y="51"/>
                    </a:cubicBezTo>
                    <a:cubicBezTo>
                      <a:pt x="95" y="50"/>
                      <a:pt x="95" y="48"/>
                      <a:pt x="96" y="47"/>
                    </a:cubicBezTo>
                    <a:cubicBezTo>
                      <a:pt x="96" y="46"/>
                      <a:pt x="98" y="45"/>
                      <a:pt x="99" y="44"/>
                    </a:cubicBezTo>
                    <a:cubicBezTo>
                      <a:pt x="100" y="43"/>
                      <a:pt x="101" y="41"/>
                      <a:pt x="102" y="40"/>
                    </a:cubicBezTo>
                    <a:cubicBezTo>
                      <a:pt x="103" y="38"/>
                      <a:pt x="107" y="36"/>
                      <a:pt x="109" y="36"/>
                    </a:cubicBezTo>
                    <a:cubicBezTo>
                      <a:pt x="110" y="36"/>
                      <a:pt x="112" y="38"/>
                      <a:pt x="113" y="38"/>
                    </a:cubicBezTo>
                    <a:cubicBezTo>
                      <a:pt x="114" y="39"/>
                      <a:pt x="118" y="40"/>
                      <a:pt x="119" y="41"/>
                    </a:cubicBezTo>
                    <a:cubicBezTo>
                      <a:pt x="122" y="41"/>
                      <a:pt x="127" y="42"/>
                      <a:pt x="130" y="41"/>
                    </a:cubicBezTo>
                    <a:cubicBezTo>
                      <a:pt x="131" y="41"/>
                      <a:pt x="132" y="39"/>
                      <a:pt x="134" y="39"/>
                    </a:cubicBezTo>
                    <a:cubicBezTo>
                      <a:pt x="135" y="39"/>
                      <a:pt x="139" y="38"/>
                      <a:pt x="141" y="39"/>
                    </a:cubicBezTo>
                    <a:cubicBezTo>
                      <a:pt x="142" y="39"/>
                      <a:pt x="144" y="40"/>
                      <a:pt x="145" y="40"/>
                    </a:cubicBezTo>
                    <a:cubicBezTo>
                      <a:pt x="146" y="41"/>
                      <a:pt x="148" y="41"/>
                      <a:pt x="149" y="41"/>
                    </a:cubicBezTo>
                    <a:cubicBezTo>
                      <a:pt x="150" y="42"/>
                      <a:pt x="154" y="42"/>
                      <a:pt x="155" y="42"/>
                    </a:cubicBezTo>
                    <a:cubicBezTo>
                      <a:pt x="158" y="42"/>
                      <a:pt x="163" y="43"/>
                      <a:pt x="164" y="42"/>
                    </a:cubicBezTo>
                    <a:cubicBezTo>
                      <a:pt x="167" y="40"/>
                      <a:pt x="168" y="34"/>
                      <a:pt x="170" y="33"/>
                    </a:cubicBezTo>
                    <a:cubicBezTo>
                      <a:pt x="172" y="32"/>
                      <a:pt x="175" y="31"/>
                      <a:pt x="176" y="30"/>
                    </a:cubicBezTo>
                    <a:cubicBezTo>
                      <a:pt x="178" y="29"/>
                      <a:pt x="182" y="26"/>
                      <a:pt x="184" y="25"/>
                    </a:cubicBezTo>
                    <a:cubicBezTo>
                      <a:pt x="185" y="24"/>
                      <a:pt x="188" y="23"/>
                      <a:pt x="189" y="22"/>
                    </a:cubicBezTo>
                    <a:cubicBezTo>
                      <a:pt x="191" y="21"/>
                      <a:pt x="195" y="18"/>
                      <a:pt x="197" y="17"/>
                    </a:cubicBezTo>
                    <a:cubicBezTo>
                      <a:pt x="201" y="15"/>
                      <a:pt x="208" y="12"/>
                      <a:pt x="212" y="10"/>
                    </a:cubicBezTo>
                    <a:cubicBezTo>
                      <a:pt x="214" y="10"/>
                      <a:pt x="220" y="10"/>
                      <a:pt x="222" y="9"/>
                    </a:cubicBezTo>
                    <a:cubicBezTo>
                      <a:pt x="224" y="8"/>
                      <a:pt x="225" y="5"/>
                      <a:pt x="226" y="5"/>
                    </a:cubicBezTo>
                    <a:cubicBezTo>
                      <a:pt x="230" y="3"/>
                      <a:pt x="238" y="4"/>
                      <a:pt x="242" y="5"/>
                    </a:cubicBezTo>
                    <a:cubicBezTo>
                      <a:pt x="245" y="5"/>
                      <a:pt x="251" y="7"/>
                      <a:pt x="253" y="7"/>
                    </a:cubicBezTo>
                    <a:cubicBezTo>
                      <a:pt x="256" y="7"/>
                      <a:pt x="260" y="7"/>
                      <a:pt x="262" y="7"/>
                    </a:cubicBezTo>
                    <a:cubicBezTo>
                      <a:pt x="264" y="7"/>
                      <a:pt x="269" y="7"/>
                      <a:pt x="271" y="6"/>
                    </a:cubicBezTo>
                    <a:cubicBezTo>
                      <a:pt x="273" y="5"/>
                      <a:pt x="277" y="1"/>
                      <a:pt x="279" y="1"/>
                    </a:cubicBezTo>
                    <a:cubicBezTo>
                      <a:pt x="281" y="0"/>
                      <a:pt x="286" y="1"/>
                      <a:pt x="287" y="3"/>
                    </a:cubicBezTo>
                    <a:cubicBezTo>
                      <a:pt x="287" y="4"/>
                      <a:pt x="285" y="6"/>
                      <a:pt x="285" y="7"/>
                    </a:cubicBezTo>
                    <a:cubicBezTo>
                      <a:pt x="285" y="9"/>
                      <a:pt x="288" y="12"/>
                      <a:pt x="289" y="13"/>
                    </a:cubicBezTo>
                    <a:cubicBezTo>
                      <a:pt x="290" y="14"/>
                      <a:pt x="293" y="14"/>
                      <a:pt x="293" y="15"/>
                    </a:cubicBezTo>
                    <a:cubicBezTo>
                      <a:pt x="295" y="15"/>
                      <a:pt x="297" y="18"/>
                      <a:pt x="299" y="19"/>
                    </a:cubicBezTo>
                    <a:cubicBezTo>
                      <a:pt x="300" y="19"/>
                      <a:pt x="303" y="20"/>
                      <a:pt x="304" y="19"/>
                    </a:cubicBezTo>
                    <a:cubicBezTo>
                      <a:pt x="304" y="18"/>
                      <a:pt x="303" y="16"/>
                      <a:pt x="304" y="15"/>
                    </a:cubicBezTo>
                    <a:cubicBezTo>
                      <a:pt x="305" y="14"/>
                      <a:pt x="310" y="14"/>
                      <a:pt x="312" y="14"/>
                    </a:cubicBezTo>
                    <a:cubicBezTo>
                      <a:pt x="314" y="15"/>
                      <a:pt x="317" y="16"/>
                      <a:pt x="318" y="18"/>
                    </a:cubicBezTo>
                    <a:cubicBezTo>
                      <a:pt x="319" y="19"/>
                      <a:pt x="317" y="23"/>
                      <a:pt x="318" y="25"/>
                    </a:cubicBezTo>
                    <a:cubicBezTo>
                      <a:pt x="320" y="28"/>
                      <a:pt x="327" y="30"/>
                      <a:pt x="330" y="30"/>
                    </a:cubicBezTo>
                    <a:cubicBezTo>
                      <a:pt x="334" y="31"/>
                      <a:pt x="340" y="26"/>
                      <a:pt x="343" y="27"/>
                    </a:cubicBezTo>
                    <a:cubicBezTo>
                      <a:pt x="345" y="28"/>
                      <a:pt x="345" y="31"/>
                      <a:pt x="346" y="32"/>
                    </a:cubicBezTo>
                    <a:cubicBezTo>
                      <a:pt x="347" y="34"/>
                      <a:pt x="351" y="35"/>
                      <a:pt x="353" y="35"/>
                    </a:cubicBezTo>
                    <a:cubicBezTo>
                      <a:pt x="355" y="36"/>
                      <a:pt x="359" y="40"/>
                      <a:pt x="361" y="40"/>
                    </a:cubicBezTo>
                    <a:cubicBezTo>
                      <a:pt x="363" y="40"/>
                      <a:pt x="366" y="36"/>
                      <a:pt x="367" y="36"/>
                    </a:cubicBezTo>
                    <a:cubicBezTo>
                      <a:pt x="370" y="36"/>
                      <a:pt x="374" y="37"/>
                      <a:pt x="376" y="39"/>
                    </a:cubicBezTo>
                    <a:cubicBezTo>
                      <a:pt x="377" y="39"/>
                      <a:pt x="379" y="43"/>
                      <a:pt x="380" y="43"/>
                    </a:cubicBezTo>
                    <a:cubicBezTo>
                      <a:pt x="384" y="45"/>
                      <a:pt x="393" y="44"/>
                      <a:pt x="397" y="43"/>
                    </a:cubicBezTo>
                    <a:cubicBezTo>
                      <a:pt x="401" y="43"/>
                      <a:pt x="407" y="39"/>
                      <a:pt x="411" y="38"/>
                    </a:cubicBezTo>
                    <a:cubicBezTo>
                      <a:pt x="413" y="37"/>
                      <a:pt x="418" y="36"/>
                      <a:pt x="421" y="36"/>
                    </a:cubicBezTo>
                    <a:cubicBezTo>
                      <a:pt x="422" y="37"/>
                      <a:pt x="424" y="38"/>
                      <a:pt x="425" y="38"/>
                    </a:cubicBezTo>
                    <a:cubicBezTo>
                      <a:pt x="427" y="39"/>
                      <a:pt x="432" y="40"/>
                      <a:pt x="435" y="41"/>
                    </a:cubicBezTo>
                    <a:cubicBezTo>
                      <a:pt x="437" y="41"/>
                      <a:pt x="443" y="42"/>
                      <a:pt x="445" y="42"/>
                    </a:cubicBezTo>
                    <a:cubicBezTo>
                      <a:pt x="448" y="42"/>
                      <a:pt x="452" y="41"/>
                      <a:pt x="455" y="40"/>
                    </a:cubicBezTo>
                    <a:cubicBezTo>
                      <a:pt x="457" y="39"/>
                      <a:pt x="460" y="36"/>
                      <a:pt x="463" y="34"/>
                    </a:cubicBezTo>
                    <a:cubicBezTo>
                      <a:pt x="464" y="34"/>
                      <a:pt x="466" y="32"/>
                      <a:pt x="468" y="32"/>
                    </a:cubicBezTo>
                    <a:cubicBezTo>
                      <a:pt x="470" y="30"/>
                      <a:pt x="476" y="29"/>
                      <a:pt x="478" y="27"/>
                    </a:cubicBezTo>
                    <a:cubicBezTo>
                      <a:pt x="480" y="27"/>
                      <a:pt x="482" y="25"/>
                      <a:pt x="484" y="24"/>
                    </a:cubicBezTo>
                    <a:cubicBezTo>
                      <a:pt x="485" y="24"/>
                      <a:pt x="486" y="25"/>
                      <a:pt x="487" y="25"/>
                    </a:cubicBezTo>
                    <a:cubicBezTo>
                      <a:pt x="489" y="25"/>
                      <a:pt x="491" y="22"/>
                      <a:pt x="493" y="21"/>
                    </a:cubicBezTo>
                    <a:cubicBezTo>
                      <a:pt x="494" y="21"/>
                      <a:pt x="498" y="19"/>
                      <a:pt x="500" y="19"/>
                    </a:cubicBezTo>
                    <a:cubicBezTo>
                      <a:pt x="502" y="19"/>
                      <a:pt x="506" y="21"/>
                      <a:pt x="508" y="21"/>
                    </a:cubicBezTo>
                    <a:cubicBezTo>
                      <a:pt x="511" y="21"/>
                      <a:pt x="516" y="20"/>
                      <a:pt x="518" y="19"/>
                    </a:cubicBezTo>
                    <a:cubicBezTo>
                      <a:pt x="519" y="18"/>
                      <a:pt x="520" y="15"/>
                      <a:pt x="521" y="14"/>
                    </a:cubicBezTo>
                    <a:cubicBezTo>
                      <a:pt x="523" y="13"/>
                      <a:pt x="526" y="13"/>
                      <a:pt x="527" y="14"/>
                    </a:cubicBezTo>
                    <a:cubicBezTo>
                      <a:pt x="529" y="15"/>
                      <a:pt x="530" y="18"/>
                      <a:pt x="531" y="19"/>
                    </a:cubicBezTo>
                    <a:cubicBezTo>
                      <a:pt x="533" y="20"/>
                      <a:pt x="537" y="20"/>
                      <a:pt x="538" y="22"/>
                    </a:cubicBezTo>
                    <a:cubicBezTo>
                      <a:pt x="539" y="23"/>
                      <a:pt x="537" y="27"/>
                      <a:pt x="538" y="28"/>
                    </a:cubicBezTo>
                    <a:cubicBezTo>
                      <a:pt x="539" y="30"/>
                      <a:pt x="542" y="33"/>
                      <a:pt x="544" y="34"/>
                    </a:cubicBezTo>
                    <a:cubicBezTo>
                      <a:pt x="545" y="34"/>
                      <a:pt x="549" y="35"/>
                      <a:pt x="551" y="34"/>
                    </a:cubicBezTo>
                    <a:cubicBezTo>
                      <a:pt x="552" y="33"/>
                      <a:pt x="553" y="30"/>
                      <a:pt x="554" y="30"/>
                    </a:cubicBezTo>
                    <a:cubicBezTo>
                      <a:pt x="557" y="28"/>
                      <a:pt x="564" y="28"/>
                      <a:pt x="567" y="29"/>
                    </a:cubicBezTo>
                    <a:close/>
                  </a:path>
                </a:pathLst>
              </a:custGeom>
              <a:blipFill>
                <a:blip r:embed="rId5"/>
                <a:srcRect/>
                <a:stretch>
                  <a:fillRect t="-27344" b="-32187"/>
                </a:stretch>
              </a:blip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37" name="Freeform 2313"/>
              <p:cNvSpPr>
                <a:spLocks/>
              </p:cNvSpPr>
              <p:nvPr/>
            </p:nvSpPr>
            <p:spPr bwMode="auto">
              <a:xfrm>
                <a:off x="3972219" y="4725297"/>
                <a:ext cx="434164" cy="341136"/>
              </a:xfrm>
              <a:custGeom>
                <a:avLst/>
                <a:gdLst>
                  <a:gd name="T0" fmla="*/ 90 w 91"/>
                  <a:gd name="T1" fmla="*/ 34 h 73"/>
                  <a:gd name="T2" fmla="*/ 88 w 91"/>
                  <a:gd name="T3" fmla="*/ 40 h 73"/>
                  <a:gd name="T4" fmla="*/ 83 w 91"/>
                  <a:gd name="T5" fmla="*/ 43 h 73"/>
                  <a:gd name="T6" fmla="*/ 79 w 91"/>
                  <a:gd name="T7" fmla="*/ 45 h 73"/>
                  <a:gd name="T8" fmla="*/ 72 w 91"/>
                  <a:gd name="T9" fmla="*/ 43 h 73"/>
                  <a:gd name="T10" fmla="*/ 71 w 91"/>
                  <a:gd name="T11" fmla="*/ 41 h 73"/>
                  <a:gd name="T12" fmla="*/ 65 w 91"/>
                  <a:gd name="T13" fmla="*/ 39 h 73"/>
                  <a:gd name="T14" fmla="*/ 61 w 91"/>
                  <a:gd name="T15" fmla="*/ 40 h 73"/>
                  <a:gd name="T16" fmla="*/ 56 w 91"/>
                  <a:gd name="T17" fmla="*/ 43 h 73"/>
                  <a:gd name="T18" fmla="*/ 51 w 91"/>
                  <a:gd name="T19" fmla="*/ 43 h 73"/>
                  <a:gd name="T20" fmla="*/ 44 w 91"/>
                  <a:gd name="T21" fmla="*/ 44 h 73"/>
                  <a:gd name="T22" fmla="*/ 41 w 91"/>
                  <a:gd name="T23" fmla="*/ 49 h 73"/>
                  <a:gd name="T24" fmla="*/ 37 w 91"/>
                  <a:gd name="T25" fmla="*/ 53 h 73"/>
                  <a:gd name="T26" fmla="*/ 30 w 91"/>
                  <a:gd name="T27" fmla="*/ 57 h 73"/>
                  <a:gd name="T28" fmla="*/ 24 w 91"/>
                  <a:gd name="T29" fmla="*/ 59 h 73"/>
                  <a:gd name="T30" fmla="*/ 18 w 91"/>
                  <a:gd name="T31" fmla="*/ 62 h 73"/>
                  <a:gd name="T32" fmla="*/ 14 w 91"/>
                  <a:gd name="T33" fmla="*/ 65 h 73"/>
                  <a:gd name="T34" fmla="*/ 10 w 91"/>
                  <a:gd name="T35" fmla="*/ 68 h 73"/>
                  <a:gd name="T36" fmla="*/ 8 w 91"/>
                  <a:gd name="T37" fmla="*/ 70 h 73"/>
                  <a:gd name="T38" fmla="*/ 2 w 91"/>
                  <a:gd name="T39" fmla="*/ 72 h 73"/>
                  <a:gd name="T40" fmla="*/ 1 w 91"/>
                  <a:gd name="T41" fmla="*/ 70 h 73"/>
                  <a:gd name="T42" fmla="*/ 3 w 91"/>
                  <a:gd name="T43" fmla="*/ 66 h 73"/>
                  <a:gd name="T44" fmla="*/ 8 w 91"/>
                  <a:gd name="T45" fmla="*/ 63 h 73"/>
                  <a:gd name="T46" fmla="*/ 13 w 91"/>
                  <a:gd name="T47" fmla="*/ 60 h 73"/>
                  <a:gd name="T48" fmla="*/ 13 w 91"/>
                  <a:gd name="T49" fmla="*/ 56 h 73"/>
                  <a:gd name="T50" fmla="*/ 7 w 91"/>
                  <a:gd name="T51" fmla="*/ 58 h 73"/>
                  <a:gd name="T52" fmla="*/ 2 w 91"/>
                  <a:gd name="T53" fmla="*/ 56 h 73"/>
                  <a:gd name="T54" fmla="*/ 0 w 91"/>
                  <a:gd name="T55" fmla="*/ 54 h 73"/>
                  <a:gd name="T56" fmla="*/ 3 w 91"/>
                  <a:gd name="T57" fmla="*/ 50 h 73"/>
                  <a:gd name="T58" fmla="*/ 5 w 91"/>
                  <a:gd name="T59" fmla="*/ 46 h 73"/>
                  <a:gd name="T60" fmla="*/ 3 w 91"/>
                  <a:gd name="T61" fmla="*/ 39 h 73"/>
                  <a:gd name="T62" fmla="*/ 7 w 91"/>
                  <a:gd name="T63" fmla="*/ 36 h 73"/>
                  <a:gd name="T64" fmla="*/ 13 w 91"/>
                  <a:gd name="T65" fmla="*/ 34 h 73"/>
                  <a:gd name="T66" fmla="*/ 15 w 91"/>
                  <a:gd name="T67" fmla="*/ 30 h 73"/>
                  <a:gd name="T68" fmla="*/ 15 w 91"/>
                  <a:gd name="T69" fmla="*/ 25 h 73"/>
                  <a:gd name="T70" fmla="*/ 15 w 91"/>
                  <a:gd name="T71" fmla="*/ 19 h 73"/>
                  <a:gd name="T72" fmla="*/ 20 w 91"/>
                  <a:gd name="T73" fmla="*/ 15 h 73"/>
                  <a:gd name="T74" fmla="*/ 24 w 91"/>
                  <a:gd name="T75" fmla="*/ 11 h 73"/>
                  <a:gd name="T76" fmla="*/ 24 w 91"/>
                  <a:gd name="T77" fmla="*/ 1 h 73"/>
                  <a:gd name="T78" fmla="*/ 31 w 91"/>
                  <a:gd name="T79" fmla="*/ 1 h 73"/>
                  <a:gd name="T80" fmla="*/ 34 w 91"/>
                  <a:gd name="T81" fmla="*/ 7 h 73"/>
                  <a:gd name="T82" fmla="*/ 38 w 91"/>
                  <a:gd name="T83" fmla="*/ 7 h 73"/>
                  <a:gd name="T84" fmla="*/ 47 w 91"/>
                  <a:gd name="T85" fmla="*/ 3 h 73"/>
                  <a:gd name="T86" fmla="*/ 53 w 91"/>
                  <a:gd name="T87" fmla="*/ 7 h 73"/>
                  <a:gd name="T88" fmla="*/ 59 w 91"/>
                  <a:gd name="T89" fmla="*/ 7 h 73"/>
                  <a:gd name="T90" fmla="*/ 60 w 91"/>
                  <a:gd name="T91" fmla="*/ 8 h 73"/>
                  <a:gd name="T92" fmla="*/ 60 w 91"/>
                  <a:gd name="T93" fmla="*/ 12 h 73"/>
                  <a:gd name="T94" fmla="*/ 60 w 91"/>
                  <a:gd name="T95" fmla="*/ 19 h 73"/>
                  <a:gd name="T96" fmla="*/ 63 w 91"/>
                  <a:gd name="T97" fmla="*/ 23 h 73"/>
                  <a:gd name="T98" fmla="*/ 69 w 91"/>
                  <a:gd name="T99" fmla="*/ 25 h 73"/>
                  <a:gd name="T100" fmla="*/ 74 w 91"/>
                  <a:gd name="T101" fmla="*/ 25 h 73"/>
                  <a:gd name="T102" fmla="*/ 80 w 91"/>
                  <a:gd name="T103" fmla="*/ 28 h 73"/>
                  <a:gd name="T104" fmla="*/ 84 w 91"/>
                  <a:gd name="T105" fmla="*/ 32 h 73"/>
                  <a:gd name="T106" fmla="*/ 90 w 91"/>
                  <a:gd name="T107"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73">
                    <a:moveTo>
                      <a:pt x="90" y="34"/>
                    </a:moveTo>
                    <a:cubicBezTo>
                      <a:pt x="91" y="36"/>
                      <a:pt x="89" y="39"/>
                      <a:pt x="88" y="40"/>
                    </a:cubicBezTo>
                    <a:cubicBezTo>
                      <a:pt x="87" y="41"/>
                      <a:pt x="85" y="43"/>
                      <a:pt x="83" y="43"/>
                    </a:cubicBezTo>
                    <a:cubicBezTo>
                      <a:pt x="82" y="44"/>
                      <a:pt x="80" y="45"/>
                      <a:pt x="79" y="45"/>
                    </a:cubicBezTo>
                    <a:cubicBezTo>
                      <a:pt x="77" y="45"/>
                      <a:pt x="74" y="44"/>
                      <a:pt x="72" y="43"/>
                    </a:cubicBezTo>
                    <a:cubicBezTo>
                      <a:pt x="72" y="43"/>
                      <a:pt x="71" y="41"/>
                      <a:pt x="71" y="41"/>
                    </a:cubicBezTo>
                    <a:cubicBezTo>
                      <a:pt x="69" y="40"/>
                      <a:pt x="67" y="39"/>
                      <a:pt x="65" y="39"/>
                    </a:cubicBezTo>
                    <a:cubicBezTo>
                      <a:pt x="64" y="39"/>
                      <a:pt x="62" y="40"/>
                      <a:pt x="61" y="40"/>
                    </a:cubicBezTo>
                    <a:cubicBezTo>
                      <a:pt x="60" y="40"/>
                      <a:pt x="57" y="43"/>
                      <a:pt x="56" y="43"/>
                    </a:cubicBezTo>
                    <a:cubicBezTo>
                      <a:pt x="55" y="43"/>
                      <a:pt x="52" y="43"/>
                      <a:pt x="51" y="43"/>
                    </a:cubicBezTo>
                    <a:cubicBezTo>
                      <a:pt x="49" y="43"/>
                      <a:pt x="45" y="43"/>
                      <a:pt x="44" y="44"/>
                    </a:cubicBezTo>
                    <a:cubicBezTo>
                      <a:pt x="42" y="45"/>
                      <a:pt x="42" y="48"/>
                      <a:pt x="41" y="49"/>
                    </a:cubicBezTo>
                    <a:cubicBezTo>
                      <a:pt x="40" y="50"/>
                      <a:pt x="38" y="52"/>
                      <a:pt x="37" y="53"/>
                    </a:cubicBezTo>
                    <a:cubicBezTo>
                      <a:pt x="35" y="54"/>
                      <a:pt x="32" y="56"/>
                      <a:pt x="30" y="57"/>
                    </a:cubicBezTo>
                    <a:cubicBezTo>
                      <a:pt x="29" y="58"/>
                      <a:pt x="26" y="58"/>
                      <a:pt x="24" y="59"/>
                    </a:cubicBezTo>
                    <a:cubicBezTo>
                      <a:pt x="23" y="60"/>
                      <a:pt x="20" y="61"/>
                      <a:pt x="18" y="62"/>
                    </a:cubicBezTo>
                    <a:cubicBezTo>
                      <a:pt x="17" y="62"/>
                      <a:pt x="15" y="64"/>
                      <a:pt x="14" y="65"/>
                    </a:cubicBezTo>
                    <a:cubicBezTo>
                      <a:pt x="13" y="66"/>
                      <a:pt x="11" y="67"/>
                      <a:pt x="10" y="68"/>
                    </a:cubicBezTo>
                    <a:cubicBezTo>
                      <a:pt x="9" y="68"/>
                      <a:pt x="9" y="70"/>
                      <a:pt x="8" y="70"/>
                    </a:cubicBezTo>
                    <a:cubicBezTo>
                      <a:pt x="7" y="71"/>
                      <a:pt x="3" y="73"/>
                      <a:pt x="2" y="72"/>
                    </a:cubicBezTo>
                    <a:cubicBezTo>
                      <a:pt x="1" y="72"/>
                      <a:pt x="1" y="70"/>
                      <a:pt x="1" y="70"/>
                    </a:cubicBezTo>
                    <a:cubicBezTo>
                      <a:pt x="1" y="69"/>
                      <a:pt x="3" y="67"/>
                      <a:pt x="3" y="66"/>
                    </a:cubicBezTo>
                    <a:cubicBezTo>
                      <a:pt x="4" y="65"/>
                      <a:pt x="7" y="64"/>
                      <a:pt x="8" y="63"/>
                    </a:cubicBezTo>
                    <a:cubicBezTo>
                      <a:pt x="9" y="62"/>
                      <a:pt x="12" y="62"/>
                      <a:pt x="13" y="60"/>
                    </a:cubicBezTo>
                    <a:cubicBezTo>
                      <a:pt x="13" y="60"/>
                      <a:pt x="14" y="57"/>
                      <a:pt x="13" y="56"/>
                    </a:cubicBezTo>
                    <a:cubicBezTo>
                      <a:pt x="12" y="56"/>
                      <a:pt x="9" y="58"/>
                      <a:pt x="7" y="58"/>
                    </a:cubicBezTo>
                    <a:cubicBezTo>
                      <a:pt x="6" y="58"/>
                      <a:pt x="3" y="57"/>
                      <a:pt x="2" y="56"/>
                    </a:cubicBezTo>
                    <a:cubicBezTo>
                      <a:pt x="1" y="56"/>
                      <a:pt x="1" y="55"/>
                      <a:pt x="0" y="54"/>
                    </a:cubicBezTo>
                    <a:cubicBezTo>
                      <a:pt x="0" y="54"/>
                      <a:pt x="3" y="51"/>
                      <a:pt x="3" y="50"/>
                    </a:cubicBezTo>
                    <a:cubicBezTo>
                      <a:pt x="4" y="49"/>
                      <a:pt x="5" y="47"/>
                      <a:pt x="5" y="46"/>
                    </a:cubicBezTo>
                    <a:cubicBezTo>
                      <a:pt x="5" y="44"/>
                      <a:pt x="3" y="41"/>
                      <a:pt x="3" y="39"/>
                    </a:cubicBezTo>
                    <a:cubicBezTo>
                      <a:pt x="4" y="38"/>
                      <a:pt x="6" y="36"/>
                      <a:pt x="7" y="36"/>
                    </a:cubicBezTo>
                    <a:cubicBezTo>
                      <a:pt x="9" y="35"/>
                      <a:pt x="12" y="35"/>
                      <a:pt x="13" y="34"/>
                    </a:cubicBezTo>
                    <a:cubicBezTo>
                      <a:pt x="14" y="33"/>
                      <a:pt x="14" y="31"/>
                      <a:pt x="15" y="30"/>
                    </a:cubicBezTo>
                    <a:cubicBezTo>
                      <a:pt x="15" y="29"/>
                      <a:pt x="15" y="26"/>
                      <a:pt x="15" y="25"/>
                    </a:cubicBezTo>
                    <a:cubicBezTo>
                      <a:pt x="15" y="23"/>
                      <a:pt x="14" y="20"/>
                      <a:pt x="15" y="19"/>
                    </a:cubicBezTo>
                    <a:cubicBezTo>
                      <a:pt x="16" y="17"/>
                      <a:pt x="19" y="16"/>
                      <a:pt x="20" y="15"/>
                    </a:cubicBezTo>
                    <a:cubicBezTo>
                      <a:pt x="21" y="14"/>
                      <a:pt x="23" y="12"/>
                      <a:pt x="24" y="11"/>
                    </a:cubicBezTo>
                    <a:cubicBezTo>
                      <a:pt x="25" y="9"/>
                      <a:pt x="22" y="3"/>
                      <a:pt x="24" y="1"/>
                    </a:cubicBezTo>
                    <a:cubicBezTo>
                      <a:pt x="25" y="0"/>
                      <a:pt x="29" y="1"/>
                      <a:pt x="31" y="1"/>
                    </a:cubicBezTo>
                    <a:cubicBezTo>
                      <a:pt x="32" y="2"/>
                      <a:pt x="33" y="6"/>
                      <a:pt x="34" y="7"/>
                    </a:cubicBezTo>
                    <a:cubicBezTo>
                      <a:pt x="35" y="7"/>
                      <a:pt x="37" y="7"/>
                      <a:pt x="38" y="7"/>
                    </a:cubicBezTo>
                    <a:cubicBezTo>
                      <a:pt x="40" y="6"/>
                      <a:pt x="45" y="3"/>
                      <a:pt x="47" y="3"/>
                    </a:cubicBezTo>
                    <a:cubicBezTo>
                      <a:pt x="49" y="3"/>
                      <a:pt x="51" y="6"/>
                      <a:pt x="53" y="7"/>
                    </a:cubicBezTo>
                    <a:cubicBezTo>
                      <a:pt x="55" y="7"/>
                      <a:pt x="59" y="7"/>
                      <a:pt x="59" y="7"/>
                    </a:cubicBezTo>
                    <a:cubicBezTo>
                      <a:pt x="60" y="7"/>
                      <a:pt x="60" y="7"/>
                      <a:pt x="60" y="8"/>
                    </a:cubicBezTo>
                    <a:cubicBezTo>
                      <a:pt x="61" y="9"/>
                      <a:pt x="60" y="11"/>
                      <a:pt x="60" y="12"/>
                    </a:cubicBezTo>
                    <a:cubicBezTo>
                      <a:pt x="60" y="14"/>
                      <a:pt x="60" y="17"/>
                      <a:pt x="60" y="19"/>
                    </a:cubicBezTo>
                    <a:cubicBezTo>
                      <a:pt x="60" y="20"/>
                      <a:pt x="62" y="23"/>
                      <a:pt x="63" y="23"/>
                    </a:cubicBezTo>
                    <a:cubicBezTo>
                      <a:pt x="64" y="24"/>
                      <a:pt x="67" y="24"/>
                      <a:pt x="69" y="25"/>
                    </a:cubicBezTo>
                    <a:cubicBezTo>
                      <a:pt x="70" y="25"/>
                      <a:pt x="72" y="24"/>
                      <a:pt x="74" y="25"/>
                    </a:cubicBezTo>
                    <a:cubicBezTo>
                      <a:pt x="75" y="25"/>
                      <a:pt x="79" y="27"/>
                      <a:pt x="80" y="28"/>
                    </a:cubicBezTo>
                    <a:cubicBezTo>
                      <a:pt x="82" y="29"/>
                      <a:pt x="83" y="31"/>
                      <a:pt x="84" y="32"/>
                    </a:cubicBezTo>
                    <a:cubicBezTo>
                      <a:pt x="86" y="33"/>
                      <a:pt x="90" y="33"/>
                      <a:pt x="90" y="34"/>
                    </a:cubicBezTo>
                    <a:close/>
                  </a:path>
                </a:pathLst>
              </a:custGeom>
              <a:solidFill>
                <a:srgbClr val="E30A17"/>
              </a:solidFill>
              <a:ln w="0"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sp>
            <p:nvSpPr>
              <p:cNvPr id="38" name="Freeform 2292"/>
              <p:cNvSpPr>
                <a:spLocks/>
              </p:cNvSpPr>
              <p:nvPr/>
            </p:nvSpPr>
            <p:spPr bwMode="auto">
              <a:xfrm>
                <a:off x="7834969" y="4021557"/>
                <a:ext cx="1876252" cy="1459306"/>
              </a:xfrm>
              <a:custGeom>
                <a:avLst/>
                <a:gdLst>
                  <a:gd name="T0" fmla="*/ 58 w 175"/>
                  <a:gd name="T1" fmla="*/ 118 h 135"/>
                  <a:gd name="T2" fmla="*/ 51 w 175"/>
                  <a:gd name="T3" fmla="*/ 111 h 135"/>
                  <a:gd name="T4" fmla="*/ 57 w 175"/>
                  <a:gd name="T5" fmla="*/ 105 h 135"/>
                  <a:gd name="T6" fmla="*/ 50 w 175"/>
                  <a:gd name="T7" fmla="*/ 96 h 135"/>
                  <a:gd name="T8" fmla="*/ 57 w 175"/>
                  <a:gd name="T9" fmla="*/ 90 h 135"/>
                  <a:gd name="T10" fmla="*/ 50 w 175"/>
                  <a:gd name="T11" fmla="*/ 81 h 135"/>
                  <a:gd name="T12" fmla="*/ 43 w 175"/>
                  <a:gd name="T13" fmla="*/ 78 h 135"/>
                  <a:gd name="T14" fmla="*/ 35 w 175"/>
                  <a:gd name="T15" fmla="*/ 83 h 135"/>
                  <a:gd name="T16" fmla="*/ 34 w 175"/>
                  <a:gd name="T17" fmla="*/ 73 h 135"/>
                  <a:gd name="T18" fmla="*/ 26 w 175"/>
                  <a:gd name="T19" fmla="*/ 66 h 135"/>
                  <a:gd name="T20" fmla="*/ 20 w 175"/>
                  <a:gd name="T21" fmla="*/ 63 h 135"/>
                  <a:gd name="T22" fmla="*/ 17 w 175"/>
                  <a:gd name="T23" fmla="*/ 54 h 135"/>
                  <a:gd name="T24" fmla="*/ 18 w 175"/>
                  <a:gd name="T25" fmla="*/ 45 h 135"/>
                  <a:gd name="T26" fmla="*/ 9 w 175"/>
                  <a:gd name="T27" fmla="*/ 40 h 135"/>
                  <a:gd name="T28" fmla="*/ 2 w 175"/>
                  <a:gd name="T29" fmla="*/ 34 h 135"/>
                  <a:gd name="T30" fmla="*/ 0 w 175"/>
                  <a:gd name="T31" fmla="*/ 29 h 135"/>
                  <a:gd name="T32" fmla="*/ 9 w 175"/>
                  <a:gd name="T33" fmla="*/ 22 h 135"/>
                  <a:gd name="T34" fmla="*/ 19 w 175"/>
                  <a:gd name="T35" fmla="*/ 23 h 135"/>
                  <a:gd name="T36" fmla="*/ 29 w 175"/>
                  <a:gd name="T37" fmla="*/ 31 h 135"/>
                  <a:gd name="T38" fmla="*/ 40 w 175"/>
                  <a:gd name="T39" fmla="*/ 31 h 135"/>
                  <a:gd name="T40" fmla="*/ 50 w 175"/>
                  <a:gd name="T41" fmla="*/ 39 h 135"/>
                  <a:gd name="T42" fmla="*/ 52 w 175"/>
                  <a:gd name="T43" fmla="*/ 27 h 135"/>
                  <a:gd name="T44" fmla="*/ 42 w 175"/>
                  <a:gd name="T45" fmla="*/ 21 h 135"/>
                  <a:gd name="T46" fmla="*/ 40 w 175"/>
                  <a:gd name="T47" fmla="*/ 7 h 135"/>
                  <a:gd name="T48" fmla="*/ 40 w 175"/>
                  <a:gd name="T49" fmla="*/ 0 h 135"/>
                  <a:gd name="T50" fmla="*/ 48 w 175"/>
                  <a:gd name="T51" fmla="*/ 5 h 135"/>
                  <a:gd name="T52" fmla="*/ 58 w 175"/>
                  <a:gd name="T53" fmla="*/ 7 h 135"/>
                  <a:gd name="T54" fmla="*/ 67 w 175"/>
                  <a:gd name="T55" fmla="*/ 20 h 135"/>
                  <a:gd name="T56" fmla="*/ 70 w 175"/>
                  <a:gd name="T57" fmla="*/ 32 h 135"/>
                  <a:gd name="T58" fmla="*/ 84 w 175"/>
                  <a:gd name="T59" fmla="*/ 32 h 135"/>
                  <a:gd name="T60" fmla="*/ 94 w 175"/>
                  <a:gd name="T61" fmla="*/ 29 h 135"/>
                  <a:gd name="T62" fmla="*/ 103 w 175"/>
                  <a:gd name="T63" fmla="*/ 27 h 135"/>
                  <a:gd name="T64" fmla="*/ 103 w 175"/>
                  <a:gd name="T65" fmla="*/ 10 h 135"/>
                  <a:gd name="T66" fmla="*/ 117 w 175"/>
                  <a:gd name="T67" fmla="*/ 6 h 135"/>
                  <a:gd name="T68" fmla="*/ 125 w 175"/>
                  <a:gd name="T69" fmla="*/ 16 h 135"/>
                  <a:gd name="T70" fmla="*/ 128 w 175"/>
                  <a:gd name="T71" fmla="*/ 30 h 135"/>
                  <a:gd name="T72" fmla="*/ 141 w 175"/>
                  <a:gd name="T73" fmla="*/ 35 h 135"/>
                  <a:gd name="T74" fmla="*/ 144 w 175"/>
                  <a:gd name="T75" fmla="*/ 47 h 135"/>
                  <a:gd name="T76" fmla="*/ 156 w 175"/>
                  <a:gd name="T77" fmla="*/ 55 h 135"/>
                  <a:gd name="T78" fmla="*/ 170 w 175"/>
                  <a:gd name="T79" fmla="*/ 55 h 135"/>
                  <a:gd name="T80" fmla="*/ 174 w 175"/>
                  <a:gd name="T81" fmla="*/ 67 h 135"/>
                  <a:gd name="T82" fmla="*/ 161 w 175"/>
                  <a:gd name="T83" fmla="*/ 64 h 135"/>
                  <a:gd name="T84" fmla="*/ 148 w 175"/>
                  <a:gd name="T85" fmla="*/ 67 h 135"/>
                  <a:gd name="T86" fmla="*/ 144 w 175"/>
                  <a:gd name="T87" fmla="*/ 74 h 135"/>
                  <a:gd name="T88" fmla="*/ 143 w 175"/>
                  <a:gd name="T89" fmla="*/ 86 h 135"/>
                  <a:gd name="T90" fmla="*/ 142 w 175"/>
                  <a:gd name="T91" fmla="*/ 94 h 135"/>
                  <a:gd name="T92" fmla="*/ 145 w 175"/>
                  <a:gd name="T93" fmla="*/ 102 h 135"/>
                  <a:gd name="T94" fmla="*/ 140 w 175"/>
                  <a:gd name="T95" fmla="*/ 106 h 135"/>
                  <a:gd name="T96" fmla="*/ 141 w 175"/>
                  <a:gd name="T97" fmla="*/ 115 h 135"/>
                  <a:gd name="T98" fmla="*/ 138 w 175"/>
                  <a:gd name="T99" fmla="*/ 111 h 135"/>
                  <a:gd name="T100" fmla="*/ 131 w 175"/>
                  <a:gd name="T101" fmla="*/ 108 h 135"/>
                  <a:gd name="T102" fmla="*/ 127 w 175"/>
                  <a:gd name="T103" fmla="*/ 117 h 135"/>
                  <a:gd name="T104" fmla="*/ 130 w 175"/>
                  <a:gd name="T105" fmla="*/ 129 h 135"/>
                  <a:gd name="T106" fmla="*/ 126 w 175"/>
                  <a:gd name="T107" fmla="*/ 134 h 135"/>
                  <a:gd name="T108" fmla="*/ 116 w 175"/>
                  <a:gd name="T109" fmla="*/ 129 h 135"/>
                  <a:gd name="T110" fmla="*/ 105 w 175"/>
                  <a:gd name="T111" fmla="*/ 119 h 135"/>
                  <a:gd name="T112" fmla="*/ 106 w 175"/>
                  <a:gd name="T113" fmla="*/ 104 h 135"/>
                  <a:gd name="T114" fmla="*/ 111 w 175"/>
                  <a:gd name="T115" fmla="*/ 95 h 135"/>
                  <a:gd name="T116" fmla="*/ 99 w 175"/>
                  <a:gd name="T117" fmla="*/ 89 h 135"/>
                  <a:gd name="T118" fmla="*/ 86 w 175"/>
                  <a:gd name="T119" fmla="*/ 86 h 135"/>
                  <a:gd name="T120" fmla="*/ 84 w 175"/>
                  <a:gd name="T121" fmla="*/ 94 h 135"/>
                  <a:gd name="T122" fmla="*/ 73 w 175"/>
                  <a:gd name="T123" fmla="*/ 104 h 135"/>
                  <a:gd name="T124" fmla="*/ 65 w 175"/>
                  <a:gd name="T125" fmla="*/ 1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 h="135">
                    <a:moveTo>
                      <a:pt x="59" y="115"/>
                    </a:moveTo>
                    <a:cubicBezTo>
                      <a:pt x="58" y="115"/>
                      <a:pt x="58" y="116"/>
                      <a:pt x="58" y="118"/>
                    </a:cubicBezTo>
                    <a:cubicBezTo>
                      <a:pt x="56" y="117"/>
                      <a:pt x="54" y="117"/>
                      <a:pt x="53" y="117"/>
                    </a:cubicBezTo>
                    <a:cubicBezTo>
                      <a:pt x="52" y="116"/>
                      <a:pt x="51" y="113"/>
                      <a:pt x="51" y="111"/>
                    </a:cubicBezTo>
                    <a:cubicBezTo>
                      <a:pt x="51" y="110"/>
                      <a:pt x="50" y="108"/>
                      <a:pt x="51" y="107"/>
                    </a:cubicBezTo>
                    <a:cubicBezTo>
                      <a:pt x="52" y="106"/>
                      <a:pt x="56" y="106"/>
                      <a:pt x="57" y="105"/>
                    </a:cubicBezTo>
                    <a:cubicBezTo>
                      <a:pt x="58" y="103"/>
                      <a:pt x="58" y="99"/>
                      <a:pt x="57" y="98"/>
                    </a:cubicBezTo>
                    <a:cubicBezTo>
                      <a:pt x="56" y="97"/>
                      <a:pt x="51" y="98"/>
                      <a:pt x="50" y="96"/>
                    </a:cubicBezTo>
                    <a:cubicBezTo>
                      <a:pt x="49" y="96"/>
                      <a:pt x="49" y="94"/>
                      <a:pt x="49" y="93"/>
                    </a:cubicBezTo>
                    <a:cubicBezTo>
                      <a:pt x="50" y="91"/>
                      <a:pt x="55" y="92"/>
                      <a:pt x="57" y="90"/>
                    </a:cubicBezTo>
                    <a:cubicBezTo>
                      <a:pt x="58" y="89"/>
                      <a:pt x="57" y="85"/>
                      <a:pt x="56" y="84"/>
                    </a:cubicBezTo>
                    <a:cubicBezTo>
                      <a:pt x="55" y="82"/>
                      <a:pt x="51" y="82"/>
                      <a:pt x="50" y="81"/>
                    </a:cubicBezTo>
                    <a:cubicBezTo>
                      <a:pt x="49" y="80"/>
                      <a:pt x="48" y="78"/>
                      <a:pt x="47" y="78"/>
                    </a:cubicBezTo>
                    <a:cubicBezTo>
                      <a:pt x="46" y="77"/>
                      <a:pt x="44" y="77"/>
                      <a:pt x="43" y="78"/>
                    </a:cubicBezTo>
                    <a:cubicBezTo>
                      <a:pt x="42" y="78"/>
                      <a:pt x="41" y="82"/>
                      <a:pt x="40" y="83"/>
                    </a:cubicBezTo>
                    <a:cubicBezTo>
                      <a:pt x="39" y="83"/>
                      <a:pt x="36" y="83"/>
                      <a:pt x="35" y="83"/>
                    </a:cubicBezTo>
                    <a:cubicBezTo>
                      <a:pt x="34" y="82"/>
                      <a:pt x="32" y="79"/>
                      <a:pt x="32" y="78"/>
                    </a:cubicBezTo>
                    <a:cubicBezTo>
                      <a:pt x="32" y="76"/>
                      <a:pt x="34" y="74"/>
                      <a:pt x="34" y="73"/>
                    </a:cubicBezTo>
                    <a:cubicBezTo>
                      <a:pt x="34" y="71"/>
                      <a:pt x="33" y="67"/>
                      <a:pt x="31" y="66"/>
                    </a:cubicBezTo>
                    <a:cubicBezTo>
                      <a:pt x="30" y="65"/>
                      <a:pt x="27" y="66"/>
                      <a:pt x="26" y="66"/>
                    </a:cubicBezTo>
                    <a:cubicBezTo>
                      <a:pt x="25" y="66"/>
                      <a:pt x="22" y="66"/>
                      <a:pt x="21" y="66"/>
                    </a:cubicBezTo>
                    <a:cubicBezTo>
                      <a:pt x="21" y="65"/>
                      <a:pt x="21" y="63"/>
                      <a:pt x="20" y="63"/>
                    </a:cubicBezTo>
                    <a:cubicBezTo>
                      <a:pt x="19" y="62"/>
                      <a:pt x="17" y="62"/>
                      <a:pt x="17" y="61"/>
                    </a:cubicBezTo>
                    <a:cubicBezTo>
                      <a:pt x="16" y="59"/>
                      <a:pt x="16" y="56"/>
                      <a:pt x="17" y="54"/>
                    </a:cubicBezTo>
                    <a:cubicBezTo>
                      <a:pt x="17" y="53"/>
                      <a:pt x="19" y="52"/>
                      <a:pt x="20" y="51"/>
                    </a:cubicBezTo>
                    <a:cubicBezTo>
                      <a:pt x="20" y="50"/>
                      <a:pt x="19" y="46"/>
                      <a:pt x="18" y="45"/>
                    </a:cubicBezTo>
                    <a:cubicBezTo>
                      <a:pt x="18" y="44"/>
                      <a:pt x="17" y="41"/>
                      <a:pt x="16" y="40"/>
                    </a:cubicBezTo>
                    <a:cubicBezTo>
                      <a:pt x="14" y="40"/>
                      <a:pt x="11" y="41"/>
                      <a:pt x="9" y="40"/>
                    </a:cubicBezTo>
                    <a:cubicBezTo>
                      <a:pt x="8" y="40"/>
                      <a:pt x="5" y="39"/>
                      <a:pt x="4" y="38"/>
                    </a:cubicBezTo>
                    <a:cubicBezTo>
                      <a:pt x="3" y="37"/>
                      <a:pt x="3" y="35"/>
                      <a:pt x="2" y="34"/>
                    </a:cubicBezTo>
                    <a:cubicBezTo>
                      <a:pt x="2" y="33"/>
                      <a:pt x="1" y="30"/>
                      <a:pt x="0" y="29"/>
                    </a:cubicBezTo>
                    <a:cubicBezTo>
                      <a:pt x="0" y="29"/>
                      <a:pt x="0" y="29"/>
                      <a:pt x="0" y="29"/>
                    </a:cubicBezTo>
                    <a:cubicBezTo>
                      <a:pt x="0" y="29"/>
                      <a:pt x="1" y="27"/>
                      <a:pt x="3" y="25"/>
                    </a:cubicBezTo>
                    <a:cubicBezTo>
                      <a:pt x="4" y="24"/>
                      <a:pt x="7" y="23"/>
                      <a:pt x="9" y="22"/>
                    </a:cubicBezTo>
                    <a:cubicBezTo>
                      <a:pt x="10" y="22"/>
                      <a:pt x="13" y="22"/>
                      <a:pt x="14" y="22"/>
                    </a:cubicBezTo>
                    <a:cubicBezTo>
                      <a:pt x="16" y="22"/>
                      <a:pt x="19" y="22"/>
                      <a:pt x="19" y="23"/>
                    </a:cubicBezTo>
                    <a:cubicBezTo>
                      <a:pt x="20" y="25"/>
                      <a:pt x="18" y="28"/>
                      <a:pt x="19" y="29"/>
                    </a:cubicBezTo>
                    <a:cubicBezTo>
                      <a:pt x="21" y="31"/>
                      <a:pt x="26" y="31"/>
                      <a:pt x="29" y="31"/>
                    </a:cubicBezTo>
                    <a:cubicBezTo>
                      <a:pt x="31" y="31"/>
                      <a:pt x="34" y="30"/>
                      <a:pt x="36" y="30"/>
                    </a:cubicBezTo>
                    <a:cubicBezTo>
                      <a:pt x="37" y="30"/>
                      <a:pt x="39" y="30"/>
                      <a:pt x="40" y="31"/>
                    </a:cubicBezTo>
                    <a:cubicBezTo>
                      <a:pt x="41" y="32"/>
                      <a:pt x="43" y="36"/>
                      <a:pt x="44" y="37"/>
                    </a:cubicBezTo>
                    <a:cubicBezTo>
                      <a:pt x="45" y="38"/>
                      <a:pt x="48" y="40"/>
                      <a:pt x="50" y="39"/>
                    </a:cubicBezTo>
                    <a:cubicBezTo>
                      <a:pt x="52" y="39"/>
                      <a:pt x="55" y="36"/>
                      <a:pt x="56" y="34"/>
                    </a:cubicBezTo>
                    <a:cubicBezTo>
                      <a:pt x="56" y="32"/>
                      <a:pt x="53" y="28"/>
                      <a:pt x="52" y="27"/>
                    </a:cubicBezTo>
                    <a:cubicBezTo>
                      <a:pt x="51" y="25"/>
                      <a:pt x="49" y="22"/>
                      <a:pt x="48" y="21"/>
                    </a:cubicBezTo>
                    <a:cubicBezTo>
                      <a:pt x="46" y="20"/>
                      <a:pt x="43" y="21"/>
                      <a:pt x="42" y="21"/>
                    </a:cubicBezTo>
                    <a:cubicBezTo>
                      <a:pt x="40" y="20"/>
                      <a:pt x="38" y="17"/>
                      <a:pt x="38" y="15"/>
                    </a:cubicBezTo>
                    <a:cubicBezTo>
                      <a:pt x="37" y="13"/>
                      <a:pt x="40" y="9"/>
                      <a:pt x="40" y="7"/>
                    </a:cubicBezTo>
                    <a:cubicBezTo>
                      <a:pt x="40" y="6"/>
                      <a:pt x="38" y="4"/>
                      <a:pt x="38" y="2"/>
                    </a:cubicBezTo>
                    <a:cubicBezTo>
                      <a:pt x="38" y="2"/>
                      <a:pt x="39" y="1"/>
                      <a:pt x="40" y="0"/>
                    </a:cubicBezTo>
                    <a:cubicBezTo>
                      <a:pt x="41" y="0"/>
                      <a:pt x="43" y="1"/>
                      <a:pt x="43" y="2"/>
                    </a:cubicBezTo>
                    <a:cubicBezTo>
                      <a:pt x="45" y="2"/>
                      <a:pt x="46" y="5"/>
                      <a:pt x="48" y="5"/>
                    </a:cubicBezTo>
                    <a:cubicBezTo>
                      <a:pt x="49" y="6"/>
                      <a:pt x="53" y="3"/>
                      <a:pt x="54" y="3"/>
                    </a:cubicBezTo>
                    <a:cubicBezTo>
                      <a:pt x="56" y="3"/>
                      <a:pt x="57" y="6"/>
                      <a:pt x="58" y="7"/>
                    </a:cubicBezTo>
                    <a:cubicBezTo>
                      <a:pt x="58" y="8"/>
                      <a:pt x="59" y="12"/>
                      <a:pt x="60" y="13"/>
                    </a:cubicBezTo>
                    <a:cubicBezTo>
                      <a:pt x="61" y="15"/>
                      <a:pt x="67" y="18"/>
                      <a:pt x="67" y="20"/>
                    </a:cubicBezTo>
                    <a:cubicBezTo>
                      <a:pt x="68" y="22"/>
                      <a:pt x="65" y="26"/>
                      <a:pt x="66" y="28"/>
                    </a:cubicBezTo>
                    <a:cubicBezTo>
                      <a:pt x="66" y="29"/>
                      <a:pt x="69" y="31"/>
                      <a:pt x="70" y="32"/>
                    </a:cubicBezTo>
                    <a:cubicBezTo>
                      <a:pt x="71" y="33"/>
                      <a:pt x="74" y="34"/>
                      <a:pt x="76" y="34"/>
                    </a:cubicBezTo>
                    <a:cubicBezTo>
                      <a:pt x="78" y="34"/>
                      <a:pt x="82" y="33"/>
                      <a:pt x="84" y="32"/>
                    </a:cubicBezTo>
                    <a:cubicBezTo>
                      <a:pt x="85" y="31"/>
                      <a:pt x="86" y="30"/>
                      <a:pt x="86" y="29"/>
                    </a:cubicBezTo>
                    <a:cubicBezTo>
                      <a:pt x="88" y="29"/>
                      <a:pt x="92" y="29"/>
                      <a:pt x="94" y="29"/>
                    </a:cubicBezTo>
                    <a:cubicBezTo>
                      <a:pt x="95" y="30"/>
                      <a:pt x="98" y="34"/>
                      <a:pt x="100" y="34"/>
                    </a:cubicBezTo>
                    <a:cubicBezTo>
                      <a:pt x="102" y="33"/>
                      <a:pt x="103" y="29"/>
                      <a:pt x="103" y="27"/>
                    </a:cubicBezTo>
                    <a:cubicBezTo>
                      <a:pt x="103" y="25"/>
                      <a:pt x="101" y="21"/>
                      <a:pt x="101" y="18"/>
                    </a:cubicBezTo>
                    <a:cubicBezTo>
                      <a:pt x="101" y="16"/>
                      <a:pt x="101" y="12"/>
                      <a:pt x="103" y="10"/>
                    </a:cubicBezTo>
                    <a:cubicBezTo>
                      <a:pt x="104" y="9"/>
                      <a:pt x="109" y="8"/>
                      <a:pt x="111" y="7"/>
                    </a:cubicBezTo>
                    <a:cubicBezTo>
                      <a:pt x="113" y="6"/>
                      <a:pt x="116" y="6"/>
                      <a:pt x="117" y="6"/>
                    </a:cubicBezTo>
                    <a:cubicBezTo>
                      <a:pt x="117" y="6"/>
                      <a:pt x="117" y="6"/>
                      <a:pt x="117" y="6"/>
                    </a:cubicBezTo>
                    <a:cubicBezTo>
                      <a:pt x="120" y="9"/>
                      <a:pt x="123" y="13"/>
                      <a:pt x="125" y="16"/>
                    </a:cubicBezTo>
                    <a:cubicBezTo>
                      <a:pt x="126" y="17"/>
                      <a:pt x="128" y="21"/>
                      <a:pt x="128" y="23"/>
                    </a:cubicBezTo>
                    <a:cubicBezTo>
                      <a:pt x="129" y="25"/>
                      <a:pt x="127" y="28"/>
                      <a:pt x="128" y="30"/>
                    </a:cubicBezTo>
                    <a:cubicBezTo>
                      <a:pt x="129" y="31"/>
                      <a:pt x="133" y="31"/>
                      <a:pt x="134" y="32"/>
                    </a:cubicBezTo>
                    <a:cubicBezTo>
                      <a:pt x="136" y="33"/>
                      <a:pt x="139" y="33"/>
                      <a:pt x="141" y="35"/>
                    </a:cubicBezTo>
                    <a:cubicBezTo>
                      <a:pt x="142" y="36"/>
                      <a:pt x="143" y="40"/>
                      <a:pt x="144" y="42"/>
                    </a:cubicBezTo>
                    <a:cubicBezTo>
                      <a:pt x="144" y="43"/>
                      <a:pt x="143" y="46"/>
                      <a:pt x="144" y="47"/>
                    </a:cubicBezTo>
                    <a:cubicBezTo>
                      <a:pt x="144" y="49"/>
                      <a:pt x="147" y="52"/>
                      <a:pt x="148" y="53"/>
                    </a:cubicBezTo>
                    <a:cubicBezTo>
                      <a:pt x="150" y="54"/>
                      <a:pt x="154" y="54"/>
                      <a:pt x="156" y="55"/>
                    </a:cubicBezTo>
                    <a:cubicBezTo>
                      <a:pt x="158" y="55"/>
                      <a:pt x="162" y="53"/>
                      <a:pt x="164" y="54"/>
                    </a:cubicBezTo>
                    <a:cubicBezTo>
                      <a:pt x="165" y="54"/>
                      <a:pt x="169" y="54"/>
                      <a:pt x="170" y="55"/>
                    </a:cubicBezTo>
                    <a:cubicBezTo>
                      <a:pt x="172" y="57"/>
                      <a:pt x="174" y="60"/>
                      <a:pt x="175" y="62"/>
                    </a:cubicBezTo>
                    <a:cubicBezTo>
                      <a:pt x="175" y="63"/>
                      <a:pt x="175" y="66"/>
                      <a:pt x="174" y="67"/>
                    </a:cubicBezTo>
                    <a:cubicBezTo>
                      <a:pt x="172" y="68"/>
                      <a:pt x="169" y="63"/>
                      <a:pt x="167" y="62"/>
                    </a:cubicBezTo>
                    <a:cubicBezTo>
                      <a:pt x="165" y="62"/>
                      <a:pt x="162" y="63"/>
                      <a:pt x="161" y="64"/>
                    </a:cubicBezTo>
                    <a:cubicBezTo>
                      <a:pt x="160" y="65"/>
                      <a:pt x="159" y="67"/>
                      <a:pt x="158" y="67"/>
                    </a:cubicBezTo>
                    <a:cubicBezTo>
                      <a:pt x="155" y="68"/>
                      <a:pt x="151" y="67"/>
                      <a:pt x="148" y="67"/>
                    </a:cubicBezTo>
                    <a:cubicBezTo>
                      <a:pt x="147" y="67"/>
                      <a:pt x="145" y="67"/>
                      <a:pt x="144" y="68"/>
                    </a:cubicBezTo>
                    <a:cubicBezTo>
                      <a:pt x="143" y="69"/>
                      <a:pt x="144" y="73"/>
                      <a:pt x="144" y="74"/>
                    </a:cubicBezTo>
                    <a:cubicBezTo>
                      <a:pt x="144" y="76"/>
                      <a:pt x="145" y="79"/>
                      <a:pt x="145" y="80"/>
                    </a:cubicBezTo>
                    <a:cubicBezTo>
                      <a:pt x="145" y="82"/>
                      <a:pt x="143" y="84"/>
                      <a:pt x="143" y="86"/>
                    </a:cubicBezTo>
                    <a:cubicBezTo>
                      <a:pt x="143" y="87"/>
                      <a:pt x="142" y="89"/>
                      <a:pt x="142" y="90"/>
                    </a:cubicBezTo>
                    <a:cubicBezTo>
                      <a:pt x="142" y="91"/>
                      <a:pt x="141" y="93"/>
                      <a:pt x="142" y="94"/>
                    </a:cubicBezTo>
                    <a:cubicBezTo>
                      <a:pt x="142" y="95"/>
                      <a:pt x="144" y="96"/>
                      <a:pt x="145" y="97"/>
                    </a:cubicBezTo>
                    <a:cubicBezTo>
                      <a:pt x="145" y="98"/>
                      <a:pt x="146" y="101"/>
                      <a:pt x="145" y="102"/>
                    </a:cubicBezTo>
                    <a:cubicBezTo>
                      <a:pt x="144" y="103"/>
                      <a:pt x="142" y="101"/>
                      <a:pt x="141" y="102"/>
                    </a:cubicBezTo>
                    <a:cubicBezTo>
                      <a:pt x="140" y="103"/>
                      <a:pt x="140" y="105"/>
                      <a:pt x="140" y="106"/>
                    </a:cubicBezTo>
                    <a:cubicBezTo>
                      <a:pt x="140" y="107"/>
                      <a:pt x="142" y="110"/>
                      <a:pt x="142" y="112"/>
                    </a:cubicBezTo>
                    <a:cubicBezTo>
                      <a:pt x="142" y="113"/>
                      <a:pt x="142" y="115"/>
                      <a:pt x="141" y="115"/>
                    </a:cubicBezTo>
                    <a:cubicBezTo>
                      <a:pt x="140" y="116"/>
                      <a:pt x="136" y="114"/>
                      <a:pt x="136" y="113"/>
                    </a:cubicBezTo>
                    <a:cubicBezTo>
                      <a:pt x="136" y="112"/>
                      <a:pt x="138" y="111"/>
                      <a:pt x="138" y="111"/>
                    </a:cubicBezTo>
                    <a:cubicBezTo>
                      <a:pt x="138" y="110"/>
                      <a:pt x="137" y="108"/>
                      <a:pt x="136" y="108"/>
                    </a:cubicBezTo>
                    <a:cubicBezTo>
                      <a:pt x="135" y="107"/>
                      <a:pt x="132" y="108"/>
                      <a:pt x="131" y="108"/>
                    </a:cubicBezTo>
                    <a:cubicBezTo>
                      <a:pt x="130" y="108"/>
                      <a:pt x="128" y="110"/>
                      <a:pt x="128" y="111"/>
                    </a:cubicBezTo>
                    <a:cubicBezTo>
                      <a:pt x="127" y="112"/>
                      <a:pt x="127" y="115"/>
                      <a:pt x="127" y="117"/>
                    </a:cubicBezTo>
                    <a:cubicBezTo>
                      <a:pt x="127" y="118"/>
                      <a:pt x="127" y="121"/>
                      <a:pt x="127" y="122"/>
                    </a:cubicBezTo>
                    <a:cubicBezTo>
                      <a:pt x="127" y="124"/>
                      <a:pt x="129" y="127"/>
                      <a:pt x="130" y="129"/>
                    </a:cubicBezTo>
                    <a:cubicBezTo>
                      <a:pt x="130" y="129"/>
                      <a:pt x="130" y="130"/>
                      <a:pt x="130" y="131"/>
                    </a:cubicBezTo>
                    <a:cubicBezTo>
                      <a:pt x="129" y="132"/>
                      <a:pt x="127" y="134"/>
                      <a:pt x="126" y="134"/>
                    </a:cubicBezTo>
                    <a:cubicBezTo>
                      <a:pt x="124" y="135"/>
                      <a:pt x="120" y="135"/>
                      <a:pt x="118" y="134"/>
                    </a:cubicBezTo>
                    <a:cubicBezTo>
                      <a:pt x="117" y="133"/>
                      <a:pt x="117" y="130"/>
                      <a:pt x="116" y="129"/>
                    </a:cubicBezTo>
                    <a:cubicBezTo>
                      <a:pt x="114" y="127"/>
                      <a:pt x="109" y="127"/>
                      <a:pt x="107" y="126"/>
                    </a:cubicBezTo>
                    <a:cubicBezTo>
                      <a:pt x="106" y="124"/>
                      <a:pt x="104" y="121"/>
                      <a:pt x="105" y="119"/>
                    </a:cubicBezTo>
                    <a:cubicBezTo>
                      <a:pt x="105" y="117"/>
                      <a:pt x="108" y="114"/>
                      <a:pt x="108" y="112"/>
                    </a:cubicBezTo>
                    <a:cubicBezTo>
                      <a:pt x="108" y="110"/>
                      <a:pt x="105" y="106"/>
                      <a:pt x="106" y="104"/>
                    </a:cubicBezTo>
                    <a:cubicBezTo>
                      <a:pt x="107" y="103"/>
                      <a:pt x="112" y="102"/>
                      <a:pt x="113" y="101"/>
                    </a:cubicBezTo>
                    <a:cubicBezTo>
                      <a:pt x="114" y="99"/>
                      <a:pt x="112" y="95"/>
                      <a:pt x="111" y="95"/>
                    </a:cubicBezTo>
                    <a:cubicBezTo>
                      <a:pt x="110" y="94"/>
                      <a:pt x="106" y="95"/>
                      <a:pt x="104" y="95"/>
                    </a:cubicBezTo>
                    <a:cubicBezTo>
                      <a:pt x="102" y="94"/>
                      <a:pt x="100" y="90"/>
                      <a:pt x="99" y="89"/>
                    </a:cubicBezTo>
                    <a:cubicBezTo>
                      <a:pt x="98" y="89"/>
                      <a:pt x="97" y="88"/>
                      <a:pt x="96" y="88"/>
                    </a:cubicBezTo>
                    <a:cubicBezTo>
                      <a:pt x="94" y="87"/>
                      <a:pt x="88" y="86"/>
                      <a:pt x="86" y="86"/>
                    </a:cubicBezTo>
                    <a:cubicBezTo>
                      <a:pt x="85" y="86"/>
                      <a:pt x="82" y="87"/>
                      <a:pt x="82" y="88"/>
                    </a:cubicBezTo>
                    <a:cubicBezTo>
                      <a:pt x="81" y="90"/>
                      <a:pt x="84" y="93"/>
                      <a:pt x="84" y="94"/>
                    </a:cubicBezTo>
                    <a:cubicBezTo>
                      <a:pt x="84" y="96"/>
                      <a:pt x="81" y="101"/>
                      <a:pt x="79" y="102"/>
                    </a:cubicBezTo>
                    <a:cubicBezTo>
                      <a:pt x="78" y="103"/>
                      <a:pt x="74" y="103"/>
                      <a:pt x="73" y="104"/>
                    </a:cubicBezTo>
                    <a:cubicBezTo>
                      <a:pt x="72" y="106"/>
                      <a:pt x="72" y="110"/>
                      <a:pt x="71" y="112"/>
                    </a:cubicBezTo>
                    <a:cubicBezTo>
                      <a:pt x="70" y="113"/>
                      <a:pt x="67" y="115"/>
                      <a:pt x="65" y="115"/>
                    </a:cubicBezTo>
                    <a:cubicBezTo>
                      <a:pt x="64" y="115"/>
                      <a:pt x="60" y="114"/>
                      <a:pt x="59" y="115"/>
                    </a:cubicBezTo>
                    <a:close/>
                  </a:path>
                </a:pathLst>
              </a:custGeom>
              <a:blipFill>
                <a:blip r:embed="rId6"/>
                <a:srcRect/>
                <a:stretch>
                  <a:fillRect l="-33358" t="-3020" r="-18642" b="-1557"/>
                </a:stretch>
              </a:blipFill>
              <a:ln w="0" cap="rnd">
                <a:noFill/>
                <a:prstDash val="solid"/>
                <a:round/>
                <a:headEnd/>
                <a:tailEnd/>
              </a:ln>
            </p:spPr>
            <p:txBody>
              <a:bodyPr vert="horz" wrap="square" lIns="68580" tIns="34290" rIns="68580" bIns="34290" numCol="1" anchor="t" anchorCtr="0" compatLnSpc="1">
                <a:prstTxWarp prst="textNoShape">
                  <a:avLst/>
                </a:prstTxWarp>
              </a:bodyPr>
              <a:lstStyle/>
              <a:p>
                <a:endParaRPr lang="en-US" sz="750"/>
              </a:p>
            </p:txBody>
          </p:sp>
          <p:grpSp>
            <p:nvGrpSpPr>
              <p:cNvPr id="39" name="Group 38"/>
              <p:cNvGrpSpPr/>
              <p:nvPr/>
            </p:nvGrpSpPr>
            <p:grpSpPr>
              <a:xfrm>
                <a:off x="4416071" y="2111739"/>
                <a:ext cx="3364431" cy="1783620"/>
                <a:chOff x="5000626" y="3168651"/>
                <a:chExt cx="1922463" cy="1019175"/>
              </a:xfrm>
              <a:blipFill>
                <a:blip r:embed="rId7"/>
                <a:stretch>
                  <a:fillRect/>
                </a:stretch>
              </a:blipFill>
            </p:grpSpPr>
            <p:sp>
              <p:nvSpPr>
                <p:cNvPr id="43" name="Freeform 193"/>
                <p:cNvSpPr>
                  <a:spLocks/>
                </p:cNvSpPr>
                <p:nvPr/>
              </p:nvSpPr>
              <p:spPr bwMode="auto">
                <a:xfrm>
                  <a:off x="6323013" y="3894138"/>
                  <a:ext cx="96838" cy="74613"/>
                </a:xfrm>
                <a:custGeom>
                  <a:avLst/>
                  <a:gdLst>
                    <a:gd name="T0" fmla="*/ 6 w 394"/>
                    <a:gd name="T1" fmla="*/ 166 h 306"/>
                    <a:gd name="T2" fmla="*/ 1 w 394"/>
                    <a:gd name="T3" fmla="*/ 144 h 306"/>
                    <a:gd name="T4" fmla="*/ 26 w 394"/>
                    <a:gd name="T5" fmla="*/ 140 h 306"/>
                    <a:gd name="T6" fmla="*/ 63 w 394"/>
                    <a:gd name="T7" fmla="*/ 140 h 306"/>
                    <a:gd name="T8" fmla="*/ 50 w 394"/>
                    <a:gd name="T9" fmla="*/ 128 h 306"/>
                    <a:gd name="T10" fmla="*/ 49 w 394"/>
                    <a:gd name="T11" fmla="*/ 113 h 306"/>
                    <a:gd name="T12" fmla="*/ 66 w 394"/>
                    <a:gd name="T13" fmla="*/ 105 h 306"/>
                    <a:gd name="T14" fmla="*/ 72 w 394"/>
                    <a:gd name="T15" fmla="*/ 90 h 306"/>
                    <a:gd name="T16" fmla="*/ 84 w 394"/>
                    <a:gd name="T17" fmla="*/ 98 h 306"/>
                    <a:gd name="T18" fmla="*/ 92 w 394"/>
                    <a:gd name="T19" fmla="*/ 88 h 306"/>
                    <a:gd name="T20" fmla="*/ 98 w 394"/>
                    <a:gd name="T21" fmla="*/ 54 h 306"/>
                    <a:gd name="T22" fmla="*/ 82 w 394"/>
                    <a:gd name="T23" fmla="*/ 47 h 306"/>
                    <a:gd name="T24" fmla="*/ 46 w 394"/>
                    <a:gd name="T25" fmla="*/ 35 h 306"/>
                    <a:gd name="T26" fmla="*/ 42 w 394"/>
                    <a:gd name="T27" fmla="*/ 13 h 306"/>
                    <a:gd name="T28" fmla="*/ 65 w 394"/>
                    <a:gd name="T29" fmla="*/ 20 h 306"/>
                    <a:gd name="T30" fmla="*/ 77 w 394"/>
                    <a:gd name="T31" fmla="*/ 13 h 306"/>
                    <a:gd name="T32" fmla="*/ 90 w 394"/>
                    <a:gd name="T33" fmla="*/ 20 h 306"/>
                    <a:gd name="T34" fmla="*/ 99 w 394"/>
                    <a:gd name="T35" fmla="*/ 7 h 306"/>
                    <a:gd name="T36" fmla="*/ 133 w 394"/>
                    <a:gd name="T37" fmla="*/ 1 h 306"/>
                    <a:gd name="T38" fmla="*/ 170 w 394"/>
                    <a:gd name="T39" fmla="*/ 13 h 306"/>
                    <a:gd name="T40" fmla="*/ 187 w 394"/>
                    <a:gd name="T41" fmla="*/ 29 h 306"/>
                    <a:gd name="T42" fmla="*/ 166 w 394"/>
                    <a:gd name="T43" fmla="*/ 43 h 306"/>
                    <a:gd name="T44" fmla="*/ 164 w 394"/>
                    <a:gd name="T45" fmla="*/ 73 h 306"/>
                    <a:gd name="T46" fmla="*/ 189 w 394"/>
                    <a:gd name="T47" fmla="*/ 99 h 306"/>
                    <a:gd name="T48" fmla="*/ 215 w 394"/>
                    <a:gd name="T49" fmla="*/ 127 h 306"/>
                    <a:gd name="T50" fmla="*/ 245 w 394"/>
                    <a:gd name="T51" fmla="*/ 158 h 306"/>
                    <a:gd name="T52" fmla="*/ 242 w 394"/>
                    <a:gd name="T53" fmla="*/ 175 h 306"/>
                    <a:gd name="T54" fmla="*/ 259 w 394"/>
                    <a:gd name="T55" fmla="*/ 189 h 306"/>
                    <a:gd name="T56" fmla="*/ 278 w 394"/>
                    <a:gd name="T57" fmla="*/ 192 h 306"/>
                    <a:gd name="T58" fmla="*/ 302 w 394"/>
                    <a:gd name="T59" fmla="*/ 201 h 306"/>
                    <a:gd name="T60" fmla="*/ 342 w 394"/>
                    <a:gd name="T61" fmla="*/ 205 h 306"/>
                    <a:gd name="T62" fmla="*/ 362 w 394"/>
                    <a:gd name="T63" fmla="*/ 194 h 306"/>
                    <a:gd name="T64" fmla="*/ 377 w 394"/>
                    <a:gd name="T65" fmla="*/ 196 h 306"/>
                    <a:gd name="T66" fmla="*/ 393 w 394"/>
                    <a:gd name="T67" fmla="*/ 188 h 306"/>
                    <a:gd name="T68" fmla="*/ 384 w 394"/>
                    <a:gd name="T69" fmla="*/ 213 h 306"/>
                    <a:gd name="T70" fmla="*/ 374 w 394"/>
                    <a:gd name="T71" fmla="*/ 226 h 306"/>
                    <a:gd name="T72" fmla="*/ 366 w 394"/>
                    <a:gd name="T73" fmla="*/ 244 h 306"/>
                    <a:gd name="T74" fmla="*/ 357 w 394"/>
                    <a:gd name="T75" fmla="*/ 260 h 306"/>
                    <a:gd name="T76" fmla="*/ 332 w 394"/>
                    <a:gd name="T77" fmla="*/ 272 h 306"/>
                    <a:gd name="T78" fmla="*/ 316 w 394"/>
                    <a:gd name="T79" fmla="*/ 288 h 306"/>
                    <a:gd name="T80" fmla="*/ 287 w 394"/>
                    <a:gd name="T81" fmla="*/ 278 h 306"/>
                    <a:gd name="T82" fmla="*/ 265 w 394"/>
                    <a:gd name="T83" fmla="*/ 273 h 306"/>
                    <a:gd name="T84" fmla="*/ 264 w 394"/>
                    <a:gd name="T85" fmla="*/ 293 h 306"/>
                    <a:gd name="T86" fmla="*/ 250 w 394"/>
                    <a:gd name="T87" fmla="*/ 301 h 306"/>
                    <a:gd name="T88" fmla="*/ 246 w 394"/>
                    <a:gd name="T89" fmla="*/ 275 h 306"/>
                    <a:gd name="T90" fmla="*/ 222 w 394"/>
                    <a:gd name="T91" fmla="*/ 265 h 306"/>
                    <a:gd name="T92" fmla="*/ 173 w 394"/>
                    <a:gd name="T93" fmla="*/ 267 h 306"/>
                    <a:gd name="T94" fmla="*/ 146 w 394"/>
                    <a:gd name="T95" fmla="*/ 267 h 306"/>
                    <a:gd name="T96" fmla="*/ 131 w 394"/>
                    <a:gd name="T97" fmla="*/ 250 h 306"/>
                    <a:gd name="T98" fmla="*/ 120 w 394"/>
                    <a:gd name="T99" fmla="*/ 242 h 306"/>
                    <a:gd name="T100" fmla="*/ 107 w 394"/>
                    <a:gd name="T101" fmla="*/ 233 h 306"/>
                    <a:gd name="T102" fmla="*/ 92 w 394"/>
                    <a:gd name="T103" fmla="*/ 224 h 306"/>
                    <a:gd name="T104" fmla="*/ 58 w 394"/>
                    <a:gd name="T105" fmla="*/ 216 h 306"/>
                    <a:gd name="T106" fmla="*/ 46 w 394"/>
                    <a:gd name="T107" fmla="*/ 194 h 306"/>
                    <a:gd name="T108" fmla="*/ 28 w 394"/>
                    <a:gd name="T109" fmla="*/ 190 h 306"/>
                    <a:gd name="T110" fmla="*/ 7 w 394"/>
                    <a:gd name="T111" fmla="*/ 16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306">
                      <a:moveTo>
                        <a:pt x="7" y="167"/>
                      </a:moveTo>
                      <a:cubicBezTo>
                        <a:pt x="6" y="167"/>
                        <a:pt x="6" y="167"/>
                        <a:pt x="6" y="166"/>
                      </a:cubicBezTo>
                      <a:cubicBezTo>
                        <a:pt x="4" y="164"/>
                        <a:pt x="2" y="158"/>
                        <a:pt x="1" y="155"/>
                      </a:cubicBezTo>
                      <a:cubicBezTo>
                        <a:pt x="1" y="152"/>
                        <a:pt x="0" y="146"/>
                        <a:pt x="1" y="144"/>
                      </a:cubicBezTo>
                      <a:cubicBezTo>
                        <a:pt x="3" y="142"/>
                        <a:pt x="9" y="141"/>
                        <a:pt x="11" y="140"/>
                      </a:cubicBezTo>
                      <a:cubicBezTo>
                        <a:pt x="15" y="139"/>
                        <a:pt x="22" y="140"/>
                        <a:pt x="26" y="140"/>
                      </a:cubicBezTo>
                      <a:cubicBezTo>
                        <a:pt x="32" y="140"/>
                        <a:pt x="44" y="142"/>
                        <a:pt x="50" y="142"/>
                      </a:cubicBezTo>
                      <a:cubicBezTo>
                        <a:pt x="54" y="142"/>
                        <a:pt x="61" y="143"/>
                        <a:pt x="63" y="140"/>
                      </a:cubicBezTo>
                      <a:cubicBezTo>
                        <a:pt x="64" y="137"/>
                        <a:pt x="61" y="130"/>
                        <a:pt x="59" y="128"/>
                      </a:cubicBezTo>
                      <a:cubicBezTo>
                        <a:pt x="57" y="127"/>
                        <a:pt x="52" y="129"/>
                        <a:pt x="50" y="128"/>
                      </a:cubicBezTo>
                      <a:cubicBezTo>
                        <a:pt x="48" y="127"/>
                        <a:pt x="46" y="123"/>
                        <a:pt x="45" y="121"/>
                      </a:cubicBezTo>
                      <a:cubicBezTo>
                        <a:pt x="45" y="119"/>
                        <a:pt x="47" y="114"/>
                        <a:pt x="49" y="113"/>
                      </a:cubicBezTo>
                      <a:cubicBezTo>
                        <a:pt x="51" y="112"/>
                        <a:pt x="56" y="113"/>
                        <a:pt x="58" y="112"/>
                      </a:cubicBezTo>
                      <a:cubicBezTo>
                        <a:pt x="60" y="111"/>
                        <a:pt x="65" y="107"/>
                        <a:pt x="66" y="105"/>
                      </a:cubicBezTo>
                      <a:cubicBezTo>
                        <a:pt x="67" y="102"/>
                        <a:pt x="66" y="96"/>
                        <a:pt x="68" y="93"/>
                      </a:cubicBezTo>
                      <a:cubicBezTo>
                        <a:pt x="68" y="92"/>
                        <a:pt x="71" y="90"/>
                        <a:pt x="72" y="90"/>
                      </a:cubicBezTo>
                      <a:cubicBezTo>
                        <a:pt x="74" y="90"/>
                        <a:pt x="77" y="92"/>
                        <a:pt x="79" y="93"/>
                      </a:cubicBezTo>
                      <a:cubicBezTo>
                        <a:pt x="81" y="94"/>
                        <a:pt x="83" y="97"/>
                        <a:pt x="84" y="98"/>
                      </a:cubicBezTo>
                      <a:cubicBezTo>
                        <a:pt x="85" y="98"/>
                        <a:pt x="88" y="98"/>
                        <a:pt x="89" y="98"/>
                      </a:cubicBezTo>
                      <a:cubicBezTo>
                        <a:pt x="91" y="96"/>
                        <a:pt x="92" y="91"/>
                        <a:pt x="92" y="88"/>
                      </a:cubicBezTo>
                      <a:cubicBezTo>
                        <a:pt x="93" y="84"/>
                        <a:pt x="94" y="74"/>
                        <a:pt x="94" y="70"/>
                      </a:cubicBezTo>
                      <a:cubicBezTo>
                        <a:pt x="95" y="66"/>
                        <a:pt x="98" y="58"/>
                        <a:pt x="98" y="54"/>
                      </a:cubicBezTo>
                      <a:cubicBezTo>
                        <a:pt x="97" y="51"/>
                        <a:pt x="95" y="44"/>
                        <a:pt x="92" y="43"/>
                      </a:cubicBezTo>
                      <a:cubicBezTo>
                        <a:pt x="90" y="42"/>
                        <a:pt x="84" y="46"/>
                        <a:pt x="82" y="47"/>
                      </a:cubicBezTo>
                      <a:cubicBezTo>
                        <a:pt x="77" y="47"/>
                        <a:pt x="67" y="44"/>
                        <a:pt x="62" y="43"/>
                      </a:cubicBezTo>
                      <a:cubicBezTo>
                        <a:pt x="58" y="41"/>
                        <a:pt x="50" y="38"/>
                        <a:pt x="46" y="35"/>
                      </a:cubicBezTo>
                      <a:cubicBezTo>
                        <a:pt x="44" y="33"/>
                        <a:pt x="40" y="27"/>
                        <a:pt x="39" y="24"/>
                      </a:cubicBezTo>
                      <a:cubicBezTo>
                        <a:pt x="39" y="21"/>
                        <a:pt x="40" y="15"/>
                        <a:pt x="42" y="13"/>
                      </a:cubicBezTo>
                      <a:cubicBezTo>
                        <a:pt x="45" y="11"/>
                        <a:pt x="51" y="12"/>
                        <a:pt x="54" y="13"/>
                      </a:cubicBezTo>
                      <a:cubicBezTo>
                        <a:pt x="57" y="14"/>
                        <a:pt x="62" y="19"/>
                        <a:pt x="65" y="20"/>
                      </a:cubicBezTo>
                      <a:cubicBezTo>
                        <a:pt x="66" y="21"/>
                        <a:pt x="69" y="20"/>
                        <a:pt x="70" y="20"/>
                      </a:cubicBezTo>
                      <a:cubicBezTo>
                        <a:pt x="73" y="19"/>
                        <a:pt x="74" y="13"/>
                        <a:pt x="77" y="13"/>
                      </a:cubicBezTo>
                      <a:cubicBezTo>
                        <a:pt x="79" y="13"/>
                        <a:pt x="81" y="17"/>
                        <a:pt x="83" y="18"/>
                      </a:cubicBezTo>
                      <a:cubicBezTo>
                        <a:pt x="85" y="19"/>
                        <a:pt x="88" y="20"/>
                        <a:pt x="90" y="20"/>
                      </a:cubicBezTo>
                      <a:cubicBezTo>
                        <a:pt x="92" y="20"/>
                        <a:pt x="97" y="20"/>
                        <a:pt x="98" y="18"/>
                      </a:cubicBezTo>
                      <a:cubicBezTo>
                        <a:pt x="100" y="16"/>
                        <a:pt x="98" y="9"/>
                        <a:pt x="99" y="7"/>
                      </a:cubicBezTo>
                      <a:cubicBezTo>
                        <a:pt x="102" y="4"/>
                        <a:pt x="110" y="2"/>
                        <a:pt x="114" y="1"/>
                      </a:cubicBezTo>
                      <a:cubicBezTo>
                        <a:pt x="119" y="0"/>
                        <a:pt x="128" y="0"/>
                        <a:pt x="133" y="1"/>
                      </a:cubicBezTo>
                      <a:cubicBezTo>
                        <a:pt x="139" y="2"/>
                        <a:pt x="149" y="6"/>
                        <a:pt x="155" y="8"/>
                      </a:cubicBezTo>
                      <a:cubicBezTo>
                        <a:pt x="159" y="9"/>
                        <a:pt x="166" y="12"/>
                        <a:pt x="170" y="13"/>
                      </a:cubicBezTo>
                      <a:cubicBezTo>
                        <a:pt x="174" y="14"/>
                        <a:pt x="185" y="14"/>
                        <a:pt x="187" y="18"/>
                      </a:cubicBezTo>
                      <a:cubicBezTo>
                        <a:pt x="189" y="20"/>
                        <a:pt x="188" y="27"/>
                        <a:pt x="187" y="29"/>
                      </a:cubicBezTo>
                      <a:cubicBezTo>
                        <a:pt x="187" y="32"/>
                        <a:pt x="184" y="37"/>
                        <a:pt x="182" y="38"/>
                      </a:cubicBezTo>
                      <a:cubicBezTo>
                        <a:pt x="179" y="41"/>
                        <a:pt x="169" y="40"/>
                        <a:pt x="166" y="43"/>
                      </a:cubicBezTo>
                      <a:cubicBezTo>
                        <a:pt x="164" y="45"/>
                        <a:pt x="162" y="53"/>
                        <a:pt x="162" y="56"/>
                      </a:cubicBezTo>
                      <a:cubicBezTo>
                        <a:pt x="161" y="60"/>
                        <a:pt x="162" y="69"/>
                        <a:pt x="164" y="73"/>
                      </a:cubicBezTo>
                      <a:cubicBezTo>
                        <a:pt x="166" y="77"/>
                        <a:pt x="174" y="81"/>
                        <a:pt x="177" y="84"/>
                      </a:cubicBezTo>
                      <a:cubicBezTo>
                        <a:pt x="180" y="87"/>
                        <a:pt x="186" y="95"/>
                        <a:pt x="189" y="99"/>
                      </a:cubicBezTo>
                      <a:cubicBezTo>
                        <a:pt x="190" y="100"/>
                        <a:pt x="191" y="100"/>
                        <a:pt x="191" y="101"/>
                      </a:cubicBezTo>
                      <a:cubicBezTo>
                        <a:pt x="198" y="109"/>
                        <a:pt x="209" y="121"/>
                        <a:pt x="215" y="127"/>
                      </a:cubicBezTo>
                      <a:cubicBezTo>
                        <a:pt x="220" y="131"/>
                        <a:pt x="231" y="138"/>
                        <a:pt x="235" y="143"/>
                      </a:cubicBezTo>
                      <a:cubicBezTo>
                        <a:pt x="238" y="146"/>
                        <a:pt x="244" y="154"/>
                        <a:pt x="245" y="158"/>
                      </a:cubicBezTo>
                      <a:cubicBezTo>
                        <a:pt x="246" y="161"/>
                        <a:pt x="247" y="167"/>
                        <a:pt x="246" y="170"/>
                      </a:cubicBezTo>
                      <a:cubicBezTo>
                        <a:pt x="246" y="171"/>
                        <a:pt x="242" y="173"/>
                        <a:pt x="242" y="175"/>
                      </a:cubicBezTo>
                      <a:cubicBezTo>
                        <a:pt x="241" y="177"/>
                        <a:pt x="243" y="183"/>
                        <a:pt x="245" y="185"/>
                      </a:cubicBezTo>
                      <a:cubicBezTo>
                        <a:pt x="247" y="188"/>
                        <a:pt x="255" y="189"/>
                        <a:pt x="259" y="189"/>
                      </a:cubicBezTo>
                      <a:cubicBezTo>
                        <a:pt x="261" y="189"/>
                        <a:pt x="266" y="186"/>
                        <a:pt x="268" y="187"/>
                      </a:cubicBezTo>
                      <a:cubicBezTo>
                        <a:pt x="271" y="187"/>
                        <a:pt x="275" y="191"/>
                        <a:pt x="278" y="192"/>
                      </a:cubicBezTo>
                      <a:cubicBezTo>
                        <a:pt x="282" y="193"/>
                        <a:pt x="291" y="193"/>
                        <a:pt x="295" y="195"/>
                      </a:cubicBezTo>
                      <a:cubicBezTo>
                        <a:pt x="297" y="196"/>
                        <a:pt x="300" y="200"/>
                        <a:pt x="302" y="201"/>
                      </a:cubicBezTo>
                      <a:cubicBezTo>
                        <a:pt x="305" y="203"/>
                        <a:pt x="313" y="205"/>
                        <a:pt x="317" y="205"/>
                      </a:cubicBezTo>
                      <a:cubicBezTo>
                        <a:pt x="323" y="206"/>
                        <a:pt x="336" y="205"/>
                        <a:pt x="342" y="205"/>
                      </a:cubicBezTo>
                      <a:cubicBezTo>
                        <a:pt x="345" y="204"/>
                        <a:pt x="350" y="205"/>
                        <a:pt x="352" y="204"/>
                      </a:cubicBezTo>
                      <a:cubicBezTo>
                        <a:pt x="356" y="203"/>
                        <a:pt x="359" y="196"/>
                        <a:pt x="362" y="194"/>
                      </a:cubicBezTo>
                      <a:cubicBezTo>
                        <a:pt x="363" y="193"/>
                        <a:pt x="367" y="192"/>
                        <a:pt x="369" y="192"/>
                      </a:cubicBezTo>
                      <a:cubicBezTo>
                        <a:pt x="371" y="193"/>
                        <a:pt x="375" y="196"/>
                        <a:pt x="377" y="196"/>
                      </a:cubicBezTo>
                      <a:cubicBezTo>
                        <a:pt x="380" y="195"/>
                        <a:pt x="382" y="188"/>
                        <a:pt x="385" y="187"/>
                      </a:cubicBezTo>
                      <a:cubicBezTo>
                        <a:pt x="387" y="186"/>
                        <a:pt x="392" y="187"/>
                        <a:pt x="393" y="188"/>
                      </a:cubicBezTo>
                      <a:cubicBezTo>
                        <a:pt x="394" y="190"/>
                        <a:pt x="393" y="195"/>
                        <a:pt x="393" y="197"/>
                      </a:cubicBezTo>
                      <a:cubicBezTo>
                        <a:pt x="392" y="201"/>
                        <a:pt x="387" y="210"/>
                        <a:pt x="384" y="213"/>
                      </a:cubicBezTo>
                      <a:cubicBezTo>
                        <a:pt x="382" y="215"/>
                        <a:pt x="378" y="216"/>
                        <a:pt x="376" y="217"/>
                      </a:cubicBezTo>
                      <a:cubicBezTo>
                        <a:pt x="375" y="219"/>
                        <a:pt x="375" y="224"/>
                        <a:pt x="374" y="226"/>
                      </a:cubicBezTo>
                      <a:cubicBezTo>
                        <a:pt x="374" y="228"/>
                        <a:pt x="375" y="233"/>
                        <a:pt x="374" y="235"/>
                      </a:cubicBezTo>
                      <a:cubicBezTo>
                        <a:pt x="373" y="238"/>
                        <a:pt x="367" y="241"/>
                        <a:pt x="366" y="244"/>
                      </a:cubicBezTo>
                      <a:cubicBezTo>
                        <a:pt x="365" y="247"/>
                        <a:pt x="368" y="254"/>
                        <a:pt x="366" y="257"/>
                      </a:cubicBezTo>
                      <a:cubicBezTo>
                        <a:pt x="365" y="259"/>
                        <a:pt x="359" y="259"/>
                        <a:pt x="357" y="260"/>
                      </a:cubicBezTo>
                      <a:cubicBezTo>
                        <a:pt x="354" y="261"/>
                        <a:pt x="348" y="262"/>
                        <a:pt x="345" y="263"/>
                      </a:cubicBezTo>
                      <a:cubicBezTo>
                        <a:pt x="341" y="265"/>
                        <a:pt x="335" y="270"/>
                        <a:pt x="332" y="272"/>
                      </a:cubicBezTo>
                      <a:cubicBezTo>
                        <a:pt x="330" y="275"/>
                        <a:pt x="327" y="280"/>
                        <a:pt x="325" y="282"/>
                      </a:cubicBezTo>
                      <a:cubicBezTo>
                        <a:pt x="323" y="284"/>
                        <a:pt x="319" y="287"/>
                        <a:pt x="316" y="288"/>
                      </a:cubicBezTo>
                      <a:cubicBezTo>
                        <a:pt x="312" y="289"/>
                        <a:pt x="304" y="288"/>
                        <a:pt x="300" y="287"/>
                      </a:cubicBezTo>
                      <a:cubicBezTo>
                        <a:pt x="296" y="285"/>
                        <a:pt x="290" y="280"/>
                        <a:pt x="287" y="278"/>
                      </a:cubicBezTo>
                      <a:cubicBezTo>
                        <a:pt x="284" y="276"/>
                        <a:pt x="280" y="273"/>
                        <a:pt x="277" y="273"/>
                      </a:cubicBezTo>
                      <a:cubicBezTo>
                        <a:pt x="274" y="272"/>
                        <a:pt x="268" y="271"/>
                        <a:pt x="265" y="273"/>
                      </a:cubicBezTo>
                      <a:cubicBezTo>
                        <a:pt x="263" y="275"/>
                        <a:pt x="263" y="280"/>
                        <a:pt x="263" y="282"/>
                      </a:cubicBezTo>
                      <a:cubicBezTo>
                        <a:pt x="262" y="285"/>
                        <a:pt x="264" y="290"/>
                        <a:pt x="264" y="293"/>
                      </a:cubicBezTo>
                      <a:cubicBezTo>
                        <a:pt x="264" y="296"/>
                        <a:pt x="262" y="304"/>
                        <a:pt x="259" y="305"/>
                      </a:cubicBezTo>
                      <a:cubicBezTo>
                        <a:pt x="257" y="306"/>
                        <a:pt x="252" y="303"/>
                        <a:pt x="250" y="301"/>
                      </a:cubicBezTo>
                      <a:cubicBezTo>
                        <a:pt x="249" y="299"/>
                        <a:pt x="248" y="293"/>
                        <a:pt x="247" y="290"/>
                      </a:cubicBezTo>
                      <a:cubicBezTo>
                        <a:pt x="247" y="286"/>
                        <a:pt x="249" y="278"/>
                        <a:pt x="246" y="275"/>
                      </a:cubicBezTo>
                      <a:cubicBezTo>
                        <a:pt x="245" y="272"/>
                        <a:pt x="239" y="271"/>
                        <a:pt x="236" y="270"/>
                      </a:cubicBezTo>
                      <a:cubicBezTo>
                        <a:pt x="232" y="269"/>
                        <a:pt x="225" y="266"/>
                        <a:pt x="222" y="265"/>
                      </a:cubicBezTo>
                      <a:cubicBezTo>
                        <a:pt x="214" y="263"/>
                        <a:pt x="198" y="262"/>
                        <a:pt x="190" y="263"/>
                      </a:cubicBezTo>
                      <a:cubicBezTo>
                        <a:pt x="186" y="263"/>
                        <a:pt x="177" y="267"/>
                        <a:pt x="173" y="267"/>
                      </a:cubicBezTo>
                      <a:cubicBezTo>
                        <a:pt x="169" y="267"/>
                        <a:pt x="161" y="262"/>
                        <a:pt x="157" y="262"/>
                      </a:cubicBezTo>
                      <a:cubicBezTo>
                        <a:pt x="154" y="262"/>
                        <a:pt x="149" y="267"/>
                        <a:pt x="146" y="267"/>
                      </a:cubicBezTo>
                      <a:cubicBezTo>
                        <a:pt x="143" y="267"/>
                        <a:pt x="136" y="265"/>
                        <a:pt x="134" y="263"/>
                      </a:cubicBezTo>
                      <a:cubicBezTo>
                        <a:pt x="132" y="260"/>
                        <a:pt x="132" y="253"/>
                        <a:pt x="131" y="250"/>
                      </a:cubicBezTo>
                      <a:cubicBezTo>
                        <a:pt x="130" y="248"/>
                        <a:pt x="128" y="243"/>
                        <a:pt x="126" y="242"/>
                      </a:cubicBezTo>
                      <a:cubicBezTo>
                        <a:pt x="124" y="241"/>
                        <a:pt x="121" y="242"/>
                        <a:pt x="120" y="242"/>
                      </a:cubicBezTo>
                      <a:cubicBezTo>
                        <a:pt x="118" y="241"/>
                        <a:pt x="117" y="236"/>
                        <a:pt x="116" y="235"/>
                      </a:cubicBezTo>
                      <a:cubicBezTo>
                        <a:pt x="114" y="234"/>
                        <a:pt x="109" y="234"/>
                        <a:pt x="107" y="233"/>
                      </a:cubicBezTo>
                      <a:cubicBezTo>
                        <a:pt x="104" y="233"/>
                        <a:pt x="98" y="231"/>
                        <a:pt x="96" y="230"/>
                      </a:cubicBezTo>
                      <a:cubicBezTo>
                        <a:pt x="94" y="229"/>
                        <a:pt x="93" y="225"/>
                        <a:pt x="92" y="224"/>
                      </a:cubicBezTo>
                      <a:cubicBezTo>
                        <a:pt x="89" y="221"/>
                        <a:pt x="82" y="217"/>
                        <a:pt x="78" y="216"/>
                      </a:cubicBezTo>
                      <a:cubicBezTo>
                        <a:pt x="73" y="215"/>
                        <a:pt x="63" y="217"/>
                        <a:pt x="58" y="216"/>
                      </a:cubicBezTo>
                      <a:cubicBezTo>
                        <a:pt x="55" y="215"/>
                        <a:pt x="51" y="212"/>
                        <a:pt x="49" y="210"/>
                      </a:cubicBezTo>
                      <a:cubicBezTo>
                        <a:pt x="47" y="206"/>
                        <a:pt x="49" y="197"/>
                        <a:pt x="46" y="194"/>
                      </a:cubicBezTo>
                      <a:cubicBezTo>
                        <a:pt x="46" y="193"/>
                        <a:pt x="42" y="192"/>
                        <a:pt x="41" y="192"/>
                      </a:cubicBezTo>
                      <a:cubicBezTo>
                        <a:pt x="38" y="191"/>
                        <a:pt x="31" y="192"/>
                        <a:pt x="28" y="190"/>
                      </a:cubicBezTo>
                      <a:cubicBezTo>
                        <a:pt x="25" y="188"/>
                        <a:pt x="22" y="181"/>
                        <a:pt x="20" y="178"/>
                      </a:cubicBezTo>
                      <a:cubicBezTo>
                        <a:pt x="17" y="175"/>
                        <a:pt x="10" y="171"/>
                        <a:pt x="7" y="167"/>
                      </a:cubicBezTo>
                      <a:close/>
                    </a:path>
                  </a:pathLst>
                </a:custGeom>
                <a:grpFill/>
                <a:ln w="3175"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750"/>
                </a:p>
              </p:txBody>
            </p:sp>
            <p:sp>
              <p:nvSpPr>
                <p:cNvPr id="44" name="Freeform 194"/>
                <p:cNvSpPr>
                  <a:spLocks/>
                </p:cNvSpPr>
                <p:nvPr/>
              </p:nvSpPr>
              <p:spPr bwMode="auto">
                <a:xfrm>
                  <a:off x="5405438" y="3843338"/>
                  <a:ext cx="309563" cy="190500"/>
                </a:xfrm>
                <a:custGeom>
                  <a:avLst/>
                  <a:gdLst>
                    <a:gd name="T0" fmla="*/ 1240 w 1268"/>
                    <a:gd name="T1" fmla="*/ 570 h 777"/>
                    <a:gd name="T2" fmla="*/ 1224 w 1268"/>
                    <a:gd name="T3" fmla="*/ 632 h 777"/>
                    <a:gd name="T4" fmla="*/ 1184 w 1268"/>
                    <a:gd name="T5" fmla="*/ 694 h 777"/>
                    <a:gd name="T6" fmla="*/ 1154 w 1268"/>
                    <a:gd name="T7" fmla="*/ 719 h 777"/>
                    <a:gd name="T8" fmla="*/ 1164 w 1268"/>
                    <a:gd name="T9" fmla="*/ 776 h 777"/>
                    <a:gd name="T10" fmla="*/ 1114 w 1268"/>
                    <a:gd name="T11" fmla="*/ 771 h 777"/>
                    <a:gd name="T12" fmla="*/ 1036 w 1268"/>
                    <a:gd name="T13" fmla="*/ 739 h 777"/>
                    <a:gd name="T14" fmla="*/ 979 w 1268"/>
                    <a:gd name="T15" fmla="*/ 723 h 777"/>
                    <a:gd name="T16" fmla="*/ 916 w 1268"/>
                    <a:gd name="T17" fmla="*/ 700 h 777"/>
                    <a:gd name="T18" fmla="*/ 833 w 1268"/>
                    <a:gd name="T19" fmla="*/ 675 h 777"/>
                    <a:gd name="T20" fmla="*/ 782 w 1268"/>
                    <a:gd name="T21" fmla="*/ 661 h 777"/>
                    <a:gd name="T22" fmla="*/ 734 w 1268"/>
                    <a:gd name="T23" fmla="*/ 654 h 777"/>
                    <a:gd name="T24" fmla="*/ 632 w 1268"/>
                    <a:gd name="T25" fmla="*/ 648 h 777"/>
                    <a:gd name="T26" fmla="*/ 580 w 1268"/>
                    <a:gd name="T27" fmla="*/ 664 h 777"/>
                    <a:gd name="T28" fmla="*/ 533 w 1268"/>
                    <a:gd name="T29" fmla="*/ 631 h 777"/>
                    <a:gd name="T30" fmla="*/ 483 w 1268"/>
                    <a:gd name="T31" fmla="*/ 613 h 777"/>
                    <a:gd name="T32" fmla="*/ 422 w 1268"/>
                    <a:gd name="T33" fmla="*/ 674 h 777"/>
                    <a:gd name="T34" fmla="*/ 363 w 1268"/>
                    <a:gd name="T35" fmla="*/ 728 h 777"/>
                    <a:gd name="T36" fmla="*/ 301 w 1268"/>
                    <a:gd name="T37" fmla="*/ 728 h 777"/>
                    <a:gd name="T38" fmla="*/ 238 w 1268"/>
                    <a:gd name="T39" fmla="*/ 680 h 777"/>
                    <a:gd name="T40" fmla="*/ 204 w 1268"/>
                    <a:gd name="T41" fmla="*/ 656 h 777"/>
                    <a:gd name="T42" fmla="*/ 174 w 1268"/>
                    <a:gd name="T43" fmla="*/ 654 h 777"/>
                    <a:gd name="T44" fmla="*/ 86 w 1268"/>
                    <a:gd name="T45" fmla="*/ 632 h 777"/>
                    <a:gd name="T46" fmla="*/ 5 w 1268"/>
                    <a:gd name="T47" fmla="*/ 602 h 777"/>
                    <a:gd name="T48" fmla="*/ 28 w 1268"/>
                    <a:gd name="T49" fmla="*/ 529 h 777"/>
                    <a:gd name="T50" fmla="*/ 82 w 1268"/>
                    <a:gd name="T51" fmla="*/ 414 h 777"/>
                    <a:gd name="T52" fmla="*/ 187 w 1268"/>
                    <a:gd name="T53" fmla="*/ 347 h 777"/>
                    <a:gd name="T54" fmla="*/ 278 w 1268"/>
                    <a:gd name="T55" fmla="*/ 191 h 777"/>
                    <a:gd name="T56" fmla="*/ 294 w 1268"/>
                    <a:gd name="T57" fmla="*/ 4 h 777"/>
                    <a:gd name="T58" fmla="*/ 313 w 1268"/>
                    <a:gd name="T59" fmla="*/ 15 h 777"/>
                    <a:gd name="T60" fmla="*/ 359 w 1268"/>
                    <a:gd name="T61" fmla="*/ 21 h 777"/>
                    <a:gd name="T62" fmla="*/ 404 w 1268"/>
                    <a:gd name="T63" fmla="*/ 16 h 777"/>
                    <a:gd name="T64" fmla="*/ 464 w 1268"/>
                    <a:gd name="T65" fmla="*/ 8 h 777"/>
                    <a:gd name="T66" fmla="*/ 518 w 1268"/>
                    <a:gd name="T67" fmla="*/ 47 h 777"/>
                    <a:gd name="T68" fmla="*/ 564 w 1268"/>
                    <a:gd name="T69" fmla="*/ 117 h 777"/>
                    <a:gd name="T70" fmla="*/ 610 w 1268"/>
                    <a:gd name="T71" fmla="*/ 146 h 777"/>
                    <a:gd name="T72" fmla="*/ 659 w 1268"/>
                    <a:gd name="T73" fmla="*/ 181 h 777"/>
                    <a:gd name="T74" fmla="*/ 687 w 1268"/>
                    <a:gd name="T75" fmla="*/ 145 h 777"/>
                    <a:gd name="T76" fmla="*/ 747 w 1268"/>
                    <a:gd name="T77" fmla="*/ 159 h 777"/>
                    <a:gd name="T78" fmla="*/ 815 w 1268"/>
                    <a:gd name="T79" fmla="*/ 179 h 777"/>
                    <a:gd name="T80" fmla="*/ 840 w 1268"/>
                    <a:gd name="T81" fmla="*/ 204 h 777"/>
                    <a:gd name="T82" fmla="*/ 891 w 1268"/>
                    <a:gd name="T83" fmla="*/ 177 h 777"/>
                    <a:gd name="T84" fmla="*/ 942 w 1268"/>
                    <a:gd name="T85" fmla="*/ 162 h 777"/>
                    <a:gd name="T86" fmla="*/ 991 w 1268"/>
                    <a:gd name="T87" fmla="*/ 165 h 777"/>
                    <a:gd name="T88" fmla="*/ 1026 w 1268"/>
                    <a:gd name="T89" fmla="*/ 126 h 777"/>
                    <a:gd name="T90" fmla="*/ 1078 w 1268"/>
                    <a:gd name="T91" fmla="*/ 147 h 777"/>
                    <a:gd name="T92" fmla="*/ 1108 w 1268"/>
                    <a:gd name="T93" fmla="*/ 184 h 777"/>
                    <a:gd name="T94" fmla="*/ 1144 w 1268"/>
                    <a:gd name="T95" fmla="*/ 197 h 777"/>
                    <a:gd name="T96" fmla="*/ 1168 w 1268"/>
                    <a:gd name="T97" fmla="*/ 278 h 777"/>
                    <a:gd name="T98" fmla="*/ 1144 w 1268"/>
                    <a:gd name="T99" fmla="*/ 342 h 777"/>
                    <a:gd name="T100" fmla="*/ 1172 w 1268"/>
                    <a:gd name="T101" fmla="*/ 419 h 777"/>
                    <a:gd name="T102" fmla="*/ 1235 w 1268"/>
                    <a:gd name="T103" fmla="*/ 472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8" h="777">
                      <a:moveTo>
                        <a:pt x="1257" y="524"/>
                      </a:moveTo>
                      <a:cubicBezTo>
                        <a:pt x="1259" y="528"/>
                        <a:pt x="1264" y="538"/>
                        <a:pt x="1268" y="546"/>
                      </a:cubicBezTo>
                      <a:cubicBezTo>
                        <a:pt x="1265" y="549"/>
                        <a:pt x="1263" y="552"/>
                        <a:pt x="1262" y="554"/>
                      </a:cubicBezTo>
                      <a:cubicBezTo>
                        <a:pt x="1257" y="558"/>
                        <a:pt x="1244" y="565"/>
                        <a:pt x="1240" y="570"/>
                      </a:cubicBezTo>
                      <a:cubicBezTo>
                        <a:pt x="1237" y="574"/>
                        <a:pt x="1235" y="582"/>
                        <a:pt x="1235" y="587"/>
                      </a:cubicBezTo>
                      <a:cubicBezTo>
                        <a:pt x="1235" y="592"/>
                        <a:pt x="1241" y="601"/>
                        <a:pt x="1241" y="606"/>
                      </a:cubicBezTo>
                      <a:cubicBezTo>
                        <a:pt x="1241" y="609"/>
                        <a:pt x="1238" y="615"/>
                        <a:pt x="1237" y="617"/>
                      </a:cubicBezTo>
                      <a:cubicBezTo>
                        <a:pt x="1234" y="621"/>
                        <a:pt x="1226" y="627"/>
                        <a:pt x="1224" y="632"/>
                      </a:cubicBezTo>
                      <a:cubicBezTo>
                        <a:pt x="1222" y="638"/>
                        <a:pt x="1227" y="651"/>
                        <a:pt x="1225" y="657"/>
                      </a:cubicBezTo>
                      <a:cubicBezTo>
                        <a:pt x="1224" y="661"/>
                        <a:pt x="1219" y="669"/>
                        <a:pt x="1216" y="672"/>
                      </a:cubicBezTo>
                      <a:cubicBezTo>
                        <a:pt x="1211" y="676"/>
                        <a:pt x="1199" y="680"/>
                        <a:pt x="1194" y="684"/>
                      </a:cubicBezTo>
                      <a:cubicBezTo>
                        <a:pt x="1192" y="686"/>
                        <a:pt x="1187" y="692"/>
                        <a:pt x="1184" y="694"/>
                      </a:cubicBezTo>
                      <a:cubicBezTo>
                        <a:pt x="1182" y="695"/>
                        <a:pt x="1176" y="697"/>
                        <a:pt x="1175" y="699"/>
                      </a:cubicBezTo>
                      <a:cubicBezTo>
                        <a:pt x="1173" y="701"/>
                        <a:pt x="1176" y="707"/>
                        <a:pt x="1174" y="709"/>
                      </a:cubicBezTo>
                      <a:cubicBezTo>
                        <a:pt x="1172" y="712"/>
                        <a:pt x="1164" y="710"/>
                        <a:pt x="1161" y="712"/>
                      </a:cubicBezTo>
                      <a:cubicBezTo>
                        <a:pt x="1159" y="713"/>
                        <a:pt x="1155" y="717"/>
                        <a:pt x="1154" y="719"/>
                      </a:cubicBezTo>
                      <a:cubicBezTo>
                        <a:pt x="1153" y="723"/>
                        <a:pt x="1159" y="730"/>
                        <a:pt x="1161" y="734"/>
                      </a:cubicBezTo>
                      <a:cubicBezTo>
                        <a:pt x="1163" y="737"/>
                        <a:pt x="1166" y="744"/>
                        <a:pt x="1167" y="747"/>
                      </a:cubicBezTo>
                      <a:cubicBezTo>
                        <a:pt x="1168" y="751"/>
                        <a:pt x="1168" y="760"/>
                        <a:pt x="1167" y="764"/>
                      </a:cubicBezTo>
                      <a:cubicBezTo>
                        <a:pt x="1167" y="767"/>
                        <a:pt x="1166" y="774"/>
                        <a:pt x="1164" y="776"/>
                      </a:cubicBezTo>
                      <a:cubicBezTo>
                        <a:pt x="1162" y="777"/>
                        <a:pt x="1155" y="776"/>
                        <a:pt x="1153" y="775"/>
                      </a:cubicBezTo>
                      <a:cubicBezTo>
                        <a:pt x="1149" y="773"/>
                        <a:pt x="1145" y="764"/>
                        <a:pt x="1141" y="763"/>
                      </a:cubicBezTo>
                      <a:cubicBezTo>
                        <a:pt x="1138" y="761"/>
                        <a:pt x="1131" y="762"/>
                        <a:pt x="1128" y="763"/>
                      </a:cubicBezTo>
                      <a:cubicBezTo>
                        <a:pt x="1124" y="764"/>
                        <a:pt x="1118" y="770"/>
                        <a:pt x="1114" y="771"/>
                      </a:cubicBezTo>
                      <a:cubicBezTo>
                        <a:pt x="1111" y="773"/>
                        <a:pt x="1103" y="776"/>
                        <a:pt x="1100" y="777"/>
                      </a:cubicBezTo>
                      <a:cubicBezTo>
                        <a:pt x="1093" y="777"/>
                        <a:pt x="1081" y="772"/>
                        <a:pt x="1075" y="769"/>
                      </a:cubicBezTo>
                      <a:cubicBezTo>
                        <a:pt x="1071" y="767"/>
                        <a:pt x="1062" y="761"/>
                        <a:pt x="1058" y="758"/>
                      </a:cubicBezTo>
                      <a:cubicBezTo>
                        <a:pt x="1052" y="754"/>
                        <a:pt x="1042" y="743"/>
                        <a:pt x="1036" y="739"/>
                      </a:cubicBezTo>
                      <a:cubicBezTo>
                        <a:pt x="1032" y="735"/>
                        <a:pt x="1025" y="726"/>
                        <a:pt x="1020" y="725"/>
                      </a:cubicBezTo>
                      <a:cubicBezTo>
                        <a:pt x="1017" y="725"/>
                        <a:pt x="1011" y="729"/>
                        <a:pt x="1008" y="729"/>
                      </a:cubicBezTo>
                      <a:cubicBezTo>
                        <a:pt x="1004" y="729"/>
                        <a:pt x="999" y="724"/>
                        <a:pt x="996" y="723"/>
                      </a:cubicBezTo>
                      <a:cubicBezTo>
                        <a:pt x="992" y="722"/>
                        <a:pt x="983" y="724"/>
                        <a:pt x="979" y="723"/>
                      </a:cubicBezTo>
                      <a:cubicBezTo>
                        <a:pt x="975" y="723"/>
                        <a:pt x="970" y="718"/>
                        <a:pt x="967" y="718"/>
                      </a:cubicBezTo>
                      <a:cubicBezTo>
                        <a:pt x="963" y="717"/>
                        <a:pt x="955" y="719"/>
                        <a:pt x="951" y="719"/>
                      </a:cubicBezTo>
                      <a:cubicBezTo>
                        <a:pt x="947" y="719"/>
                        <a:pt x="939" y="718"/>
                        <a:pt x="936" y="717"/>
                      </a:cubicBezTo>
                      <a:cubicBezTo>
                        <a:pt x="930" y="714"/>
                        <a:pt x="921" y="704"/>
                        <a:pt x="916" y="700"/>
                      </a:cubicBezTo>
                      <a:cubicBezTo>
                        <a:pt x="910" y="695"/>
                        <a:pt x="899" y="687"/>
                        <a:pt x="893" y="683"/>
                      </a:cubicBezTo>
                      <a:cubicBezTo>
                        <a:pt x="889" y="682"/>
                        <a:pt x="883" y="678"/>
                        <a:pt x="879" y="677"/>
                      </a:cubicBezTo>
                      <a:cubicBezTo>
                        <a:pt x="872" y="676"/>
                        <a:pt x="858" y="678"/>
                        <a:pt x="851" y="678"/>
                      </a:cubicBezTo>
                      <a:cubicBezTo>
                        <a:pt x="846" y="677"/>
                        <a:pt x="837" y="676"/>
                        <a:pt x="833" y="675"/>
                      </a:cubicBezTo>
                      <a:cubicBezTo>
                        <a:pt x="828" y="673"/>
                        <a:pt x="817" y="666"/>
                        <a:pt x="811" y="667"/>
                      </a:cubicBezTo>
                      <a:cubicBezTo>
                        <a:pt x="807" y="668"/>
                        <a:pt x="801" y="676"/>
                        <a:pt x="797" y="677"/>
                      </a:cubicBezTo>
                      <a:cubicBezTo>
                        <a:pt x="795" y="678"/>
                        <a:pt x="789" y="678"/>
                        <a:pt x="787" y="676"/>
                      </a:cubicBezTo>
                      <a:cubicBezTo>
                        <a:pt x="784" y="674"/>
                        <a:pt x="784" y="664"/>
                        <a:pt x="782" y="661"/>
                      </a:cubicBezTo>
                      <a:cubicBezTo>
                        <a:pt x="780" y="657"/>
                        <a:pt x="775" y="650"/>
                        <a:pt x="771" y="647"/>
                      </a:cubicBezTo>
                      <a:cubicBezTo>
                        <a:pt x="768" y="645"/>
                        <a:pt x="760" y="641"/>
                        <a:pt x="756" y="641"/>
                      </a:cubicBezTo>
                      <a:cubicBezTo>
                        <a:pt x="754" y="641"/>
                        <a:pt x="749" y="642"/>
                        <a:pt x="747" y="643"/>
                      </a:cubicBezTo>
                      <a:cubicBezTo>
                        <a:pt x="743" y="645"/>
                        <a:pt x="737" y="652"/>
                        <a:pt x="734" y="654"/>
                      </a:cubicBezTo>
                      <a:cubicBezTo>
                        <a:pt x="728" y="656"/>
                        <a:pt x="716" y="655"/>
                        <a:pt x="710" y="654"/>
                      </a:cubicBezTo>
                      <a:cubicBezTo>
                        <a:pt x="704" y="653"/>
                        <a:pt x="693" y="646"/>
                        <a:pt x="687" y="644"/>
                      </a:cubicBezTo>
                      <a:cubicBezTo>
                        <a:pt x="679" y="642"/>
                        <a:pt x="662" y="639"/>
                        <a:pt x="654" y="640"/>
                      </a:cubicBezTo>
                      <a:cubicBezTo>
                        <a:pt x="648" y="641"/>
                        <a:pt x="637" y="646"/>
                        <a:pt x="632" y="648"/>
                      </a:cubicBezTo>
                      <a:cubicBezTo>
                        <a:pt x="627" y="649"/>
                        <a:pt x="618" y="650"/>
                        <a:pt x="614" y="652"/>
                      </a:cubicBezTo>
                      <a:cubicBezTo>
                        <a:pt x="612" y="654"/>
                        <a:pt x="610" y="661"/>
                        <a:pt x="607" y="663"/>
                      </a:cubicBezTo>
                      <a:cubicBezTo>
                        <a:pt x="605" y="665"/>
                        <a:pt x="598" y="667"/>
                        <a:pt x="595" y="667"/>
                      </a:cubicBezTo>
                      <a:cubicBezTo>
                        <a:pt x="591" y="668"/>
                        <a:pt x="583" y="666"/>
                        <a:pt x="580" y="664"/>
                      </a:cubicBezTo>
                      <a:cubicBezTo>
                        <a:pt x="578" y="663"/>
                        <a:pt x="576" y="658"/>
                        <a:pt x="573" y="657"/>
                      </a:cubicBezTo>
                      <a:cubicBezTo>
                        <a:pt x="569" y="654"/>
                        <a:pt x="560" y="651"/>
                        <a:pt x="555" y="650"/>
                      </a:cubicBezTo>
                      <a:cubicBezTo>
                        <a:pt x="551" y="648"/>
                        <a:pt x="541" y="648"/>
                        <a:pt x="538" y="644"/>
                      </a:cubicBezTo>
                      <a:cubicBezTo>
                        <a:pt x="535" y="642"/>
                        <a:pt x="534" y="635"/>
                        <a:pt x="533" y="631"/>
                      </a:cubicBezTo>
                      <a:cubicBezTo>
                        <a:pt x="533" y="628"/>
                        <a:pt x="535" y="620"/>
                        <a:pt x="533" y="617"/>
                      </a:cubicBezTo>
                      <a:cubicBezTo>
                        <a:pt x="531" y="614"/>
                        <a:pt x="526" y="611"/>
                        <a:pt x="523" y="609"/>
                      </a:cubicBezTo>
                      <a:cubicBezTo>
                        <a:pt x="519" y="608"/>
                        <a:pt x="512" y="608"/>
                        <a:pt x="508" y="608"/>
                      </a:cubicBezTo>
                      <a:cubicBezTo>
                        <a:pt x="502" y="608"/>
                        <a:pt x="489" y="610"/>
                        <a:pt x="483" y="613"/>
                      </a:cubicBezTo>
                      <a:cubicBezTo>
                        <a:pt x="477" y="616"/>
                        <a:pt x="469" y="626"/>
                        <a:pt x="465" y="630"/>
                      </a:cubicBezTo>
                      <a:cubicBezTo>
                        <a:pt x="461" y="634"/>
                        <a:pt x="454" y="644"/>
                        <a:pt x="450" y="647"/>
                      </a:cubicBezTo>
                      <a:cubicBezTo>
                        <a:pt x="445" y="651"/>
                        <a:pt x="435" y="656"/>
                        <a:pt x="431" y="660"/>
                      </a:cubicBezTo>
                      <a:cubicBezTo>
                        <a:pt x="428" y="663"/>
                        <a:pt x="424" y="670"/>
                        <a:pt x="422" y="674"/>
                      </a:cubicBezTo>
                      <a:cubicBezTo>
                        <a:pt x="421" y="678"/>
                        <a:pt x="421" y="687"/>
                        <a:pt x="419" y="690"/>
                      </a:cubicBezTo>
                      <a:cubicBezTo>
                        <a:pt x="417" y="696"/>
                        <a:pt x="410" y="705"/>
                        <a:pt x="406" y="709"/>
                      </a:cubicBezTo>
                      <a:cubicBezTo>
                        <a:pt x="402" y="712"/>
                        <a:pt x="392" y="716"/>
                        <a:pt x="387" y="718"/>
                      </a:cubicBezTo>
                      <a:cubicBezTo>
                        <a:pt x="381" y="721"/>
                        <a:pt x="368" y="724"/>
                        <a:pt x="363" y="728"/>
                      </a:cubicBezTo>
                      <a:cubicBezTo>
                        <a:pt x="359" y="731"/>
                        <a:pt x="353" y="740"/>
                        <a:pt x="349" y="743"/>
                      </a:cubicBezTo>
                      <a:cubicBezTo>
                        <a:pt x="344" y="746"/>
                        <a:pt x="332" y="751"/>
                        <a:pt x="326" y="749"/>
                      </a:cubicBezTo>
                      <a:cubicBezTo>
                        <a:pt x="322" y="748"/>
                        <a:pt x="320" y="736"/>
                        <a:pt x="317" y="734"/>
                      </a:cubicBezTo>
                      <a:cubicBezTo>
                        <a:pt x="313" y="731"/>
                        <a:pt x="304" y="730"/>
                        <a:pt x="301" y="728"/>
                      </a:cubicBezTo>
                      <a:cubicBezTo>
                        <a:pt x="297" y="727"/>
                        <a:pt x="291" y="722"/>
                        <a:pt x="289" y="719"/>
                      </a:cubicBezTo>
                      <a:cubicBezTo>
                        <a:pt x="286" y="713"/>
                        <a:pt x="287" y="700"/>
                        <a:pt x="284" y="695"/>
                      </a:cubicBezTo>
                      <a:cubicBezTo>
                        <a:pt x="281" y="691"/>
                        <a:pt x="271" y="686"/>
                        <a:pt x="266" y="684"/>
                      </a:cubicBezTo>
                      <a:cubicBezTo>
                        <a:pt x="259" y="682"/>
                        <a:pt x="245" y="680"/>
                        <a:pt x="238" y="680"/>
                      </a:cubicBezTo>
                      <a:cubicBezTo>
                        <a:pt x="233" y="679"/>
                        <a:pt x="225" y="680"/>
                        <a:pt x="220" y="679"/>
                      </a:cubicBezTo>
                      <a:cubicBezTo>
                        <a:pt x="216" y="679"/>
                        <a:pt x="208" y="679"/>
                        <a:pt x="205" y="676"/>
                      </a:cubicBezTo>
                      <a:cubicBezTo>
                        <a:pt x="203" y="674"/>
                        <a:pt x="200" y="669"/>
                        <a:pt x="200" y="667"/>
                      </a:cubicBezTo>
                      <a:cubicBezTo>
                        <a:pt x="200" y="664"/>
                        <a:pt x="204" y="659"/>
                        <a:pt x="204" y="656"/>
                      </a:cubicBezTo>
                      <a:cubicBezTo>
                        <a:pt x="205" y="653"/>
                        <a:pt x="207" y="647"/>
                        <a:pt x="206" y="645"/>
                      </a:cubicBezTo>
                      <a:cubicBezTo>
                        <a:pt x="205" y="643"/>
                        <a:pt x="202" y="640"/>
                        <a:pt x="200" y="640"/>
                      </a:cubicBezTo>
                      <a:cubicBezTo>
                        <a:pt x="196" y="640"/>
                        <a:pt x="192" y="645"/>
                        <a:pt x="189" y="647"/>
                      </a:cubicBezTo>
                      <a:cubicBezTo>
                        <a:pt x="185" y="649"/>
                        <a:pt x="178" y="653"/>
                        <a:pt x="174" y="654"/>
                      </a:cubicBezTo>
                      <a:cubicBezTo>
                        <a:pt x="169" y="656"/>
                        <a:pt x="158" y="658"/>
                        <a:pt x="153" y="659"/>
                      </a:cubicBezTo>
                      <a:cubicBezTo>
                        <a:pt x="147" y="659"/>
                        <a:pt x="135" y="660"/>
                        <a:pt x="130" y="659"/>
                      </a:cubicBezTo>
                      <a:cubicBezTo>
                        <a:pt x="122" y="657"/>
                        <a:pt x="106" y="653"/>
                        <a:pt x="99" y="648"/>
                      </a:cubicBezTo>
                      <a:cubicBezTo>
                        <a:pt x="95" y="645"/>
                        <a:pt x="90" y="636"/>
                        <a:pt x="86" y="632"/>
                      </a:cubicBezTo>
                      <a:cubicBezTo>
                        <a:pt x="82" y="628"/>
                        <a:pt x="70" y="621"/>
                        <a:pt x="64" y="617"/>
                      </a:cubicBezTo>
                      <a:cubicBezTo>
                        <a:pt x="59" y="613"/>
                        <a:pt x="47" y="605"/>
                        <a:pt x="41" y="602"/>
                      </a:cubicBezTo>
                      <a:cubicBezTo>
                        <a:pt x="37" y="601"/>
                        <a:pt x="30" y="599"/>
                        <a:pt x="26" y="599"/>
                      </a:cubicBezTo>
                      <a:cubicBezTo>
                        <a:pt x="21" y="599"/>
                        <a:pt x="10" y="604"/>
                        <a:pt x="5" y="602"/>
                      </a:cubicBezTo>
                      <a:cubicBezTo>
                        <a:pt x="3" y="601"/>
                        <a:pt x="0" y="594"/>
                        <a:pt x="0" y="591"/>
                      </a:cubicBezTo>
                      <a:cubicBezTo>
                        <a:pt x="0" y="586"/>
                        <a:pt x="3" y="578"/>
                        <a:pt x="7" y="571"/>
                      </a:cubicBezTo>
                      <a:cubicBezTo>
                        <a:pt x="10" y="566"/>
                        <a:pt x="19" y="558"/>
                        <a:pt x="22" y="552"/>
                      </a:cubicBezTo>
                      <a:cubicBezTo>
                        <a:pt x="24" y="547"/>
                        <a:pt x="27" y="535"/>
                        <a:pt x="28" y="529"/>
                      </a:cubicBezTo>
                      <a:cubicBezTo>
                        <a:pt x="29" y="521"/>
                        <a:pt x="26" y="503"/>
                        <a:pt x="28" y="495"/>
                      </a:cubicBezTo>
                      <a:cubicBezTo>
                        <a:pt x="29" y="488"/>
                        <a:pt x="32" y="474"/>
                        <a:pt x="35" y="468"/>
                      </a:cubicBezTo>
                      <a:cubicBezTo>
                        <a:pt x="40" y="460"/>
                        <a:pt x="52" y="447"/>
                        <a:pt x="58" y="440"/>
                      </a:cubicBezTo>
                      <a:cubicBezTo>
                        <a:pt x="64" y="434"/>
                        <a:pt x="75" y="419"/>
                        <a:pt x="82" y="414"/>
                      </a:cubicBezTo>
                      <a:cubicBezTo>
                        <a:pt x="91" y="408"/>
                        <a:pt x="112" y="401"/>
                        <a:pt x="123" y="398"/>
                      </a:cubicBezTo>
                      <a:cubicBezTo>
                        <a:pt x="131" y="396"/>
                        <a:pt x="150" y="400"/>
                        <a:pt x="157" y="395"/>
                      </a:cubicBezTo>
                      <a:cubicBezTo>
                        <a:pt x="162" y="391"/>
                        <a:pt x="163" y="377"/>
                        <a:pt x="166" y="372"/>
                      </a:cubicBezTo>
                      <a:cubicBezTo>
                        <a:pt x="171" y="365"/>
                        <a:pt x="182" y="353"/>
                        <a:pt x="187" y="347"/>
                      </a:cubicBezTo>
                      <a:cubicBezTo>
                        <a:pt x="192" y="340"/>
                        <a:pt x="202" y="328"/>
                        <a:pt x="207" y="321"/>
                      </a:cubicBezTo>
                      <a:cubicBezTo>
                        <a:pt x="213" y="312"/>
                        <a:pt x="227" y="295"/>
                        <a:pt x="233" y="285"/>
                      </a:cubicBezTo>
                      <a:cubicBezTo>
                        <a:pt x="240" y="273"/>
                        <a:pt x="249" y="247"/>
                        <a:pt x="255" y="234"/>
                      </a:cubicBezTo>
                      <a:cubicBezTo>
                        <a:pt x="261" y="223"/>
                        <a:pt x="273" y="202"/>
                        <a:pt x="278" y="191"/>
                      </a:cubicBezTo>
                      <a:cubicBezTo>
                        <a:pt x="282" y="180"/>
                        <a:pt x="289" y="158"/>
                        <a:pt x="290" y="147"/>
                      </a:cubicBezTo>
                      <a:cubicBezTo>
                        <a:pt x="292" y="134"/>
                        <a:pt x="290" y="109"/>
                        <a:pt x="290" y="96"/>
                      </a:cubicBezTo>
                      <a:cubicBezTo>
                        <a:pt x="291" y="87"/>
                        <a:pt x="294" y="69"/>
                        <a:pt x="294" y="60"/>
                      </a:cubicBezTo>
                      <a:cubicBezTo>
                        <a:pt x="295" y="46"/>
                        <a:pt x="295" y="18"/>
                        <a:pt x="294" y="4"/>
                      </a:cubicBezTo>
                      <a:cubicBezTo>
                        <a:pt x="294" y="3"/>
                        <a:pt x="294" y="1"/>
                        <a:pt x="294" y="0"/>
                      </a:cubicBezTo>
                      <a:cubicBezTo>
                        <a:pt x="295" y="1"/>
                        <a:pt x="297" y="1"/>
                        <a:pt x="298" y="1"/>
                      </a:cubicBezTo>
                      <a:cubicBezTo>
                        <a:pt x="299" y="2"/>
                        <a:pt x="302" y="4"/>
                        <a:pt x="303" y="5"/>
                      </a:cubicBezTo>
                      <a:cubicBezTo>
                        <a:pt x="306" y="7"/>
                        <a:pt x="310" y="14"/>
                        <a:pt x="313" y="15"/>
                      </a:cubicBezTo>
                      <a:cubicBezTo>
                        <a:pt x="316" y="15"/>
                        <a:pt x="323" y="12"/>
                        <a:pt x="326" y="12"/>
                      </a:cubicBezTo>
                      <a:cubicBezTo>
                        <a:pt x="330" y="12"/>
                        <a:pt x="336" y="11"/>
                        <a:pt x="340" y="12"/>
                      </a:cubicBezTo>
                      <a:cubicBezTo>
                        <a:pt x="342" y="12"/>
                        <a:pt x="344" y="16"/>
                        <a:pt x="346" y="16"/>
                      </a:cubicBezTo>
                      <a:cubicBezTo>
                        <a:pt x="349" y="18"/>
                        <a:pt x="356" y="21"/>
                        <a:pt x="359" y="21"/>
                      </a:cubicBezTo>
                      <a:cubicBezTo>
                        <a:pt x="362" y="20"/>
                        <a:pt x="366" y="16"/>
                        <a:pt x="367" y="14"/>
                      </a:cubicBezTo>
                      <a:cubicBezTo>
                        <a:pt x="369" y="12"/>
                        <a:pt x="369" y="6"/>
                        <a:pt x="371" y="5"/>
                      </a:cubicBezTo>
                      <a:cubicBezTo>
                        <a:pt x="376" y="4"/>
                        <a:pt x="385" y="12"/>
                        <a:pt x="390" y="14"/>
                      </a:cubicBezTo>
                      <a:cubicBezTo>
                        <a:pt x="393" y="15"/>
                        <a:pt x="400" y="15"/>
                        <a:pt x="404" y="16"/>
                      </a:cubicBezTo>
                      <a:cubicBezTo>
                        <a:pt x="408" y="17"/>
                        <a:pt x="416" y="23"/>
                        <a:pt x="420" y="23"/>
                      </a:cubicBezTo>
                      <a:cubicBezTo>
                        <a:pt x="425" y="24"/>
                        <a:pt x="436" y="22"/>
                        <a:pt x="441" y="21"/>
                      </a:cubicBezTo>
                      <a:cubicBezTo>
                        <a:pt x="445" y="20"/>
                        <a:pt x="452" y="17"/>
                        <a:pt x="456" y="15"/>
                      </a:cubicBezTo>
                      <a:cubicBezTo>
                        <a:pt x="458" y="13"/>
                        <a:pt x="462" y="9"/>
                        <a:pt x="464" y="8"/>
                      </a:cubicBezTo>
                      <a:cubicBezTo>
                        <a:pt x="468" y="7"/>
                        <a:pt x="477" y="7"/>
                        <a:pt x="480" y="8"/>
                      </a:cubicBezTo>
                      <a:cubicBezTo>
                        <a:pt x="486" y="10"/>
                        <a:pt x="495" y="18"/>
                        <a:pt x="500" y="21"/>
                      </a:cubicBezTo>
                      <a:cubicBezTo>
                        <a:pt x="503" y="24"/>
                        <a:pt x="510" y="28"/>
                        <a:pt x="513" y="32"/>
                      </a:cubicBezTo>
                      <a:cubicBezTo>
                        <a:pt x="515" y="35"/>
                        <a:pt x="518" y="43"/>
                        <a:pt x="518" y="47"/>
                      </a:cubicBezTo>
                      <a:cubicBezTo>
                        <a:pt x="519" y="53"/>
                        <a:pt x="517" y="63"/>
                        <a:pt x="518" y="68"/>
                      </a:cubicBezTo>
                      <a:cubicBezTo>
                        <a:pt x="520" y="73"/>
                        <a:pt x="524" y="82"/>
                        <a:pt x="527" y="86"/>
                      </a:cubicBezTo>
                      <a:cubicBezTo>
                        <a:pt x="530" y="91"/>
                        <a:pt x="537" y="100"/>
                        <a:pt x="541" y="104"/>
                      </a:cubicBezTo>
                      <a:cubicBezTo>
                        <a:pt x="546" y="108"/>
                        <a:pt x="558" y="115"/>
                        <a:pt x="564" y="117"/>
                      </a:cubicBezTo>
                      <a:cubicBezTo>
                        <a:pt x="567" y="119"/>
                        <a:pt x="574" y="120"/>
                        <a:pt x="578" y="120"/>
                      </a:cubicBezTo>
                      <a:cubicBezTo>
                        <a:pt x="581" y="121"/>
                        <a:pt x="587" y="119"/>
                        <a:pt x="590" y="120"/>
                      </a:cubicBezTo>
                      <a:cubicBezTo>
                        <a:pt x="593" y="122"/>
                        <a:pt x="594" y="132"/>
                        <a:pt x="596" y="135"/>
                      </a:cubicBezTo>
                      <a:cubicBezTo>
                        <a:pt x="599" y="139"/>
                        <a:pt x="606" y="145"/>
                        <a:pt x="610" y="146"/>
                      </a:cubicBezTo>
                      <a:cubicBezTo>
                        <a:pt x="616" y="148"/>
                        <a:pt x="629" y="145"/>
                        <a:pt x="635" y="147"/>
                      </a:cubicBezTo>
                      <a:cubicBezTo>
                        <a:pt x="638" y="148"/>
                        <a:pt x="644" y="151"/>
                        <a:pt x="646" y="154"/>
                      </a:cubicBezTo>
                      <a:cubicBezTo>
                        <a:pt x="648" y="157"/>
                        <a:pt x="644" y="166"/>
                        <a:pt x="646" y="169"/>
                      </a:cubicBezTo>
                      <a:cubicBezTo>
                        <a:pt x="648" y="173"/>
                        <a:pt x="655" y="180"/>
                        <a:pt x="659" y="181"/>
                      </a:cubicBezTo>
                      <a:cubicBezTo>
                        <a:pt x="663" y="181"/>
                        <a:pt x="669" y="177"/>
                        <a:pt x="671" y="174"/>
                      </a:cubicBezTo>
                      <a:cubicBezTo>
                        <a:pt x="673" y="172"/>
                        <a:pt x="674" y="166"/>
                        <a:pt x="675" y="164"/>
                      </a:cubicBezTo>
                      <a:cubicBezTo>
                        <a:pt x="676" y="161"/>
                        <a:pt x="676" y="155"/>
                        <a:pt x="677" y="153"/>
                      </a:cubicBezTo>
                      <a:cubicBezTo>
                        <a:pt x="679" y="150"/>
                        <a:pt x="684" y="147"/>
                        <a:pt x="687" y="145"/>
                      </a:cubicBezTo>
                      <a:cubicBezTo>
                        <a:pt x="690" y="144"/>
                        <a:pt x="697" y="140"/>
                        <a:pt x="700" y="141"/>
                      </a:cubicBezTo>
                      <a:cubicBezTo>
                        <a:pt x="704" y="141"/>
                        <a:pt x="710" y="145"/>
                        <a:pt x="712" y="147"/>
                      </a:cubicBezTo>
                      <a:cubicBezTo>
                        <a:pt x="715" y="149"/>
                        <a:pt x="720" y="155"/>
                        <a:pt x="723" y="156"/>
                      </a:cubicBezTo>
                      <a:cubicBezTo>
                        <a:pt x="729" y="159"/>
                        <a:pt x="741" y="159"/>
                        <a:pt x="747" y="159"/>
                      </a:cubicBezTo>
                      <a:cubicBezTo>
                        <a:pt x="752" y="159"/>
                        <a:pt x="762" y="160"/>
                        <a:pt x="767" y="159"/>
                      </a:cubicBezTo>
                      <a:cubicBezTo>
                        <a:pt x="772" y="159"/>
                        <a:pt x="780" y="155"/>
                        <a:pt x="784" y="156"/>
                      </a:cubicBezTo>
                      <a:cubicBezTo>
                        <a:pt x="789" y="157"/>
                        <a:pt x="798" y="163"/>
                        <a:pt x="802" y="166"/>
                      </a:cubicBezTo>
                      <a:cubicBezTo>
                        <a:pt x="806" y="169"/>
                        <a:pt x="813" y="175"/>
                        <a:pt x="815" y="179"/>
                      </a:cubicBezTo>
                      <a:cubicBezTo>
                        <a:pt x="817" y="183"/>
                        <a:pt x="814" y="193"/>
                        <a:pt x="815" y="197"/>
                      </a:cubicBezTo>
                      <a:cubicBezTo>
                        <a:pt x="816" y="201"/>
                        <a:pt x="818" y="208"/>
                        <a:pt x="821" y="210"/>
                      </a:cubicBezTo>
                      <a:cubicBezTo>
                        <a:pt x="823" y="212"/>
                        <a:pt x="829" y="212"/>
                        <a:pt x="832" y="211"/>
                      </a:cubicBezTo>
                      <a:cubicBezTo>
                        <a:pt x="834" y="210"/>
                        <a:pt x="838" y="206"/>
                        <a:pt x="840" y="204"/>
                      </a:cubicBezTo>
                      <a:cubicBezTo>
                        <a:pt x="842" y="202"/>
                        <a:pt x="847" y="197"/>
                        <a:pt x="849" y="195"/>
                      </a:cubicBezTo>
                      <a:cubicBezTo>
                        <a:pt x="852" y="192"/>
                        <a:pt x="855" y="184"/>
                        <a:pt x="858" y="182"/>
                      </a:cubicBezTo>
                      <a:cubicBezTo>
                        <a:pt x="861" y="180"/>
                        <a:pt x="869" y="177"/>
                        <a:pt x="873" y="177"/>
                      </a:cubicBezTo>
                      <a:cubicBezTo>
                        <a:pt x="878" y="176"/>
                        <a:pt x="886" y="176"/>
                        <a:pt x="891" y="177"/>
                      </a:cubicBezTo>
                      <a:cubicBezTo>
                        <a:pt x="894" y="178"/>
                        <a:pt x="901" y="182"/>
                        <a:pt x="904" y="182"/>
                      </a:cubicBezTo>
                      <a:cubicBezTo>
                        <a:pt x="909" y="183"/>
                        <a:pt x="919" y="185"/>
                        <a:pt x="923" y="183"/>
                      </a:cubicBezTo>
                      <a:cubicBezTo>
                        <a:pt x="927" y="181"/>
                        <a:pt x="932" y="174"/>
                        <a:pt x="935" y="171"/>
                      </a:cubicBezTo>
                      <a:cubicBezTo>
                        <a:pt x="937" y="169"/>
                        <a:pt x="940" y="164"/>
                        <a:pt x="942" y="162"/>
                      </a:cubicBezTo>
                      <a:cubicBezTo>
                        <a:pt x="944" y="161"/>
                        <a:pt x="949" y="158"/>
                        <a:pt x="951" y="157"/>
                      </a:cubicBezTo>
                      <a:cubicBezTo>
                        <a:pt x="955" y="157"/>
                        <a:pt x="962" y="158"/>
                        <a:pt x="966" y="159"/>
                      </a:cubicBezTo>
                      <a:cubicBezTo>
                        <a:pt x="969" y="160"/>
                        <a:pt x="974" y="163"/>
                        <a:pt x="978" y="164"/>
                      </a:cubicBezTo>
                      <a:cubicBezTo>
                        <a:pt x="981" y="164"/>
                        <a:pt x="988" y="166"/>
                        <a:pt x="991" y="165"/>
                      </a:cubicBezTo>
                      <a:cubicBezTo>
                        <a:pt x="995" y="164"/>
                        <a:pt x="1001" y="158"/>
                        <a:pt x="1004" y="155"/>
                      </a:cubicBezTo>
                      <a:cubicBezTo>
                        <a:pt x="1006" y="153"/>
                        <a:pt x="1008" y="147"/>
                        <a:pt x="1009" y="144"/>
                      </a:cubicBezTo>
                      <a:cubicBezTo>
                        <a:pt x="1011" y="141"/>
                        <a:pt x="1015" y="136"/>
                        <a:pt x="1017" y="133"/>
                      </a:cubicBezTo>
                      <a:cubicBezTo>
                        <a:pt x="1019" y="131"/>
                        <a:pt x="1023" y="127"/>
                        <a:pt x="1026" y="126"/>
                      </a:cubicBezTo>
                      <a:cubicBezTo>
                        <a:pt x="1029" y="125"/>
                        <a:pt x="1036" y="125"/>
                        <a:pt x="1040" y="126"/>
                      </a:cubicBezTo>
                      <a:cubicBezTo>
                        <a:pt x="1043" y="127"/>
                        <a:pt x="1048" y="131"/>
                        <a:pt x="1051" y="132"/>
                      </a:cubicBezTo>
                      <a:cubicBezTo>
                        <a:pt x="1055" y="134"/>
                        <a:pt x="1064" y="133"/>
                        <a:pt x="1067" y="135"/>
                      </a:cubicBezTo>
                      <a:cubicBezTo>
                        <a:pt x="1071" y="137"/>
                        <a:pt x="1076" y="143"/>
                        <a:pt x="1078" y="147"/>
                      </a:cubicBezTo>
                      <a:cubicBezTo>
                        <a:pt x="1080" y="153"/>
                        <a:pt x="1075" y="166"/>
                        <a:pt x="1078" y="172"/>
                      </a:cubicBezTo>
                      <a:cubicBezTo>
                        <a:pt x="1079" y="174"/>
                        <a:pt x="1084" y="178"/>
                        <a:pt x="1086" y="179"/>
                      </a:cubicBezTo>
                      <a:cubicBezTo>
                        <a:pt x="1089" y="181"/>
                        <a:pt x="1094" y="184"/>
                        <a:pt x="1097" y="184"/>
                      </a:cubicBezTo>
                      <a:cubicBezTo>
                        <a:pt x="1100" y="185"/>
                        <a:pt x="1106" y="184"/>
                        <a:pt x="1108" y="184"/>
                      </a:cubicBezTo>
                      <a:cubicBezTo>
                        <a:pt x="1112" y="185"/>
                        <a:pt x="1117" y="190"/>
                        <a:pt x="1120" y="190"/>
                      </a:cubicBezTo>
                      <a:cubicBezTo>
                        <a:pt x="1124" y="190"/>
                        <a:pt x="1130" y="187"/>
                        <a:pt x="1133" y="187"/>
                      </a:cubicBezTo>
                      <a:cubicBezTo>
                        <a:pt x="1135" y="188"/>
                        <a:pt x="1138" y="191"/>
                        <a:pt x="1141" y="194"/>
                      </a:cubicBezTo>
                      <a:cubicBezTo>
                        <a:pt x="1142" y="195"/>
                        <a:pt x="1143" y="196"/>
                        <a:pt x="1144" y="197"/>
                      </a:cubicBezTo>
                      <a:cubicBezTo>
                        <a:pt x="1147" y="202"/>
                        <a:pt x="1150" y="212"/>
                        <a:pt x="1152" y="217"/>
                      </a:cubicBezTo>
                      <a:cubicBezTo>
                        <a:pt x="1155" y="222"/>
                        <a:pt x="1162" y="232"/>
                        <a:pt x="1165" y="237"/>
                      </a:cubicBezTo>
                      <a:cubicBezTo>
                        <a:pt x="1169" y="244"/>
                        <a:pt x="1177" y="257"/>
                        <a:pt x="1177" y="264"/>
                      </a:cubicBezTo>
                      <a:cubicBezTo>
                        <a:pt x="1176" y="268"/>
                        <a:pt x="1169" y="274"/>
                        <a:pt x="1168" y="278"/>
                      </a:cubicBezTo>
                      <a:cubicBezTo>
                        <a:pt x="1166" y="283"/>
                        <a:pt x="1166" y="295"/>
                        <a:pt x="1165" y="301"/>
                      </a:cubicBezTo>
                      <a:cubicBezTo>
                        <a:pt x="1164" y="305"/>
                        <a:pt x="1161" y="314"/>
                        <a:pt x="1159" y="317"/>
                      </a:cubicBezTo>
                      <a:cubicBezTo>
                        <a:pt x="1156" y="322"/>
                        <a:pt x="1146" y="328"/>
                        <a:pt x="1144" y="333"/>
                      </a:cubicBezTo>
                      <a:cubicBezTo>
                        <a:pt x="1143" y="335"/>
                        <a:pt x="1143" y="340"/>
                        <a:pt x="1144" y="342"/>
                      </a:cubicBezTo>
                      <a:cubicBezTo>
                        <a:pt x="1145" y="346"/>
                        <a:pt x="1152" y="351"/>
                        <a:pt x="1154" y="354"/>
                      </a:cubicBezTo>
                      <a:cubicBezTo>
                        <a:pt x="1157" y="358"/>
                        <a:pt x="1161" y="368"/>
                        <a:pt x="1163" y="373"/>
                      </a:cubicBezTo>
                      <a:cubicBezTo>
                        <a:pt x="1165" y="380"/>
                        <a:pt x="1165" y="395"/>
                        <a:pt x="1167" y="402"/>
                      </a:cubicBezTo>
                      <a:cubicBezTo>
                        <a:pt x="1168" y="406"/>
                        <a:pt x="1169" y="416"/>
                        <a:pt x="1172" y="419"/>
                      </a:cubicBezTo>
                      <a:cubicBezTo>
                        <a:pt x="1175" y="422"/>
                        <a:pt x="1183" y="423"/>
                        <a:pt x="1187" y="424"/>
                      </a:cubicBezTo>
                      <a:cubicBezTo>
                        <a:pt x="1191" y="426"/>
                        <a:pt x="1200" y="431"/>
                        <a:pt x="1205" y="433"/>
                      </a:cubicBezTo>
                      <a:cubicBezTo>
                        <a:pt x="1210" y="437"/>
                        <a:pt x="1221" y="444"/>
                        <a:pt x="1225" y="449"/>
                      </a:cubicBezTo>
                      <a:cubicBezTo>
                        <a:pt x="1229" y="454"/>
                        <a:pt x="1233" y="466"/>
                        <a:pt x="1235" y="472"/>
                      </a:cubicBezTo>
                      <a:cubicBezTo>
                        <a:pt x="1238" y="478"/>
                        <a:pt x="1244" y="490"/>
                        <a:pt x="1246" y="496"/>
                      </a:cubicBezTo>
                      <a:cubicBezTo>
                        <a:pt x="1249" y="503"/>
                        <a:pt x="1254" y="517"/>
                        <a:pt x="1257" y="524"/>
                      </a:cubicBezTo>
                      <a:close/>
                    </a:path>
                  </a:pathLst>
                </a:custGeom>
                <a:grpFill/>
                <a:ln w="3175"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750"/>
                </a:p>
              </p:txBody>
            </p:sp>
            <p:sp>
              <p:nvSpPr>
                <p:cNvPr id="55" name="Freeform 195"/>
                <p:cNvSpPr>
                  <a:spLocks/>
                </p:cNvSpPr>
                <p:nvPr/>
              </p:nvSpPr>
              <p:spPr bwMode="auto">
                <a:xfrm>
                  <a:off x="5462588" y="3743326"/>
                  <a:ext cx="274638" cy="152400"/>
                </a:xfrm>
                <a:custGeom>
                  <a:avLst/>
                  <a:gdLst>
                    <a:gd name="T0" fmla="*/ 1117 w 1125"/>
                    <a:gd name="T1" fmla="*/ 492 h 622"/>
                    <a:gd name="T2" fmla="*/ 1119 w 1125"/>
                    <a:gd name="T3" fmla="*/ 559 h 622"/>
                    <a:gd name="T4" fmla="*/ 1085 w 1125"/>
                    <a:gd name="T5" fmla="*/ 554 h 622"/>
                    <a:gd name="T6" fmla="*/ 1047 w 1125"/>
                    <a:gd name="T7" fmla="*/ 585 h 622"/>
                    <a:gd name="T8" fmla="*/ 1021 w 1125"/>
                    <a:gd name="T9" fmla="*/ 620 h 622"/>
                    <a:gd name="T10" fmla="*/ 962 w 1125"/>
                    <a:gd name="T11" fmla="*/ 602 h 622"/>
                    <a:gd name="T12" fmla="*/ 900 w 1125"/>
                    <a:gd name="T13" fmla="*/ 597 h 622"/>
                    <a:gd name="T14" fmla="*/ 853 w 1125"/>
                    <a:gd name="T15" fmla="*/ 589 h 622"/>
                    <a:gd name="T16" fmla="*/ 818 w 1125"/>
                    <a:gd name="T17" fmla="*/ 542 h 622"/>
                    <a:gd name="T18" fmla="*/ 776 w 1125"/>
                    <a:gd name="T19" fmla="*/ 554 h 622"/>
                    <a:gd name="T20" fmla="*/ 733 w 1125"/>
                    <a:gd name="T21" fmla="*/ 569 h 622"/>
                    <a:gd name="T22" fmla="*/ 690 w 1125"/>
                    <a:gd name="T23" fmla="*/ 593 h 622"/>
                    <a:gd name="T24" fmla="*/ 625 w 1125"/>
                    <a:gd name="T25" fmla="*/ 592 h 622"/>
                    <a:gd name="T26" fmla="*/ 588 w 1125"/>
                    <a:gd name="T27" fmla="*/ 620 h 622"/>
                    <a:gd name="T28" fmla="*/ 551 w 1125"/>
                    <a:gd name="T29" fmla="*/ 566 h 622"/>
                    <a:gd name="T30" fmla="*/ 479 w 1125"/>
                    <a:gd name="T31" fmla="*/ 557 h 622"/>
                    <a:gd name="T32" fmla="*/ 442 w 1125"/>
                    <a:gd name="T33" fmla="*/ 574 h 622"/>
                    <a:gd name="T34" fmla="*/ 413 w 1125"/>
                    <a:gd name="T35" fmla="*/ 564 h 622"/>
                    <a:gd name="T36" fmla="*/ 357 w 1125"/>
                    <a:gd name="T37" fmla="*/ 530 h 622"/>
                    <a:gd name="T38" fmla="*/ 294 w 1125"/>
                    <a:gd name="T39" fmla="*/ 496 h 622"/>
                    <a:gd name="T40" fmla="*/ 267 w 1125"/>
                    <a:gd name="T41" fmla="*/ 431 h 622"/>
                    <a:gd name="T42" fmla="*/ 208 w 1125"/>
                    <a:gd name="T43" fmla="*/ 431 h 622"/>
                    <a:gd name="T44" fmla="*/ 138 w 1125"/>
                    <a:gd name="T45" fmla="*/ 415 h 622"/>
                    <a:gd name="T46" fmla="*/ 107 w 1125"/>
                    <a:gd name="T47" fmla="*/ 422 h 622"/>
                    <a:gd name="T48" fmla="*/ 65 w 1125"/>
                    <a:gd name="T49" fmla="*/ 411 h 622"/>
                    <a:gd name="T50" fmla="*/ 49 w 1125"/>
                    <a:gd name="T51" fmla="*/ 254 h 622"/>
                    <a:gd name="T52" fmla="*/ 4 w 1125"/>
                    <a:gd name="T53" fmla="*/ 147 h 622"/>
                    <a:gd name="T54" fmla="*/ 0 w 1125"/>
                    <a:gd name="T55" fmla="*/ 109 h 622"/>
                    <a:gd name="T56" fmla="*/ 42 w 1125"/>
                    <a:gd name="T57" fmla="*/ 89 h 622"/>
                    <a:gd name="T58" fmla="*/ 65 w 1125"/>
                    <a:gd name="T59" fmla="*/ 58 h 622"/>
                    <a:gd name="T60" fmla="*/ 79 w 1125"/>
                    <a:gd name="T61" fmla="*/ 38 h 622"/>
                    <a:gd name="T62" fmla="*/ 122 w 1125"/>
                    <a:gd name="T63" fmla="*/ 36 h 622"/>
                    <a:gd name="T64" fmla="*/ 154 w 1125"/>
                    <a:gd name="T65" fmla="*/ 38 h 622"/>
                    <a:gd name="T66" fmla="*/ 201 w 1125"/>
                    <a:gd name="T67" fmla="*/ 37 h 622"/>
                    <a:gd name="T68" fmla="*/ 254 w 1125"/>
                    <a:gd name="T69" fmla="*/ 22 h 622"/>
                    <a:gd name="T70" fmla="*/ 289 w 1125"/>
                    <a:gd name="T71" fmla="*/ 4 h 622"/>
                    <a:gd name="T72" fmla="*/ 348 w 1125"/>
                    <a:gd name="T73" fmla="*/ 5 h 622"/>
                    <a:gd name="T74" fmla="*/ 407 w 1125"/>
                    <a:gd name="T75" fmla="*/ 17 h 622"/>
                    <a:gd name="T76" fmla="*/ 450 w 1125"/>
                    <a:gd name="T77" fmla="*/ 45 h 622"/>
                    <a:gd name="T78" fmla="*/ 487 w 1125"/>
                    <a:gd name="T79" fmla="*/ 50 h 622"/>
                    <a:gd name="T80" fmla="*/ 502 w 1125"/>
                    <a:gd name="T81" fmla="*/ 84 h 622"/>
                    <a:gd name="T82" fmla="*/ 554 w 1125"/>
                    <a:gd name="T83" fmla="*/ 95 h 622"/>
                    <a:gd name="T84" fmla="*/ 599 w 1125"/>
                    <a:gd name="T85" fmla="*/ 81 h 622"/>
                    <a:gd name="T86" fmla="*/ 604 w 1125"/>
                    <a:gd name="T87" fmla="*/ 125 h 622"/>
                    <a:gd name="T88" fmla="*/ 607 w 1125"/>
                    <a:gd name="T89" fmla="*/ 164 h 622"/>
                    <a:gd name="T90" fmla="*/ 660 w 1125"/>
                    <a:gd name="T91" fmla="*/ 193 h 622"/>
                    <a:gd name="T92" fmla="*/ 702 w 1125"/>
                    <a:gd name="T93" fmla="*/ 211 h 622"/>
                    <a:gd name="T94" fmla="*/ 741 w 1125"/>
                    <a:gd name="T95" fmla="*/ 205 h 622"/>
                    <a:gd name="T96" fmla="*/ 763 w 1125"/>
                    <a:gd name="T97" fmla="*/ 179 h 622"/>
                    <a:gd name="T98" fmla="*/ 812 w 1125"/>
                    <a:gd name="T99" fmla="*/ 199 h 622"/>
                    <a:gd name="T100" fmla="*/ 829 w 1125"/>
                    <a:gd name="T101" fmla="*/ 266 h 622"/>
                    <a:gd name="T102" fmla="*/ 856 w 1125"/>
                    <a:gd name="T103" fmla="*/ 311 h 622"/>
                    <a:gd name="T104" fmla="*/ 892 w 1125"/>
                    <a:gd name="T105" fmla="*/ 299 h 622"/>
                    <a:gd name="T106" fmla="*/ 941 w 1125"/>
                    <a:gd name="T107" fmla="*/ 351 h 622"/>
                    <a:gd name="T108" fmla="*/ 1000 w 1125"/>
                    <a:gd name="T109" fmla="*/ 372 h 622"/>
                    <a:gd name="T110" fmla="*/ 1046 w 1125"/>
                    <a:gd name="T111" fmla="*/ 378 h 622"/>
                    <a:gd name="T112" fmla="*/ 1088 w 1125"/>
                    <a:gd name="T113" fmla="*/ 379 h 622"/>
                    <a:gd name="T114" fmla="*/ 1121 w 1125"/>
                    <a:gd name="T115" fmla="*/ 443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5" h="622">
                      <a:moveTo>
                        <a:pt x="1121" y="443"/>
                      </a:moveTo>
                      <a:cubicBezTo>
                        <a:pt x="1122" y="447"/>
                        <a:pt x="1125" y="456"/>
                        <a:pt x="1124" y="460"/>
                      </a:cubicBezTo>
                      <a:cubicBezTo>
                        <a:pt x="1123" y="463"/>
                        <a:pt x="1118" y="467"/>
                        <a:pt x="1117" y="470"/>
                      </a:cubicBezTo>
                      <a:cubicBezTo>
                        <a:pt x="1115" y="475"/>
                        <a:pt x="1117" y="486"/>
                        <a:pt x="1117" y="492"/>
                      </a:cubicBezTo>
                      <a:cubicBezTo>
                        <a:pt x="1117" y="495"/>
                        <a:pt x="1115" y="503"/>
                        <a:pt x="1115" y="507"/>
                      </a:cubicBezTo>
                      <a:cubicBezTo>
                        <a:pt x="1114" y="512"/>
                        <a:pt x="1112" y="524"/>
                        <a:pt x="1113" y="530"/>
                      </a:cubicBezTo>
                      <a:cubicBezTo>
                        <a:pt x="1113" y="533"/>
                        <a:pt x="1114" y="540"/>
                        <a:pt x="1114" y="544"/>
                      </a:cubicBezTo>
                      <a:cubicBezTo>
                        <a:pt x="1115" y="548"/>
                        <a:pt x="1117" y="554"/>
                        <a:pt x="1119" y="559"/>
                      </a:cubicBezTo>
                      <a:cubicBezTo>
                        <a:pt x="1117" y="559"/>
                        <a:pt x="1116" y="559"/>
                        <a:pt x="1115" y="559"/>
                      </a:cubicBezTo>
                      <a:cubicBezTo>
                        <a:pt x="1112" y="560"/>
                        <a:pt x="1107" y="563"/>
                        <a:pt x="1104" y="563"/>
                      </a:cubicBezTo>
                      <a:cubicBezTo>
                        <a:pt x="1100" y="563"/>
                        <a:pt x="1093" y="562"/>
                        <a:pt x="1090" y="561"/>
                      </a:cubicBezTo>
                      <a:cubicBezTo>
                        <a:pt x="1088" y="559"/>
                        <a:pt x="1087" y="555"/>
                        <a:pt x="1085" y="554"/>
                      </a:cubicBezTo>
                      <a:cubicBezTo>
                        <a:pt x="1083" y="553"/>
                        <a:pt x="1078" y="553"/>
                        <a:pt x="1075" y="554"/>
                      </a:cubicBezTo>
                      <a:cubicBezTo>
                        <a:pt x="1072" y="556"/>
                        <a:pt x="1066" y="562"/>
                        <a:pt x="1063" y="564"/>
                      </a:cubicBezTo>
                      <a:cubicBezTo>
                        <a:pt x="1061" y="567"/>
                        <a:pt x="1058" y="572"/>
                        <a:pt x="1055" y="575"/>
                      </a:cubicBezTo>
                      <a:cubicBezTo>
                        <a:pt x="1053" y="578"/>
                        <a:pt x="1047" y="581"/>
                        <a:pt x="1047" y="585"/>
                      </a:cubicBezTo>
                      <a:cubicBezTo>
                        <a:pt x="1046" y="587"/>
                        <a:pt x="1050" y="593"/>
                        <a:pt x="1050" y="596"/>
                      </a:cubicBezTo>
                      <a:cubicBezTo>
                        <a:pt x="1050" y="599"/>
                        <a:pt x="1048" y="604"/>
                        <a:pt x="1046" y="607"/>
                      </a:cubicBezTo>
                      <a:cubicBezTo>
                        <a:pt x="1044" y="610"/>
                        <a:pt x="1039" y="616"/>
                        <a:pt x="1036" y="618"/>
                      </a:cubicBezTo>
                      <a:cubicBezTo>
                        <a:pt x="1032" y="620"/>
                        <a:pt x="1025" y="621"/>
                        <a:pt x="1021" y="620"/>
                      </a:cubicBezTo>
                      <a:cubicBezTo>
                        <a:pt x="1018" y="620"/>
                        <a:pt x="1014" y="617"/>
                        <a:pt x="1012" y="616"/>
                      </a:cubicBezTo>
                      <a:cubicBezTo>
                        <a:pt x="1008" y="615"/>
                        <a:pt x="999" y="617"/>
                        <a:pt x="995" y="616"/>
                      </a:cubicBezTo>
                      <a:cubicBezTo>
                        <a:pt x="991" y="615"/>
                        <a:pt x="985" y="608"/>
                        <a:pt x="981" y="606"/>
                      </a:cubicBezTo>
                      <a:cubicBezTo>
                        <a:pt x="976" y="604"/>
                        <a:pt x="966" y="603"/>
                        <a:pt x="962" y="602"/>
                      </a:cubicBezTo>
                      <a:cubicBezTo>
                        <a:pt x="955" y="602"/>
                        <a:pt x="942" y="602"/>
                        <a:pt x="936" y="602"/>
                      </a:cubicBezTo>
                      <a:cubicBezTo>
                        <a:pt x="932" y="603"/>
                        <a:pt x="925" y="606"/>
                        <a:pt x="921" y="606"/>
                      </a:cubicBezTo>
                      <a:cubicBezTo>
                        <a:pt x="917" y="606"/>
                        <a:pt x="908" y="604"/>
                        <a:pt x="908" y="604"/>
                      </a:cubicBezTo>
                      <a:cubicBezTo>
                        <a:pt x="905" y="601"/>
                        <a:pt x="902" y="598"/>
                        <a:pt x="900" y="597"/>
                      </a:cubicBezTo>
                      <a:cubicBezTo>
                        <a:pt x="897" y="597"/>
                        <a:pt x="891" y="600"/>
                        <a:pt x="887" y="600"/>
                      </a:cubicBezTo>
                      <a:cubicBezTo>
                        <a:pt x="884" y="600"/>
                        <a:pt x="879" y="595"/>
                        <a:pt x="875" y="594"/>
                      </a:cubicBezTo>
                      <a:cubicBezTo>
                        <a:pt x="873" y="594"/>
                        <a:pt x="867" y="595"/>
                        <a:pt x="864" y="594"/>
                      </a:cubicBezTo>
                      <a:cubicBezTo>
                        <a:pt x="861" y="594"/>
                        <a:pt x="856" y="591"/>
                        <a:pt x="853" y="589"/>
                      </a:cubicBezTo>
                      <a:cubicBezTo>
                        <a:pt x="851" y="588"/>
                        <a:pt x="846" y="584"/>
                        <a:pt x="845" y="582"/>
                      </a:cubicBezTo>
                      <a:cubicBezTo>
                        <a:pt x="842" y="576"/>
                        <a:pt x="847" y="563"/>
                        <a:pt x="845" y="557"/>
                      </a:cubicBezTo>
                      <a:cubicBezTo>
                        <a:pt x="843" y="553"/>
                        <a:pt x="838" y="547"/>
                        <a:pt x="834" y="545"/>
                      </a:cubicBezTo>
                      <a:cubicBezTo>
                        <a:pt x="831" y="543"/>
                        <a:pt x="822" y="544"/>
                        <a:pt x="818" y="542"/>
                      </a:cubicBezTo>
                      <a:cubicBezTo>
                        <a:pt x="815" y="541"/>
                        <a:pt x="810" y="537"/>
                        <a:pt x="807" y="536"/>
                      </a:cubicBezTo>
                      <a:cubicBezTo>
                        <a:pt x="803" y="535"/>
                        <a:pt x="796" y="535"/>
                        <a:pt x="793" y="536"/>
                      </a:cubicBezTo>
                      <a:cubicBezTo>
                        <a:pt x="790" y="537"/>
                        <a:pt x="786" y="541"/>
                        <a:pt x="784" y="543"/>
                      </a:cubicBezTo>
                      <a:cubicBezTo>
                        <a:pt x="782" y="546"/>
                        <a:pt x="778" y="551"/>
                        <a:pt x="776" y="554"/>
                      </a:cubicBezTo>
                      <a:cubicBezTo>
                        <a:pt x="775" y="557"/>
                        <a:pt x="773" y="563"/>
                        <a:pt x="771" y="565"/>
                      </a:cubicBezTo>
                      <a:cubicBezTo>
                        <a:pt x="768" y="568"/>
                        <a:pt x="762" y="574"/>
                        <a:pt x="758" y="575"/>
                      </a:cubicBezTo>
                      <a:cubicBezTo>
                        <a:pt x="755" y="576"/>
                        <a:pt x="748" y="574"/>
                        <a:pt x="745" y="574"/>
                      </a:cubicBezTo>
                      <a:cubicBezTo>
                        <a:pt x="741" y="573"/>
                        <a:pt x="736" y="570"/>
                        <a:pt x="733" y="569"/>
                      </a:cubicBezTo>
                      <a:cubicBezTo>
                        <a:pt x="729" y="568"/>
                        <a:pt x="722" y="567"/>
                        <a:pt x="718" y="567"/>
                      </a:cubicBezTo>
                      <a:cubicBezTo>
                        <a:pt x="716" y="568"/>
                        <a:pt x="711" y="571"/>
                        <a:pt x="709" y="572"/>
                      </a:cubicBezTo>
                      <a:cubicBezTo>
                        <a:pt x="707" y="574"/>
                        <a:pt x="704" y="579"/>
                        <a:pt x="702" y="581"/>
                      </a:cubicBezTo>
                      <a:cubicBezTo>
                        <a:pt x="699" y="584"/>
                        <a:pt x="694" y="591"/>
                        <a:pt x="690" y="593"/>
                      </a:cubicBezTo>
                      <a:cubicBezTo>
                        <a:pt x="686" y="595"/>
                        <a:pt x="676" y="593"/>
                        <a:pt x="671" y="592"/>
                      </a:cubicBezTo>
                      <a:cubicBezTo>
                        <a:pt x="668" y="592"/>
                        <a:pt x="661" y="588"/>
                        <a:pt x="658" y="587"/>
                      </a:cubicBezTo>
                      <a:cubicBezTo>
                        <a:pt x="653" y="586"/>
                        <a:pt x="645" y="586"/>
                        <a:pt x="640" y="587"/>
                      </a:cubicBezTo>
                      <a:cubicBezTo>
                        <a:pt x="636" y="587"/>
                        <a:pt x="628" y="590"/>
                        <a:pt x="625" y="592"/>
                      </a:cubicBezTo>
                      <a:cubicBezTo>
                        <a:pt x="622" y="594"/>
                        <a:pt x="619" y="602"/>
                        <a:pt x="616" y="605"/>
                      </a:cubicBezTo>
                      <a:cubicBezTo>
                        <a:pt x="614" y="607"/>
                        <a:pt x="609" y="612"/>
                        <a:pt x="607" y="614"/>
                      </a:cubicBezTo>
                      <a:cubicBezTo>
                        <a:pt x="605" y="616"/>
                        <a:pt x="601" y="620"/>
                        <a:pt x="599" y="621"/>
                      </a:cubicBezTo>
                      <a:cubicBezTo>
                        <a:pt x="596" y="622"/>
                        <a:pt x="590" y="622"/>
                        <a:pt x="588" y="620"/>
                      </a:cubicBezTo>
                      <a:cubicBezTo>
                        <a:pt x="585" y="618"/>
                        <a:pt x="583" y="611"/>
                        <a:pt x="582" y="607"/>
                      </a:cubicBezTo>
                      <a:cubicBezTo>
                        <a:pt x="581" y="603"/>
                        <a:pt x="584" y="593"/>
                        <a:pt x="582" y="589"/>
                      </a:cubicBezTo>
                      <a:cubicBezTo>
                        <a:pt x="580" y="585"/>
                        <a:pt x="573" y="579"/>
                        <a:pt x="569" y="576"/>
                      </a:cubicBezTo>
                      <a:cubicBezTo>
                        <a:pt x="565" y="573"/>
                        <a:pt x="556" y="567"/>
                        <a:pt x="551" y="566"/>
                      </a:cubicBezTo>
                      <a:cubicBezTo>
                        <a:pt x="547" y="565"/>
                        <a:pt x="539" y="569"/>
                        <a:pt x="534" y="569"/>
                      </a:cubicBezTo>
                      <a:cubicBezTo>
                        <a:pt x="529" y="570"/>
                        <a:pt x="519" y="569"/>
                        <a:pt x="514" y="569"/>
                      </a:cubicBezTo>
                      <a:cubicBezTo>
                        <a:pt x="508" y="569"/>
                        <a:pt x="496" y="569"/>
                        <a:pt x="490" y="566"/>
                      </a:cubicBezTo>
                      <a:cubicBezTo>
                        <a:pt x="487" y="565"/>
                        <a:pt x="482" y="559"/>
                        <a:pt x="479" y="557"/>
                      </a:cubicBezTo>
                      <a:cubicBezTo>
                        <a:pt x="477" y="555"/>
                        <a:pt x="471" y="551"/>
                        <a:pt x="467" y="551"/>
                      </a:cubicBezTo>
                      <a:cubicBezTo>
                        <a:pt x="464" y="550"/>
                        <a:pt x="457" y="554"/>
                        <a:pt x="454" y="555"/>
                      </a:cubicBezTo>
                      <a:cubicBezTo>
                        <a:pt x="451" y="557"/>
                        <a:pt x="446" y="560"/>
                        <a:pt x="444" y="563"/>
                      </a:cubicBezTo>
                      <a:cubicBezTo>
                        <a:pt x="443" y="565"/>
                        <a:pt x="443" y="571"/>
                        <a:pt x="442" y="574"/>
                      </a:cubicBezTo>
                      <a:cubicBezTo>
                        <a:pt x="441" y="576"/>
                        <a:pt x="440" y="582"/>
                        <a:pt x="438" y="584"/>
                      </a:cubicBezTo>
                      <a:cubicBezTo>
                        <a:pt x="436" y="587"/>
                        <a:pt x="430" y="591"/>
                        <a:pt x="426" y="591"/>
                      </a:cubicBezTo>
                      <a:cubicBezTo>
                        <a:pt x="422" y="590"/>
                        <a:pt x="415" y="583"/>
                        <a:pt x="413" y="579"/>
                      </a:cubicBezTo>
                      <a:cubicBezTo>
                        <a:pt x="411" y="576"/>
                        <a:pt x="415" y="567"/>
                        <a:pt x="413" y="564"/>
                      </a:cubicBezTo>
                      <a:cubicBezTo>
                        <a:pt x="411" y="561"/>
                        <a:pt x="405" y="558"/>
                        <a:pt x="402" y="557"/>
                      </a:cubicBezTo>
                      <a:cubicBezTo>
                        <a:pt x="396" y="555"/>
                        <a:pt x="383" y="558"/>
                        <a:pt x="377" y="556"/>
                      </a:cubicBezTo>
                      <a:cubicBezTo>
                        <a:pt x="373" y="555"/>
                        <a:pt x="366" y="549"/>
                        <a:pt x="363" y="545"/>
                      </a:cubicBezTo>
                      <a:cubicBezTo>
                        <a:pt x="361" y="542"/>
                        <a:pt x="360" y="532"/>
                        <a:pt x="357" y="530"/>
                      </a:cubicBezTo>
                      <a:cubicBezTo>
                        <a:pt x="354" y="529"/>
                        <a:pt x="348" y="531"/>
                        <a:pt x="345" y="530"/>
                      </a:cubicBezTo>
                      <a:cubicBezTo>
                        <a:pt x="341" y="530"/>
                        <a:pt x="334" y="529"/>
                        <a:pt x="331" y="527"/>
                      </a:cubicBezTo>
                      <a:cubicBezTo>
                        <a:pt x="325" y="525"/>
                        <a:pt x="313" y="518"/>
                        <a:pt x="308" y="514"/>
                      </a:cubicBezTo>
                      <a:cubicBezTo>
                        <a:pt x="304" y="510"/>
                        <a:pt x="297" y="501"/>
                        <a:pt x="294" y="496"/>
                      </a:cubicBezTo>
                      <a:cubicBezTo>
                        <a:pt x="291" y="492"/>
                        <a:pt x="287" y="483"/>
                        <a:pt x="285" y="478"/>
                      </a:cubicBezTo>
                      <a:cubicBezTo>
                        <a:pt x="284" y="473"/>
                        <a:pt x="286" y="463"/>
                        <a:pt x="285" y="457"/>
                      </a:cubicBezTo>
                      <a:cubicBezTo>
                        <a:pt x="285" y="453"/>
                        <a:pt x="282" y="445"/>
                        <a:pt x="280" y="442"/>
                      </a:cubicBezTo>
                      <a:cubicBezTo>
                        <a:pt x="277" y="438"/>
                        <a:pt x="270" y="434"/>
                        <a:pt x="267" y="431"/>
                      </a:cubicBezTo>
                      <a:cubicBezTo>
                        <a:pt x="262" y="428"/>
                        <a:pt x="253" y="420"/>
                        <a:pt x="247" y="418"/>
                      </a:cubicBezTo>
                      <a:cubicBezTo>
                        <a:pt x="244" y="417"/>
                        <a:pt x="235" y="417"/>
                        <a:pt x="231" y="418"/>
                      </a:cubicBezTo>
                      <a:cubicBezTo>
                        <a:pt x="229" y="419"/>
                        <a:pt x="225" y="423"/>
                        <a:pt x="223" y="425"/>
                      </a:cubicBezTo>
                      <a:cubicBezTo>
                        <a:pt x="219" y="427"/>
                        <a:pt x="212" y="430"/>
                        <a:pt x="208" y="431"/>
                      </a:cubicBezTo>
                      <a:cubicBezTo>
                        <a:pt x="203" y="432"/>
                        <a:pt x="192" y="434"/>
                        <a:pt x="187" y="433"/>
                      </a:cubicBezTo>
                      <a:cubicBezTo>
                        <a:pt x="183" y="433"/>
                        <a:pt x="175" y="427"/>
                        <a:pt x="171" y="426"/>
                      </a:cubicBezTo>
                      <a:cubicBezTo>
                        <a:pt x="167" y="425"/>
                        <a:pt x="160" y="425"/>
                        <a:pt x="157" y="424"/>
                      </a:cubicBezTo>
                      <a:cubicBezTo>
                        <a:pt x="152" y="422"/>
                        <a:pt x="143" y="414"/>
                        <a:pt x="138" y="415"/>
                      </a:cubicBezTo>
                      <a:cubicBezTo>
                        <a:pt x="136" y="416"/>
                        <a:pt x="136" y="422"/>
                        <a:pt x="134" y="424"/>
                      </a:cubicBezTo>
                      <a:cubicBezTo>
                        <a:pt x="133" y="426"/>
                        <a:pt x="129" y="430"/>
                        <a:pt x="126" y="431"/>
                      </a:cubicBezTo>
                      <a:cubicBezTo>
                        <a:pt x="123" y="431"/>
                        <a:pt x="116" y="428"/>
                        <a:pt x="113" y="426"/>
                      </a:cubicBezTo>
                      <a:cubicBezTo>
                        <a:pt x="111" y="426"/>
                        <a:pt x="109" y="422"/>
                        <a:pt x="107" y="422"/>
                      </a:cubicBezTo>
                      <a:cubicBezTo>
                        <a:pt x="103" y="421"/>
                        <a:pt x="97" y="422"/>
                        <a:pt x="93" y="422"/>
                      </a:cubicBezTo>
                      <a:cubicBezTo>
                        <a:pt x="90" y="422"/>
                        <a:pt x="83" y="425"/>
                        <a:pt x="80" y="425"/>
                      </a:cubicBezTo>
                      <a:cubicBezTo>
                        <a:pt x="77" y="424"/>
                        <a:pt x="73" y="417"/>
                        <a:pt x="70" y="415"/>
                      </a:cubicBezTo>
                      <a:cubicBezTo>
                        <a:pt x="69" y="414"/>
                        <a:pt x="66" y="412"/>
                        <a:pt x="65" y="411"/>
                      </a:cubicBezTo>
                      <a:cubicBezTo>
                        <a:pt x="64" y="411"/>
                        <a:pt x="62" y="411"/>
                        <a:pt x="61" y="410"/>
                      </a:cubicBezTo>
                      <a:cubicBezTo>
                        <a:pt x="59" y="391"/>
                        <a:pt x="52" y="359"/>
                        <a:pt x="51" y="343"/>
                      </a:cubicBezTo>
                      <a:cubicBezTo>
                        <a:pt x="49" y="330"/>
                        <a:pt x="48" y="306"/>
                        <a:pt x="48" y="294"/>
                      </a:cubicBezTo>
                      <a:cubicBezTo>
                        <a:pt x="48" y="284"/>
                        <a:pt x="50" y="264"/>
                        <a:pt x="49" y="254"/>
                      </a:cubicBezTo>
                      <a:cubicBezTo>
                        <a:pt x="48" y="247"/>
                        <a:pt x="43" y="233"/>
                        <a:pt x="40" y="226"/>
                      </a:cubicBezTo>
                      <a:cubicBezTo>
                        <a:pt x="37" y="218"/>
                        <a:pt x="28" y="203"/>
                        <a:pt x="25" y="196"/>
                      </a:cubicBezTo>
                      <a:cubicBezTo>
                        <a:pt x="21" y="187"/>
                        <a:pt x="15" y="168"/>
                        <a:pt x="11" y="159"/>
                      </a:cubicBezTo>
                      <a:cubicBezTo>
                        <a:pt x="10" y="155"/>
                        <a:pt x="7" y="151"/>
                        <a:pt x="4" y="147"/>
                      </a:cubicBezTo>
                      <a:cubicBezTo>
                        <a:pt x="6" y="145"/>
                        <a:pt x="9" y="143"/>
                        <a:pt x="9" y="142"/>
                      </a:cubicBezTo>
                      <a:cubicBezTo>
                        <a:pt x="10" y="140"/>
                        <a:pt x="10" y="136"/>
                        <a:pt x="9" y="134"/>
                      </a:cubicBezTo>
                      <a:cubicBezTo>
                        <a:pt x="9" y="130"/>
                        <a:pt x="6" y="123"/>
                        <a:pt x="5" y="119"/>
                      </a:cubicBezTo>
                      <a:cubicBezTo>
                        <a:pt x="4" y="116"/>
                        <a:pt x="0" y="112"/>
                        <a:pt x="0" y="109"/>
                      </a:cubicBezTo>
                      <a:cubicBezTo>
                        <a:pt x="0" y="106"/>
                        <a:pt x="1" y="99"/>
                        <a:pt x="3" y="97"/>
                      </a:cubicBezTo>
                      <a:cubicBezTo>
                        <a:pt x="5" y="95"/>
                        <a:pt x="12" y="97"/>
                        <a:pt x="15" y="97"/>
                      </a:cubicBezTo>
                      <a:cubicBezTo>
                        <a:pt x="18" y="96"/>
                        <a:pt x="24" y="91"/>
                        <a:pt x="27" y="90"/>
                      </a:cubicBezTo>
                      <a:cubicBezTo>
                        <a:pt x="31" y="89"/>
                        <a:pt x="38" y="90"/>
                        <a:pt x="42" y="89"/>
                      </a:cubicBezTo>
                      <a:cubicBezTo>
                        <a:pt x="45" y="88"/>
                        <a:pt x="50" y="85"/>
                        <a:pt x="52" y="82"/>
                      </a:cubicBezTo>
                      <a:cubicBezTo>
                        <a:pt x="53" y="80"/>
                        <a:pt x="54" y="74"/>
                        <a:pt x="55" y="71"/>
                      </a:cubicBezTo>
                      <a:cubicBezTo>
                        <a:pt x="55" y="69"/>
                        <a:pt x="57" y="65"/>
                        <a:pt x="58" y="63"/>
                      </a:cubicBezTo>
                      <a:cubicBezTo>
                        <a:pt x="59" y="62"/>
                        <a:pt x="65" y="60"/>
                        <a:pt x="65" y="58"/>
                      </a:cubicBezTo>
                      <a:cubicBezTo>
                        <a:pt x="65" y="56"/>
                        <a:pt x="60" y="55"/>
                        <a:pt x="60" y="53"/>
                      </a:cubicBezTo>
                      <a:cubicBezTo>
                        <a:pt x="59" y="51"/>
                        <a:pt x="57" y="47"/>
                        <a:pt x="58" y="46"/>
                      </a:cubicBezTo>
                      <a:cubicBezTo>
                        <a:pt x="58" y="44"/>
                        <a:pt x="62" y="43"/>
                        <a:pt x="64" y="42"/>
                      </a:cubicBezTo>
                      <a:cubicBezTo>
                        <a:pt x="68" y="41"/>
                        <a:pt x="76" y="40"/>
                        <a:pt x="79" y="38"/>
                      </a:cubicBezTo>
                      <a:cubicBezTo>
                        <a:pt x="82" y="36"/>
                        <a:pt x="83" y="30"/>
                        <a:pt x="86" y="29"/>
                      </a:cubicBezTo>
                      <a:cubicBezTo>
                        <a:pt x="88" y="28"/>
                        <a:pt x="94" y="28"/>
                        <a:pt x="96" y="29"/>
                      </a:cubicBezTo>
                      <a:cubicBezTo>
                        <a:pt x="99" y="29"/>
                        <a:pt x="103" y="32"/>
                        <a:pt x="106" y="33"/>
                      </a:cubicBezTo>
                      <a:cubicBezTo>
                        <a:pt x="110" y="34"/>
                        <a:pt x="118" y="34"/>
                        <a:pt x="122" y="36"/>
                      </a:cubicBezTo>
                      <a:cubicBezTo>
                        <a:pt x="124" y="37"/>
                        <a:pt x="125" y="40"/>
                        <a:pt x="127" y="41"/>
                      </a:cubicBezTo>
                      <a:cubicBezTo>
                        <a:pt x="129" y="42"/>
                        <a:pt x="135" y="41"/>
                        <a:pt x="137" y="41"/>
                      </a:cubicBezTo>
                      <a:cubicBezTo>
                        <a:pt x="140" y="41"/>
                        <a:pt x="145" y="44"/>
                        <a:pt x="148" y="43"/>
                      </a:cubicBezTo>
                      <a:cubicBezTo>
                        <a:pt x="150" y="43"/>
                        <a:pt x="152" y="38"/>
                        <a:pt x="154" y="38"/>
                      </a:cubicBezTo>
                      <a:cubicBezTo>
                        <a:pt x="156" y="36"/>
                        <a:pt x="162" y="37"/>
                        <a:pt x="165" y="36"/>
                      </a:cubicBezTo>
                      <a:cubicBezTo>
                        <a:pt x="168" y="36"/>
                        <a:pt x="175" y="32"/>
                        <a:pt x="178" y="32"/>
                      </a:cubicBezTo>
                      <a:cubicBezTo>
                        <a:pt x="182" y="32"/>
                        <a:pt x="188" y="33"/>
                        <a:pt x="191" y="33"/>
                      </a:cubicBezTo>
                      <a:cubicBezTo>
                        <a:pt x="194" y="34"/>
                        <a:pt x="199" y="37"/>
                        <a:pt x="201" y="37"/>
                      </a:cubicBezTo>
                      <a:cubicBezTo>
                        <a:pt x="205" y="37"/>
                        <a:pt x="214" y="34"/>
                        <a:pt x="218" y="32"/>
                      </a:cubicBezTo>
                      <a:cubicBezTo>
                        <a:pt x="220" y="31"/>
                        <a:pt x="223" y="27"/>
                        <a:pt x="225" y="26"/>
                      </a:cubicBezTo>
                      <a:cubicBezTo>
                        <a:pt x="230" y="24"/>
                        <a:pt x="239" y="25"/>
                        <a:pt x="244" y="24"/>
                      </a:cubicBezTo>
                      <a:cubicBezTo>
                        <a:pt x="246" y="24"/>
                        <a:pt x="252" y="23"/>
                        <a:pt x="254" y="22"/>
                      </a:cubicBezTo>
                      <a:cubicBezTo>
                        <a:pt x="257" y="19"/>
                        <a:pt x="259" y="10"/>
                        <a:pt x="261" y="7"/>
                      </a:cubicBezTo>
                      <a:cubicBezTo>
                        <a:pt x="263" y="5"/>
                        <a:pt x="268" y="1"/>
                        <a:pt x="271" y="1"/>
                      </a:cubicBezTo>
                      <a:cubicBezTo>
                        <a:pt x="274" y="0"/>
                        <a:pt x="279" y="0"/>
                        <a:pt x="281" y="0"/>
                      </a:cubicBezTo>
                      <a:cubicBezTo>
                        <a:pt x="283" y="0"/>
                        <a:pt x="287" y="3"/>
                        <a:pt x="289" y="4"/>
                      </a:cubicBezTo>
                      <a:cubicBezTo>
                        <a:pt x="292" y="6"/>
                        <a:pt x="297" y="10"/>
                        <a:pt x="301" y="12"/>
                      </a:cubicBezTo>
                      <a:cubicBezTo>
                        <a:pt x="304" y="13"/>
                        <a:pt x="310" y="15"/>
                        <a:pt x="313" y="15"/>
                      </a:cubicBezTo>
                      <a:cubicBezTo>
                        <a:pt x="317" y="15"/>
                        <a:pt x="326" y="11"/>
                        <a:pt x="330" y="9"/>
                      </a:cubicBezTo>
                      <a:cubicBezTo>
                        <a:pt x="334" y="8"/>
                        <a:pt x="343" y="5"/>
                        <a:pt x="348" y="5"/>
                      </a:cubicBezTo>
                      <a:cubicBezTo>
                        <a:pt x="350" y="5"/>
                        <a:pt x="355" y="7"/>
                        <a:pt x="357" y="9"/>
                      </a:cubicBezTo>
                      <a:cubicBezTo>
                        <a:pt x="360" y="10"/>
                        <a:pt x="364" y="14"/>
                        <a:pt x="366" y="15"/>
                      </a:cubicBezTo>
                      <a:cubicBezTo>
                        <a:pt x="370" y="16"/>
                        <a:pt x="376" y="14"/>
                        <a:pt x="380" y="15"/>
                      </a:cubicBezTo>
                      <a:cubicBezTo>
                        <a:pt x="386" y="15"/>
                        <a:pt x="400" y="15"/>
                        <a:pt x="407" y="17"/>
                      </a:cubicBezTo>
                      <a:cubicBezTo>
                        <a:pt x="411" y="18"/>
                        <a:pt x="419" y="20"/>
                        <a:pt x="422" y="23"/>
                      </a:cubicBezTo>
                      <a:cubicBezTo>
                        <a:pt x="425" y="26"/>
                        <a:pt x="426" y="35"/>
                        <a:pt x="428" y="38"/>
                      </a:cubicBezTo>
                      <a:cubicBezTo>
                        <a:pt x="430" y="40"/>
                        <a:pt x="432" y="45"/>
                        <a:pt x="434" y="46"/>
                      </a:cubicBezTo>
                      <a:cubicBezTo>
                        <a:pt x="438" y="48"/>
                        <a:pt x="446" y="44"/>
                        <a:pt x="450" y="45"/>
                      </a:cubicBezTo>
                      <a:cubicBezTo>
                        <a:pt x="453" y="45"/>
                        <a:pt x="459" y="46"/>
                        <a:pt x="462" y="46"/>
                      </a:cubicBezTo>
                      <a:cubicBezTo>
                        <a:pt x="464" y="46"/>
                        <a:pt x="468" y="43"/>
                        <a:pt x="470" y="43"/>
                      </a:cubicBezTo>
                      <a:cubicBezTo>
                        <a:pt x="472" y="43"/>
                        <a:pt x="477" y="43"/>
                        <a:pt x="479" y="44"/>
                      </a:cubicBezTo>
                      <a:cubicBezTo>
                        <a:pt x="481" y="45"/>
                        <a:pt x="485" y="49"/>
                        <a:pt x="487" y="50"/>
                      </a:cubicBezTo>
                      <a:cubicBezTo>
                        <a:pt x="489" y="51"/>
                        <a:pt x="494" y="54"/>
                        <a:pt x="496" y="55"/>
                      </a:cubicBezTo>
                      <a:cubicBezTo>
                        <a:pt x="499" y="58"/>
                        <a:pt x="502" y="63"/>
                        <a:pt x="503" y="66"/>
                      </a:cubicBezTo>
                      <a:cubicBezTo>
                        <a:pt x="504" y="68"/>
                        <a:pt x="506" y="74"/>
                        <a:pt x="506" y="76"/>
                      </a:cubicBezTo>
                      <a:cubicBezTo>
                        <a:pt x="505" y="78"/>
                        <a:pt x="502" y="82"/>
                        <a:pt x="502" y="84"/>
                      </a:cubicBezTo>
                      <a:cubicBezTo>
                        <a:pt x="502" y="86"/>
                        <a:pt x="503" y="92"/>
                        <a:pt x="505" y="94"/>
                      </a:cubicBezTo>
                      <a:cubicBezTo>
                        <a:pt x="507" y="96"/>
                        <a:pt x="514" y="96"/>
                        <a:pt x="517" y="96"/>
                      </a:cubicBezTo>
                      <a:cubicBezTo>
                        <a:pt x="522" y="96"/>
                        <a:pt x="531" y="95"/>
                        <a:pt x="535" y="95"/>
                      </a:cubicBezTo>
                      <a:cubicBezTo>
                        <a:pt x="540" y="95"/>
                        <a:pt x="549" y="94"/>
                        <a:pt x="554" y="95"/>
                      </a:cubicBezTo>
                      <a:cubicBezTo>
                        <a:pt x="556" y="95"/>
                        <a:pt x="560" y="97"/>
                        <a:pt x="563" y="98"/>
                      </a:cubicBezTo>
                      <a:cubicBezTo>
                        <a:pt x="566" y="98"/>
                        <a:pt x="573" y="97"/>
                        <a:pt x="576" y="96"/>
                      </a:cubicBezTo>
                      <a:cubicBezTo>
                        <a:pt x="580" y="95"/>
                        <a:pt x="588" y="94"/>
                        <a:pt x="592" y="92"/>
                      </a:cubicBezTo>
                      <a:cubicBezTo>
                        <a:pt x="594" y="90"/>
                        <a:pt x="597" y="83"/>
                        <a:pt x="599" y="81"/>
                      </a:cubicBezTo>
                      <a:cubicBezTo>
                        <a:pt x="603" y="79"/>
                        <a:pt x="607" y="78"/>
                        <a:pt x="610" y="78"/>
                      </a:cubicBezTo>
                      <a:cubicBezTo>
                        <a:pt x="609" y="83"/>
                        <a:pt x="609" y="93"/>
                        <a:pt x="608" y="97"/>
                      </a:cubicBezTo>
                      <a:cubicBezTo>
                        <a:pt x="608" y="101"/>
                        <a:pt x="610" y="109"/>
                        <a:pt x="609" y="113"/>
                      </a:cubicBezTo>
                      <a:cubicBezTo>
                        <a:pt x="608" y="116"/>
                        <a:pt x="606" y="122"/>
                        <a:pt x="604" y="125"/>
                      </a:cubicBezTo>
                      <a:cubicBezTo>
                        <a:pt x="603" y="128"/>
                        <a:pt x="598" y="132"/>
                        <a:pt x="598" y="134"/>
                      </a:cubicBezTo>
                      <a:cubicBezTo>
                        <a:pt x="597" y="137"/>
                        <a:pt x="599" y="143"/>
                        <a:pt x="600" y="145"/>
                      </a:cubicBezTo>
                      <a:cubicBezTo>
                        <a:pt x="601" y="146"/>
                        <a:pt x="605" y="147"/>
                        <a:pt x="605" y="149"/>
                      </a:cubicBezTo>
                      <a:cubicBezTo>
                        <a:pt x="607" y="152"/>
                        <a:pt x="605" y="161"/>
                        <a:pt x="607" y="164"/>
                      </a:cubicBezTo>
                      <a:cubicBezTo>
                        <a:pt x="610" y="169"/>
                        <a:pt x="619" y="175"/>
                        <a:pt x="624" y="178"/>
                      </a:cubicBezTo>
                      <a:cubicBezTo>
                        <a:pt x="627" y="179"/>
                        <a:pt x="632" y="181"/>
                        <a:pt x="634" y="182"/>
                      </a:cubicBezTo>
                      <a:cubicBezTo>
                        <a:pt x="638" y="183"/>
                        <a:pt x="645" y="185"/>
                        <a:pt x="648" y="187"/>
                      </a:cubicBezTo>
                      <a:cubicBezTo>
                        <a:pt x="651" y="188"/>
                        <a:pt x="657" y="192"/>
                        <a:pt x="660" y="193"/>
                      </a:cubicBezTo>
                      <a:cubicBezTo>
                        <a:pt x="664" y="194"/>
                        <a:pt x="672" y="192"/>
                        <a:pt x="676" y="193"/>
                      </a:cubicBezTo>
                      <a:cubicBezTo>
                        <a:pt x="680" y="193"/>
                        <a:pt x="688" y="196"/>
                        <a:pt x="691" y="198"/>
                      </a:cubicBezTo>
                      <a:cubicBezTo>
                        <a:pt x="693" y="200"/>
                        <a:pt x="695" y="206"/>
                        <a:pt x="697" y="208"/>
                      </a:cubicBezTo>
                      <a:cubicBezTo>
                        <a:pt x="698" y="209"/>
                        <a:pt x="701" y="211"/>
                        <a:pt x="702" y="211"/>
                      </a:cubicBezTo>
                      <a:cubicBezTo>
                        <a:pt x="705" y="211"/>
                        <a:pt x="707" y="205"/>
                        <a:pt x="710" y="205"/>
                      </a:cubicBezTo>
                      <a:cubicBezTo>
                        <a:pt x="714" y="204"/>
                        <a:pt x="722" y="213"/>
                        <a:pt x="726" y="213"/>
                      </a:cubicBezTo>
                      <a:cubicBezTo>
                        <a:pt x="729" y="213"/>
                        <a:pt x="732" y="208"/>
                        <a:pt x="735" y="207"/>
                      </a:cubicBezTo>
                      <a:cubicBezTo>
                        <a:pt x="736" y="206"/>
                        <a:pt x="740" y="206"/>
                        <a:pt x="741" y="205"/>
                      </a:cubicBezTo>
                      <a:cubicBezTo>
                        <a:pt x="743" y="203"/>
                        <a:pt x="745" y="196"/>
                        <a:pt x="745" y="193"/>
                      </a:cubicBezTo>
                      <a:cubicBezTo>
                        <a:pt x="745" y="190"/>
                        <a:pt x="741" y="184"/>
                        <a:pt x="742" y="181"/>
                      </a:cubicBezTo>
                      <a:cubicBezTo>
                        <a:pt x="744" y="179"/>
                        <a:pt x="750" y="178"/>
                        <a:pt x="753" y="178"/>
                      </a:cubicBezTo>
                      <a:cubicBezTo>
                        <a:pt x="755" y="178"/>
                        <a:pt x="761" y="178"/>
                        <a:pt x="763" y="179"/>
                      </a:cubicBezTo>
                      <a:cubicBezTo>
                        <a:pt x="767" y="180"/>
                        <a:pt x="774" y="182"/>
                        <a:pt x="778" y="183"/>
                      </a:cubicBezTo>
                      <a:cubicBezTo>
                        <a:pt x="782" y="184"/>
                        <a:pt x="790" y="186"/>
                        <a:pt x="794" y="187"/>
                      </a:cubicBezTo>
                      <a:cubicBezTo>
                        <a:pt x="797" y="188"/>
                        <a:pt x="804" y="187"/>
                        <a:pt x="807" y="189"/>
                      </a:cubicBezTo>
                      <a:cubicBezTo>
                        <a:pt x="809" y="190"/>
                        <a:pt x="811" y="197"/>
                        <a:pt x="812" y="199"/>
                      </a:cubicBezTo>
                      <a:cubicBezTo>
                        <a:pt x="813" y="202"/>
                        <a:pt x="816" y="208"/>
                        <a:pt x="818" y="211"/>
                      </a:cubicBezTo>
                      <a:cubicBezTo>
                        <a:pt x="820" y="213"/>
                        <a:pt x="824" y="218"/>
                        <a:pt x="825" y="220"/>
                      </a:cubicBezTo>
                      <a:cubicBezTo>
                        <a:pt x="826" y="225"/>
                        <a:pt x="825" y="235"/>
                        <a:pt x="826" y="240"/>
                      </a:cubicBezTo>
                      <a:cubicBezTo>
                        <a:pt x="826" y="246"/>
                        <a:pt x="828" y="259"/>
                        <a:pt x="829" y="266"/>
                      </a:cubicBezTo>
                      <a:cubicBezTo>
                        <a:pt x="829" y="271"/>
                        <a:pt x="830" y="281"/>
                        <a:pt x="832" y="285"/>
                      </a:cubicBezTo>
                      <a:cubicBezTo>
                        <a:pt x="834" y="288"/>
                        <a:pt x="840" y="292"/>
                        <a:pt x="843" y="295"/>
                      </a:cubicBezTo>
                      <a:cubicBezTo>
                        <a:pt x="845" y="297"/>
                        <a:pt x="848" y="304"/>
                        <a:pt x="850" y="306"/>
                      </a:cubicBezTo>
                      <a:cubicBezTo>
                        <a:pt x="852" y="308"/>
                        <a:pt x="854" y="310"/>
                        <a:pt x="856" y="311"/>
                      </a:cubicBezTo>
                      <a:cubicBezTo>
                        <a:pt x="858" y="311"/>
                        <a:pt x="862" y="309"/>
                        <a:pt x="864" y="308"/>
                      </a:cubicBezTo>
                      <a:cubicBezTo>
                        <a:pt x="866" y="307"/>
                        <a:pt x="870" y="303"/>
                        <a:pt x="872" y="301"/>
                      </a:cubicBezTo>
                      <a:cubicBezTo>
                        <a:pt x="874" y="300"/>
                        <a:pt x="879" y="299"/>
                        <a:pt x="881" y="299"/>
                      </a:cubicBezTo>
                      <a:cubicBezTo>
                        <a:pt x="884" y="299"/>
                        <a:pt x="889" y="298"/>
                        <a:pt x="892" y="299"/>
                      </a:cubicBezTo>
                      <a:cubicBezTo>
                        <a:pt x="894" y="301"/>
                        <a:pt x="896" y="307"/>
                        <a:pt x="898" y="309"/>
                      </a:cubicBezTo>
                      <a:cubicBezTo>
                        <a:pt x="902" y="312"/>
                        <a:pt x="910" y="317"/>
                        <a:pt x="913" y="320"/>
                      </a:cubicBezTo>
                      <a:cubicBezTo>
                        <a:pt x="916" y="323"/>
                        <a:pt x="922" y="331"/>
                        <a:pt x="925" y="334"/>
                      </a:cubicBezTo>
                      <a:cubicBezTo>
                        <a:pt x="928" y="338"/>
                        <a:pt x="936" y="348"/>
                        <a:pt x="941" y="351"/>
                      </a:cubicBezTo>
                      <a:cubicBezTo>
                        <a:pt x="944" y="353"/>
                        <a:pt x="953" y="356"/>
                        <a:pt x="958" y="356"/>
                      </a:cubicBezTo>
                      <a:cubicBezTo>
                        <a:pt x="962" y="357"/>
                        <a:pt x="970" y="355"/>
                        <a:pt x="974" y="356"/>
                      </a:cubicBezTo>
                      <a:cubicBezTo>
                        <a:pt x="978" y="356"/>
                        <a:pt x="985" y="358"/>
                        <a:pt x="988" y="360"/>
                      </a:cubicBezTo>
                      <a:cubicBezTo>
                        <a:pt x="992" y="362"/>
                        <a:pt x="996" y="370"/>
                        <a:pt x="1000" y="372"/>
                      </a:cubicBezTo>
                      <a:cubicBezTo>
                        <a:pt x="1003" y="375"/>
                        <a:pt x="1012" y="378"/>
                        <a:pt x="1016" y="380"/>
                      </a:cubicBezTo>
                      <a:cubicBezTo>
                        <a:pt x="1019" y="381"/>
                        <a:pt x="1023" y="383"/>
                        <a:pt x="1025" y="383"/>
                      </a:cubicBezTo>
                      <a:cubicBezTo>
                        <a:pt x="1028" y="383"/>
                        <a:pt x="1032" y="380"/>
                        <a:pt x="1035" y="380"/>
                      </a:cubicBezTo>
                      <a:cubicBezTo>
                        <a:pt x="1038" y="379"/>
                        <a:pt x="1043" y="378"/>
                        <a:pt x="1046" y="378"/>
                      </a:cubicBezTo>
                      <a:cubicBezTo>
                        <a:pt x="1049" y="377"/>
                        <a:pt x="1055" y="377"/>
                        <a:pt x="1058" y="378"/>
                      </a:cubicBezTo>
                      <a:cubicBezTo>
                        <a:pt x="1060" y="379"/>
                        <a:pt x="1061" y="384"/>
                        <a:pt x="1063" y="385"/>
                      </a:cubicBezTo>
                      <a:cubicBezTo>
                        <a:pt x="1066" y="386"/>
                        <a:pt x="1071" y="380"/>
                        <a:pt x="1074" y="379"/>
                      </a:cubicBezTo>
                      <a:cubicBezTo>
                        <a:pt x="1077" y="378"/>
                        <a:pt x="1085" y="377"/>
                        <a:pt x="1088" y="379"/>
                      </a:cubicBezTo>
                      <a:cubicBezTo>
                        <a:pt x="1091" y="381"/>
                        <a:pt x="1094" y="388"/>
                        <a:pt x="1096" y="390"/>
                      </a:cubicBezTo>
                      <a:cubicBezTo>
                        <a:pt x="1099" y="393"/>
                        <a:pt x="1105" y="398"/>
                        <a:pt x="1108" y="401"/>
                      </a:cubicBezTo>
                      <a:cubicBezTo>
                        <a:pt x="1111" y="407"/>
                        <a:pt x="1115" y="419"/>
                        <a:pt x="1116" y="425"/>
                      </a:cubicBezTo>
                      <a:cubicBezTo>
                        <a:pt x="1118" y="430"/>
                        <a:pt x="1120" y="438"/>
                        <a:pt x="1121" y="443"/>
                      </a:cubicBezTo>
                      <a:close/>
                    </a:path>
                  </a:pathLst>
                </a:custGeom>
                <a:grpFill/>
                <a:ln w="3175"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750"/>
                </a:p>
              </p:txBody>
            </p:sp>
            <p:sp>
              <p:nvSpPr>
                <p:cNvPr id="57" name="Freeform 196"/>
                <p:cNvSpPr>
                  <a:spLocks/>
                </p:cNvSpPr>
                <p:nvPr/>
              </p:nvSpPr>
              <p:spPr bwMode="auto">
                <a:xfrm>
                  <a:off x="5000626" y="3168651"/>
                  <a:ext cx="601663" cy="476250"/>
                </a:xfrm>
                <a:custGeom>
                  <a:avLst/>
                  <a:gdLst>
                    <a:gd name="T0" fmla="*/ 2415 w 2466"/>
                    <a:gd name="T1" fmla="*/ 828 h 1940"/>
                    <a:gd name="T2" fmla="*/ 2352 w 2466"/>
                    <a:gd name="T3" fmla="*/ 913 h 1940"/>
                    <a:gd name="T4" fmla="*/ 2238 w 2466"/>
                    <a:gd name="T5" fmla="*/ 968 h 1940"/>
                    <a:gd name="T6" fmla="*/ 2135 w 2466"/>
                    <a:gd name="T7" fmla="*/ 1029 h 1940"/>
                    <a:gd name="T8" fmla="*/ 2167 w 2466"/>
                    <a:gd name="T9" fmla="*/ 1129 h 1940"/>
                    <a:gd name="T10" fmla="*/ 2168 w 2466"/>
                    <a:gd name="T11" fmla="*/ 1225 h 1940"/>
                    <a:gd name="T12" fmla="*/ 2154 w 2466"/>
                    <a:gd name="T13" fmla="*/ 1361 h 1940"/>
                    <a:gd name="T14" fmla="*/ 2221 w 2466"/>
                    <a:gd name="T15" fmla="*/ 1409 h 1940"/>
                    <a:gd name="T16" fmla="*/ 2182 w 2466"/>
                    <a:gd name="T17" fmla="*/ 1501 h 1940"/>
                    <a:gd name="T18" fmla="*/ 2174 w 2466"/>
                    <a:gd name="T19" fmla="*/ 1605 h 1940"/>
                    <a:gd name="T20" fmla="*/ 1990 w 2466"/>
                    <a:gd name="T21" fmla="*/ 1757 h 1940"/>
                    <a:gd name="T22" fmla="*/ 1833 w 2466"/>
                    <a:gd name="T23" fmla="*/ 1832 h 1940"/>
                    <a:gd name="T24" fmla="*/ 1749 w 2466"/>
                    <a:gd name="T25" fmla="*/ 1921 h 1940"/>
                    <a:gd name="T26" fmla="*/ 1706 w 2466"/>
                    <a:gd name="T27" fmla="*/ 1754 h 1940"/>
                    <a:gd name="T28" fmla="*/ 1642 w 2466"/>
                    <a:gd name="T29" fmla="*/ 1475 h 1940"/>
                    <a:gd name="T30" fmla="*/ 1549 w 2466"/>
                    <a:gd name="T31" fmla="*/ 1369 h 1940"/>
                    <a:gd name="T32" fmla="*/ 1407 w 2466"/>
                    <a:gd name="T33" fmla="*/ 1319 h 1940"/>
                    <a:gd name="T34" fmla="*/ 1268 w 2466"/>
                    <a:gd name="T35" fmla="*/ 1274 h 1940"/>
                    <a:gd name="T36" fmla="*/ 1212 w 2466"/>
                    <a:gd name="T37" fmla="*/ 1086 h 1940"/>
                    <a:gd name="T38" fmla="*/ 1112 w 2466"/>
                    <a:gd name="T39" fmla="*/ 980 h 1940"/>
                    <a:gd name="T40" fmla="*/ 1012 w 2466"/>
                    <a:gd name="T41" fmla="*/ 907 h 1940"/>
                    <a:gd name="T42" fmla="*/ 886 w 2466"/>
                    <a:gd name="T43" fmla="*/ 844 h 1940"/>
                    <a:gd name="T44" fmla="*/ 724 w 2466"/>
                    <a:gd name="T45" fmla="*/ 801 h 1940"/>
                    <a:gd name="T46" fmla="*/ 614 w 2466"/>
                    <a:gd name="T47" fmla="*/ 778 h 1940"/>
                    <a:gd name="T48" fmla="*/ 502 w 2466"/>
                    <a:gd name="T49" fmla="*/ 709 h 1940"/>
                    <a:gd name="T50" fmla="*/ 399 w 2466"/>
                    <a:gd name="T51" fmla="*/ 662 h 1940"/>
                    <a:gd name="T52" fmla="*/ 321 w 2466"/>
                    <a:gd name="T53" fmla="*/ 655 h 1940"/>
                    <a:gd name="T54" fmla="*/ 275 w 2466"/>
                    <a:gd name="T55" fmla="*/ 472 h 1940"/>
                    <a:gd name="T56" fmla="*/ 171 w 2466"/>
                    <a:gd name="T57" fmla="*/ 382 h 1940"/>
                    <a:gd name="T58" fmla="*/ 79 w 2466"/>
                    <a:gd name="T59" fmla="*/ 320 h 1940"/>
                    <a:gd name="T60" fmla="*/ 2 w 2466"/>
                    <a:gd name="T61" fmla="*/ 275 h 1940"/>
                    <a:gd name="T62" fmla="*/ 62 w 2466"/>
                    <a:gd name="T63" fmla="*/ 143 h 1940"/>
                    <a:gd name="T64" fmla="*/ 126 w 2466"/>
                    <a:gd name="T65" fmla="*/ 22 h 1940"/>
                    <a:gd name="T66" fmla="*/ 256 w 2466"/>
                    <a:gd name="T67" fmla="*/ 15 h 1940"/>
                    <a:gd name="T68" fmla="*/ 349 w 2466"/>
                    <a:gd name="T69" fmla="*/ 32 h 1940"/>
                    <a:gd name="T70" fmla="*/ 427 w 2466"/>
                    <a:gd name="T71" fmla="*/ 48 h 1940"/>
                    <a:gd name="T72" fmla="*/ 528 w 2466"/>
                    <a:gd name="T73" fmla="*/ 73 h 1940"/>
                    <a:gd name="T74" fmla="*/ 586 w 2466"/>
                    <a:gd name="T75" fmla="*/ 112 h 1940"/>
                    <a:gd name="T76" fmla="*/ 683 w 2466"/>
                    <a:gd name="T77" fmla="*/ 113 h 1940"/>
                    <a:gd name="T78" fmla="*/ 783 w 2466"/>
                    <a:gd name="T79" fmla="*/ 68 h 1940"/>
                    <a:gd name="T80" fmla="*/ 869 w 2466"/>
                    <a:gd name="T81" fmla="*/ 142 h 1940"/>
                    <a:gd name="T82" fmla="*/ 968 w 2466"/>
                    <a:gd name="T83" fmla="*/ 194 h 1940"/>
                    <a:gd name="T84" fmla="*/ 1033 w 2466"/>
                    <a:gd name="T85" fmla="*/ 236 h 1940"/>
                    <a:gd name="T86" fmla="*/ 1079 w 2466"/>
                    <a:gd name="T87" fmla="*/ 303 h 1940"/>
                    <a:gd name="T88" fmla="*/ 1152 w 2466"/>
                    <a:gd name="T89" fmla="*/ 296 h 1940"/>
                    <a:gd name="T90" fmla="*/ 1218 w 2466"/>
                    <a:gd name="T91" fmla="*/ 367 h 1940"/>
                    <a:gd name="T92" fmla="*/ 1289 w 2466"/>
                    <a:gd name="T93" fmla="*/ 354 h 1940"/>
                    <a:gd name="T94" fmla="*/ 1356 w 2466"/>
                    <a:gd name="T95" fmla="*/ 375 h 1940"/>
                    <a:gd name="T96" fmla="*/ 1425 w 2466"/>
                    <a:gd name="T97" fmla="*/ 410 h 1940"/>
                    <a:gd name="T98" fmla="*/ 1482 w 2466"/>
                    <a:gd name="T99" fmla="*/ 459 h 1940"/>
                    <a:gd name="T100" fmla="*/ 1590 w 2466"/>
                    <a:gd name="T101" fmla="*/ 415 h 1940"/>
                    <a:gd name="T102" fmla="*/ 1635 w 2466"/>
                    <a:gd name="T103" fmla="*/ 505 h 1940"/>
                    <a:gd name="T104" fmla="*/ 1741 w 2466"/>
                    <a:gd name="T105" fmla="*/ 573 h 1940"/>
                    <a:gd name="T106" fmla="*/ 1820 w 2466"/>
                    <a:gd name="T107" fmla="*/ 636 h 1940"/>
                    <a:gd name="T108" fmla="*/ 1911 w 2466"/>
                    <a:gd name="T109" fmla="*/ 640 h 1940"/>
                    <a:gd name="T110" fmla="*/ 1983 w 2466"/>
                    <a:gd name="T111" fmla="*/ 629 h 1940"/>
                    <a:gd name="T112" fmla="*/ 2052 w 2466"/>
                    <a:gd name="T113" fmla="*/ 687 h 1940"/>
                    <a:gd name="T114" fmla="*/ 2137 w 2466"/>
                    <a:gd name="T115" fmla="*/ 656 h 1940"/>
                    <a:gd name="T116" fmla="*/ 2177 w 2466"/>
                    <a:gd name="T117" fmla="*/ 644 h 1940"/>
                    <a:gd name="T118" fmla="*/ 2247 w 2466"/>
                    <a:gd name="T119" fmla="*/ 698 h 1940"/>
                    <a:gd name="T120" fmla="*/ 2325 w 2466"/>
                    <a:gd name="T121" fmla="*/ 685 h 1940"/>
                    <a:gd name="T122" fmla="*/ 2395 w 2466"/>
                    <a:gd name="T123" fmla="*/ 691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6" h="1940">
                      <a:moveTo>
                        <a:pt x="2461" y="724"/>
                      </a:moveTo>
                      <a:cubicBezTo>
                        <a:pt x="2463" y="729"/>
                        <a:pt x="2466" y="739"/>
                        <a:pt x="2466" y="744"/>
                      </a:cubicBezTo>
                      <a:cubicBezTo>
                        <a:pt x="2465" y="750"/>
                        <a:pt x="2463" y="761"/>
                        <a:pt x="2459" y="765"/>
                      </a:cubicBezTo>
                      <a:cubicBezTo>
                        <a:pt x="2457" y="768"/>
                        <a:pt x="2449" y="768"/>
                        <a:pt x="2446" y="770"/>
                      </a:cubicBezTo>
                      <a:cubicBezTo>
                        <a:pt x="2443" y="771"/>
                        <a:pt x="2437" y="774"/>
                        <a:pt x="2436" y="777"/>
                      </a:cubicBezTo>
                      <a:cubicBezTo>
                        <a:pt x="2433" y="781"/>
                        <a:pt x="2432" y="792"/>
                        <a:pt x="2430" y="797"/>
                      </a:cubicBezTo>
                      <a:cubicBezTo>
                        <a:pt x="2428" y="801"/>
                        <a:pt x="2422" y="810"/>
                        <a:pt x="2420" y="814"/>
                      </a:cubicBezTo>
                      <a:cubicBezTo>
                        <a:pt x="2418" y="818"/>
                        <a:pt x="2417" y="826"/>
                        <a:pt x="2415" y="828"/>
                      </a:cubicBezTo>
                      <a:cubicBezTo>
                        <a:pt x="2412" y="831"/>
                        <a:pt x="2404" y="832"/>
                        <a:pt x="2401" y="834"/>
                      </a:cubicBezTo>
                      <a:cubicBezTo>
                        <a:pt x="2398" y="836"/>
                        <a:pt x="2393" y="841"/>
                        <a:pt x="2392" y="844"/>
                      </a:cubicBezTo>
                      <a:cubicBezTo>
                        <a:pt x="2391" y="847"/>
                        <a:pt x="2393" y="852"/>
                        <a:pt x="2392" y="854"/>
                      </a:cubicBezTo>
                      <a:cubicBezTo>
                        <a:pt x="2390" y="857"/>
                        <a:pt x="2384" y="859"/>
                        <a:pt x="2382" y="862"/>
                      </a:cubicBezTo>
                      <a:cubicBezTo>
                        <a:pt x="2381" y="863"/>
                        <a:pt x="2382" y="868"/>
                        <a:pt x="2381" y="870"/>
                      </a:cubicBezTo>
                      <a:cubicBezTo>
                        <a:pt x="2378" y="875"/>
                        <a:pt x="2370" y="882"/>
                        <a:pt x="2366" y="886"/>
                      </a:cubicBezTo>
                      <a:cubicBezTo>
                        <a:pt x="2363" y="889"/>
                        <a:pt x="2354" y="892"/>
                        <a:pt x="2352" y="896"/>
                      </a:cubicBezTo>
                      <a:cubicBezTo>
                        <a:pt x="2350" y="900"/>
                        <a:pt x="2353" y="909"/>
                        <a:pt x="2352" y="913"/>
                      </a:cubicBezTo>
                      <a:cubicBezTo>
                        <a:pt x="2351" y="917"/>
                        <a:pt x="2346" y="923"/>
                        <a:pt x="2344" y="927"/>
                      </a:cubicBezTo>
                      <a:cubicBezTo>
                        <a:pt x="2341" y="931"/>
                        <a:pt x="2335" y="940"/>
                        <a:pt x="2330" y="942"/>
                      </a:cubicBezTo>
                      <a:cubicBezTo>
                        <a:pt x="2326" y="945"/>
                        <a:pt x="2316" y="947"/>
                        <a:pt x="2311" y="947"/>
                      </a:cubicBezTo>
                      <a:cubicBezTo>
                        <a:pt x="2308" y="947"/>
                        <a:pt x="2304" y="943"/>
                        <a:pt x="2301" y="942"/>
                      </a:cubicBezTo>
                      <a:cubicBezTo>
                        <a:pt x="2297" y="941"/>
                        <a:pt x="2290" y="941"/>
                        <a:pt x="2286" y="942"/>
                      </a:cubicBezTo>
                      <a:cubicBezTo>
                        <a:pt x="2281" y="944"/>
                        <a:pt x="2273" y="952"/>
                        <a:pt x="2269" y="955"/>
                      </a:cubicBezTo>
                      <a:cubicBezTo>
                        <a:pt x="2264" y="959"/>
                        <a:pt x="2256" y="966"/>
                        <a:pt x="2251" y="968"/>
                      </a:cubicBezTo>
                      <a:cubicBezTo>
                        <a:pt x="2248" y="969"/>
                        <a:pt x="2241" y="967"/>
                        <a:pt x="2238" y="968"/>
                      </a:cubicBezTo>
                      <a:cubicBezTo>
                        <a:pt x="2236" y="969"/>
                        <a:pt x="2234" y="976"/>
                        <a:pt x="2231" y="977"/>
                      </a:cubicBezTo>
                      <a:cubicBezTo>
                        <a:pt x="2227" y="981"/>
                        <a:pt x="2215" y="984"/>
                        <a:pt x="2210" y="985"/>
                      </a:cubicBezTo>
                      <a:cubicBezTo>
                        <a:pt x="2205" y="986"/>
                        <a:pt x="2196" y="987"/>
                        <a:pt x="2192" y="986"/>
                      </a:cubicBezTo>
                      <a:cubicBezTo>
                        <a:pt x="2187" y="985"/>
                        <a:pt x="2179" y="978"/>
                        <a:pt x="2174" y="977"/>
                      </a:cubicBezTo>
                      <a:cubicBezTo>
                        <a:pt x="2172" y="977"/>
                        <a:pt x="2166" y="978"/>
                        <a:pt x="2164" y="980"/>
                      </a:cubicBezTo>
                      <a:cubicBezTo>
                        <a:pt x="2160" y="983"/>
                        <a:pt x="2160" y="994"/>
                        <a:pt x="2157" y="998"/>
                      </a:cubicBezTo>
                      <a:cubicBezTo>
                        <a:pt x="2153" y="1002"/>
                        <a:pt x="2142" y="1005"/>
                        <a:pt x="2139" y="1010"/>
                      </a:cubicBezTo>
                      <a:cubicBezTo>
                        <a:pt x="2137" y="1014"/>
                        <a:pt x="2135" y="1024"/>
                        <a:pt x="2135" y="1029"/>
                      </a:cubicBezTo>
                      <a:cubicBezTo>
                        <a:pt x="2134" y="1033"/>
                        <a:pt x="2134" y="1043"/>
                        <a:pt x="2136" y="1047"/>
                      </a:cubicBezTo>
                      <a:cubicBezTo>
                        <a:pt x="2136" y="1050"/>
                        <a:pt x="2139" y="1055"/>
                        <a:pt x="2141" y="1056"/>
                      </a:cubicBezTo>
                      <a:cubicBezTo>
                        <a:pt x="2144" y="1059"/>
                        <a:pt x="2154" y="1059"/>
                        <a:pt x="2158" y="1062"/>
                      </a:cubicBezTo>
                      <a:cubicBezTo>
                        <a:pt x="2163" y="1065"/>
                        <a:pt x="2172" y="1072"/>
                        <a:pt x="2175" y="1077"/>
                      </a:cubicBezTo>
                      <a:cubicBezTo>
                        <a:pt x="2177" y="1081"/>
                        <a:pt x="2177" y="1089"/>
                        <a:pt x="2176" y="1093"/>
                      </a:cubicBezTo>
                      <a:cubicBezTo>
                        <a:pt x="2174" y="1097"/>
                        <a:pt x="2164" y="1101"/>
                        <a:pt x="2162" y="1104"/>
                      </a:cubicBezTo>
                      <a:cubicBezTo>
                        <a:pt x="2160" y="1107"/>
                        <a:pt x="2157" y="1115"/>
                        <a:pt x="2158" y="1119"/>
                      </a:cubicBezTo>
                      <a:cubicBezTo>
                        <a:pt x="2159" y="1122"/>
                        <a:pt x="2165" y="1126"/>
                        <a:pt x="2167" y="1129"/>
                      </a:cubicBezTo>
                      <a:cubicBezTo>
                        <a:pt x="2169" y="1135"/>
                        <a:pt x="2169" y="1148"/>
                        <a:pt x="2171" y="1154"/>
                      </a:cubicBezTo>
                      <a:cubicBezTo>
                        <a:pt x="2172" y="1159"/>
                        <a:pt x="2173" y="1169"/>
                        <a:pt x="2176" y="1172"/>
                      </a:cubicBezTo>
                      <a:cubicBezTo>
                        <a:pt x="2179" y="1176"/>
                        <a:pt x="2189" y="1177"/>
                        <a:pt x="2194" y="1179"/>
                      </a:cubicBezTo>
                      <a:cubicBezTo>
                        <a:pt x="2199" y="1180"/>
                        <a:pt x="2210" y="1180"/>
                        <a:pt x="2214" y="1184"/>
                      </a:cubicBezTo>
                      <a:cubicBezTo>
                        <a:pt x="2216" y="1187"/>
                        <a:pt x="2217" y="1195"/>
                        <a:pt x="2216" y="1199"/>
                      </a:cubicBezTo>
                      <a:cubicBezTo>
                        <a:pt x="2215" y="1202"/>
                        <a:pt x="2210" y="1207"/>
                        <a:pt x="2207" y="1209"/>
                      </a:cubicBezTo>
                      <a:cubicBezTo>
                        <a:pt x="2203" y="1211"/>
                        <a:pt x="2194" y="1213"/>
                        <a:pt x="2190" y="1215"/>
                      </a:cubicBezTo>
                      <a:cubicBezTo>
                        <a:pt x="2185" y="1217"/>
                        <a:pt x="2173" y="1222"/>
                        <a:pt x="2168" y="1225"/>
                      </a:cubicBezTo>
                      <a:cubicBezTo>
                        <a:pt x="2162" y="1228"/>
                        <a:pt x="2149" y="1235"/>
                        <a:pt x="2145" y="1241"/>
                      </a:cubicBezTo>
                      <a:cubicBezTo>
                        <a:pt x="2141" y="1246"/>
                        <a:pt x="2136" y="1260"/>
                        <a:pt x="2136" y="1267"/>
                      </a:cubicBezTo>
                      <a:cubicBezTo>
                        <a:pt x="2136" y="1271"/>
                        <a:pt x="2137" y="1281"/>
                        <a:pt x="2140" y="1284"/>
                      </a:cubicBezTo>
                      <a:cubicBezTo>
                        <a:pt x="2142" y="1287"/>
                        <a:pt x="2149" y="1287"/>
                        <a:pt x="2150" y="1289"/>
                      </a:cubicBezTo>
                      <a:cubicBezTo>
                        <a:pt x="2154" y="1295"/>
                        <a:pt x="2148" y="1310"/>
                        <a:pt x="2150" y="1316"/>
                      </a:cubicBezTo>
                      <a:cubicBezTo>
                        <a:pt x="2151" y="1321"/>
                        <a:pt x="2158" y="1327"/>
                        <a:pt x="2160" y="1332"/>
                      </a:cubicBezTo>
                      <a:cubicBezTo>
                        <a:pt x="2161" y="1335"/>
                        <a:pt x="2160" y="1341"/>
                        <a:pt x="2160" y="1345"/>
                      </a:cubicBezTo>
                      <a:cubicBezTo>
                        <a:pt x="2159" y="1349"/>
                        <a:pt x="2154" y="1356"/>
                        <a:pt x="2154" y="1361"/>
                      </a:cubicBezTo>
                      <a:cubicBezTo>
                        <a:pt x="2154" y="1365"/>
                        <a:pt x="2158" y="1374"/>
                        <a:pt x="2161" y="1378"/>
                      </a:cubicBezTo>
                      <a:cubicBezTo>
                        <a:pt x="2163" y="1380"/>
                        <a:pt x="2167" y="1383"/>
                        <a:pt x="2169" y="1384"/>
                      </a:cubicBezTo>
                      <a:cubicBezTo>
                        <a:pt x="2172" y="1384"/>
                        <a:pt x="2178" y="1383"/>
                        <a:pt x="2180" y="1381"/>
                      </a:cubicBezTo>
                      <a:cubicBezTo>
                        <a:pt x="2183" y="1379"/>
                        <a:pt x="2184" y="1372"/>
                        <a:pt x="2187" y="1370"/>
                      </a:cubicBezTo>
                      <a:cubicBezTo>
                        <a:pt x="2191" y="1368"/>
                        <a:pt x="2200" y="1369"/>
                        <a:pt x="2203" y="1370"/>
                      </a:cubicBezTo>
                      <a:cubicBezTo>
                        <a:pt x="2207" y="1370"/>
                        <a:pt x="2214" y="1371"/>
                        <a:pt x="2216" y="1373"/>
                      </a:cubicBezTo>
                      <a:cubicBezTo>
                        <a:pt x="2219" y="1376"/>
                        <a:pt x="2220" y="1385"/>
                        <a:pt x="2221" y="1389"/>
                      </a:cubicBezTo>
                      <a:cubicBezTo>
                        <a:pt x="2222" y="1394"/>
                        <a:pt x="2222" y="1404"/>
                        <a:pt x="2221" y="1409"/>
                      </a:cubicBezTo>
                      <a:cubicBezTo>
                        <a:pt x="2220" y="1415"/>
                        <a:pt x="2215" y="1426"/>
                        <a:pt x="2210" y="1430"/>
                      </a:cubicBezTo>
                      <a:cubicBezTo>
                        <a:pt x="2206" y="1434"/>
                        <a:pt x="2194" y="1437"/>
                        <a:pt x="2188" y="1437"/>
                      </a:cubicBezTo>
                      <a:cubicBezTo>
                        <a:pt x="2184" y="1438"/>
                        <a:pt x="2174" y="1436"/>
                        <a:pt x="2170" y="1437"/>
                      </a:cubicBezTo>
                      <a:cubicBezTo>
                        <a:pt x="2167" y="1438"/>
                        <a:pt x="2161" y="1441"/>
                        <a:pt x="2160" y="1443"/>
                      </a:cubicBezTo>
                      <a:cubicBezTo>
                        <a:pt x="2159" y="1447"/>
                        <a:pt x="2163" y="1454"/>
                        <a:pt x="2164" y="1458"/>
                      </a:cubicBezTo>
                      <a:cubicBezTo>
                        <a:pt x="2165" y="1461"/>
                        <a:pt x="2169" y="1467"/>
                        <a:pt x="2170" y="1470"/>
                      </a:cubicBezTo>
                      <a:cubicBezTo>
                        <a:pt x="2171" y="1474"/>
                        <a:pt x="2172" y="1483"/>
                        <a:pt x="2174" y="1487"/>
                      </a:cubicBezTo>
                      <a:cubicBezTo>
                        <a:pt x="2175" y="1491"/>
                        <a:pt x="2179" y="1498"/>
                        <a:pt x="2182" y="1501"/>
                      </a:cubicBezTo>
                      <a:cubicBezTo>
                        <a:pt x="2184" y="1504"/>
                        <a:pt x="2192" y="1506"/>
                        <a:pt x="2193" y="1508"/>
                      </a:cubicBezTo>
                      <a:cubicBezTo>
                        <a:pt x="2197" y="1514"/>
                        <a:pt x="2198" y="1530"/>
                        <a:pt x="2197" y="1537"/>
                      </a:cubicBezTo>
                      <a:cubicBezTo>
                        <a:pt x="2196" y="1541"/>
                        <a:pt x="2186" y="1548"/>
                        <a:pt x="2187" y="1553"/>
                      </a:cubicBezTo>
                      <a:cubicBezTo>
                        <a:pt x="2188" y="1557"/>
                        <a:pt x="2199" y="1559"/>
                        <a:pt x="2201" y="1562"/>
                      </a:cubicBezTo>
                      <a:cubicBezTo>
                        <a:pt x="2204" y="1566"/>
                        <a:pt x="2207" y="1576"/>
                        <a:pt x="2207" y="1581"/>
                      </a:cubicBezTo>
                      <a:cubicBezTo>
                        <a:pt x="2208" y="1586"/>
                        <a:pt x="2208" y="1597"/>
                        <a:pt x="2205" y="1601"/>
                      </a:cubicBezTo>
                      <a:cubicBezTo>
                        <a:pt x="2203" y="1604"/>
                        <a:pt x="2194" y="1604"/>
                        <a:pt x="2190" y="1605"/>
                      </a:cubicBezTo>
                      <a:cubicBezTo>
                        <a:pt x="2186" y="1605"/>
                        <a:pt x="2178" y="1604"/>
                        <a:pt x="2174" y="1605"/>
                      </a:cubicBezTo>
                      <a:cubicBezTo>
                        <a:pt x="2168" y="1606"/>
                        <a:pt x="2158" y="1609"/>
                        <a:pt x="2154" y="1613"/>
                      </a:cubicBezTo>
                      <a:cubicBezTo>
                        <a:pt x="2151" y="1616"/>
                        <a:pt x="2149" y="1627"/>
                        <a:pt x="2145" y="1629"/>
                      </a:cubicBezTo>
                      <a:cubicBezTo>
                        <a:pt x="2141" y="1632"/>
                        <a:pt x="2129" y="1629"/>
                        <a:pt x="2125" y="1631"/>
                      </a:cubicBezTo>
                      <a:cubicBezTo>
                        <a:pt x="2119" y="1635"/>
                        <a:pt x="2113" y="1649"/>
                        <a:pt x="2109" y="1655"/>
                      </a:cubicBezTo>
                      <a:cubicBezTo>
                        <a:pt x="2107" y="1658"/>
                        <a:pt x="2103" y="1665"/>
                        <a:pt x="2100" y="1668"/>
                      </a:cubicBezTo>
                      <a:cubicBezTo>
                        <a:pt x="2093" y="1677"/>
                        <a:pt x="2078" y="1695"/>
                        <a:pt x="2069" y="1703"/>
                      </a:cubicBezTo>
                      <a:cubicBezTo>
                        <a:pt x="2059" y="1713"/>
                        <a:pt x="2036" y="1730"/>
                        <a:pt x="2025" y="1737"/>
                      </a:cubicBezTo>
                      <a:cubicBezTo>
                        <a:pt x="2017" y="1743"/>
                        <a:pt x="1999" y="1751"/>
                        <a:pt x="1990" y="1757"/>
                      </a:cubicBezTo>
                      <a:cubicBezTo>
                        <a:pt x="1982" y="1762"/>
                        <a:pt x="1968" y="1776"/>
                        <a:pt x="1960" y="1782"/>
                      </a:cubicBezTo>
                      <a:cubicBezTo>
                        <a:pt x="1954" y="1786"/>
                        <a:pt x="1940" y="1792"/>
                        <a:pt x="1933" y="1796"/>
                      </a:cubicBezTo>
                      <a:cubicBezTo>
                        <a:pt x="1928" y="1800"/>
                        <a:pt x="1918" y="1809"/>
                        <a:pt x="1912" y="1811"/>
                      </a:cubicBezTo>
                      <a:cubicBezTo>
                        <a:pt x="1908" y="1812"/>
                        <a:pt x="1901" y="1810"/>
                        <a:pt x="1897" y="1811"/>
                      </a:cubicBezTo>
                      <a:cubicBezTo>
                        <a:pt x="1891" y="1813"/>
                        <a:pt x="1882" y="1825"/>
                        <a:pt x="1876" y="1828"/>
                      </a:cubicBezTo>
                      <a:cubicBezTo>
                        <a:pt x="1871" y="1829"/>
                        <a:pt x="1861" y="1830"/>
                        <a:pt x="1856" y="1830"/>
                      </a:cubicBezTo>
                      <a:cubicBezTo>
                        <a:pt x="1852" y="1829"/>
                        <a:pt x="1844" y="1825"/>
                        <a:pt x="1841" y="1826"/>
                      </a:cubicBezTo>
                      <a:cubicBezTo>
                        <a:pt x="1838" y="1827"/>
                        <a:pt x="1834" y="1830"/>
                        <a:pt x="1833" y="1832"/>
                      </a:cubicBezTo>
                      <a:cubicBezTo>
                        <a:pt x="1831" y="1836"/>
                        <a:pt x="1832" y="1844"/>
                        <a:pt x="1833" y="1848"/>
                      </a:cubicBezTo>
                      <a:cubicBezTo>
                        <a:pt x="1835" y="1854"/>
                        <a:pt x="1844" y="1863"/>
                        <a:pt x="1845" y="1869"/>
                      </a:cubicBezTo>
                      <a:cubicBezTo>
                        <a:pt x="1846" y="1876"/>
                        <a:pt x="1842" y="1889"/>
                        <a:pt x="1840" y="1895"/>
                      </a:cubicBezTo>
                      <a:cubicBezTo>
                        <a:pt x="1839" y="1899"/>
                        <a:pt x="1836" y="1906"/>
                        <a:pt x="1832" y="1908"/>
                      </a:cubicBezTo>
                      <a:cubicBezTo>
                        <a:pt x="1828" y="1911"/>
                        <a:pt x="1819" y="1908"/>
                        <a:pt x="1814" y="1908"/>
                      </a:cubicBezTo>
                      <a:cubicBezTo>
                        <a:pt x="1808" y="1908"/>
                        <a:pt x="1796" y="1908"/>
                        <a:pt x="1790" y="1908"/>
                      </a:cubicBezTo>
                      <a:cubicBezTo>
                        <a:pt x="1783" y="1908"/>
                        <a:pt x="1769" y="1906"/>
                        <a:pt x="1763" y="1908"/>
                      </a:cubicBezTo>
                      <a:cubicBezTo>
                        <a:pt x="1759" y="1910"/>
                        <a:pt x="1753" y="1918"/>
                        <a:pt x="1749" y="1921"/>
                      </a:cubicBezTo>
                      <a:cubicBezTo>
                        <a:pt x="1745" y="1924"/>
                        <a:pt x="1738" y="1930"/>
                        <a:pt x="1734" y="1932"/>
                      </a:cubicBezTo>
                      <a:cubicBezTo>
                        <a:pt x="1732" y="1934"/>
                        <a:pt x="1725" y="1938"/>
                        <a:pt x="1721" y="1940"/>
                      </a:cubicBezTo>
                      <a:cubicBezTo>
                        <a:pt x="1718" y="1932"/>
                        <a:pt x="1716" y="1922"/>
                        <a:pt x="1715" y="1916"/>
                      </a:cubicBezTo>
                      <a:cubicBezTo>
                        <a:pt x="1715" y="1908"/>
                        <a:pt x="1717" y="1894"/>
                        <a:pt x="1716" y="1887"/>
                      </a:cubicBezTo>
                      <a:cubicBezTo>
                        <a:pt x="1716" y="1882"/>
                        <a:pt x="1714" y="1874"/>
                        <a:pt x="1713" y="1869"/>
                      </a:cubicBezTo>
                      <a:cubicBezTo>
                        <a:pt x="1712" y="1864"/>
                        <a:pt x="1710" y="1853"/>
                        <a:pt x="1710" y="1848"/>
                      </a:cubicBezTo>
                      <a:cubicBezTo>
                        <a:pt x="1708" y="1838"/>
                        <a:pt x="1707" y="1817"/>
                        <a:pt x="1706" y="1807"/>
                      </a:cubicBezTo>
                      <a:cubicBezTo>
                        <a:pt x="1706" y="1794"/>
                        <a:pt x="1707" y="1767"/>
                        <a:pt x="1706" y="1754"/>
                      </a:cubicBezTo>
                      <a:cubicBezTo>
                        <a:pt x="1706" y="1743"/>
                        <a:pt x="1704" y="1721"/>
                        <a:pt x="1701" y="1710"/>
                      </a:cubicBezTo>
                      <a:cubicBezTo>
                        <a:pt x="1700" y="1702"/>
                        <a:pt x="1694" y="1688"/>
                        <a:pt x="1692" y="1680"/>
                      </a:cubicBezTo>
                      <a:cubicBezTo>
                        <a:pt x="1689" y="1671"/>
                        <a:pt x="1684" y="1653"/>
                        <a:pt x="1681" y="1644"/>
                      </a:cubicBezTo>
                      <a:cubicBezTo>
                        <a:pt x="1678" y="1633"/>
                        <a:pt x="1673" y="1611"/>
                        <a:pt x="1670" y="1600"/>
                      </a:cubicBezTo>
                      <a:cubicBezTo>
                        <a:pt x="1668" y="1591"/>
                        <a:pt x="1666" y="1571"/>
                        <a:pt x="1663" y="1562"/>
                      </a:cubicBezTo>
                      <a:cubicBezTo>
                        <a:pt x="1662" y="1556"/>
                        <a:pt x="1658" y="1546"/>
                        <a:pt x="1656" y="1541"/>
                      </a:cubicBezTo>
                      <a:cubicBezTo>
                        <a:pt x="1654" y="1532"/>
                        <a:pt x="1651" y="1515"/>
                        <a:pt x="1650" y="1507"/>
                      </a:cubicBezTo>
                      <a:cubicBezTo>
                        <a:pt x="1648" y="1499"/>
                        <a:pt x="1645" y="1483"/>
                        <a:pt x="1642" y="1475"/>
                      </a:cubicBezTo>
                      <a:cubicBezTo>
                        <a:pt x="1639" y="1467"/>
                        <a:pt x="1629" y="1453"/>
                        <a:pt x="1625" y="1445"/>
                      </a:cubicBezTo>
                      <a:cubicBezTo>
                        <a:pt x="1622" y="1440"/>
                        <a:pt x="1618" y="1430"/>
                        <a:pt x="1616" y="1424"/>
                      </a:cubicBezTo>
                      <a:cubicBezTo>
                        <a:pt x="1614" y="1421"/>
                        <a:pt x="1612" y="1414"/>
                        <a:pt x="1609" y="1412"/>
                      </a:cubicBezTo>
                      <a:cubicBezTo>
                        <a:pt x="1607" y="1409"/>
                        <a:pt x="1600" y="1407"/>
                        <a:pt x="1597" y="1406"/>
                      </a:cubicBezTo>
                      <a:cubicBezTo>
                        <a:pt x="1594" y="1404"/>
                        <a:pt x="1589" y="1403"/>
                        <a:pt x="1587" y="1402"/>
                      </a:cubicBezTo>
                      <a:cubicBezTo>
                        <a:pt x="1584" y="1399"/>
                        <a:pt x="1582" y="1391"/>
                        <a:pt x="1580" y="1389"/>
                      </a:cubicBezTo>
                      <a:cubicBezTo>
                        <a:pt x="1577" y="1385"/>
                        <a:pt x="1568" y="1380"/>
                        <a:pt x="1564" y="1377"/>
                      </a:cubicBezTo>
                      <a:cubicBezTo>
                        <a:pt x="1560" y="1375"/>
                        <a:pt x="1553" y="1369"/>
                        <a:pt x="1549" y="1369"/>
                      </a:cubicBezTo>
                      <a:cubicBezTo>
                        <a:pt x="1545" y="1368"/>
                        <a:pt x="1536" y="1372"/>
                        <a:pt x="1531" y="1371"/>
                      </a:cubicBezTo>
                      <a:cubicBezTo>
                        <a:pt x="1525" y="1370"/>
                        <a:pt x="1515" y="1364"/>
                        <a:pt x="1509" y="1361"/>
                      </a:cubicBezTo>
                      <a:cubicBezTo>
                        <a:pt x="1506" y="1359"/>
                        <a:pt x="1499" y="1354"/>
                        <a:pt x="1496" y="1353"/>
                      </a:cubicBezTo>
                      <a:cubicBezTo>
                        <a:pt x="1494" y="1352"/>
                        <a:pt x="1489" y="1351"/>
                        <a:pt x="1487" y="1350"/>
                      </a:cubicBezTo>
                      <a:cubicBezTo>
                        <a:pt x="1483" y="1350"/>
                        <a:pt x="1475" y="1351"/>
                        <a:pt x="1471" y="1350"/>
                      </a:cubicBezTo>
                      <a:cubicBezTo>
                        <a:pt x="1466" y="1349"/>
                        <a:pt x="1456" y="1342"/>
                        <a:pt x="1451" y="1339"/>
                      </a:cubicBezTo>
                      <a:cubicBezTo>
                        <a:pt x="1446" y="1336"/>
                        <a:pt x="1436" y="1331"/>
                        <a:pt x="1431" y="1328"/>
                      </a:cubicBezTo>
                      <a:cubicBezTo>
                        <a:pt x="1425" y="1326"/>
                        <a:pt x="1413" y="1322"/>
                        <a:pt x="1407" y="1319"/>
                      </a:cubicBezTo>
                      <a:cubicBezTo>
                        <a:pt x="1401" y="1317"/>
                        <a:pt x="1390" y="1310"/>
                        <a:pt x="1385" y="1308"/>
                      </a:cubicBezTo>
                      <a:cubicBezTo>
                        <a:pt x="1379" y="1305"/>
                        <a:pt x="1368" y="1301"/>
                        <a:pt x="1361" y="1300"/>
                      </a:cubicBezTo>
                      <a:cubicBezTo>
                        <a:pt x="1357" y="1299"/>
                        <a:pt x="1347" y="1298"/>
                        <a:pt x="1343" y="1300"/>
                      </a:cubicBezTo>
                      <a:cubicBezTo>
                        <a:pt x="1339" y="1300"/>
                        <a:pt x="1333" y="1304"/>
                        <a:pt x="1330" y="1305"/>
                      </a:cubicBezTo>
                      <a:cubicBezTo>
                        <a:pt x="1326" y="1307"/>
                        <a:pt x="1318" y="1312"/>
                        <a:pt x="1313" y="1312"/>
                      </a:cubicBezTo>
                      <a:cubicBezTo>
                        <a:pt x="1308" y="1313"/>
                        <a:pt x="1296" y="1312"/>
                        <a:pt x="1291" y="1310"/>
                      </a:cubicBezTo>
                      <a:cubicBezTo>
                        <a:pt x="1287" y="1307"/>
                        <a:pt x="1281" y="1299"/>
                        <a:pt x="1278" y="1295"/>
                      </a:cubicBezTo>
                      <a:cubicBezTo>
                        <a:pt x="1275" y="1290"/>
                        <a:pt x="1271" y="1279"/>
                        <a:pt x="1268" y="1274"/>
                      </a:cubicBezTo>
                      <a:cubicBezTo>
                        <a:pt x="1265" y="1270"/>
                        <a:pt x="1255" y="1264"/>
                        <a:pt x="1252" y="1259"/>
                      </a:cubicBezTo>
                      <a:cubicBezTo>
                        <a:pt x="1249" y="1256"/>
                        <a:pt x="1246" y="1247"/>
                        <a:pt x="1243" y="1243"/>
                      </a:cubicBezTo>
                      <a:cubicBezTo>
                        <a:pt x="1240" y="1239"/>
                        <a:pt x="1232" y="1231"/>
                        <a:pt x="1229" y="1226"/>
                      </a:cubicBezTo>
                      <a:cubicBezTo>
                        <a:pt x="1228" y="1222"/>
                        <a:pt x="1228" y="1214"/>
                        <a:pt x="1227" y="1210"/>
                      </a:cubicBezTo>
                      <a:cubicBezTo>
                        <a:pt x="1227" y="1206"/>
                        <a:pt x="1225" y="1198"/>
                        <a:pt x="1225" y="1194"/>
                      </a:cubicBezTo>
                      <a:cubicBezTo>
                        <a:pt x="1224" y="1189"/>
                        <a:pt x="1225" y="1178"/>
                        <a:pt x="1225" y="1173"/>
                      </a:cubicBezTo>
                      <a:cubicBezTo>
                        <a:pt x="1224" y="1162"/>
                        <a:pt x="1219" y="1141"/>
                        <a:pt x="1217" y="1131"/>
                      </a:cubicBezTo>
                      <a:cubicBezTo>
                        <a:pt x="1215" y="1120"/>
                        <a:pt x="1213" y="1097"/>
                        <a:pt x="1212" y="1086"/>
                      </a:cubicBezTo>
                      <a:cubicBezTo>
                        <a:pt x="1210" y="1078"/>
                        <a:pt x="1209" y="1061"/>
                        <a:pt x="1206" y="1052"/>
                      </a:cubicBezTo>
                      <a:cubicBezTo>
                        <a:pt x="1205" y="1045"/>
                        <a:pt x="1200" y="1031"/>
                        <a:pt x="1197" y="1025"/>
                      </a:cubicBezTo>
                      <a:cubicBezTo>
                        <a:pt x="1193" y="1019"/>
                        <a:pt x="1185" y="1008"/>
                        <a:pt x="1182" y="1002"/>
                      </a:cubicBezTo>
                      <a:cubicBezTo>
                        <a:pt x="1179" y="997"/>
                        <a:pt x="1176" y="986"/>
                        <a:pt x="1172" y="982"/>
                      </a:cubicBezTo>
                      <a:cubicBezTo>
                        <a:pt x="1168" y="979"/>
                        <a:pt x="1159" y="975"/>
                        <a:pt x="1154" y="974"/>
                      </a:cubicBezTo>
                      <a:cubicBezTo>
                        <a:pt x="1151" y="974"/>
                        <a:pt x="1145" y="979"/>
                        <a:pt x="1141" y="979"/>
                      </a:cubicBezTo>
                      <a:cubicBezTo>
                        <a:pt x="1138" y="980"/>
                        <a:pt x="1132" y="976"/>
                        <a:pt x="1129" y="976"/>
                      </a:cubicBezTo>
                      <a:cubicBezTo>
                        <a:pt x="1125" y="976"/>
                        <a:pt x="1116" y="978"/>
                        <a:pt x="1112" y="980"/>
                      </a:cubicBezTo>
                      <a:cubicBezTo>
                        <a:pt x="1108" y="982"/>
                        <a:pt x="1103" y="989"/>
                        <a:pt x="1100" y="992"/>
                      </a:cubicBezTo>
                      <a:cubicBezTo>
                        <a:pt x="1098" y="994"/>
                        <a:pt x="1094" y="999"/>
                        <a:pt x="1092" y="1000"/>
                      </a:cubicBezTo>
                      <a:cubicBezTo>
                        <a:pt x="1089" y="1000"/>
                        <a:pt x="1084" y="999"/>
                        <a:pt x="1082" y="998"/>
                      </a:cubicBezTo>
                      <a:cubicBezTo>
                        <a:pt x="1078" y="997"/>
                        <a:pt x="1073" y="991"/>
                        <a:pt x="1070" y="988"/>
                      </a:cubicBezTo>
                      <a:cubicBezTo>
                        <a:pt x="1066" y="983"/>
                        <a:pt x="1058" y="972"/>
                        <a:pt x="1054" y="966"/>
                      </a:cubicBezTo>
                      <a:cubicBezTo>
                        <a:pt x="1049" y="961"/>
                        <a:pt x="1041" y="950"/>
                        <a:pt x="1037" y="945"/>
                      </a:cubicBezTo>
                      <a:cubicBezTo>
                        <a:pt x="1035" y="940"/>
                        <a:pt x="1030" y="931"/>
                        <a:pt x="1027" y="927"/>
                      </a:cubicBezTo>
                      <a:cubicBezTo>
                        <a:pt x="1024" y="922"/>
                        <a:pt x="1016" y="912"/>
                        <a:pt x="1012" y="907"/>
                      </a:cubicBezTo>
                      <a:cubicBezTo>
                        <a:pt x="1008" y="902"/>
                        <a:pt x="998" y="894"/>
                        <a:pt x="994" y="889"/>
                      </a:cubicBezTo>
                      <a:cubicBezTo>
                        <a:pt x="991" y="886"/>
                        <a:pt x="987" y="879"/>
                        <a:pt x="985" y="875"/>
                      </a:cubicBezTo>
                      <a:cubicBezTo>
                        <a:pt x="982" y="871"/>
                        <a:pt x="977" y="862"/>
                        <a:pt x="973" y="858"/>
                      </a:cubicBezTo>
                      <a:cubicBezTo>
                        <a:pt x="971" y="856"/>
                        <a:pt x="966" y="854"/>
                        <a:pt x="963" y="854"/>
                      </a:cubicBezTo>
                      <a:cubicBezTo>
                        <a:pt x="958" y="853"/>
                        <a:pt x="948" y="856"/>
                        <a:pt x="943" y="856"/>
                      </a:cubicBezTo>
                      <a:cubicBezTo>
                        <a:pt x="938" y="856"/>
                        <a:pt x="929" y="856"/>
                        <a:pt x="924" y="855"/>
                      </a:cubicBezTo>
                      <a:cubicBezTo>
                        <a:pt x="918" y="855"/>
                        <a:pt x="904" y="853"/>
                        <a:pt x="898" y="851"/>
                      </a:cubicBezTo>
                      <a:cubicBezTo>
                        <a:pt x="895" y="850"/>
                        <a:pt x="889" y="846"/>
                        <a:pt x="886" y="844"/>
                      </a:cubicBezTo>
                      <a:cubicBezTo>
                        <a:pt x="881" y="841"/>
                        <a:pt x="874" y="833"/>
                        <a:pt x="869" y="831"/>
                      </a:cubicBezTo>
                      <a:cubicBezTo>
                        <a:pt x="864" y="829"/>
                        <a:pt x="853" y="828"/>
                        <a:pt x="847" y="828"/>
                      </a:cubicBezTo>
                      <a:cubicBezTo>
                        <a:pt x="841" y="828"/>
                        <a:pt x="829" y="831"/>
                        <a:pt x="823" y="831"/>
                      </a:cubicBezTo>
                      <a:cubicBezTo>
                        <a:pt x="815" y="830"/>
                        <a:pt x="798" y="828"/>
                        <a:pt x="790" y="826"/>
                      </a:cubicBezTo>
                      <a:cubicBezTo>
                        <a:pt x="785" y="825"/>
                        <a:pt x="777" y="820"/>
                        <a:pt x="773" y="819"/>
                      </a:cubicBezTo>
                      <a:cubicBezTo>
                        <a:pt x="769" y="817"/>
                        <a:pt x="760" y="815"/>
                        <a:pt x="756" y="814"/>
                      </a:cubicBezTo>
                      <a:cubicBezTo>
                        <a:pt x="752" y="813"/>
                        <a:pt x="743" y="809"/>
                        <a:pt x="738" y="808"/>
                      </a:cubicBezTo>
                      <a:cubicBezTo>
                        <a:pt x="734" y="806"/>
                        <a:pt x="727" y="802"/>
                        <a:pt x="724" y="801"/>
                      </a:cubicBezTo>
                      <a:cubicBezTo>
                        <a:pt x="721" y="800"/>
                        <a:pt x="715" y="799"/>
                        <a:pt x="712" y="799"/>
                      </a:cubicBezTo>
                      <a:cubicBezTo>
                        <a:pt x="708" y="799"/>
                        <a:pt x="700" y="801"/>
                        <a:pt x="696" y="802"/>
                      </a:cubicBezTo>
                      <a:cubicBezTo>
                        <a:pt x="693" y="803"/>
                        <a:pt x="689" y="806"/>
                        <a:pt x="686" y="807"/>
                      </a:cubicBezTo>
                      <a:cubicBezTo>
                        <a:pt x="681" y="808"/>
                        <a:pt x="671" y="808"/>
                        <a:pt x="666" y="809"/>
                      </a:cubicBezTo>
                      <a:cubicBezTo>
                        <a:pt x="662" y="809"/>
                        <a:pt x="656" y="812"/>
                        <a:pt x="653" y="812"/>
                      </a:cubicBezTo>
                      <a:cubicBezTo>
                        <a:pt x="651" y="812"/>
                        <a:pt x="646" y="809"/>
                        <a:pt x="644" y="808"/>
                      </a:cubicBezTo>
                      <a:cubicBezTo>
                        <a:pt x="640" y="806"/>
                        <a:pt x="631" y="800"/>
                        <a:pt x="628" y="796"/>
                      </a:cubicBezTo>
                      <a:cubicBezTo>
                        <a:pt x="624" y="792"/>
                        <a:pt x="618" y="782"/>
                        <a:pt x="614" y="778"/>
                      </a:cubicBezTo>
                      <a:cubicBezTo>
                        <a:pt x="611" y="774"/>
                        <a:pt x="605" y="766"/>
                        <a:pt x="602" y="761"/>
                      </a:cubicBezTo>
                      <a:cubicBezTo>
                        <a:pt x="600" y="758"/>
                        <a:pt x="597" y="751"/>
                        <a:pt x="595" y="747"/>
                      </a:cubicBezTo>
                      <a:cubicBezTo>
                        <a:pt x="592" y="743"/>
                        <a:pt x="584" y="734"/>
                        <a:pt x="580" y="731"/>
                      </a:cubicBezTo>
                      <a:cubicBezTo>
                        <a:pt x="575" y="727"/>
                        <a:pt x="564" y="719"/>
                        <a:pt x="558" y="717"/>
                      </a:cubicBezTo>
                      <a:cubicBezTo>
                        <a:pt x="554" y="715"/>
                        <a:pt x="544" y="712"/>
                        <a:pt x="539" y="712"/>
                      </a:cubicBezTo>
                      <a:cubicBezTo>
                        <a:pt x="534" y="711"/>
                        <a:pt x="525" y="714"/>
                        <a:pt x="520" y="714"/>
                      </a:cubicBezTo>
                      <a:cubicBezTo>
                        <a:pt x="518" y="714"/>
                        <a:pt x="513" y="715"/>
                        <a:pt x="510" y="714"/>
                      </a:cubicBezTo>
                      <a:cubicBezTo>
                        <a:pt x="508" y="713"/>
                        <a:pt x="504" y="711"/>
                        <a:pt x="502" y="709"/>
                      </a:cubicBezTo>
                      <a:cubicBezTo>
                        <a:pt x="499" y="707"/>
                        <a:pt x="496" y="699"/>
                        <a:pt x="493" y="697"/>
                      </a:cubicBezTo>
                      <a:cubicBezTo>
                        <a:pt x="489" y="695"/>
                        <a:pt x="481" y="696"/>
                        <a:pt x="477" y="695"/>
                      </a:cubicBezTo>
                      <a:cubicBezTo>
                        <a:pt x="475" y="694"/>
                        <a:pt x="470" y="691"/>
                        <a:pt x="468" y="689"/>
                      </a:cubicBezTo>
                      <a:cubicBezTo>
                        <a:pt x="465" y="687"/>
                        <a:pt x="458" y="685"/>
                        <a:pt x="455" y="682"/>
                      </a:cubicBezTo>
                      <a:cubicBezTo>
                        <a:pt x="452" y="680"/>
                        <a:pt x="446" y="674"/>
                        <a:pt x="443" y="671"/>
                      </a:cubicBezTo>
                      <a:cubicBezTo>
                        <a:pt x="440" y="669"/>
                        <a:pt x="434" y="664"/>
                        <a:pt x="431" y="663"/>
                      </a:cubicBezTo>
                      <a:cubicBezTo>
                        <a:pt x="427" y="661"/>
                        <a:pt x="420" y="659"/>
                        <a:pt x="416" y="659"/>
                      </a:cubicBezTo>
                      <a:cubicBezTo>
                        <a:pt x="412" y="658"/>
                        <a:pt x="403" y="660"/>
                        <a:pt x="399" y="662"/>
                      </a:cubicBezTo>
                      <a:cubicBezTo>
                        <a:pt x="394" y="664"/>
                        <a:pt x="384" y="669"/>
                        <a:pt x="380" y="673"/>
                      </a:cubicBezTo>
                      <a:cubicBezTo>
                        <a:pt x="377" y="676"/>
                        <a:pt x="374" y="684"/>
                        <a:pt x="372" y="688"/>
                      </a:cubicBezTo>
                      <a:cubicBezTo>
                        <a:pt x="370" y="690"/>
                        <a:pt x="366" y="695"/>
                        <a:pt x="363" y="697"/>
                      </a:cubicBezTo>
                      <a:cubicBezTo>
                        <a:pt x="361" y="698"/>
                        <a:pt x="355" y="698"/>
                        <a:pt x="353" y="697"/>
                      </a:cubicBezTo>
                      <a:cubicBezTo>
                        <a:pt x="349" y="695"/>
                        <a:pt x="346" y="688"/>
                        <a:pt x="344" y="685"/>
                      </a:cubicBezTo>
                      <a:cubicBezTo>
                        <a:pt x="341" y="681"/>
                        <a:pt x="337" y="674"/>
                        <a:pt x="334" y="670"/>
                      </a:cubicBezTo>
                      <a:cubicBezTo>
                        <a:pt x="333" y="668"/>
                        <a:pt x="331" y="663"/>
                        <a:pt x="330" y="661"/>
                      </a:cubicBezTo>
                      <a:cubicBezTo>
                        <a:pt x="328" y="659"/>
                        <a:pt x="324" y="656"/>
                        <a:pt x="321" y="655"/>
                      </a:cubicBezTo>
                      <a:cubicBezTo>
                        <a:pt x="319" y="654"/>
                        <a:pt x="314" y="654"/>
                        <a:pt x="311" y="653"/>
                      </a:cubicBezTo>
                      <a:cubicBezTo>
                        <a:pt x="308" y="651"/>
                        <a:pt x="303" y="645"/>
                        <a:pt x="300" y="642"/>
                      </a:cubicBezTo>
                      <a:cubicBezTo>
                        <a:pt x="299" y="640"/>
                        <a:pt x="297" y="636"/>
                        <a:pt x="296" y="634"/>
                      </a:cubicBezTo>
                      <a:cubicBezTo>
                        <a:pt x="294" y="627"/>
                        <a:pt x="292" y="613"/>
                        <a:pt x="291" y="606"/>
                      </a:cubicBezTo>
                      <a:cubicBezTo>
                        <a:pt x="289" y="596"/>
                        <a:pt x="288" y="576"/>
                        <a:pt x="288" y="566"/>
                      </a:cubicBezTo>
                      <a:cubicBezTo>
                        <a:pt x="287" y="557"/>
                        <a:pt x="287" y="537"/>
                        <a:pt x="286" y="527"/>
                      </a:cubicBezTo>
                      <a:cubicBezTo>
                        <a:pt x="285" y="519"/>
                        <a:pt x="281" y="501"/>
                        <a:pt x="279" y="492"/>
                      </a:cubicBezTo>
                      <a:cubicBezTo>
                        <a:pt x="278" y="487"/>
                        <a:pt x="277" y="477"/>
                        <a:pt x="275" y="472"/>
                      </a:cubicBezTo>
                      <a:cubicBezTo>
                        <a:pt x="273" y="466"/>
                        <a:pt x="266" y="456"/>
                        <a:pt x="264" y="450"/>
                      </a:cubicBezTo>
                      <a:cubicBezTo>
                        <a:pt x="263" y="447"/>
                        <a:pt x="262" y="441"/>
                        <a:pt x="261" y="438"/>
                      </a:cubicBezTo>
                      <a:cubicBezTo>
                        <a:pt x="259" y="433"/>
                        <a:pt x="254" y="424"/>
                        <a:pt x="249" y="420"/>
                      </a:cubicBezTo>
                      <a:cubicBezTo>
                        <a:pt x="246" y="418"/>
                        <a:pt x="237" y="416"/>
                        <a:pt x="233" y="414"/>
                      </a:cubicBezTo>
                      <a:cubicBezTo>
                        <a:pt x="228" y="412"/>
                        <a:pt x="218" y="405"/>
                        <a:pt x="214" y="402"/>
                      </a:cubicBezTo>
                      <a:cubicBezTo>
                        <a:pt x="210" y="399"/>
                        <a:pt x="204" y="393"/>
                        <a:pt x="200" y="392"/>
                      </a:cubicBezTo>
                      <a:cubicBezTo>
                        <a:pt x="198" y="390"/>
                        <a:pt x="192" y="389"/>
                        <a:pt x="190" y="389"/>
                      </a:cubicBezTo>
                      <a:cubicBezTo>
                        <a:pt x="185" y="387"/>
                        <a:pt x="175" y="385"/>
                        <a:pt x="171" y="382"/>
                      </a:cubicBezTo>
                      <a:cubicBezTo>
                        <a:pt x="167" y="380"/>
                        <a:pt x="159" y="373"/>
                        <a:pt x="156" y="370"/>
                      </a:cubicBezTo>
                      <a:cubicBezTo>
                        <a:pt x="153" y="367"/>
                        <a:pt x="147" y="361"/>
                        <a:pt x="144" y="359"/>
                      </a:cubicBezTo>
                      <a:cubicBezTo>
                        <a:pt x="142" y="357"/>
                        <a:pt x="137" y="354"/>
                        <a:pt x="134" y="353"/>
                      </a:cubicBezTo>
                      <a:cubicBezTo>
                        <a:pt x="131" y="352"/>
                        <a:pt x="124" y="349"/>
                        <a:pt x="120" y="348"/>
                      </a:cubicBezTo>
                      <a:cubicBezTo>
                        <a:pt x="117" y="347"/>
                        <a:pt x="110" y="345"/>
                        <a:pt x="107" y="343"/>
                      </a:cubicBezTo>
                      <a:cubicBezTo>
                        <a:pt x="104" y="341"/>
                        <a:pt x="100" y="337"/>
                        <a:pt x="98" y="335"/>
                      </a:cubicBezTo>
                      <a:cubicBezTo>
                        <a:pt x="96" y="333"/>
                        <a:pt x="92" y="329"/>
                        <a:pt x="90" y="327"/>
                      </a:cubicBezTo>
                      <a:cubicBezTo>
                        <a:pt x="87" y="325"/>
                        <a:pt x="82" y="321"/>
                        <a:pt x="79" y="320"/>
                      </a:cubicBezTo>
                      <a:cubicBezTo>
                        <a:pt x="76" y="319"/>
                        <a:pt x="70" y="319"/>
                        <a:pt x="68" y="319"/>
                      </a:cubicBezTo>
                      <a:cubicBezTo>
                        <a:pt x="63" y="318"/>
                        <a:pt x="54" y="315"/>
                        <a:pt x="49" y="314"/>
                      </a:cubicBezTo>
                      <a:cubicBezTo>
                        <a:pt x="46" y="314"/>
                        <a:pt x="40" y="315"/>
                        <a:pt x="36" y="314"/>
                      </a:cubicBezTo>
                      <a:cubicBezTo>
                        <a:pt x="33" y="313"/>
                        <a:pt x="26" y="308"/>
                        <a:pt x="22" y="307"/>
                      </a:cubicBezTo>
                      <a:cubicBezTo>
                        <a:pt x="19" y="307"/>
                        <a:pt x="13" y="308"/>
                        <a:pt x="10" y="307"/>
                      </a:cubicBezTo>
                      <a:cubicBezTo>
                        <a:pt x="8" y="307"/>
                        <a:pt x="4" y="306"/>
                        <a:pt x="3" y="305"/>
                      </a:cubicBezTo>
                      <a:cubicBezTo>
                        <a:pt x="1" y="302"/>
                        <a:pt x="1" y="295"/>
                        <a:pt x="0" y="291"/>
                      </a:cubicBezTo>
                      <a:cubicBezTo>
                        <a:pt x="0" y="287"/>
                        <a:pt x="1" y="279"/>
                        <a:pt x="2" y="275"/>
                      </a:cubicBezTo>
                      <a:cubicBezTo>
                        <a:pt x="3" y="272"/>
                        <a:pt x="6" y="267"/>
                        <a:pt x="6" y="264"/>
                      </a:cubicBezTo>
                      <a:cubicBezTo>
                        <a:pt x="7" y="262"/>
                        <a:pt x="8" y="256"/>
                        <a:pt x="8" y="253"/>
                      </a:cubicBezTo>
                      <a:cubicBezTo>
                        <a:pt x="8" y="251"/>
                        <a:pt x="4" y="245"/>
                        <a:pt x="5" y="243"/>
                      </a:cubicBezTo>
                      <a:cubicBezTo>
                        <a:pt x="6" y="239"/>
                        <a:pt x="14" y="236"/>
                        <a:pt x="17" y="233"/>
                      </a:cubicBezTo>
                      <a:cubicBezTo>
                        <a:pt x="21" y="229"/>
                        <a:pt x="28" y="220"/>
                        <a:pt x="31" y="216"/>
                      </a:cubicBezTo>
                      <a:cubicBezTo>
                        <a:pt x="34" y="212"/>
                        <a:pt x="37" y="204"/>
                        <a:pt x="39" y="200"/>
                      </a:cubicBezTo>
                      <a:cubicBezTo>
                        <a:pt x="42" y="193"/>
                        <a:pt x="46" y="179"/>
                        <a:pt x="49" y="172"/>
                      </a:cubicBezTo>
                      <a:cubicBezTo>
                        <a:pt x="52" y="165"/>
                        <a:pt x="58" y="150"/>
                        <a:pt x="62" y="143"/>
                      </a:cubicBezTo>
                      <a:cubicBezTo>
                        <a:pt x="65" y="136"/>
                        <a:pt x="72" y="123"/>
                        <a:pt x="77" y="117"/>
                      </a:cubicBezTo>
                      <a:cubicBezTo>
                        <a:pt x="81" y="112"/>
                        <a:pt x="91" y="104"/>
                        <a:pt x="95" y="99"/>
                      </a:cubicBezTo>
                      <a:cubicBezTo>
                        <a:pt x="98" y="95"/>
                        <a:pt x="103" y="87"/>
                        <a:pt x="106" y="82"/>
                      </a:cubicBezTo>
                      <a:cubicBezTo>
                        <a:pt x="107" y="80"/>
                        <a:pt x="109" y="74"/>
                        <a:pt x="110" y="70"/>
                      </a:cubicBezTo>
                      <a:cubicBezTo>
                        <a:pt x="110" y="67"/>
                        <a:pt x="109" y="61"/>
                        <a:pt x="109" y="58"/>
                      </a:cubicBezTo>
                      <a:cubicBezTo>
                        <a:pt x="109" y="54"/>
                        <a:pt x="108" y="45"/>
                        <a:pt x="109" y="41"/>
                      </a:cubicBezTo>
                      <a:cubicBezTo>
                        <a:pt x="110" y="38"/>
                        <a:pt x="114" y="31"/>
                        <a:pt x="117" y="29"/>
                      </a:cubicBezTo>
                      <a:cubicBezTo>
                        <a:pt x="119" y="26"/>
                        <a:pt x="123" y="23"/>
                        <a:pt x="126" y="22"/>
                      </a:cubicBezTo>
                      <a:cubicBezTo>
                        <a:pt x="128" y="21"/>
                        <a:pt x="135" y="21"/>
                        <a:pt x="138" y="22"/>
                      </a:cubicBezTo>
                      <a:cubicBezTo>
                        <a:pt x="141" y="22"/>
                        <a:pt x="148" y="27"/>
                        <a:pt x="151" y="27"/>
                      </a:cubicBezTo>
                      <a:cubicBezTo>
                        <a:pt x="154" y="27"/>
                        <a:pt x="161" y="25"/>
                        <a:pt x="164" y="24"/>
                      </a:cubicBezTo>
                      <a:cubicBezTo>
                        <a:pt x="169" y="22"/>
                        <a:pt x="177" y="17"/>
                        <a:pt x="182" y="15"/>
                      </a:cubicBezTo>
                      <a:cubicBezTo>
                        <a:pt x="188" y="14"/>
                        <a:pt x="199" y="15"/>
                        <a:pt x="205" y="15"/>
                      </a:cubicBezTo>
                      <a:cubicBezTo>
                        <a:pt x="210" y="16"/>
                        <a:pt x="221" y="19"/>
                        <a:pt x="227" y="19"/>
                      </a:cubicBezTo>
                      <a:cubicBezTo>
                        <a:pt x="231" y="19"/>
                        <a:pt x="238" y="20"/>
                        <a:pt x="242" y="19"/>
                      </a:cubicBezTo>
                      <a:cubicBezTo>
                        <a:pt x="246" y="19"/>
                        <a:pt x="253" y="16"/>
                        <a:pt x="256" y="15"/>
                      </a:cubicBezTo>
                      <a:cubicBezTo>
                        <a:pt x="261" y="13"/>
                        <a:pt x="269" y="10"/>
                        <a:pt x="273" y="8"/>
                      </a:cubicBezTo>
                      <a:cubicBezTo>
                        <a:pt x="277" y="7"/>
                        <a:pt x="282" y="3"/>
                        <a:pt x="286" y="2"/>
                      </a:cubicBezTo>
                      <a:cubicBezTo>
                        <a:pt x="290" y="1"/>
                        <a:pt x="298" y="0"/>
                        <a:pt x="302" y="2"/>
                      </a:cubicBezTo>
                      <a:cubicBezTo>
                        <a:pt x="306" y="3"/>
                        <a:pt x="310" y="9"/>
                        <a:pt x="313" y="11"/>
                      </a:cubicBezTo>
                      <a:cubicBezTo>
                        <a:pt x="315" y="12"/>
                        <a:pt x="320" y="16"/>
                        <a:pt x="322" y="17"/>
                      </a:cubicBezTo>
                      <a:cubicBezTo>
                        <a:pt x="326" y="19"/>
                        <a:pt x="333" y="17"/>
                        <a:pt x="337" y="18"/>
                      </a:cubicBezTo>
                      <a:cubicBezTo>
                        <a:pt x="339" y="19"/>
                        <a:pt x="341" y="23"/>
                        <a:pt x="343" y="24"/>
                      </a:cubicBezTo>
                      <a:cubicBezTo>
                        <a:pt x="345" y="26"/>
                        <a:pt x="347" y="32"/>
                        <a:pt x="349" y="32"/>
                      </a:cubicBezTo>
                      <a:cubicBezTo>
                        <a:pt x="351" y="33"/>
                        <a:pt x="355" y="31"/>
                        <a:pt x="356" y="29"/>
                      </a:cubicBezTo>
                      <a:cubicBezTo>
                        <a:pt x="357" y="28"/>
                        <a:pt x="356" y="23"/>
                        <a:pt x="357" y="21"/>
                      </a:cubicBezTo>
                      <a:cubicBezTo>
                        <a:pt x="358" y="20"/>
                        <a:pt x="360" y="19"/>
                        <a:pt x="362" y="19"/>
                      </a:cubicBezTo>
                      <a:cubicBezTo>
                        <a:pt x="363" y="19"/>
                        <a:pt x="367" y="20"/>
                        <a:pt x="368" y="21"/>
                      </a:cubicBezTo>
                      <a:cubicBezTo>
                        <a:pt x="370" y="22"/>
                        <a:pt x="372" y="28"/>
                        <a:pt x="374" y="30"/>
                      </a:cubicBezTo>
                      <a:cubicBezTo>
                        <a:pt x="378" y="34"/>
                        <a:pt x="388" y="40"/>
                        <a:pt x="393" y="42"/>
                      </a:cubicBezTo>
                      <a:cubicBezTo>
                        <a:pt x="397" y="44"/>
                        <a:pt x="405" y="47"/>
                        <a:pt x="410" y="48"/>
                      </a:cubicBezTo>
                      <a:cubicBezTo>
                        <a:pt x="414" y="49"/>
                        <a:pt x="423" y="47"/>
                        <a:pt x="427" y="48"/>
                      </a:cubicBezTo>
                      <a:cubicBezTo>
                        <a:pt x="432" y="49"/>
                        <a:pt x="440" y="56"/>
                        <a:pt x="445" y="58"/>
                      </a:cubicBezTo>
                      <a:cubicBezTo>
                        <a:pt x="450" y="60"/>
                        <a:pt x="459" y="60"/>
                        <a:pt x="464" y="61"/>
                      </a:cubicBezTo>
                      <a:cubicBezTo>
                        <a:pt x="468" y="62"/>
                        <a:pt x="474" y="66"/>
                        <a:pt x="478" y="67"/>
                      </a:cubicBezTo>
                      <a:cubicBezTo>
                        <a:pt x="481" y="67"/>
                        <a:pt x="486" y="69"/>
                        <a:pt x="489" y="68"/>
                      </a:cubicBezTo>
                      <a:cubicBezTo>
                        <a:pt x="492" y="67"/>
                        <a:pt x="495" y="62"/>
                        <a:pt x="497" y="62"/>
                      </a:cubicBezTo>
                      <a:cubicBezTo>
                        <a:pt x="500" y="61"/>
                        <a:pt x="505" y="61"/>
                        <a:pt x="508" y="62"/>
                      </a:cubicBezTo>
                      <a:cubicBezTo>
                        <a:pt x="512" y="62"/>
                        <a:pt x="519" y="65"/>
                        <a:pt x="522" y="67"/>
                      </a:cubicBezTo>
                      <a:cubicBezTo>
                        <a:pt x="523" y="68"/>
                        <a:pt x="526" y="72"/>
                        <a:pt x="528" y="73"/>
                      </a:cubicBezTo>
                      <a:cubicBezTo>
                        <a:pt x="531" y="75"/>
                        <a:pt x="538" y="76"/>
                        <a:pt x="542" y="76"/>
                      </a:cubicBezTo>
                      <a:cubicBezTo>
                        <a:pt x="544" y="76"/>
                        <a:pt x="548" y="73"/>
                        <a:pt x="550" y="73"/>
                      </a:cubicBezTo>
                      <a:cubicBezTo>
                        <a:pt x="554" y="73"/>
                        <a:pt x="562" y="75"/>
                        <a:pt x="565" y="77"/>
                      </a:cubicBezTo>
                      <a:cubicBezTo>
                        <a:pt x="567" y="79"/>
                        <a:pt x="569" y="84"/>
                        <a:pt x="569" y="87"/>
                      </a:cubicBezTo>
                      <a:cubicBezTo>
                        <a:pt x="570" y="89"/>
                        <a:pt x="569" y="94"/>
                        <a:pt x="569" y="96"/>
                      </a:cubicBezTo>
                      <a:cubicBezTo>
                        <a:pt x="569" y="99"/>
                        <a:pt x="571" y="105"/>
                        <a:pt x="572" y="108"/>
                      </a:cubicBezTo>
                      <a:cubicBezTo>
                        <a:pt x="573" y="110"/>
                        <a:pt x="576" y="112"/>
                        <a:pt x="578" y="113"/>
                      </a:cubicBezTo>
                      <a:cubicBezTo>
                        <a:pt x="580" y="114"/>
                        <a:pt x="584" y="112"/>
                        <a:pt x="586" y="112"/>
                      </a:cubicBezTo>
                      <a:cubicBezTo>
                        <a:pt x="589" y="112"/>
                        <a:pt x="596" y="113"/>
                        <a:pt x="598" y="115"/>
                      </a:cubicBezTo>
                      <a:cubicBezTo>
                        <a:pt x="600" y="117"/>
                        <a:pt x="599" y="121"/>
                        <a:pt x="600" y="122"/>
                      </a:cubicBezTo>
                      <a:cubicBezTo>
                        <a:pt x="602" y="124"/>
                        <a:pt x="608" y="126"/>
                        <a:pt x="610" y="126"/>
                      </a:cubicBezTo>
                      <a:cubicBezTo>
                        <a:pt x="614" y="126"/>
                        <a:pt x="622" y="123"/>
                        <a:pt x="626" y="123"/>
                      </a:cubicBezTo>
                      <a:cubicBezTo>
                        <a:pt x="630" y="123"/>
                        <a:pt x="639" y="127"/>
                        <a:pt x="644" y="127"/>
                      </a:cubicBezTo>
                      <a:cubicBezTo>
                        <a:pt x="646" y="127"/>
                        <a:pt x="651" y="125"/>
                        <a:pt x="653" y="124"/>
                      </a:cubicBezTo>
                      <a:cubicBezTo>
                        <a:pt x="657" y="123"/>
                        <a:pt x="666" y="120"/>
                        <a:pt x="670" y="119"/>
                      </a:cubicBezTo>
                      <a:cubicBezTo>
                        <a:pt x="673" y="117"/>
                        <a:pt x="680" y="115"/>
                        <a:pt x="683" y="113"/>
                      </a:cubicBezTo>
                      <a:cubicBezTo>
                        <a:pt x="687" y="110"/>
                        <a:pt x="694" y="104"/>
                        <a:pt x="697" y="100"/>
                      </a:cubicBezTo>
                      <a:cubicBezTo>
                        <a:pt x="698" y="97"/>
                        <a:pt x="697" y="90"/>
                        <a:pt x="699" y="88"/>
                      </a:cubicBezTo>
                      <a:cubicBezTo>
                        <a:pt x="700" y="85"/>
                        <a:pt x="705" y="81"/>
                        <a:pt x="708" y="80"/>
                      </a:cubicBezTo>
                      <a:cubicBezTo>
                        <a:pt x="713" y="79"/>
                        <a:pt x="722" y="84"/>
                        <a:pt x="726" y="84"/>
                      </a:cubicBezTo>
                      <a:cubicBezTo>
                        <a:pt x="731" y="84"/>
                        <a:pt x="739" y="83"/>
                        <a:pt x="743" y="81"/>
                      </a:cubicBezTo>
                      <a:cubicBezTo>
                        <a:pt x="746" y="79"/>
                        <a:pt x="749" y="74"/>
                        <a:pt x="752" y="72"/>
                      </a:cubicBezTo>
                      <a:cubicBezTo>
                        <a:pt x="755" y="70"/>
                        <a:pt x="762" y="66"/>
                        <a:pt x="766" y="65"/>
                      </a:cubicBezTo>
                      <a:cubicBezTo>
                        <a:pt x="770" y="64"/>
                        <a:pt x="780" y="65"/>
                        <a:pt x="783" y="68"/>
                      </a:cubicBezTo>
                      <a:cubicBezTo>
                        <a:pt x="785" y="69"/>
                        <a:pt x="785" y="74"/>
                        <a:pt x="786" y="76"/>
                      </a:cubicBezTo>
                      <a:cubicBezTo>
                        <a:pt x="788" y="79"/>
                        <a:pt x="792" y="84"/>
                        <a:pt x="794" y="86"/>
                      </a:cubicBezTo>
                      <a:cubicBezTo>
                        <a:pt x="795" y="89"/>
                        <a:pt x="798" y="94"/>
                        <a:pt x="800" y="97"/>
                      </a:cubicBezTo>
                      <a:cubicBezTo>
                        <a:pt x="801" y="100"/>
                        <a:pt x="805" y="106"/>
                        <a:pt x="808" y="108"/>
                      </a:cubicBezTo>
                      <a:cubicBezTo>
                        <a:pt x="811" y="111"/>
                        <a:pt x="818" y="114"/>
                        <a:pt x="822" y="116"/>
                      </a:cubicBezTo>
                      <a:cubicBezTo>
                        <a:pt x="828" y="118"/>
                        <a:pt x="841" y="118"/>
                        <a:pt x="846" y="120"/>
                      </a:cubicBezTo>
                      <a:cubicBezTo>
                        <a:pt x="850" y="121"/>
                        <a:pt x="858" y="124"/>
                        <a:pt x="861" y="126"/>
                      </a:cubicBezTo>
                      <a:cubicBezTo>
                        <a:pt x="864" y="129"/>
                        <a:pt x="866" y="139"/>
                        <a:pt x="869" y="142"/>
                      </a:cubicBezTo>
                      <a:cubicBezTo>
                        <a:pt x="870" y="144"/>
                        <a:pt x="874" y="146"/>
                        <a:pt x="876" y="147"/>
                      </a:cubicBezTo>
                      <a:cubicBezTo>
                        <a:pt x="878" y="147"/>
                        <a:pt x="883" y="147"/>
                        <a:pt x="884" y="148"/>
                      </a:cubicBezTo>
                      <a:cubicBezTo>
                        <a:pt x="887" y="150"/>
                        <a:pt x="889" y="154"/>
                        <a:pt x="891" y="156"/>
                      </a:cubicBezTo>
                      <a:cubicBezTo>
                        <a:pt x="894" y="158"/>
                        <a:pt x="899" y="159"/>
                        <a:pt x="901" y="161"/>
                      </a:cubicBezTo>
                      <a:cubicBezTo>
                        <a:pt x="905" y="163"/>
                        <a:pt x="911" y="170"/>
                        <a:pt x="915" y="173"/>
                      </a:cubicBezTo>
                      <a:cubicBezTo>
                        <a:pt x="920" y="176"/>
                        <a:pt x="932" y="177"/>
                        <a:pt x="937" y="180"/>
                      </a:cubicBezTo>
                      <a:cubicBezTo>
                        <a:pt x="941" y="182"/>
                        <a:pt x="947" y="188"/>
                        <a:pt x="951" y="190"/>
                      </a:cubicBezTo>
                      <a:cubicBezTo>
                        <a:pt x="955" y="192"/>
                        <a:pt x="964" y="193"/>
                        <a:pt x="968" y="194"/>
                      </a:cubicBezTo>
                      <a:cubicBezTo>
                        <a:pt x="974" y="195"/>
                        <a:pt x="985" y="193"/>
                        <a:pt x="990" y="194"/>
                      </a:cubicBezTo>
                      <a:cubicBezTo>
                        <a:pt x="995" y="195"/>
                        <a:pt x="1004" y="198"/>
                        <a:pt x="1009" y="198"/>
                      </a:cubicBezTo>
                      <a:cubicBezTo>
                        <a:pt x="1012" y="198"/>
                        <a:pt x="1017" y="194"/>
                        <a:pt x="1020" y="194"/>
                      </a:cubicBezTo>
                      <a:cubicBezTo>
                        <a:pt x="1022" y="194"/>
                        <a:pt x="1027" y="196"/>
                        <a:pt x="1029" y="198"/>
                      </a:cubicBezTo>
                      <a:cubicBezTo>
                        <a:pt x="1031" y="199"/>
                        <a:pt x="1031" y="204"/>
                        <a:pt x="1032" y="207"/>
                      </a:cubicBezTo>
                      <a:cubicBezTo>
                        <a:pt x="1032" y="209"/>
                        <a:pt x="1030" y="214"/>
                        <a:pt x="1031" y="216"/>
                      </a:cubicBezTo>
                      <a:cubicBezTo>
                        <a:pt x="1031" y="219"/>
                        <a:pt x="1034" y="223"/>
                        <a:pt x="1034" y="226"/>
                      </a:cubicBezTo>
                      <a:cubicBezTo>
                        <a:pt x="1035" y="228"/>
                        <a:pt x="1034" y="233"/>
                        <a:pt x="1033" y="236"/>
                      </a:cubicBezTo>
                      <a:cubicBezTo>
                        <a:pt x="1032" y="237"/>
                        <a:pt x="1029" y="238"/>
                        <a:pt x="1029" y="239"/>
                      </a:cubicBezTo>
                      <a:cubicBezTo>
                        <a:pt x="1028" y="242"/>
                        <a:pt x="1032" y="248"/>
                        <a:pt x="1035" y="250"/>
                      </a:cubicBezTo>
                      <a:cubicBezTo>
                        <a:pt x="1036" y="252"/>
                        <a:pt x="1041" y="254"/>
                        <a:pt x="1043" y="255"/>
                      </a:cubicBezTo>
                      <a:cubicBezTo>
                        <a:pt x="1048" y="256"/>
                        <a:pt x="1058" y="257"/>
                        <a:pt x="1061" y="260"/>
                      </a:cubicBezTo>
                      <a:cubicBezTo>
                        <a:pt x="1063" y="262"/>
                        <a:pt x="1065" y="268"/>
                        <a:pt x="1066" y="272"/>
                      </a:cubicBezTo>
                      <a:cubicBezTo>
                        <a:pt x="1067" y="275"/>
                        <a:pt x="1065" y="281"/>
                        <a:pt x="1065" y="284"/>
                      </a:cubicBezTo>
                      <a:cubicBezTo>
                        <a:pt x="1066" y="287"/>
                        <a:pt x="1067" y="293"/>
                        <a:pt x="1068" y="296"/>
                      </a:cubicBezTo>
                      <a:cubicBezTo>
                        <a:pt x="1070" y="298"/>
                        <a:pt x="1076" y="302"/>
                        <a:pt x="1079" y="303"/>
                      </a:cubicBezTo>
                      <a:cubicBezTo>
                        <a:pt x="1082" y="305"/>
                        <a:pt x="1089" y="309"/>
                        <a:pt x="1093" y="310"/>
                      </a:cubicBezTo>
                      <a:cubicBezTo>
                        <a:pt x="1095" y="310"/>
                        <a:pt x="1099" y="308"/>
                        <a:pt x="1101" y="307"/>
                      </a:cubicBezTo>
                      <a:cubicBezTo>
                        <a:pt x="1103" y="307"/>
                        <a:pt x="1104" y="303"/>
                        <a:pt x="1106" y="303"/>
                      </a:cubicBezTo>
                      <a:cubicBezTo>
                        <a:pt x="1107" y="303"/>
                        <a:pt x="1110" y="305"/>
                        <a:pt x="1111" y="305"/>
                      </a:cubicBezTo>
                      <a:cubicBezTo>
                        <a:pt x="1114" y="305"/>
                        <a:pt x="1119" y="304"/>
                        <a:pt x="1121" y="303"/>
                      </a:cubicBezTo>
                      <a:cubicBezTo>
                        <a:pt x="1123" y="301"/>
                        <a:pt x="1127" y="296"/>
                        <a:pt x="1130" y="295"/>
                      </a:cubicBezTo>
                      <a:cubicBezTo>
                        <a:pt x="1132" y="294"/>
                        <a:pt x="1135" y="294"/>
                        <a:pt x="1137" y="294"/>
                      </a:cubicBezTo>
                      <a:cubicBezTo>
                        <a:pt x="1141" y="294"/>
                        <a:pt x="1149" y="295"/>
                        <a:pt x="1152" y="296"/>
                      </a:cubicBezTo>
                      <a:cubicBezTo>
                        <a:pt x="1155" y="298"/>
                        <a:pt x="1160" y="304"/>
                        <a:pt x="1162" y="307"/>
                      </a:cubicBezTo>
                      <a:cubicBezTo>
                        <a:pt x="1165" y="311"/>
                        <a:pt x="1167" y="320"/>
                        <a:pt x="1170" y="323"/>
                      </a:cubicBezTo>
                      <a:cubicBezTo>
                        <a:pt x="1172" y="325"/>
                        <a:pt x="1177" y="326"/>
                        <a:pt x="1180" y="328"/>
                      </a:cubicBezTo>
                      <a:cubicBezTo>
                        <a:pt x="1183" y="329"/>
                        <a:pt x="1189" y="333"/>
                        <a:pt x="1191" y="336"/>
                      </a:cubicBezTo>
                      <a:cubicBezTo>
                        <a:pt x="1193" y="339"/>
                        <a:pt x="1192" y="347"/>
                        <a:pt x="1194" y="350"/>
                      </a:cubicBezTo>
                      <a:cubicBezTo>
                        <a:pt x="1196" y="353"/>
                        <a:pt x="1201" y="357"/>
                        <a:pt x="1204" y="359"/>
                      </a:cubicBezTo>
                      <a:cubicBezTo>
                        <a:pt x="1206" y="360"/>
                        <a:pt x="1211" y="361"/>
                        <a:pt x="1213" y="362"/>
                      </a:cubicBezTo>
                      <a:cubicBezTo>
                        <a:pt x="1214" y="363"/>
                        <a:pt x="1216" y="366"/>
                        <a:pt x="1218" y="367"/>
                      </a:cubicBezTo>
                      <a:cubicBezTo>
                        <a:pt x="1220" y="368"/>
                        <a:pt x="1225" y="368"/>
                        <a:pt x="1228" y="368"/>
                      </a:cubicBezTo>
                      <a:cubicBezTo>
                        <a:pt x="1231" y="369"/>
                        <a:pt x="1238" y="372"/>
                        <a:pt x="1242" y="373"/>
                      </a:cubicBezTo>
                      <a:cubicBezTo>
                        <a:pt x="1245" y="373"/>
                        <a:pt x="1252" y="372"/>
                        <a:pt x="1255" y="371"/>
                      </a:cubicBezTo>
                      <a:cubicBezTo>
                        <a:pt x="1258" y="370"/>
                        <a:pt x="1262" y="365"/>
                        <a:pt x="1263" y="363"/>
                      </a:cubicBezTo>
                      <a:cubicBezTo>
                        <a:pt x="1264" y="361"/>
                        <a:pt x="1264" y="354"/>
                        <a:pt x="1266" y="353"/>
                      </a:cubicBezTo>
                      <a:cubicBezTo>
                        <a:pt x="1267" y="351"/>
                        <a:pt x="1272" y="350"/>
                        <a:pt x="1274" y="350"/>
                      </a:cubicBezTo>
                      <a:cubicBezTo>
                        <a:pt x="1276" y="350"/>
                        <a:pt x="1280" y="353"/>
                        <a:pt x="1281" y="353"/>
                      </a:cubicBezTo>
                      <a:cubicBezTo>
                        <a:pt x="1283" y="353"/>
                        <a:pt x="1287" y="354"/>
                        <a:pt x="1289" y="354"/>
                      </a:cubicBezTo>
                      <a:cubicBezTo>
                        <a:pt x="1292" y="353"/>
                        <a:pt x="1298" y="352"/>
                        <a:pt x="1301" y="351"/>
                      </a:cubicBezTo>
                      <a:cubicBezTo>
                        <a:pt x="1305" y="350"/>
                        <a:pt x="1311" y="347"/>
                        <a:pt x="1314" y="347"/>
                      </a:cubicBezTo>
                      <a:cubicBezTo>
                        <a:pt x="1317" y="347"/>
                        <a:pt x="1323" y="347"/>
                        <a:pt x="1325" y="348"/>
                      </a:cubicBezTo>
                      <a:cubicBezTo>
                        <a:pt x="1327" y="350"/>
                        <a:pt x="1328" y="354"/>
                        <a:pt x="1329" y="356"/>
                      </a:cubicBezTo>
                      <a:cubicBezTo>
                        <a:pt x="1329" y="360"/>
                        <a:pt x="1328" y="366"/>
                        <a:pt x="1329" y="369"/>
                      </a:cubicBezTo>
                      <a:cubicBezTo>
                        <a:pt x="1330" y="372"/>
                        <a:pt x="1333" y="377"/>
                        <a:pt x="1336" y="378"/>
                      </a:cubicBezTo>
                      <a:cubicBezTo>
                        <a:pt x="1338" y="380"/>
                        <a:pt x="1345" y="381"/>
                        <a:pt x="1348" y="380"/>
                      </a:cubicBezTo>
                      <a:cubicBezTo>
                        <a:pt x="1350" y="380"/>
                        <a:pt x="1353" y="375"/>
                        <a:pt x="1356" y="375"/>
                      </a:cubicBezTo>
                      <a:cubicBezTo>
                        <a:pt x="1359" y="374"/>
                        <a:pt x="1364" y="377"/>
                        <a:pt x="1367" y="378"/>
                      </a:cubicBezTo>
                      <a:cubicBezTo>
                        <a:pt x="1370" y="379"/>
                        <a:pt x="1376" y="382"/>
                        <a:pt x="1379" y="383"/>
                      </a:cubicBezTo>
                      <a:cubicBezTo>
                        <a:pt x="1380" y="383"/>
                        <a:pt x="1383" y="383"/>
                        <a:pt x="1384" y="383"/>
                      </a:cubicBezTo>
                      <a:cubicBezTo>
                        <a:pt x="1386" y="383"/>
                        <a:pt x="1389" y="386"/>
                        <a:pt x="1391" y="387"/>
                      </a:cubicBezTo>
                      <a:cubicBezTo>
                        <a:pt x="1393" y="387"/>
                        <a:pt x="1397" y="386"/>
                        <a:pt x="1399" y="386"/>
                      </a:cubicBezTo>
                      <a:cubicBezTo>
                        <a:pt x="1401" y="387"/>
                        <a:pt x="1404" y="390"/>
                        <a:pt x="1405" y="392"/>
                      </a:cubicBezTo>
                      <a:cubicBezTo>
                        <a:pt x="1407" y="394"/>
                        <a:pt x="1408" y="402"/>
                        <a:pt x="1410" y="404"/>
                      </a:cubicBezTo>
                      <a:cubicBezTo>
                        <a:pt x="1413" y="407"/>
                        <a:pt x="1422" y="407"/>
                        <a:pt x="1425" y="410"/>
                      </a:cubicBezTo>
                      <a:cubicBezTo>
                        <a:pt x="1426" y="411"/>
                        <a:pt x="1428" y="416"/>
                        <a:pt x="1429" y="417"/>
                      </a:cubicBezTo>
                      <a:cubicBezTo>
                        <a:pt x="1431" y="418"/>
                        <a:pt x="1436" y="417"/>
                        <a:pt x="1438" y="417"/>
                      </a:cubicBezTo>
                      <a:cubicBezTo>
                        <a:pt x="1443" y="416"/>
                        <a:pt x="1452" y="414"/>
                        <a:pt x="1456" y="416"/>
                      </a:cubicBezTo>
                      <a:cubicBezTo>
                        <a:pt x="1459" y="417"/>
                        <a:pt x="1462" y="421"/>
                        <a:pt x="1464" y="423"/>
                      </a:cubicBezTo>
                      <a:cubicBezTo>
                        <a:pt x="1465" y="425"/>
                        <a:pt x="1467" y="429"/>
                        <a:pt x="1467" y="432"/>
                      </a:cubicBezTo>
                      <a:cubicBezTo>
                        <a:pt x="1467" y="434"/>
                        <a:pt x="1464" y="438"/>
                        <a:pt x="1465" y="440"/>
                      </a:cubicBezTo>
                      <a:cubicBezTo>
                        <a:pt x="1465" y="444"/>
                        <a:pt x="1470" y="450"/>
                        <a:pt x="1473" y="452"/>
                      </a:cubicBezTo>
                      <a:cubicBezTo>
                        <a:pt x="1474" y="454"/>
                        <a:pt x="1479" y="459"/>
                        <a:pt x="1482" y="459"/>
                      </a:cubicBezTo>
                      <a:cubicBezTo>
                        <a:pt x="1484" y="459"/>
                        <a:pt x="1487" y="457"/>
                        <a:pt x="1489" y="456"/>
                      </a:cubicBezTo>
                      <a:cubicBezTo>
                        <a:pt x="1492" y="455"/>
                        <a:pt x="1500" y="455"/>
                        <a:pt x="1504" y="454"/>
                      </a:cubicBezTo>
                      <a:cubicBezTo>
                        <a:pt x="1508" y="453"/>
                        <a:pt x="1517" y="448"/>
                        <a:pt x="1521" y="446"/>
                      </a:cubicBezTo>
                      <a:cubicBezTo>
                        <a:pt x="1524" y="444"/>
                        <a:pt x="1532" y="443"/>
                        <a:pt x="1535" y="441"/>
                      </a:cubicBezTo>
                      <a:cubicBezTo>
                        <a:pt x="1536" y="440"/>
                        <a:pt x="1538" y="436"/>
                        <a:pt x="1539" y="435"/>
                      </a:cubicBezTo>
                      <a:cubicBezTo>
                        <a:pt x="1543" y="432"/>
                        <a:pt x="1553" y="431"/>
                        <a:pt x="1557" y="429"/>
                      </a:cubicBezTo>
                      <a:cubicBezTo>
                        <a:pt x="1561" y="427"/>
                        <a:pt x="1566" y="419"/>
                        <a:pt x="1570" y="417"/>
                      </a:cubicBezTo>
                      <a:cubicBezTo>
                        <a:pt x="1574" y="415"/>
                        <a:pt x="1585" y="414"/>
                        <a:pt x="1590" y="415"/>
                      </a:cubicBezTo>
                      <a:cubicBezTo>
                        <a:pt x="1594" y="415"/>
                        <a:pt x="1603" y="419"/>
                        <a:pt x="1606" y="421"/>
                      </a:cubicBezTo>
                      <a:cubicBezTo>
                        <a:pt x="1611" y="424"/>
                        <a:pt x="1621" y="431"/>
                        <a:pt x="1623" y="436"/>
                      </a:cubicBezTo>
                      <a:cubicBezTo>
                        <a:pt x="1625" y="440"/>
                        <a:pt x="1624" y="449"/>
                        <a:pt x="1623" y="453"/>
                      </a:cubicBezTo>
                      <a:cubicBezTo>
                        <a:pt x="1623" y="456"/>
                        <a:pt x="1619" y="460"/>
                        <a:pt x="1619" y="463"/>
                      </a:cubicBezTo>
                      <a:cubicBezTo>
                        <a:pt x="1618" y="467"/>
                        <a:pt x="1621" y="473"/>
                        <a:pt x="1623" y="477"/>
                      </a:cubicBezTo>
                      <a:cubicBezTo>
                        <a:pt x="1624" y="479"/>
                        <a:pt x="1627" y="482"/>
                        <a:pt x="1628" y="484"/>
                      </a:cubicBezTo>
                      <a:cubicBezTo>
                        <a:pt x="1629" y="487"/>
                        <a:pt x="1628" y="493"/>
                        <a:pt x="1629" y="496"/>
                      </a:cubicBezTo>
                      <a:cubicBezTo>
                        <a:pt x="1630" y="499"/>
                        <a:pt x="1633" y="503"/>
                        <a:pt x="1635" y="505"/>
                      </a:cubicBezTo>
                      <a:cubicBezTo>
                        <a:pt x="1638" y="507"/>
                        <a:pt x="1646" y="508"/>
                        <a:pt x="1650" y="508"/>
                      </a:cubicBezTo>
                      <a:cubicBezTo>
                        <a:pt x="1653" y="508"/>
                        <a:pt x="1659" y="505"/>
                        <a:pt x="1663" y="505"/>
                      </a:cubicBezTo>
                      <a:cubicBezTo>
                        <a:pt x="1665" y="505"/>
                        <a:pt x="1671" y="507"/>
                        <a:pt x="1673" y="508"/>
                      </a:cubicBezTo>
                      <a:cubicBezTo>
                        <a:pt x="1676" y="510"/>
                        <a:pt x="1681" y="515"/>
                        <a:pt x="1683" y="517"/>
                      </a:cubicBezTo>
                      <a:cubicBezTo>
                        <a:pt x="1688" y="522"/>
                        <a:pt x="1696" y="533"/>
                        <a:pt x="1700" y="539"/>
                      </a:cubicBezTo>
                      <a:cubicBezTo>
                        <a:pt x="1703" y="544"/>
                        <a:pt x="1707" y="556"/>
                        <a:pt x="1712" y="560"/>
                      </a:cubicBezTo>
                      <a:cubicBezTo>
                        <a:pt x="1715" y="562"/>
                        <a:pt x="1722" y="562"/>
                        <a:pt x="1725" y="563"/>
                      </a:cubicBezTo>
                      <a:cubicBezTo>
                        <a:pt x="1729" y="565"/>
                        <a:pt x="1736" y="572"/>
                        <a:pt x="1741" y="573"/>
                      </a:cubicBezTo>
                      <a:cubicBezTo>
                        <a:pt x="1744" y="575"/>
                        <a:pt x="1753" y="575"/>
                        <a:pt x="1757" y="577"/>
                      </a:cubicBezTo>
                      <a:cubicBezTo>
                        <a:pt x="1761" y="578"/>
                        <a:pt x="1769" y="582"/>
                        <a:pt x="1771" y="585"/>
                      </a:cubicBezTo>
                      <a:cubicBezTo>
                        <a:pt x="1773" y="587"/>
                        <a:pt x="1773" y="595"/>
                        <a:pt x="1774" y="598"/>
                      </a:cubicBezTo>
                      <a:cubicBezTo>
                        <a:pt x="1775" y="601"/>
                        <a:pt x="1779" y="606"/>
                        <a:pt x="1781" y="608"/>
                      </a:cubicBezTo>
                      <a:cubicBezTo>
                        <a:pt x="1783" y="610"/>
                        <a:pt x="1787" y="613"/>
                        <a:pt x="1789" y="614"/>
                      </a:cubicBezTo>
                      <a:cubicBezTo>
                        <a:pt x="1793" y="616"/>
                        <a:pt x="1801" y="616"/>
                        <a:pt x="1805" y="618"/>
                      </a:cubicBezTo>
                      <a:cubicBezTo>
                        <a:pt x="1807" y="619"/>
                        <a:pt x="1810" y="623"/>
                        <a:pt x="1811" y="624"/>
                      </a:cubicBezTo>
                      <a:cubicBezTo>
                        <a:pt x="1814" y="627"/>
                        <a:pt x="1817" y="634"/>
                        <a:pt x="1820" y="636"/>
                      </a:cubicBezTo>
                      <a:cubicBezTo>
                        <a:pt x="1822" y="638"/>
                        <a:pt x="1829" y="639"/>
                        <a:pt x="1831" y="641"/>
                      </a:cubicBezTo>
                      <a:cubicBezTo>
                        <a:pt x="1835" y="643"/>
                        <a:pt x="1843" y="649"/>
                        <a:pt x="1846" y="652"/>
                      </a:cubicBezTo>
                      <a:cubicBezTo>
                        <a:pt x="1849" y="655"/>
                        <a:pt x="1853" y="662"/>
                        <a:pt x="1856" y="664"/>
                      </a:cubicBezTo>
                      <a:cubicBezTo>
                        <a:pt x="1860" y="665"/>
                        <a:pt x="1868" y="666"/>
                        <a:pt x="1872" y="664"/>
                      </a:cubicBezTo>
                      <a:cubicBezTo>
                        <a:pt x="1874" y="663"/>
                        <a:pt x="1878" y="658"/>
                        <a:pt x="1880" y="656"/>
                      </a:cubicBezTo>
                      <a:cubicBezTo>
                        <a:pt x="1882" y="652"/>
                        <a:pt x="1884" y="643"/>
                        <a:pt x="1887" y="640"/>
                      </a:cubicBezTo>
                      <a:cubicBezTo>
                        <a:pt x="1890" y="638"/>
                        <a:pt x="1897" y="635"/>
                        <a:pt x="1900" y="636"/>
                      </a:cubicBezTo>
                      <a:cubicBezTo>
                        <a:pt x="1903" y="636"/>
                        <a:pt x="1909" y="639"/>
                        <a:pt x="1911" y="640"/>
                      </a:cubicBezTo>
                      <a:cubicBezTo>
                        <a:pt x="1914" y="642"/>
                        <a:pt x="1918" y="646"/>
                        <a:pt x="1920" y="648"/>
                      </a:cubicBezTo>
                      <a:cubicBezTo>
                        <a:pt x="1922" y="651"/>
                        <a:pt x="1924" y="659"/>
                        <a:pt x="1927" y="661"/>
                      </a:cubicBezTo>
                      <a:cubicBezTo>
                        <a:pt x="1929" y="664"/>
                        <a:pt x="1934" y="667"/>
                        <a:pt x="1937" y="668"/>
                      </a:cubicBezTo>
                      <a:cubicBezTo>
                        <a:pt x="1940" y="668"/>
                        <a:pt x="1948" y="667"/>
                        <a:pt x="1950" y="665"/>
                      </a:cubicBezTo>
                      <a:cubicBezTo>
                        <a:pt x="1953" y="662"/>
                        <a:pt x="1954" y="654"/>
                        <a:pt x="1957" y="651"/>
                      </a:cubicBezTo>
                      <a:cubicBezTo>
                        <a:pt x="1958" y="648"/>
                        <a:pt x="1964" y="646"/>
                        <a:pt x="1966" y="644"/>
                      </a:cubicBezTo>
                      <a:cubicBezTo>
                        <a:pt x="1968" y="642"/>
                        <a:pt x="1968" y="634"/>
                        <a:pt x="1971" y="632"/>
                      </a:cubicBezTo>
                      <a:cubicBezTo>
                        <a:pt x="1973" y="630"/>
                        <a:pt x="1979" y="629"/>
                        <a:pt x="1983" y="629"/>
                      </a:cubicBezTo>
                      <a:cubicBezTo>
                        <a:pt x="1985" y="629"/>
                        <a:pt x="1990" y="631"/>
                        <a:pt x="1992" y="633"/>
                      </a:cubicBezTo>
                      <a:cubicBezTo>
                        <a:pt x="1995" y="635"/>
                        <a:pt x="1998" y="643"/>
                        <a:pt x="2000" y="646"/>
                      </a:cubicBezTo>
                      <a:cubicBezTo>
                        <a:pt x="2003" y="648"/>
                        <a:pt x="2009" y="650"/>
                        <a:pt x="2012" y="652"/>
                      </a:cubicBezTo>
                      <a:cubicBezTo>
                        <a:pt x="2014" y="654"/>
                        <a:pt x="2016" y="662"/>
                        <a:pt x="2019" y="664"/>
                      </a:cubicBezTo>
                      <a:cubicBezTo>
                        <a:pt x="2021" y="665"/>
                        <a:pt x="2026" y="666"/>
                        <a:pt x="2029" y="666"/>
                      </a:cubicBezTo>
                      <a:cubicBezTo>
                        <a:pt x="2032" y="667"/>
                        <a:pt x="2039" y="666"/>
                        <a:pt x="2042" y="667"/>
                      </a:cubicBezTo>
                      <a:cubicBezTo>
                        <a:pt x="2044" y="668"/>
                        <a:pt x="2046" y="672"/>
                        <a:pt x="2047" y="674"/>
                      </a:cubicBezTo>
                      <a:cubicBezTo>
                        <a:pt x="2049" y="677"/>
                        <a:pt x="2050" y="684"/>
                        <a:pt x="2052" y="687"/>
                      </a:cubicBezTo>
                      <a:cubicBezTo>
                        <a:pt x="2054" y="690"/>
                        <a:pt x="2057" y="695"/>
                        <a:pt x="2060" y="696"/>
                      </a:cubicBezTo>
                      <a:cubicBezTo>
                        <a:pt x="2063" y="697"/>
                        <a:pt x="2069" y="695"/>
                        <a:pt x="2072" y="694"/>
                      </a:cubicBezTo>
                      <a:cubicBezTo>
                        <a:pt x="2075" y="693"/>
                        <a:pt x="2079" y="690"/>
                        <a:pt x="2081" y="688"/>
                      </a:cubicBezTo>
                      <a:cubicBezTo>
                        <a:pt x="2084" y="687"/>
                        <a:pt x="2088" y="683"/>
                        <a:pt x="2091" y="682"/>
                      </a:cubicBezTo>
                      <a:cubicBezTo>
                        <a:pt x="2095" y="681"/>
                        <a:pt x="2103" y="684"/>
                        <a:pt x="2108" y="684"/>
                      </a:cubicBezTo>
                      <a:cubicBezTo>
                        <a:pt x="2110" y="684"/>
                        <a:pt x="2115" y="684"/>
                        <a:pt x="2117" y="683"/>
                      </a:cubicBezTo>
                      <a:cubicBezTo>
                        <a:pt x="2121" y="682"/>
                        <a:pt x="2126" y="677"/>
                        <a:pt x="2128" y="674"/>
                      </a:cubicBezTo>
                      <a:cubicBezTo>
                        <a:pt x="2131" y="670"/>
                        <a:pt x="2136" y="661"/>
                        <a:pt x="2137" y="656"/>
                      </a:cubicBezTo>
                      <a:cubicBezTo>
                        <a:pt x="2139" y="653"/>
                        <a:pt x="2140" y="647"/>
                        <a:pt x="2141" y="643"/>
                      </a:cubicBezTo>
                      <a:cubicBezTo>
                        <a:pt x="2141" y="640"/>
                        <a:pt x="2140" y="633"/>
                        <a:pt x="2142" y="631"/>
                      </a:cubicBezTo>
                      <a:cubicBezTo>
                        <a:pt x="2143" y="629"/>
                        <a:pt x="2147" y="628"/>
                        <a:pt x="2149" y="627"/>
                      </a:cubicBezTo>
                      <a:cubicBezTo>
                        <a:pt x="2150" y="627"/>
                        <a:pt x="2153" y="627"/>
                        <a:pt x="2155" y="626"/>
                      </a:cubicBezTo>
                      <a:cubicBezTo>
                        <a:pt x="2156" y="626"/>
                        <a:pt x="2159" y="623"/>
                        <a:pt x="2160" y="622"/>
                      </a:cubicBezTo>
                      <a:cubicBezTo>
                        <a:pt x="2162" y="622"/>
                        <a:pt x="2165" y="622"/>
                        <a:pt x="2167" y="623"/>
                      </a:cubicBezTo>
                      <a:cubicBezTo>
                        <a:pt x="2169" y="624"/>
                        <a:pt x="2172" y="627"/>
                        <a:pt x="2173" y="629"/>
                      </a:cubicBezTo>
                      <a:cubicBezTo>
                        <a:pt x="2175" y="633"/>
                        <a:pt x="2176" y="640"/>
                        <a:pt x="2177" y="644"/>
                      </a:cubicBezTo>
                      <a:cubicBezTo>
                        <a:pt x="2178" y="648"/>
                        <a:pt x="2181" y="656"/>
                        <a:pt x="2184" y="659"/>
                      </a:cubicBezTo>
                      <a:cubicBezTo>
                        <a:pt x="2186" y="662"/>
                        <a:pt x="2194" y="664"/>
                        <a:pt x="2198" y="665"/>
                      </a:cubicBezTo>
                      <a:cubicBezTo>
                        <a:pt x="2201" y="666"/>
                        <a:pt x="2207" y="669"/>
                        <a:pt x="2211" y="669"/>
                      </a:cubicBezTo>
                      <a:cubicBezTo>
                        <a:pt x="2215" y="670"/>
                        <a:pt x="2224" y="667"/>
                        <a:pt x="2228" y="669"/>
                      </a:cubicBezTo>
                      <a:cubicBezTo>
                        <a:pt x="2229" y="670"/>
                        <a:pt x="2231" y="673"/>
                        <a:pt x="2231" y="675"/>
                      </a:cubicBezTo>
                      <a:cubicBezTo>
                        <a:pt x="2232" y="678"/>
                        <a:pt x="2231" y="685"/>
                        <a:pt x="2232" y="688"/>
                      </a:cubicBezTo>
                      <a:cubicBezTo>
                        <a:pt x="2233" y="691"/>
                        <a:pt x="2237" y="694"/>
                        <a:pt x="2239" y="696"/>
                      </a:cubicBezTo>
                      <a:cubicBezTo>
                        <a:pt x="2241" y="697"/>
                        <a:pt x="2245" y="698"/>
                        <a:pt x="2247" y="698"/>
                      </a:cubicBezTo>
                      <a:cubicBezTo>
                        <a:pt x="2250" y="697"/>
                        <a:pt x="2254" y="694"/>
                        <a:pt x="2256" y="692"/>
                      </a:cubicBezTo>
                      <a:cubicBezTo>
                        <a:pt x="2257" y="691"/>
                        <a:pt x="2258" y="686"/>
                        <a:pt x="2260" y="684"/>
                      </a:cubicBezTo>
                      <a:cubicBezTo>
                        <a:pt x="2263" y="683"/>
                        <a:pt x="2270" y="685"/>
                        <a:pt x="2274" y="685"/>
                      </a:cubicBezTo>
                      <a:cubicBezTo>
                        <a:pt x="2277" y="686"/>
                        <a:pt x="2284" y="689"/>
                        <a:pt x="2287" y="689"/>
                      </a:cubicBezTo>
                      <a:cubicBezTo>
                        <a:pt x="2291" y="689"/>
                        <a:pt x="2299" y="687"/>
                        <a:pt x="2302" y="685"/>
                      </a:cubicBezTo>
                      <a:cubicBezTo>
                        <a:pt x="2304" y="683"/>
                        <a:pt x="2307" y="678"/>
                        <a:pt x="2309" y="677"/>
                      </a:cubicBezTo>
                      <a:cubicBezTo>
                        <a:pt x="2311" y="676"/>
                        <a:pt x="2315" y="677"/>
                        <a:pt x="2317" y="677"/>
                      </a:cubicBezTo>
                      <a:cubicBezTo>
                        <a:pt x="2320" y="678"/>
                        <a:pt x="2324" y="683"/>
                        <a:pt x="2325" y="685"/>
                      </a:cubicBezTo>
                      <a:cubicBezTo>
                        <a:pt x="2327" y="688"/>
                        <a:pt x="2329" y="696"/>
                        <a:pt x="2331" y="699"/>
                      </a:cubicBezTo>
                      <a:cubicBezTo>
                        <a:pt x="2332" y="702"/>
                        <a:pt x="2333" y="710"/>
                        <a:pt x="2335" y="713"/>
                      </a:cubicBezTo>
                      <a:cubicBezTo>
                        <a:pt x="2337" y="715"/>
                        <a:pt x="2343" y="720"/>
                        <a:pt x="2346" y="721"/>
                      </a:cubicBezTo>
                      <a:cubicBezTo>
                        <a:pt x="2349" y="722"/>
                        <a:pt x="2356" y="721"/>
                        <a:pt x="2359" y="720"/>
                      </a:cubicBezTo>
                      <a:cubicBezTo>
                        <a:pt x="2360" y="719"/>
                        <a:pt x="2361" y="715"/>
                        <a:pt x="2362" y="714"/>
                      </a:cubicBezTo>
                      <a:cubicBezTo>
                        <a:pt x="2365" y="712"/>
                        <a:pt x="2372" y="711"/>
                        <a:pt x="2375" y="710"/>
                      </a:cubicBezTo>
                      <a:cubicBezTo>
                        <a:pt x="2378" y="708"/>
                        <a:pt x="2384" y="705"/>
                        <a:pt x="2387" y="703"/>
                      </a:cubicBezTo>
                      <a:cubicBezTo>
                        <a:pt x="2389" y="701"/>
                        <a:pt x="2392" y="694"/>
                        <a:pt x="2395" y="691"/>
                      </a:cubicBezTo>
                      <a:cubicBezTo>
                        <a:pt x="2396" y="690"/>
                        <a:pt x="2399" y="687"/>
                        <a:pt x="2401" y="686"/>
                      </a:cubicBezTo>
                      <a:cubicBezTo>
                        <a:pt x="2404" y="685"/>
                        <a:pt x="2412" y="684"/>
                        <a:pt x="2415" y="685"/>
                      </a:cubicBezTo>
                      <a:cubicBezTo>
                        <a:pt x="2418" y="686"/>
                        <a:pt x="2423" y="690"/>
                        <a:pt x="2426" y="691"/>
                      </a:cubicBezTo>
                      <a:cubicBezTo>
                        <a:pt x="2430" y="692"/>
                        <a:pt x="2438" y="693"/>
                        <a:pt x="2442" y="692"/>
                      </a:cubicBezTo>
                      <a:cubicBezTo>
                        <a:pt x="2443" y="692"/>
                        <a:pt x="2443" y="692"/>
                        <a:pt x="2444" y="691"/>
                      </a:cubicBezTo>
                      <a:cubicBezTo>
                        <a:pt x="2447" y="695"/>
                        <a:pt x="2450" y="699"/>
                        <a:pt x="2452" y="701"/>
                      </a:cubicBezTo>
                      <a:cubicBezTo>
                        <a:pt x="2455" y="706"/>
                        <a:pt x="2459" y="718"/>
                        <a:pt x="2461" y="724"/>
                      </a:cubicBezTo>
                      <a:close/>
                    </a:path>
                  </a:pathLst>
                </a:custGeom>
                <a:grpFill/>
                <a:ln w="3175"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750"/>
                </a:p>
              </p:txBody>
            </p:sp>
            <p:sp>
              <p:nvSpPr>
                <p:cNvPr id="58" name="Freeform 197"/>
                <p:cNvSpPr>
                  <a:spLocks/>
                </p:cNvSpPr>
                <p:nvPr/>
              </p:nvSpPr>
              <p:spPr bwMode="auto">
                <a:xfrm>
                  <a:off x="5421313" y="3324226"/>
                  <a:ext cx="465138" cy="454025"/>
                </a:xfrm>
                <a:custGeom>
                  <a:avLst/>
                  <a:gdLst>
                    <a:gd name="T0" fmla="*/ 724 w 1903"/>
                    <a:gd name="T1" fmla="*/ 1807 h 1859"/>
                    <a:gd name="T2" fmla="*/ 657 w 1903"/>
                    <a:gd name="T3" fmla="*/ 1762 h 1859"/>
                    <a:gd name="T4" fmla="*/ 577 w 1903"/>
                    <a:gd name="T5" fmla="*/ 1729 h 1859"/>
                    <a:gd name="T6" fmla="*/ 459 w 1903"/>
                    <a:gd name="T7" fmla="*/ 1716 h 1859"/>
                    <a:gd name="T8" fmla="*/ 371 w 1903"/>
                    <a:gd name="T9" fmla="*/ 1749 h 1859"/>
                    <a:gd name="T10" fmla="*/ 292 w 1903"/>
                    <a:gd name="T11" fmla="*/ 1748 h 1859"/>
                    <a:gd name="T12" fmla="*/ 235 w 1903"/>
                    <a:gd name="T13" fmla="*/ 1770 h 1859"/>
                    <a:gd name="T14" fmla="*/ 170 w 1903"/>
                    <a:gd name="T15" fmla="*/ 1821 h 1859"/>
                    <a:gd name="T16" fmla="*/ 100 w 1903"/>
                    <a:gd name="T17" fmla="*/ 1742 h 1859"/>
                    <a:gd name="T18" fmla="*/ 95 w 1903"/>
                    <a:gd name="T19" fmla="*/ 1544 h 1859"/>
                    <a:gd name="T20" fmla="*/ 0 w 1903"/>
                    <a:gd name="T21" fmla="*/ 1309 h 1859"/>
                    <a:gd name="T22" fmla="*/ 124 w 1903"/>
                    <a:gd name="T23" fmla="*/ 1238 h 1859"/>
                    <a:gd name="T24" fmla="*/ 212 w 1903"/>
                    <a:gd name="T25" fmla="*/ 1165 h 1859"/>
                    <a:gd name="T26" fmla="*/ 424 w 1903"/>
                    <a:gd name="T27" fmla="*/ 998 h 1859"/>
                    <a:gd name="T28" fmla="*/ 476 w 1903"/>
                    <a:gd name="T29" fmla="*/ 906 h 1859"/>
                    <a:gd name="T30" fmla="*/ 467 w 1903"/>
                    <a:gd name="T31" fmla="*/ 806 h 1859"/>
                    <a:gd name="T32" fmla="*/ 448 w 1903"/>
                    <a:gd name="T33" fmla="*/ 753 h 1859"/>
                    <a:gd name="T34" fmla="*/ 415 w 1903"/>
                    <a:gd name="T35" fmla="*/ 636 h 1859"/>
                    <a:gd name="T36" fmla="*/ 455 w 1903"/>
                    <a:gd name="T37" fmla="*/ 541 h 1859"/>
                    <a:gd name="T38" fmla="*/ 420 w 1903"/>
                    <a:gd name="T39" fmla="*/ 425 h 1859"/>
                    <a:gd name="T40" fmla="*/ 489 w 1903"/>
                    <a:gd name="T41" fmla="*/ 354 h 1859"/>
                    <a:gd name="T42" fmla="*/ 609 w 1903"/>
                    <a:gd name="T43" fmla="*/ 311 h 1859"/>
                    <a:gd name="T44" fmla="*/ 671 w 1903"/>
                    <a:gd name="T45" fmla="*/ 213 h 1859"/>
                    <a:gd name="T46" fmla="*/ 745 w 1903"/>
                    <a:gd name="T47" fmla="*/ 113 h 1859"/>
                    <a:gd name="T48" fmla="*/ 783 w 1903"/>
                    <a:gd name="T49" fmla="*/ 52 h 1859"/>
                    <a:gd name="T50" fmla="*/ 887 w 1903"/>
                    <a:gd name="T51" fmla="*/ 70 h 1859"/>
                    <a:gd name="T52" fmla="*/ 987 w 1903"/>
                    <a:gd name="T53" fmla="*/ 23 h 1859"/>
                    <a:gd name="T54" fmla="*/ 1088 w 1903"/>
                    <a:gd name="T55" fmla="*/ 4 h 1859"/>
                    <a:gd name="T56" fmla="*/ 1124 w 1903"/>
                    <a:gd name="T57" fmla="*/ 85 h 1859"/>
                    <a:gd name="T58" fmla="*/ 1261 w 1903"/>
                    <a:gd name="T59" fmla="*/ 145 h 1859"/>
                    <a:gd name="T60" fmla="*/ 1346 w 1903"/>
                    <a:gd name="T61" fmla="*/ 200 h 1859"/>
                    <a:gd name="T62" fmla="*/ 1366 w 1903"/>
                    <a:gd name="T63" fmla="*/ 145 h 1859"/>
                    <a:gd name="T64" fmla="*/ 1438 w 1903"/>
                    <a:gd name="T65" fmla="*/ 133 h 1859"/>
                    <a:gd name="T66" fmla="*/ 1521 w 1903"/>
                    <a:gd name="T67" fmla="*/ 154 h 1859"/>
                    <a:gd name="T68" fmla="*/ 1608 w 1903"/>
                    <a:gd name="T69" fmla="*/ 182 h 1859"/>
                    <a:gd name="T70" fmla="*/ 1689 w 1903"/>
                    <a:gd name="T71" fmla="*/ 232 h 1859"/>
                    <a:gd name="T72" fmla="*/ 1763 w 1903"/>
                    <a:gd name="T73" fmla="*/ 302 h 1859"/>
                    <a:gd name="T74" fmla="*/ 1786 w 1903"/>
                    <a:gd name="T75" fmla="*/ 394 h 1859"/>
                    <a:gd name="T76" fmla="*/ 1872 w 1903"/>
                    <a:gd name="T77" fmla="*/ 453 h 1859"/>
                    <a:gd name="T78" fmla="*/ 1870 w 1903"/>
                    <a:gd name="T79" fmla="*/ 526 h 1859"/>
                    <a:gd name="T80" fmla="*/ 1803 w 1903"/>
                    <a:gd name="T81" fmla="*/ 640 h 1859"/>
                    <a:gd name="T82" fmla="*/ 1719 w 1903"/>
                    <a:gd name="T83" fmla="*/ 605 h 1859"/>
                    <a:gd name="T84" fmla="*/ 1622 w 1903"/>
                    <a:gd name="T85" fmla="*/ 609 h 1859"/>
                    <a:gd name="T86" fmla="*/ 1527 w 1903"/>
                    <a:gd name="T87" fmla="*/ 559 h 1859"/>
                    <a:gd name="T88" fmla="*/ 1438 w 1903"/>
                    <a:gd name="T89" fmla="*/ 586 h 1859"/>
                    <a:gd name="T90" fmla="*/ 1335 w 1903"/>
                    <a:gd name="T91" fmla="*/ 568 h 1859"/>
                    <a:gd name="T92" fmla="*/ 1220 w 1903"/>
                    <a:gd name="T93" fmla="*/ 562 h 1859"/>
                    <a:gd name="T94" fmla="*/ 1135 w 1903"/>
                    <a:gd name="T95" fmla="*/ 517 h 1859"/>
                    <a:gd name="T96" fmla="*/ 1121 w 1903"/>
                    <a:gd name="T97" fmla="*/ 581 h 1859"/>
                    <a:gd name="T98" fmla="*/ 1032 w 1903"/>
                    <a:gd name="T99" fmla="*/ 601 h 1859"/>
                    <a:gd name="T100" fmla="*/ 979 w 1903"/>
                    <a:gd name="T101" fmla="*/ 654 h 1859"/>
                    <a:gd name="T102" fmla="*/ 1024 w 1903"/>
                    <a:gd name="T103" fmla="*/ 746 h 1859"/>
                    <a:gd name="T104" fmla="*/ 1153 w 1903"/>
                    <a:gd name="T105" fmla="*/ 801 h 1859"/>
                    <a:gd name="T106" fmla="*/ 1198 w 1903"/>
                    <a:gd name="T107" fmla="*/ 893 h 1859"/>
                    <a:gd name="T108" fmla="*/ 1187 w 1903"/>
                    <a:gd name="T109" fmla="*/ 966 h 1859"/>
                    <a:gd name="T110" fmla="*/ 1240 w 1903"/>
                    <a:gd name="T111" fmla="*/ 1061 h 1859"/>
                    <a:gd name="T112" fmla="*/ 1208 w 1903"/>
                    <a:gd name="T113" fmla="*/ 1127 h 1859"/>
                    <a:gd name="T114" fmla="*/ 1117 w 1903"/>
                    <a:gd name="T115" fmla="*/ 1184 h 1859"/>
                    <a:gd name="T116" fmla="*/ 1054 w 1903"/>
                    <a:gd name="T117" fmla="*/ 1310 h 1859"/>
                    <a:gd name="T118" fmla="*/ 966 w 1903"/>
                    <a:gd name="T119" fmla="*/ 1457 h 1859"/>
                    <a:gd name="T120" fmla="*/ 865 w 1903"/>
                    <a:gd name="T121" fmla="*/ 1641 h 1859"/>
                    <a:gd name="T122" fmla="*/ 867 w 1903"/>
                    <a:gd name="T123" fmla="*/ 176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3" h="1859">
                      <a:moveTo>
                        <a:pt x="797" y="1797"/>
                      </a:moveTo>
                      <a:cubicBezTo>
                        <a:pt x="793" y="1793"/>
                        <a:pt x="788" y="1790"/>
                        <a:pt x="782" y="1790"/>
                      </a:cubicBezTo>
                      <a:cubicBezTo>
                        <a:pt x="781" y="1790"/>
                        <a:pt x="781" y="1790"/>
                        <a:pt x="780" y="1790"/>
                      </a:cubicBezTo>
                      <a:cubicBezTo>
                        <a:pt x="777" y="1790"/>
                        <a:pt x="773" y="1791"/>
                        <a:pt x="769" y="1793"/>
                      </a:cubicBezTo>
                      <a:cubicBezTo>
                        <a:pt x="767" y="1795"/>
                        <a:pt x="764" y="1802"/>
                        <a:pt x="762" y="1804"/>
                      </a:cubicBezTo>
                      <a:cubicBezTo>
                        <a:pt x="758" y="1806"/>
                        <a:pt x="750" y="1807"/>
                        <a:pt x="746" y="1808"/>
                      </a:cubicBezTo>
                      <a:cubicBezTo>
                        <a:pt x="743" y="1809"/>
                        <a:pt x="736" y="1810"/>
                        <a:pt x="733" y="1810"/>
                      </a:cubicBezTo>
                      <a:cubicBezTo>
                        <a:pt x="730" y="1809"/>
                        <a:pt x="726" y="1807"/>
                        <a:pt x="724" y="1807"/>
                      </a:cubicBezTo>
                      <a:cubicBezTo>
                        <a:pt x="719" y="1806"/>
                        <a:pt x="710" y="1807"/>
                        <a:pt x="705" y="1807"/>
                      </a:cubicBezTo>
                      <a:cubicBezTo>
                        <a:pt x="701" y="1807"/>
                        <a:pt x="692" y="1808"/>
                        <a:pt x="687" y="1808"/>
                      </a:cubicBezTo>
                      <a:cubicBezTo>
                        <a:pt x="684" y="1808"/>
                        <a:pt x="677" y="1808"/>
                        <a:pt x="675" y="1806"/>
                      </a:cubicBezTo>
                      <a:cubicBezTo>
                        <a:pt x="673" y="1804"/>
                        <a:pt x="672" y="1798"/>
                        <a:pt x="672" y="1796"/>
                      </a:cubicBezTo>
                      <a:cubicBezTo>
                        <a:pt x="672" y="1794"/>
                        <a:pt x="675" y="1790"/>
                        <a:pt x="676" y="1788"/>
                      </a:cubicBezTo>
                      <a:cubicBezTo>
                        <a:pt x="676" y="1786"/>
                        <a:pt x="674" y="1780"/>
                        <a:pt x="673" y="1778"/>
                      </a:cubicBezTo>
                      <a:cubicBezTo>
                        <a:pt x="672" y="1775"/>
                        <a:pt x="669" y="1770"/>
                        <a:pt x="666" y="1767"/>
                      </a:cubicBezTo>
                      <a:cubicBezTo>
                        <a:pt x="664" y="1766"/>
                        <a:pt x="659" y="1763"/>
                        <a:pt x="657" y="1762"/>
                      </a:cubicBezTo>
                      <a:cubicBezTo>
                        <a:pt x="655" y="1761"/>
                        <a:pt x="651" y="1757"/>
                        <a:pt x="649" y="1756"/>
                      </a:cubicBezTo>
                      <a:cubicBezTo>
                        <a:pt x="647" y="1755"/>
                        <a:pt x="642" y="1755"/>
                        <a:pt x="640" y="1755"/>
                      </a:cubicBezTo>
                      <a:cubicBezTo>
                        <a:pt x="638" y="1755"/>
                        <a:pt x="634" y="1758"/>
                        <a:pt x="632" y="1758"/>
                      </a:cubicBezTo>
                      <a:cubicBezTo>
                        <a:pt x="629" y="1758"/>
                        <a:pt x="623" y="1757"/>
                        <a:pt x="620" y="1757"/>
                      </a:cubicBezTo>
                      <a:cubicBezTo>
                        <a:pt x="616" y="1756"/>
                        <a:pt x="608" y="1760"/>
                        <a:pt x="604" y="1758"/>
                      </a:cubicBezTo>
                      <a:cubicBezTo>
                        <a:pt x="602" y="1757"/>
                        <a:pt x="600" y="1752"/>
                        <a:pt x="598" y="1750"/>
                      </a:cubicBezTo>
                      <a:cubicBezTo>
                        <a:pt x="596" y="1747"/>
                        <a:pt x="595" y="1738"/>
                        <a:pt x="592" y="1735"/>
                      </a:cubicBezTo>
                      <a:cubicBezTo>
                        <a:pt x="589" y="1732"/>
                        <a:pt x="581" y="1730"/>
                        <a:pt x="577" y="1729"/>
                      </a:cubicBezTo>
                      <a:cubicBezTo>
                        <a:pt x="570" y="1727"/>
                        <a:pt x="556" y="1727"/>
                        <a:pt x="550" y="1727"/>
                      </a:cubicBezTo>
                      <a:cubicBezTo>
                        <a:pt x="546" y="1726"/>
                        <a:pt x="540" y="1728"/>
                        <a:pt x="536" y="1727"/>
                      </a:cubicBezTo>
                      <a:cubicBezTo>
                        <a:pt x="534" y="1726"/>
                        <a:pt x="530" y="1722"/>
                        <a:pt x="527" y="1721"/>
                      </a:cubicBezTo>
                      <a:cubicBezTo>
                        <a:pt x="525" y="1719"/>
                        <a:pt x="520" y="1717"/>
                        <a:pt x="518" y="1717"/>
                      </a:cubicBezTo>
                      <a:cubicBezTo>
                        <a:pt x="513" y="1717"/>
                        <a:pt x="504" y="1720"/>
                        <a:pt x="500" y="1721"/>
                      </a:cubicBezTo>
                      <a:cubicBezTo>
                        <a:pt x="496" y="1723"/>
                        <a:pt x="487" y="1727"/>
                        <a:pt x="483" y="1727"/>
                      </a:cubicBezTo>
                      <a:cubicBezTo>
                        <a:pt x="480" y="1727"/>
                        <a:pt x="474" y="1725"/>
                        <a:pt x="471" y="1724"/>
                      </a:cubicBezTo>
                      <a:cubicBezTo>
                        <a:pt x="467" y="1722"/>
                        <a:pt x="462" y="1718"/>
                        <a:pt x="459" y="1716"/>
                      </a:cubicBezTo>
                      <a:cubicBezTo>
                        <a:pt x="457" y="1715"/>
                        <a:pt x="453" y="1712"/>
                        <a:pt x="451" y="1712"/>
                      </a:cubicBezTo>
                      <a:cubicBezTo>
                        <a:pt x="449" y="1712"/>
                        <a:pt x="444" y="1712"/>
                        <a:pt x="441" y="1713"/>
                      </a:cubicBezTo>
                      <a:cubicBezTo>
                        <a:pt x="438" y="1713"/>
                        <a:pt x="433" y="1717"/>
                        <a:pt x="431" y="1719"/>
                      </a:cubicBezTo>
                      <a:cubicBezTo>
                        <a:pt x="429" y="1722"/>
                        <a:pt x="427" y="1731"/>
                        <a:pt x="424" y="1734"/>
                      </a:cubicBezTo>
                      <a:cubicBezTo>
                        <a:pt x="422" y="1735"/>
                        <a:pt x="416" y="1736"/>
                        <a:pt x="414" y="1736"/>
                      </a:cubicBezTo>
                      <a:cubicBezTo>
                        <a:pt x="409" y="1737"/>
                        <a:pt x="400" y="1736"/>
                        <a:pt x="395" y="1738"/>
                      </a:cubicBezTo>
                      <a:cubicBezTo>
                        <a:pt x="393" y="1739"/>
                        <a:pt x="390" y="1743"/>
                        <a:pt x="388" y="1744"/>
                      </a:cubicBezTo>
                      <a:cubicBezTo>
                        <a:pt x="384" y="1746"/>
                        <a:pt x="375" y="1749"/>
                        <a:pt x="371" y="1749"/>
                      </a:cubicBezTo>
                      <a:cubicBezTo>
                        <a:pt x="369" y="1749"/>
                        <a:pt x="364" y="1746"/>
                        <a:pt x="361" y="1745"/>
                      </a:cubicBezTo>
                      <a:cubicBezTo>
                        <a:pt x="358" y="1745"/>
                        <a:pt x="352" y="1744"/>
                        <a:pt x="348" y="1744"/>
                      </a:cubicBezTo>
                      <a:cubicBezTo>
                        <a:pt x="345" y="1744"/>
                        <a:pt x="338" y="1748"/>
                        <a:pt x="335" y="1748"/>
                      </a:cubicBezTo>
                      <a:cubicBezTo>
                        <a:pt x="332" y="1749"/>
                        <a:pt x="326" y="1748"/>
                        <a:pt x="324" y="1750"/>
                      </a:cubicBezTo>
                      <a:cubicBezTo>
                        <a:pt x="322" y="1750"/>
                        <a:pt x="320" y="1755"/>
                        <a:pt x="318" y="1755"/>
                      </a:cubicBezTo>
                      <a:cubicBezTo>
                        <a:pt x="315" y="1756"/>
                        <a:pt x="310" y="1753"/>
                        <a:pt x="307" y="1753"/>
                      </a:cubicBezTo>
                      <a:cubicBezTo>
                        <a:pt x="305" y="1753"/>
                        <a:pt x="299" y="1754"/>
                        <a:pt x="297" y="1753"/>
                      </a:cubicBezTo>
                      <a:cubicBezTo>
                        <a:pt x="295" y="1752"/>
                        <a:pt x="294" y="1749"/>
                        <a:pt x="292" y="1748"/>
                      </a:cubicBezTo>
                      <a:cubicBezTo>
                        <a:pt x="288" y="1746"/>
                        <a:pt x="280" y="1746"/>
                        <a:pt x="276" y="1745"/>
                      </a:cubicBezTo>
                      <a:cubicBezTo>
                        <a:pt x="273" y="1744"/>
                        <a:pt x="269" y="1741"/>
                        <a:pt x="266" y="1741"/>
                      </a:cubicBezTo>
                      <a:cubicBezTo>
                        <a:pt x="264" y="1740"/>
                        <a:pt x="258" y="1740"/>
                        <a:pt x="256" y="1741"/>
                      </a:cubicBezTo>
                      <a:cubicBezTo>
                        <a:pt x="253" y="1742"/>
                        <a:pt x="252" y="1748"/>
                        <a:pt x="249" y="1750"/>
                      </a:cubicBezTo>
                      <a:cubicBezTo>
                        <a:pt x="246" y="1752"/>
                        <a:pt x="238" y="1753"/>
                        <a:pt x="234" y="1754"/>
                      </a:cubicBezTo>
                      <a:cubicBezTo>
                        <a:pt x="232" y="1755"/>
                        <a:pt x="228" y="1756"/>
                        <a:pt x="228" y="1758"/>
                      </a:cubicBezTo>
                      <a:cubicBezTo>
                        <a:pt x="227" y="1759"/>
                        <a:pt x="229" y="1763"/>
                        <a:pt x="230" y="1765"/>
                      </a:cubicBezTo>
                      <a:cubicBezTo>
                        <a:pt x="230" y="1767"/>
                        <a:pt x="235" y="1768"/>
                        <a:pt x="235" y="1770"/>
                      </a:cubicBezTo>
                      <a:cubicBezTo>
                        <a:pt x="235" y="1772"/>
                        <a:pt x="229" y="1774"/>
                        <a:pt x="228" y="1775"/>
                      </a:cubicBezTo>
                      <a:cubicBezTo>
                        <a:pt x="227" y="1777"/>
                        <a:pt x="225" y="1781"/>
                        <a:pt x="225" y="1783"/>
                      </a:cubicBezTo>
                      <a:cubicBezTo>
                        <a:pt x="224" y="1786"/>
                        <a:pt x="223" y="1792"/>
                        <a:pt x="222" y="1794"/>
                      </a:cubicBezTo>
                      <a:cubicBezTo>
                        <a:pt x="220" y="1797"/>
                        <a:pt x="215" y="1800"/>
                        <a:pt x="212" y="1801"/>
                      </a:cubicBezTo>
                      <a:cubicBezTo>
                        <a:pt x="208" y="1802"/>
                        <a:pt x="201" y="1801"/>
                        <a:pt x="197" y="1802"/>
                      </a:cubicBezTo>
                      <a:cubicBezTo>
                        <a:pt x="194" y="1803"/>
                        <a:pt x="188" y="1808"/>
                        <a:pt x="185" y="1809"/>
                      </a:cubicBezTo>
                      <a:cubicBezTo>
                        <a:pt x="182" y="1809"/>
                        <a:pt x="175" y="1807"/>
                        <a:pt x="173" y="1809"/>
                      </a:cubicBezTo>
                      <a:cubicBezTo>
                        <a:pt x="171" y="1811"/>
                        <a:pt x="170" y="1818"/>
                        <a:pt x="170" y="1821"/>
                      </a:cubicBezTo>
                      <a:cubicBezTo>
                        <a:pt x="170" y="1824"/>
                        <a:pt x="174" y="1828"/>
                        <a:pt x="175" y="1831"/>
                      </a:cubicBezTo>
                      <a:cubicBezTo>
                        <a:pt x="176" y="1835"/>
                        <a:pt x="179" y="1842"/>
                        <a:pt x="179" y="1846"/>
                      </a:cubicBezTo>
                      <a:cubicBezTo>
                        <a:pt x="180" y="1848"/>
                        <a:pt x="180" y="1852"/>
                        <a:pt x="179" y="1854"/>
                      </a:cubicBezTo>
                      <a:cubicBezTo>
                        <a:pt x="179" y="1855"/>
                        <a:pt x="176" y="1857"/>
                        <a:pt x="174" y="1859"/>
                      </a:cubicBezTo>
                      <a:cubicBezTo>
                        <a:pt x="169" y="1850"/>
                        <a:pt x="163" y="1840"/>
                        <a:pt x="160" y="1835"/>
                      </a:cubicBezTo>
                      <a:cubicBezTo>
                        <a:pt x="154" y="1823"/>
                        <a:pt x="142" y="1800"/>
                        <a:pt x="135" y="1789"/>
                      </a:cubicBezTo>
                      <a:cubicBezTo>
                        <a:pt x="130" y="1782"/>
                        <a:pt x="119" y="1769"/>
                        <a:pt x="113" y="1761"/>
                      </a:cubicBezTo>
                      <a:cubicBezTo>
                        <a:pt x="110" y="1757"/>
                        <a:pt x="102" y="1748"/>
                        <a:pt x="100" y="1742"/>
                      </a:cubicBezTo>
                      <a:cubicBezTo>
                        <a:pt x="99" y="1738"/>
                        <a:pt x="100" y="1727"/>
                        <a:pt x="101" y="1723"/>
                      </a:cubicBezTo>
                      <a:cubicBezTo>
                        <a:pt x="102" y="1717"/>
                        <a:pt x="109" y="1708"/>
                        <a:pt x="109" y="1702"/>
                      </a:cubicBezTo>
                      <a:cubicBezTo>
                        <a:pt x="109" y="1695"/>
                        <a:pt x="102" y="1683"/>
                        <a:pt x="101" y="1676"/>
                      </a:cubicBezTo>
                      <a:cubicBezTo>
                        <a:pt x="100" y="1669"/>
                        <a:pt x="100" y="1655"/>
                        <a:pt x="99" y="1648"/>
                      </a:cubicBezTo>
                      <a:cubicBezTo>
                        <a:pt x="98" y="1643"/>
                        <a:pt x="94" y="1633"/>
                        <a:pt x="96" y="1628"/>
                      </a:cubicBezTo>
                      <a:cubicBezTo>
                        <a:pt x="96" y="1627"/>
                        <a:pt x="99" y="1625"/>
                        <a:pt x="99" y="1623"/>
                      </a:cubicBezTo>
                      <a:cubicBezTo>
                        <a:pt x="102" y="1618"/>
                        <a:pt x="105" y="1607"/>
                        <a:pt x="105" y="1602"/>
                      </a:cubicBezTo>
                      <a:cubicBezTo>
                        <a:pt x="105" y="1587"/>
                        <a:pt x="97" y="1558"/>
                        <a:pt x="95" y="1544"/>
                      </a:cubicBezTo>
                      <a:cubicBezTo>
                        <a:pt x="92" y="1529"/>
                        <a:pt x="86" y="1499"/>
                        <a:pt x="82" y="1484"/>
                      </a:cubicBezTo>
                      <a:cubicBezTo>
                        <a:pt x="80" y="1476"/>
                        <a:pt x="74" y="1459"/>
                        <a:pt x="72" y="1450"/>
                      </a:cubicBezTo>
                      <a:cubicBezTo>
                        <a:pt x="69" y="1440"/>
                        <a:pt x="64" y="1419"/>
                        <a:pt x="61" y="1409"/>
                      </a:cubicBezTo>
                      <a:cubicBezTo>
                        <a:pt x="59" y="1401"/>
                        <a:pt x="54" y="1383"/>
                        <a:pt x="50" y="1375"/>
                      </a:cubicBezTo>
                      <a:cubicBezTo>
                        <a:pt x="48" y="1370"/>
                        <a:pt x="42" y="1358"/>
                        <a:pt x="37" y="1354"/>
                      </a:cubicBezTo>
                      <a:cubicBezTo>
                        <a:pt x="32" y="1350"/>
                        <a:pt x="19" y="1347"/>
                        <a:pt x="15" y="1342"/>
                      </a:cubicBezTo>
                      <a:cubicBezTo>
                        <a:pt x="10" y="1338"/>
                        <a:pt x="5" y="1325"/>
                        <a:pt x="3" y="1319"/>
                      </a:cubicBezTo>
                      <a:cubicBezTo>
                        <a:pt x="2" y="1316"/>
                        <a:pt x="1" y="1313"/>
                        <a:pt x="0" y="1309"/>
                      </a:cubicBezTo>
                      <a:cubicBezTo>
                        <a:pt x="4" y="1307"/>
                        <a:pt x="11" y="1303"/>
                        <a:pt x="13" y="1301"/>
                      </a:cubicBezTo>
                      <a:cubicBezTo>
                        <a:pt x="17" y="1299"/>
                        <a:pt x="24" y="1293"/>
                        <a:pt x="28" y="1290"/>
                      </a:cubicBezTo>
                      <a:cubicBezTo>
                        <a:pt x="32" y="1287"/>
                        <a:pt x="38" y="1279"/>
                        <a:pt x="42" y="1277"/>
                      </a:cubicBezTo>
                      <a:cubicBezTo>
                        <a:pt x="48" y="1275"/>
                        <a:pt x="62" y="1277"/>
                        <a:pt x="69" y="1277"/>
                      </a:cubicBezTo>
                      <a:cubicBezTo>
                        <a:pt x="75" y="1277"/>
                        <a:pt x="87" y="1277"/>
                        <a:pt x="93" y="1277"/>
                      </a:cubicBezTo>
                      <a:cubicBezTo>
                        <a:pt x="98" y="1277"/>
                        <a:pt x="107" y="1280"/>
                        <a:pt x="111" y="1277"/>
                      </a:cubicBezTo>
                      <a:cubicBezTo>
                        <a:pt x="115" y="1275"/>
                        <a:pt x="118" y="1268"/>
                        <a:pt x="119" y="1264"/>
                      </a:cubicBezTo>
                      <a:cubicBezTo>
                        <a:pt x="121" y="1258"/>
                        <a:pt x="125" y="1245"/>
                        <a:pt x="124" y="1238"/>
                      </a:cubicBezTo>
                      <a:cubicBezTo>
                        <a:pt x="123" y="1232"/>
                        <a:pt x="114" y="1223"/>
                        <a:pt x="112" y="1217"/>
                      </a:cubicBezTo>
                      <a:cubicBezTo>
                        <a:pt x="111" y="1213"/>
                        <a:pt x="110" y="1205"/>
                        <a:pt x="112" y="1201"/>
                      </a:cubicBezTo>
                      <a:cubicBezTo>
                        <a:pt x="113" y="1199"/>
                        <a:pt x="117" y="1196"/>
                        <a:pt x="120" y="1195"/>
                      </a:cubicBezTo>
                      <a:cubicBezTo>
                        <a:pt x="123" y="1194"/>
                        <a:pt x="131" y="1198"/>
                        <a:pt x="135" y="1199"/>
                      </a:cubicBezTo>
                      <a:cubicBezTo>
                        <a:pt x="140" y="1199"/>
                        <a:pt x="150" y="1198"/>
                        <a:pt x="155" y="1197"/>
                      </a:cubicBezTo>
                      <a:cubicBezTo>
                        <a:pt x="161" y="1194"/>
                        <a:pt x="170" y="1182"/>
                        <a:pt x="176" y="1180"/>
                      </a:cubicBezTo>
                      <a:cubicBezTo>
                        <a:pt x="180" y="1179"/>
                        <a:pt x="187" y="1181"/>
                        <a:pt x="191" y="1180"/>
                      </a:cubicBezTo>
                      <a:cubicBezTo>
                        <a:pt x="197" y="1178"/>
                        <a:pt x="207" y="1169"/>
                        <a:pt x="212" y="1165"/>
                      </a:cubicBezTo>
                      <a:cubicBezTo>
                        <a:pt x="219" y="1161"/>
                        <a:pt x="233" y="1155"/>
                        <a:pt x="239" y="1151"/>
                      </a:cubicBezTo>
                      <a:cubicBezTo>
                        <a:pt x="247" y="1145"/>
                        <a:pt x="261" y="1131"/>
                        <a:pt x="269" y="1126"/>
                      </a:cubicBezTo>
                      <a:cubicBezTo>
                        <a:pt x="278" y="1120"/>
                        <a:pt x="296" y="1112"/>
                        <a:pt x="304" y="1106"/>
                      </a:cubicBezTo>
                      <a:cubicBezTo>
                        <a:pt x="315" y="1099"/>
                        <a:pt x="338" y="1082"/>
                        <a:pt x="348" y="1072"/>
                      </a:cubicBezTo>
                      <a:cubicBezTo>
                        <a:pt x="357" y="1064"/>
                        <a:pt x="372" y="1046"/>
                        <a:pt x="379" y="1037"/>
                      </a:cubicBezTo>
                      <a:cubicBezTo>
                        <a:pt x="382" y="1034"/>
                        <a:pt x="386" y="1027"/>
                        <a:pt x="388" y="1024"/>
                      </a:cubicBezTo>
                      <a:cubicBezTo>
                        <a:pt x="392" y="1018"/>
                        <a:pt x="398" y="1004"/>
                        <a:pt x="404" y="1000"/>
                      </a:cubicBezTo>
                      <a:cubicBezTo>
                        <a:pt x="408" y="998"/>
                        <a:pt x="420" y="1001"/>
                        <a:pt x="424" y="998"/>
                      </a:cubicBezTo>
                      <a:cubicBezTo>
                        <a:pt x="428" y="996"/>
                        <a:pt x="430" y="985"/>
                        <a:pt x="433" y="982"/>
                      </a:cubicBezTo>
                      <a:cubicBezTo>
                        <a:pt x="437" y="978"/>
                        <a:pt x="447" y="975"/>
                        <a:pt x="453" y="974"/>
                      </a:cubicBezTo>
                      <a:cubicBezTo>
                        <a:pt x="457" y="973"/>
                        <a:pt x="465" y="974"/>
                        <a:pt x="469" y="974"/>
                      </a:cubicBezTo>
                      <a:cubicBezTo>
                        <a:pt x="473" y="973"/>
                        <a:pt x="482" y="973"/>
                        <a:pt x="484" y="970"/>
                      </a:cubicBezTo>
                      <a:cubicBezTo>
                        <a:pt x="487" y="966"/>
                        <a:pt x="487" y="955"/>
                        <a:pt x="486" y="950"/>
                      </a:cubicBezTo>
                      <a:cubicBezTo>
                        <a:pt x="486" y="945"/>
                        <a:pt x="483" y="935"/>
                        <a:pt x="480" y="931"/>
                      </a:cubicBezTo>
                      <a:cubicBezTo>
                        <a:pt x="478" y="928"/>
                        <a:pt x="467" y="926"/>
                        <a:pt x="466" y="922"/>
                      </a:cubicBezTo>
                      <a:cubicBezTo>
                        <a:pt x="465" y="917"/>
                        <a:pt x="475" y="910"/>
                        <a:pt x="476" y="906"/>
                      </a:cubicBezTo>
                      <a:cubicBezTo>
                        <a:pt x="477" y="899"/>
                        <a:pt x="476" y="883"/>
                        <a:pt x="472" y="877"/>
                      </a:cubicBezTo>
                      <a:cubicBezTo>
                        <a:pt x="471" y="875"/>
                        <a:pt x="463" y="873"/>
                        <a:pt x="461" y="870"/>
                      </a:cubicBezTo>
                      <a:cubicBezTo>
                        <a:pt x="458" y="867"/>
                        <a:pt x="454" y="860"/>
                        <a:pt x="453" y="856"/>
                      </a:cubicBezTo>
                      <a:cubicBezTo>
                        <a:pt x="451" y="852"/>
                        <a:pt x="450" y="843"/>
                        <a:pt x="449" y="839"/>
                      </a:cubicBezTo>
                      <a:cubicBezTo>
                        <a:pt x="448" y="836"/>
                        <a:pt x="444" y="830"/>
                        <a:pt x="443" y="827"/>
                      </a:cubicBezTo>
                      <a:cubicBezTo>
                        <a:pt x="442" y="823"/>
                        <a:pt x="438" y="816"/>
                        <a:pt x="439" y="812"/>
                      </a:cubicBezTo>
                      <a:cubicBezTo>
                        <a:pt x="440" y="810"/>
                        <a:pt x="446" y="807"/>
                        <a:pt x="449" y="806"/>
                      </a:cubicBezTo>
                      <a:cubicBezTo>
                        <a:pt x="453" y="805"/>
                        <a:pt x="463" y="807"/>
                        <a:pt x="467" y="806"/>
                      </a:cubicBezTo>
                      <a:cubicBezTo>
                        <a:pt x="473" y="806"/>
                        <a:pt x="485" y="803"/>
                        <a:pt x="489" y="799"/>
                      </a:cubicBezTo>
                      <a:cubicBezTo>
                        <a:pt x="494" y="795"/>
                        <a:pt x="499" y="784"/>
                        <a:pt x="500" y="778"/>
                      </a:cubicBezTo>
                      <a:cubicBezTo>
                        <a:pt x="501" y="773"/>
                        <a:pt x="501" y="763"/>
                        <a:pt x="500" y="758"/>
                      </a:cubicBezTo>
                      <a:cubicBezTo>
                        <a:pt x="499" y="754"/>
                        <a:pt x="498" y="745"/>
                        <a:pt x="495" y="742"/>
                      </a:cubicBezTo>
                      <a:cubicBezTo>
                        <a:pt x="493" y="740"/>
                        <a:pt x="486" y="739"/>
                        <a:pt x="482" y="739"/>
                      </a:cubicBezTo>
                      <a:cubicBezTo>
                        <a:pt x="479" y="738"/>
                        <a:pt x="470" y="737"/>
                        <a:pt x="466" y="739"/>
                      </a:cubicBezTo>
                      <a:cubicBezTo>
                        <a:pt x="463" y="741"/>
                        <a:pt x="462" y="748"/>
                        <a:pt x="459" y="750"/>
                      </a:cubicBezTo>
                      <a:cubicBezTo>
                        <a:pt x="457" y="752"/>
                        <a:pt x="451" y="753"/>
                        <a:pt x="448" y="753"/>
                      </a:cubicBezTo>
                      <a:cubicBezTo>
                        <a:pt x="446" y="752"/>
                        <a:pt x="442" y="749"/>
                        <a:pt x="440" y="747"/>
                      </a:cubicBezTo>
                      <a:cubicBezTo>
                        <a:pt x="437" y="743"/>
                        <a:pt x="433" y="734"/>
                        <a:pt x="433" y="730"/>
                      </a:cubicBezTo>
                      <a:cubicBezTo>
                        <a:pt x="433" y="725"/>
                        <a:pt x="438" y="718"/>
                        <a:pt x="439" y="714"/>
                      </a:cubicBezTo>
                      <a:cubicBezTo>
                        <a:pt x="439" y="710"/>
                        <a:pt x="440" y="704"/>
                        <a:pt x="439" y="701"/>
                      </a:cubicBezTo>
                      <a:cubicBezTo>
                        <a:pt x="437" y="696"/>
                        <a:pt x="430" y="690"/>
                        <a:pt x="429" y="685"/>
                      </a:cubicBezTo>
                      <a:cubicBezTo>
                        <a:pt x="427" y="679"/>
                        <a:pt x="433" y="664"/>
                        <a:pt x="429" y="658"/>
                      </a:cubicBezTo>
                      <a:cubicBezTo>
                        <a:pt x="428" y="656"/>
                        <a:pt x="421" y="656"/>
                        <a:pt x="419" y="653"/>
                      </a:cubicBezTo>
                      <a:cubicBezTo>
                        <a:pt x="416" y="650"/>
                        <a:pt x="415" y="640"/>
                        <a:pt x="415" y="636"/>
                      </a:cubicBezTo>
                      <a:cubicBezTo>
                        <a:pt x="415" y="629"/>
                        <a:pt x="420" y="615"/>
                        <a:pt x="424" y="610"/>
                      </a:cubicBezTo>
                      <a:cubicBezTo>
                        <a:pt x="428" y="604"/>
                        <a:pt x="441" y="597"/>
                        <a:pt x="447" y="594"/>
                      </a:cubicBezTo>
                      <a:cubicBezTo>
                        <a:pt x="452" y="591"/>
                        <a:pt x="464" y="586"/>
                        <a:pt x="469" y="584"/>
                      </a:cubicBezTo>
                      <a:cubicBezTo>
                        <a:pt x="473" y="582"/>
                        <a:pt x="482" y="580"/>
                        <a:pt x="486" y="578"/>
                      </a:cubicBezTo>
                      <a:cubicBezTo>
                        <a:pt x="489" y="576"/>
                        <a:pt x="494" y="571"/>
                        <a:pt x="495" y="568"/>
                      </a:cubicBezTo>
                      <a:cubicBezTo>
                        <a:pt x="496" y="564"/>
                        <a:pt x="495" y="556"/>
                        <a:pt x="493" y="553"/>
                      </a:cubicBezTo>
                      <a:cubicBezTo>
                        <a:pt x="489" y="549"/>
                        <a:pt x="478" y="549"/>
                        <a:pt x="473" y="548"/>
                      </a:cubicBezTo>
                      <a:cubicBezTo>
                        <a:pt x="468" y="546"/>
                        <a:pt x="458" y="545"/>
                        <a:pt x="455" y="541"/>
                      </a:cubicBezTo>
                      <a:cubicBezTo>
                        <a:pt x="452" y="538"/>
                        <a:pt x="451" y="528"/>
                        <a:pt x="450" y="523"/>
                      </a:cubicBezTo>
                      <a:cubicBezTo>
                        <a:pt x="448" y="517"/>
                        <a:pt x="448" y="504"/>
                        <a:pt x="446" y="498"/>
                      </a:cubicBezTo>
                      <a:cubicBezTo>
                        <a:pt x="444" y="495"/>
                        <a:pt x="438" y="491"/>
                        <a:pt x="437" y="488"/>
                      </a:cubicBezTo>
                      <a:cubicBezTo>
                        <a:pt x="436" y="484"/>
                        <a:pt x="439" y="476"/>
                        <a:pt x="441" y="473"/>
                      </a:cubicBezTo>
                      <a:cubicBezTo>
                        <a:pt x="443" y="470"/>
                        <a:pt x="453" y="466"/>
                        <a:pt x="455" y="462"/>
                      </a:cubicBezTo>
                      <a:cubicBezTo>
                        <a:pt x="456" y="458"/>
                        <a:pt x="456" y="450"/>
                        <a:pt x="454" y="446"/>
                      </a:cubicBezTo>
                      <a:cubicBezTo>
                        <a:pt x="451" y="441"/>
                        <a:pt x="442" y="434"/>
                        <a:pt x="437" y="431"/>
                      </a:cubicBezTo>
                      <a:cubicBezTo>
                        <a:pt x="433" y="428"/>
                        <a:pt x="423" y="428"/>
                        <a:pt x="420" y="425"/>
                      </a:cubicBezTo>
                      <a:cubicBezTo>
                        <a:pt x="418" y="424"/>
                        <a:pt x="415" y="419"/>
                        <a:pt x="415" y="416"/>
                      </a:cubicBezTo>
                      <a:cubicBezTo>
                        <a:pt x="413" y="412"/>
                        <a:pt x="413" y="402"/>
                        <a:pt x="414" y="398"/>
                      </a:cubicBezTo>
                      <a:cubicBezTo>
                        <a:pt x="414" y="393"/>
                        <a:pt x="416" y="383"/>
                        <a:pt x="418" y="379"/>
                      </a:cubicBezTo>
                      <a:cubicBezTo>
                        <a:pt x="421" y="374"/>
                        <a:pt x="432" y="371"/>
                        <a:pt x="436" y="367"/>
                      </a:cubicBezTo>
                      <a:cubicBezTo>
                        <a:pt x="439" y="363"/>
                        <a:pt x="439" y="352"/>
                        <a:pt x="443" y="349"/>
                      </a:cubicBezTo>
                      <a:cubicBezTo>
                        <a:pt x="445" y="347"/>
                        <a:pt x="451" y="346"/>
                        <a:pt x="453" y="346"/>
                      </a:cubicBezTo>
                      <a:cubicBezTo>
                        <a:pt x="458" y="347"/>
                        <a:pt x="466" y="354"/>
                        <a:pt x="471" y="355"/>
                      </a:cubicBezTo>
                      <a:cubicBezTo>
                        <a:pt x="475" y="356"/>
                        <a:pt x="484" y="355"/>
                        <a:pt x="489" y="354"/>
                      </a:cubicBezTo>
                      <a:cubicBezTo>
                        <a:pt x="494" y="353"/>
                        <a:pt x="506" y="350"/>
                        <a:pt x="510" y="346"/>
                      </a:cubicBezTo>
                      <a:cubicBezTo>
                        <a:pt x="513" y="345"/>
                        <a:pt x="515" y="338"/>
                        <a:pt x="517" y="337"/>
                      </a:cubicBezTo>
                      <a:cubicBezTo>
                        <a:pt x="520" y="336"/>
                        <a:pt x="527" y="338"/>
                        <a:pt x="530" y="337"/>
                      </a:cubicBezTo>
                      <a:cubicBezTo>
                        <a:pt x="535" y="335"/>
                        <a:pt x="543" y="328"/>
                        <a:pt x="548" y="324"/>
                      </a:cubicBezTo>
                      <a:cubicBezTo>
                        <a:pt x="552" y="321"/>
                        <a:pt x="560" y="313"/>
                        <a:pt x="565" y="311"/>
                      </a:cubicBezTo>
                      <a:cubicBezTo>
                        <a:pt x="569" y="310"/>
                        <a:pt x="576" y="310"/>
                        <a:pt x="580" y="311"/>
                      </a:cubicBezTo>
                      <a:cubicBezTo>
                        <a:pt x="583" y="312"/>
                        <a:pt x="587" y="316"/>
                        <a:pt x="590" y="316"/>
                      </a:cubicBezTo>
                      <a:cubicBezTo>
                        <a:pt x="595" y="316"/>
                        <a:pt x="605" y="314"/>
                        <a:pt x="609" y="311"/>
                      </a:cubicBezTo>
                      <a:cubicBezTo>
                        <a:pt x="614" y="309"/>
                        <a:pt x="620" y="300"/>
                        <a:pt x="623" y="296"/>
                      </a:cubicBezTo>
                      <a:cubicBezTo>
                        <a:pt x="625" y="292"/>
                        <a:pt x="630" y="286"/>
                        <a:pt x="631" y="282"/>
                      </a:cubicBezTo>
                      <a:cubicBezTo>
                        <a:pt x="632" y="278"/>
                        <a:pt x="629" y="269"/>
                        <a:pt x="631" y="265"/>
                      </a:cubicBezTo>
                      <a:cubicBezTo>
                        <a:pt x="633" y="261"/>
                        <a:pt x="642" y="258"/>
                        <a:pt x="645" y="255"/>
                      </a:cubicBezTo>
                      <a:cubicBezTo>
                        <a:pt x="649" y="251"/>
                        <a:pt x="657" y="244"/>
                        <a:pt x="660" y="239"/>
                      </a:cubicBezTo>
                      <a:cubicBezTo>
                        <a:pt x="661" y="237"/>
                        <a:pt x="660" y="232"/>
                        <a:pt x="661" y="231"/>
                      </a:cubicBezTo>
                      <a:cubicBezTo>
                        <a:pt x="663" y="228"/>
                        <a:pt x="669" y="226"/>
                        <a:pt x="671" y="223"/>
                      </a:cubicBezTo>
                      <a:cubicBezTo>
                        <a:pt x="672" y="221"/>
                        <a:pt x="670" y="216"/>
                        <a:pt x="671" y="213"/>
                      </a:cubicBezTo>
                      <a:cubicBezTo>
                        <a:pt x="672" y="210"/>
                        <a:pt x="677" y="205"/>
                        <a:pt x="680" y="203"/>
                      </a:cubicBezTo>
                      <a:cubicBezTo>
                        <a:pt x="683" y="201"/>
                        <a:pt x="691" y="200"/>
                        <a:pt x="694" y="197"/>
                      </a:cubicBezTo>
                      <a:cubicBezTo>
                        <a:pt x="696" y="195"/>
                        <a:pt x="697" y="187"/>
                        <a:pt x="699" y="183"/>
                      </a:cubicBezTo>
                      <a:cubicBezTo>
                        <a:pt x="701" y="179"/>
                        <a:pt x="707" y="170"/>
                        <a:pt x="709" y="166"/>
                      </a:cubicBezTo>
                      <a:cubicBezTo>
                        <a:pt x="711" y="161"/>
                        <a:pt x="712" y="150"/>
                        <a:pt x="715" y="146"/>
                      </a:cubicBezTo>
                      <a:cubicBezTo>
                        <a:pt x="716" y="143"/>
                        <a:pt x="722" y="140"/>
                        <a:pt x="725" y="139"/>
                      </a:cubicBezTo>
                      <a:cubicBezTo>
                        <a:pt x="728" y="137"/>
                        <a:pt x="736" y="137"/>
                        <a:pt x="738" y="134"/>
                      </a:cubicBezTo>
                      <a:cubicBezTo>
                        <a:pt x="742" y="130"/>
                        <a:pt x="744" y="119"/>
                        <a:pt x="745" y="113"/>
                      </a:cubicBezTo>
                      <a:cubicBezTo>
                        <a:pt x="745" y="108"/>
                        <a:pt x="742" y="98"/>
                        <a:pt x="740" y="93"/>
                      </a:cubicBezTo>
                      <a:cubicBezTo>
                        <a:pt x="738" y="87"/>
                        <a:pt x="734" y="75"/>
                        <a:pt x="731" y="70"/>
                      </a:cubicBezTo>
                      <a:cubicBezTo>
                        <a:pt x="729" y="68"/>
                        <a:pt x="726" y="64"/>
                        <a:pt x="723" y="60"/>
                      </a:cubicBezTo>
                      <a:cubicBezTo>
                        <a:pt x="726" y="59"/>
                        <a:pt x="731" y="56"/>
                        <a:pt x="733" y="55"/>
                      </a:cubicBezTo>
                      <a:cubicBezTo>
                        <a:pt x="737" y="54"/>
                        <a:pt x="745" y="55"/>
                        <a:pt x="749" y="54"/>
                      </a:cubicBezTo>
                      <a:cubicBezTo>
                        <a:pt x="752" y="53"/>
                        <a:pt x="757" y="49"/>
                        <a:pt x="760" y="48"/>
                      </a:cubicBezTo>
                      <a:cubicBezTo>
                        <a:pt x="763" y="47"/>
                        <a:pt x="770" y="47"/>
                        <a:pt x="773" y="48"/>
                      </a:cubicBezTo>
                      <a:cubicBezTo>
                        <a:pt x="776" y="48"/>
                        <a:pt x="781" y="51"/>
                        <a:pt x="783" y="52"/>
                      </a:cubicBezTo>
                      <a:cubicBezTo>
                        <a:pt x="787" y="52"/>
                        <a:pt x="795" y="52"/>
                        <a:pt x="799" y="51"/>
                      </a:cubicBezTo>
                      <a:cubicBezTo>
                        <a:pt x="803" y="49"/>
                        <a:pt x="808" y="40"/>
                        <a:pt x="812" y="38"/>
                      </a:cubicBezTo>
                      <a:cubicBezTo>
                        <a:pt x="817" y="36"/>
                        <a:pt x="827" y="37"/>
                        <a:pt x="833" y="36"/>
                      </a:cubicBezTo>
                      <a:cubicBezTo>
                        <a:pt x="838" y="36"/>
                        <a:pt x="849" y="35"/>
                        <a:pt x="854" y="36"/>
                      </a:cubicBezTo>
                      <a:cubicBezTo>
                        <a:pt x="857" y="38"/>
                        <a:pt x="861" y="43"/>
                        <a:pt x="863" y="45"/>
                      </a:cubicBezTo>
                      <a:cubicBezTo>
                        <a:pt x="865" y="48"/>
                        <a:pt x="868" y="53"/>
                        <a:pt x="870" y="56"/>
                      </a:cubicBezTo>
                      <a:cubicBezTo>
                        <a:pt x="871" y="58"/>
                        <a:pt x="871" y="65"/>
                        <a:pt x="873" y="67"/>
                      </a:cubicBezTo>
                      <a:cubicBezTo>
                        <a:pt x="876" y="69"/>
                        <a:pt x="884" y="70"/>
                        <a:pt x="887" y="70"/>
                      </a:cubicBezTo>
                      <a:cubicBezTo>
                        <a:pt x="892" y="71"/>
                        <a:pt x="901" y="70"/>
                        <a:pt x="906" y="70"/>
                      </a:cubicBezTo>
                      <a:cubicBezTo>
                        <a:pt x="908" y="69"/>
                        <a:pt x="914" y="67"/>
                        <a:pt x="916" y="65"/>
                      </a:cubicBezTo>
                      <a:cubicBezTo>
                        <a:pt x="918" y="64"/>
                        <a:pt x="920" y="59"/>
                        <a:pt x="922" y="57"/>
                      </a:cubicBezTo>
                      <a:cubicBezTo>
                        <a:pt x="925" y="55"/>
                        <a:pt x="933" y="55"/>
                        <a:pt x="936" y="54"/>
                      </a:cubicBezTo>
                      <a:cubicBezTo>
                        <a:pt x="941" y="54"/>
                        <a:pt x="951" y="55"/>
                        <a:pt x="957" y="55"/>
                      </a:cubicBezTo>
                      <a:cubicBezTo>
                        <a:pt x="961" y="54"/>
                        <a:pt x="970" y="51"/>
                        <a:pt x="974" y="49"/>
                      </a:cubicBezTo>
                      <a:cubicBezTo>
                        <a:pt x="977" y="47"/>
                        <a:pt x="983" y="42"/>
                        <a:pt x="985" y="39"/>
                      </a:cubicBezTo>
                      <a:cubicBezTo>
                        <a:pt x="987" y="35"/>
                        <a:pt x="985" y="26"/>
                        <a:pt x="987" y="23"/>
                      </a:cubicBezTo>
                      <a:cubicBezTo>
                        <a:pt x="988" y="20"/>
                        <a:pt x="993" y="16"/>
                        <a:pt x="996" y="15"/>
                      </a:cubicBezTo>
                      <a:cubicBezTo>
                        <a:pt x="1000" y="14"/>
                        <a:pt x="1008" y="15"/>
                        <a:pt x="1012" y="15"/>
                      </a:cubicBezTo>
                      <a:cubicBezTo>
                        <a:pt x="1016" y="16"/>
                        <a:pt x="1025" y="19"/>
                        <a:pt x="1029" y="19"/>
                      </a:cubicBezTo>
                      <a:cubicBezTo>
                        <a:pt x="1033" y="19"/>
                        <a:pt x="1041" y="18"/>
                        <a:pt x="1044" y="16"/>
                      </a:cubicBezTo>
                      <a:cubicBezTo>
                        <a:pt x="1047" y="15"/>
                        <a:pt x="1054" y="13"/>
                        <a:pt x="1056" y="10"/>
                      </a:cubicBezTo>
                      <a:cubicBezTo>
                        <a:pt x="1057" y="9"/>
                        <a:pt x="1054" y="4"/>
                        <a:pt x="1056" y="2"/>
                      </a:cubicBezTo>
                      <a:cubicBezTo>
                        <a:pt x="1058" y="0"/>
                        <a:pt x="1066" y="1"/>
                        <a:pt x="1070" y="1"/>
                      </a:cubicBezTo>
                      <a:cubicBezTo>
                        <a:pt x="1074" y="1"/>
                        <a:pt x="1084" y="2"/>
                        <a:pt x="1088" y="4"/>
                      </a:cubicBezTo>
                      <a:cubicBezTo>
                        <a:pt x="1090" y="5"/>
                        <a:pt x="1096" y="9"/>
                        <a:pt x="1097" y="11"/>
                      </a:cubicBezTo>
                      <a:cubicBezTo>
                        <a:pt x="1098" y="14"/>
                        <a:pt x="1095" y="21"/>
                        <a:pt x="1095" y="24"/>
                      </a:cubicBezTo>
                      <a:cubicBezTo>
                        <a:pt x="1095" y="26"/>
                        <a:pt x="1098" y="29"/>
                        <a:pt x="1098" y="31"/>
                      </a:cubicBezTo>
                      <a:cubicBezTo>
                        <a:pt x="1098" y="34"/>
                        <a:pt x="1097" y="41"/>
                        <a:pt x="1096" y="44"/>
                      </a:cubicBezTo>
                      <a:cubicBezTo>
                        <a:pt x="1095" y="47"/>
                        <a:pt x="1090" y="53"/>
                        <a:pt x="1091" y="56"/>
                      </a:cubicBezTo>
                      <a:cubicBezTo>
                        <a:pt x="1091" y="60"/>
                        <a:pt x="1097" y="65"/>
                        <a:pt x="1100" y="68"/>
                      </a:cubicBezTo>
                      <a:cubicBezTo>
                        <a:pt x="1103" y="71"/>
                        <a:pt x="1114" y="72"/>
                        <a:pt x="1118" y="75"/>
                      </a:cubicBezTo>
                      <a:cubicBezTo>
                        <a:pt x="1120" y="77"/>
                        <a:pt x="1122" y="83"/>
                        <a:pt x="1124" y="85"/>
                      </a:cubicBezTo>
                      <a:cubicBezTo>
                        <a:pt x="1127" y="88"/>
                        <a:pt x="1136" y="90"/>
                        <a:pt x="1140" y="91"/>
                      </a:cubicBezTo>
                      <a:cubicBezTo>
                        <a:pt x="1145" y="91"/>
                        <a:pt x="1153" y="91"/>
                        <a:pt x="1158" y="92"/>
                      </a:cubicBezTo>
                      <a:cubicBezTo>
                        <a:pt x="1162" y="93"/>
                        <a:pt x="1170" y="97"/>
                        <a:pt x="1174" y="100"/>
                      </a:cubicBezTo>
                      <a:cubicBezTo>
                        <a:pt x="1180" y="105"/>
                        <a:pt x="1191" y="117"/>
                        <a:pt x="1196" y="123"/>
                      </a:cubicBezTo>
                      <a:cubicBezTo>
                        <a:pt x="1199" y="127"/>
                        <a:pt x="1204" y="137"/>
                        <a:pt x="1208" y="140"/>
                      </a:cubicBezTo>
                      <a:cubicBezTo>
                        <a:pt x="1211" y="142"/>
                        <a:pt x="1219" y="143"/>
                        <a:pt x="1222" y="144"/>
                      </a:cubicBezTo>
                      <a:cubicBezTo>
                        <a:pt x="1228" y="144"/>
                        <a:pt x="1239" y="140"/>
                        <a:pt x="1244" y="141"/>
                      </a:cubicBezTo>
                      <a:cubicBezTo>
                        <a:pt x="1249" y="141"/>
                        <a:pt x="1257" y="143"/>
                        <a:pt x="1261" y="145"/>
                      </a:cubicBezTo>
                      <a:cubicBezTo>
                        <a:pt x="1263" y="147"/>
                        <a:pt x="1266" y="154"/>
                        <a:pt x="1268" y="155"/>
                      </a:cubicBezTo>
                      <a:cubicBezTo>
                        <a:pt x="1270" y="157"/>
                        <a:pt x="1276" y="159"/>
                        <a:pt x="1279" y="159"/>
                      </a:cubicBezTo>
                      <a:cubicBezTo>
                        <a:pt x="1281" y="159"/>
                        <a:pt x="1287" y="154"/>
                        <a:pt x="1290" y="155"/>
                      </a:cubicBezTo>
                      <a:cubicBezTo>
                        <a:pt x="1294" y="156"/>
                        <a:pt x="1298" y="166"/>
                        <a:pt x="1302" y="169"/>
                      </a:cubicBezTo>
                      <a:cubicBezTo>
                        <a:pt x="1305" y="172"/>
                        <a:pt x="1314" y="174"/>
                        <a:pt x="1318" y="177"/>
                      </a:cubicBezTo>
                      <a:cubicBezTo>
                        <a:pt x="1321" y="179"/>
                        <a:pt x="1325" y="186"/>
                        <a:pt x="1328" y="188"/>
                      </a:cubicBezTo>
                      <a:cubicBezTo>
                        <a:pt x="1331" y="190"/>
                        <a:pt x="1336" y="193"/>
                        <a:pt x="1339" y="194"/>
                      </a:cubicBezTo>
                      <a:cubicBezTo>
                        <a:pt x="1341" y="196"/>
                        <a:pt x="1345" y="198"/>
                        <a:pt x="1346" y="200"/>
                      </a:cubicBezTo>
                      <a:cubicBezTo>
                        <a:pt x="1348" y="201"/>
                        <a:pt x="1349" y="206"/>
                        <a:pt x="1351" y="207"/>
                      </a:cubicBezTo>
                      <a:cubicBezTo>
                        <a:pt x="1353" y="208"/>
                        <a:pt x="1360" y="208"/>
                        <a:pt x="1361" y="206"/>
                      </a:cubicBezTo>
                      <a:cubicBezTo>
                        <a:pt x="1363" y="204"/>
                        <a:pt x="1360" y="198"/>
                        <a:pt x="1360" y="195"/>
                      </a:cubicBezTo>
                      <a:cubicBezTo>
                        <a:pt x="1359" y="192"/>
                        <a:pt x="1356" y="187"/>
                        <a:pt x="1357" y="184"/>
                      </a:cubicBezTo>
                      <a:cubicBezTo>
                        <a:pt x="1357" y="182"/>
                        <a:pt x="1360" y="178"/>
                        <a:pt x="1360" y="175"/>
                      </a:cubicBezTo>
                      <a:cubicBezTo>
                        <a:pt x="1361" y="173"/>
                        <a:pt x="1363" y="167"/>
                        <a:pt x="1363" y="164"/>
                      </a:cubicBezTo>
                      <a:cubicBezTo>
                        <a:pt x="1363" y="161"/>
                        <a:pt x="1361" y="153"/>
                        <a:pt x="1362" y="150"/>
                      </a:cubicBezTo>
                      <a:cubicBezTo>
                        <a:pt x="1362" y="148"/>
                        <a:pt x="1364" y="146"/>
                        <a:pt x="1366" y="145"/>
                      </a:cubicBezTo>
                      <a:cubicBezTo>
                        <a:pt x="1368" y="143"/>
                        <a:pt x="1372" y="141"/>
                        <a:pt x="1375" y="141"/>
                      </a:cubicBezTo>
                      <a:cubicBezTo>
                        <a:pt x="1376" y="141"/>
                        <a:pt x="1379" y="144"/>
                        <a:pt x="1380" y="145"/>
                      </a:cubicBezTo>
                      <a:cubicBezTo>
                        <a:pt x="1382" y="145"/>
                        <a:pt x="1386" y="145"/>
                        <a:pt x="1388" y="145"/>
                      </a:cubicBezTo>
                      <a:cubicBezTo>
                        <a:pt x="1390" y="144"/>
                        <a:pt x="1392" y="139"/>
                        <a:pt x="1394" y="138"/>
                      </a:cubicBezTo>
                      <a:cubicBezTo>
                        <a:pt x="1397" y="137"/>
                        <a:pt x="1405" y="138"/>
                        <a:pt x="1408" y="137"/>
                      </a:cubicBezTo>
                      <a:cubicBezTo>
                        <a:pt x="1411" y="137"/>
                        <a:pt x="1417" y="134"/>
                        <a:pt x="1419" y="134"/>
                      </a:cubicBezTo>
                      <a:cubicBezTo>
                        <a:pt x="1423" y="134"/>
                        <a:pt x="1428" y="139"/>
                        <a:pt x="1431" y="138"/>
                      </a:cubicBezTo>
                      <a:cubicBezTo>
                        <a:pt x="1434" y="138"/>
                        <a:pt x="1437" y="135"/>
                        <a:pt x="1438" y="133"/>
                      </a:cubicBezTo>
                      <a:cubicBezTo>
                        <a:pt x="1440" y="131"/>
                        <a:pt x="1441" y="126"/>
                        <a:pt x="1443" y="125"/>
                      </a:cubicBezTo>
                      <a:cubicBezTo>
                        <a:pt x="1446" y="124"/>
                        <a:pt x="1453" y="126"/>
                        <a:pt x="1456" y="125"/>
                      </a:cubicBezTo>
                      <a:cubicBezTo>
                        <a:pt x="1460" y="125"/>
                        <a:pt x="1469" y="122"/>
                        <a:pt x="1473" y="123"/>
                      </a:cubicBezTo>
                      <a:cubicBezTo>
                        <a:pt x="1476" y="124"/>
                        <a:pt x="1481" y="129"/>
                        <a:pt x="1484" y="131"/>
                      </a:cubicBezTo>
                      <a:cubicBezTo>
                        <a:pt x="1487" y="132"/>
                        <a:pt x="1494" y="133"/>
                        <a:pt x="1497" y="136"/>
                      </a:cubicBezTo>
                      <a:cubicBezTo>
                        <a:pt x="1499" y="138"/>
                        <a:pt x="1500" y="145"/>
                        <a:pt x="1502" y="148"/>
                      </a:cubicBezTo>
                      <a:cubicBezTo>
                        <a:pt x="1504" y="150"/>
                        <a:pt x="1509" y="153"/>
                        <a:pt x="1511" y="154"/>
                      </a:cubicBezTo>
                      <a:cubicBezTo>
                        <a:pt x="1514" y="155"/>
                        <a:pt x="1519" y="155"/>
                        <a:pt x="1521" y="154"/>
                      </a:cubicBezTo>
                      <a:cubicBezTo>
                        <a:pt x="1525" y="153"/>
                        <a:pt x="1531" y="148"/>
                        <a:pt x="1534" y="146"/>
                      </a:cubicBezTo>
                      <a:cubicBezTo>
                        <a:pt x="1537" y="145"/>
                        <a:pt x="1544" y="145"/>
                        <a:pt x="1547" y="145"/>
                      </a:cubicBezTo>
                      <a:cubicBezTo>
                        <a:pt x="1552" y="144"/>
                        <a:pt x="1563" y="142"/>
                        <a:pt x="1568" y="143"/>
                      </a:cubicBezTo>
                      <a:cubicBezTo>
                        <a:pt x="1571" y="144"/>
                        <a:pt x="1578" y="148"/>
                        <a:pt x="1581" y="150"/>
                      </a:cubicBezTo>
                      <a:cubicBezTo>
                        <a:pt x="1583" y="152"/>
                        <a:pt x="1588" y="155"/>
                        <a:pt x="1589" y="158"/>
                      </a:cubicBezTo>
                      <a:cubicBezTo>
                        <a:pt x="1591" y="162"/>
                        <a:pt x="1589" y="172"/>
                        <a:pt x="1591" y="175"/>
                      </a:cubicBezTo>
                      <a:cubicBezTo>
                        <a:pt x="1592" y="178"/>
                        <a:pt x="1596" y="181"/>
                        <a:pt x="1598" y="182"/>
                      </a:cubicBezTo>
                      <a:cubicBezTo>
                        <a:pt x="1600" y="183"/>
                        <a:pt x="1606" y="182"/>
                        <a:pt x="1608" y="182"/>
                      </a:cubicBezTo>
                      <a:cubicBezTo>
                        <a:pt x="1610" y="181"/>
                        <a:pt x="1614" y="178"/>
                        <a:pt x="1617" y="177"/>
                      </a:cubicBezTo>
                      <a:cubicBezTo>
                        <a:pt x="1620" y="177"/>
                        <a:pt x="1626" y="181"/>
                        <a:pt x="1629" y="182"/>
                      </a:cubicBezTo>
                      <a:cubicBezTo>
                        <a:pt x="1635" y="184"/>
                        <a:pt x="1647" y="184"/>
                        <a:pt x="1651" y="189"/>
                      </a:cubicBezTo>
                      <a:cubicBezTo>
                        <a:pt x="1653" y="191"/>
                        <a:pt x="1652" y="198"/>
                        <a:pt x="1652" y="201"/>
                      </a:cubicBezTo>
                      <a:cubicBezTo>
                        <a:pt x="1651" y="203"/>
                        <a:pt x="1648" y="208"/>
                        <a:pt x="1649" y="210"/>
                      </a:cubicBezTo>
                      <a:cubicBezTo>
                        <a:pt x="1649" y="214"/>
                        <a:pt x="1652" y="222"/>
                        <a:pt x="1655" y="225"/>
                      </a:cubicBezTo>
                      <a:cubicBezTo>
                        <a:pt x="1657" y="227"/>
                        <a:pt x="1664" y="231"/>
                        <a:pt x="1668" y="232"/>
                      </a:cubicBezTo>
                      <a:cubicBezTo>
                        <a:pt x="1673" y="233"/>
                        <a:pt x="1684" y="231"/>
                        <a:pt x="1689" y="232"/>
                      </a:cubicBezTo>
                      <a:cubicBezTo>
                        <a:pt x="1694" y="234"/>
                        <a:pt x="1703" y="240"/>
                        <a:pt x="1707" y="242"/>
                      </a:cubicBezTo>
                      <a:cubicBezTo>
                        <a:pt x="1712" y="244"/>
                        <a:pt x="1720" y="247"/>
                        <a:pt x="1725" y="249"/>
                      </a:cubicBezTo>
                      <a:cubicBezTo>
                        <a:pt x="1731" y="252"/>
                        <a:pt x="1744" y="255"/>
                        <a:pt x="1750" y="260"/>
                      </a:cubicBezTo>
                      <a:cubicBezTo>
                        <a:pt x="1753" y="262"/>
                        <a:pt x="1757" y="271"/>
                        <a:pt x="1761" y="274"/>
                      </a:cubicBezTo>
                      <a:cubicBezTo>
                        <a:pt x="1764" y="277"/>
                        <a:pt x="1771" y="279"/>
                        <a:pt x="1774" y="281"/>
                      </a:cubicBezTo>
                      <a:cubicBezTo>
                        <a:pt x="1775" y="282"/>
                        <a:pt x="1780" y="283"/>
                        <a:pt x="1780" y="285"/>
                      </a:cubicBezTo>
                      <a:cubicBezTo>
                        <a:pt x="1781" y="287"/>
                        <a:pt x="1778" y="292"/>
                        <a:pt x="1776" y="294"/>
                      </a:cubicBezTo>
                      <a:cubicBezTo>
                        <a:pt x="1773" y="297"/>
                        <a:pt x="1767" y="300"/>
                        <a:pt x="1763" y="302"/>
                      </a:cubicBezTo>
                      <a:cubicBezTo>
                        <a:pt x="1761" y="303"/>
                        <a:pt x="1756" y="305"/>
                        <a:pt x="1754" y="308"/>
                      </a:cubicBezTo>
                      <a:cubicBezTo>
                        <a:pt x="1752" y="310"/>
                        <a:pt x="1751" y="318"/>
                        <a:pt x="1751" y="321"/>
                      </a:cubicBezTo>
                      <a:cubicBezTo>
                        <a:pt x="1751" y="324"/>
                        <a:pt x="1752" y="330"/>
                        <a:pt x="1753" y="333"/>
                      </a:cubicBezTo>
                      <a:cubicBezTo>
                        <a:pt x="1755" y="335"/>
                        <a:pt x="1759" y="338"/>
                        <a:pt x="1760" y="341"/>
                      </a:cubicBezTo>
                      <a:cubicBezTo>
                        <a:pt x="1762" y="344"/>
                        <a:pt x="1763" y="351"/>
                        <a:pt x="1764" y="354"/>
                      </a:cubicBezTo>
                      <a:cubicBezTo>
                        <a:pt x="1766" y="357"/>
                        <a:pt x="1769" y="363"/>
                        <a:pt x="1770" y="366"/>
                      </a:cubicBezTo>
                      <a:cubicBezTo>
                        <a:pt x="1771" y="371"/>
                        <a:pt x="1771" y="381"/>
                        <a:pt x="1774" y="384"/>
                      </a:cubicBezTo>
                      <a:cubicBezTo>
                        <a:pt x="1776" y="388"/>
                        <a:pt x="1784" y="391"/>
                        <a:pt x="1786" y="394"/>
                      </a:cubicBezTo>
                      <a:cubicBezTo>
                        <a:pt x="1788" y="396"/>
                        <a:pt x="1789" y="402"/>
                        <a:pt x="1792" y="404"/>
                      </a:cubicBezTo>
                      <a:cubicBezTo>
                        <a:pt x="1795" y="407"/>
                        <a:pt x="1803" y="409"/>
                        <a:pt x="1807" y="410"/>
                      </a:cubicBezTo>
                      <a:cubicBezTo>
                        <a:pt x="1809" y="410"/>
                        <a:pt x="1813" y="409"/>
                        <a:pt x="1815" y="410"/>
                      </a:cubicBezTo>
                      <a:cubicBezTo>
                        <a:pt x="1818" y="412"/>
                        <a:pt x="1821" y="418"/>
                        <a:pt x="1824" y="420"/>
                      </a:cubicBezTo>
                      <a:cubicBezTo>
                        <a:pt x="1827" y="423"/>
                        <a:pt x="1832" y="431"/>
                        <a:pt x="1836" y="432"/>
                      </a:cubicBezTo>
                      <a:cubicBezTo>
                        <a:pt x="1840" y="434"/>
                        <a:pt x="1850" y="432"/>
                        <a:pt x="1854" y="434"/>
                      </a:cubicBezTo>
                      <a:cubicBezTo>
                        <a:pt x="1857" y="434"/>
                        <a:pt x="1862" y="438"/>
                        <a:pt x="1864" y="440"/>
                      </a:cubicBezTo>
                      <a:cubicBezTo>
                        <a:pt x="1866" y="443"/>
                        <a:pt x="1869" y="451"/>
                        <a:pt x="1872" y="453"/>
                      </a:cubicBezTo>
                      <a:cubicBezTo>
                        <a:pt x="1874" y="455"/>
                        <a:pt x="1878" y="456"/>
                        <a:pt x="1879" y="457"/>
                      </a:cubicBezTo>
                      <a:cubicBezTo>
                        <a:pt x="1883" y="459"/>
                        <a:pt x="1890" y="463"/>
                        <a:pt x="1892" y="466"/>
                      </a:cubicBezTo>
                      <a:cubicBezTo>
                        <a:pt x="1894" y="468"/>
                        <a:pt x="1896" y="475"/>
                        <a:pt x="1897" y="478"/>
                      </a:cubicBezTo>
                      <a:cubicBezTo>
                        <a:pt x="1899" y="479"/>
                        <a:pt x="1901" y="481"/>
                        <a:pt x="1903" y="483"/>
                      </a:cubicBezTo>
                      <a:cubicBezTo>
                        <a:pt x="1903" y="486"/>
                        <a:pt x="1903" y="491"/>
                        <a:pt x="1903" y="494"/>
                      </a:cubicBezTo>
                      <a:cubicBezTo>
                        <a:pt x="1903" y="496"/>
                        <a:pt x="1901" y="502"/>
                        <a:pt x="1900" y="504"/>
                      </a:cubicBezTo>
                      <a:cubicBezTo>
                        <a:pt x="1898" y="508"/>
                        <a:pt x="1891" y="513"/>
                        <a:pt x="1887" y="515"/>
                      </a:cubicBezTo>
                      <a:cubicBezTo>
                        <a:pt x="1883" y="518"/>
                        <a:pt x="1875" y="524"/>
                        <a:pt x="1870" y="526"/>
                      </a:cubicBezTo>
                      <a:cubicBezTo>
                        <a:pt x="1866" y="529"/>
                        <a:pt x="1855" y="530"/>
                        <a:pt x="1851" y="533"/>
                      </a:cubicBezTo>
                      <a:cubicBezTo>
                        <a:pt x="1845" y="537"/>
                        <a:pt x="1838" y="548"/>
                        <a:pt x="1835" y="554"/>
                      </a:cubicBezTo>
                      <a:cubicBezTo>
                        <a:pt x="1834" y="558"/>
                        <a:pt x="1832" y="566"/>
                        <a:pt x="1832" y="570"/>
                      </a:cubicBezTo>
                      <a:cubicBezTo>
                        <a:pt x="1831" y="573"/>
                        <a:pt x="1830" y="579"/>
                        <a:pt x="1829" y="582"/>
                      </a:cubicBezTo>
                      <a:cubicBezTo>
                        <a:pt x="1827" y="584"/>
                        <a:pt x="1824" y="588"/>
                        <a:pt x="1822" y="590"/>
                      </a:cubicBezTo>
                      <a:cubicBezTo>
                        <a:pt x="1820" y="593"/>
                        <a:pt x="1813" y="599"/>
                        <a:pt x="1812" y="603"/>
                      </a:cubicBezTo>
                      <a:cubicBezTo>
                        <a:pt x="1810" y="609"/>
                        <a:pt x="1814" y="621"/>
                        <a:pt x="1812" y="626"/>
                      </a:cubicBezTo>
                      <a:cubicBezTo>
                        <a:pt x="1811" y="630"/>
                        <a:pt x="1806" y="637"/>
                        <a:pt x="1803" y="640"/>
                      </a:cubicBezTo>
                      <a:cubicBezTo>
                        <a:pt x="1801" y="642"/>
                        <a:pt x="1797" y="646"/>
                        <a:pt x="1794" y="647"/>
                      </a:cubicBezTo>
                      <a:cubicBezTo>
                        <a:pt x="1792" y="647"/>
                        <a:pt x="1787" y="646"/>
                        <a:pt x="1785" y="644"/>
                      </a:cubicBezTo>
                      <a:cubicBezTo>
                        <a:pt x="1783" y="643"/>
                        <a:pt x="1781" y="636"/>
                        <a:pt x="1780" y="633"/>
                      </a:cubicBezTo>
                      <a:cubicBezTo>
                        <a:pt x="1780" y="630"/>
                        <a:pt x="1782" y="624"/>
                        <a:pt x="1782" y="621"/>
                      </a:cubicBezTo>
                      <a:cubicBezTo>
                        <a:pt x="1782" y="619"/>
                        <a:pt x="1782" y="614"/>
                        <a:pt x="1781" y="612"/>
                      </a:cubicBezTo>
                      <a:cubicBezTo>
                        <a:pt x="1779" y="609"/>
                        <a:pt x="1773" y="605"/>
                        <a:pt x="1770" y="604"/>
                      </a:cubicBezTo>
                      <a:cubicBezTo>
                        <a:pt x="1764" y="603"/>
                        <a:pt x="1751" y="604"/>
                        <a:pt x="1745" y="604"/>
                      </a:cubicBezTo>
                      <a:cubicBezTo>
                        <a:pt x="1738" y="605"/>
                        <a:pt x="1725" y="604"/>
                        <a:pt x="1719" y="605"/>
                      </a:cubicBezTo>
                      <a:cubicBezTo>
                        <a:pt x="1713" y="606"/>
                        <a:pt x="1703" y="611"/>
                        <a:pt x="1697" y="613"/>
                      </a:cubicBezTo>
                      <a:cubicBezTo>
                        <a:pt x="1693" y="614"/>
                        <a:pt x="1685" y="618"/>
                        <a:pt x="1681" y="619"/>
                      </a:cubicBezTo>
                      <a:cubicBezTo>
                        <a:pt x="1677" y="619"/>
                        <a:pt x="1670" y="620"/>
                        <a:pt x="1667" y="619"/>
                      </a:cubicBezTo>
                      <a:cubicBezTo>
                        <a:pt x="1665" y="618"/>
                        <a:pt x="1662" y="613"/>
                        <a:pt x="1660" y="612"/>
                      </a:cubicBezTo>
                      <a:cubicBezTo>
                        <a:pt x="1656" y="610"/>
                        <a:pt x="1647" y="610"/>
                        <a:pt x="1643" y="612"/>
                      </a:cubicBezTo>
                      <a:cubicBezTo>
                        <a:pt x="1642" y="612"/>
                        <a:pt x="1639" y="615"/>
                        <a:pt x="1638" y="616"/>
                      </a:cubicBezTo>
                      <a:cubicBezTo>
                        <a:pt x="1635" y="617"/>
                        <a:pt x="1630" y="618"/>
                        <a:pt x="1628" y="617"/>
                      </a:cubicBezTo>
                      <a:cubicBezTo>
                        <a:pt x="1625" y="616"/>
                        <a:pt x="1623" y="611"/>
                        <a:pt x="1622" y="609"/>
                      </a:cubicBezTo>
                      <a:cubicBezTo>
                        <a:pt x="1622" y="607"/>
                        <a:pt x="1625" y="602"/>
                        <a:pt x="1624" y="601"/>
                      </a:cubicBezTo>
                      <a:cubicBezTo>
                        <a:pt x="1622" y="598"/>
                        <a:pt x="1616" y="596"/>
                        <a:pt x="1613" y="594"/>
                      </a:cubicBezTo>
                      <a:cubicBezTo>
                        <a:pt x="1609" y="592"/>
                        <a:pt x="1601" y="588"/>
                        <a:pt x="1596" y="586"/>
                      </a:cubicBezTo>
                      <a:cubicBezTo>
                        <a:pt x="1593" y="585"/>
                        <a:pt x="1585" y="585"/>
                        <a:pt x="1581" y="584"/>
                      </a:cubicBezTo>
                      <a:cubicBezTo>
                        <a:pt x="1578" y="583"/>
                        <a:pt x="1573" y="577"/>
                        <a:pt x="1570" y="575"/>
                      </a:cubicBezTo>
                      <a:cubicBezTo>
                        <a:pt x="1564" y="573"/>
                        <a:pt x="1552" y="573"/>
                        <a:pt x="1547" y="572"/>
                      </a:cubicBezTo>
                      <a:cubicBezTo>
                        <a:pt x="1543" y="571"/>
                        <a:pt x="1537" y="569"/>
                        <a:pt x="1534" y="567"/>
                      </a:cubicBezTo>
                      <a:cubicBezTo>
                        <a:pt x="1532" y="565"/>
                        <a:pt x="1529" y="561"/>
                        <a:pt x="1527" y="559"/>
                      </a:cubicBezTo>
                      <a:cubicBezTo>
                        <a:pt x="1525" y="557"/>
                        <a:pt x="1521" y="553"/>
                        <a:pt x="1518" y="553"/>
                      </a:cubicBezTo>
                      <a:cubicBezTo>
                        <a:pt x="1515" y="552"/>
                        <a:pt x="1509" y="554"/>
                        <a:pt x="1507" y="554"/>
                      </a:cubicBezTo>
                      <a:cubicBezTo>
                        <a:pt x="1505" y="553"/>
                        <a:pt x="1503" y="549"/>
                        <a:pt x="1501" y="549"/>
                      </a:cubicBezTo>
                      <a:cubicBezTo>
                        <a:pt x="1499" y="548"/>
                        <a:pt x="1494" y="552"/>
                        <a:pt x="1491" y="554"/>
                      </a:cubicBezTo>
                      <a:cubicBezTo>
                        <a:pt x="1489" y="555"/>
                        <a:pt x="1486" y="560"/>
                        <a:pt x="1484" y="562"/>
                      </a:cubicBezTo>
                      <a:cubicBezTo>
                        <a:pt x="1481" y="566"/>
                        <a:pt x="1474" y="575"/>
                        <a:pt x="1469" y="578"/>
                      </a:cubicBezTo>
                      <a:cubicBezTo>
                        <a:pt x="1466" y="581"/>
                        <a:pt x="1459" y="586"/>
                        <a:pt x="1455" y="587"/>
                      </a:cubicBezTo>
                      <a:cubicBezTo>
                        <a:pt x="1451" y="588"/>
                        <a:pt x="1442" y="587"/>
                        <a:pt x="1438" y="586"/>
                      </a:cubicBezTo>
                      <a:cubicBezTo>
                        <a:pt x="1434" y="585"/>
                        <a:pt x="1428" y="582"/>
                        <a:pt x="1425" y="581"/>
                      </a:cubicBezTo>
                      <a:cubicBezTo>
                        <a:pt x="1420" y="581"/>
                        <a:pt x="1410" y="583"/>
                        <a:pt x="1406" y="584"/>
                      </a:cubicBezTo>
                      <a:cubicBezTo>
                        <a:pt x="1401" y="585"/>
                        <a:pt x="1393" y="587"/>
                        <a:pt x="1388" y="588"/>
                      </a:cubicBezTo>
                      <a:cubicBezTo>
                        <a:pt x="1385" y="589"/>
                        <a:pt x="1378" y="593"/>
                        <a:pt x="1374" y="593"/>
                      </a:cubicBezTo>
                      <a:cubicBezTo>
                        <a:pt x="1372" y="592"/>
                        <a:pt x="1367" y="590"/>
                        <a:pt x="1365" y="589"/>
                      </a:cubicBezTo>
                      <a:cubicBezTo>
                        <a:pt x="1362" y="586"/>
                        <a:pt x="1360" y="579"/>
                        <a:pt x="1357" y="577"/>
                      </a:cubicBezTo>
                      <a:cubicBezTo>
                        <a:pt x="1355" y="575"/>
                        <a:pt x="1347" y="573"/>
                        <a:pt x="1344" y="572"/>
                      </a:cubicBezTo>
                      <a:cubicBezTo>
                        <a:pt x="1342" y="571"/>
                        <a:pt x="1337" y="569"/>
                        <a:pt x="1335" y="568"/>
                      </a:cubicBezTo>
                      <a:cubicBezTo>
                        <a:pt x="1333" y="566"/>
                        <a:pt x="1329" y="562"/>
                        <a:pt x="1327" y="561"/>
                      </a:cubicBezTo>
                      <a:cubicBezTo>
                        <a:pt x="1324" y="560"/>
                        <a:pt x="1318" y="564"/>
                        <a:pt x="1315" y="563"/>
                      </a:cubicBezTo>
                      <a:cubicBezTo>
                        <a:pt x="1313" y="561"/>
                        <a:pt x="1312" y="553"/>
                        <a:pt x="1309" y="552"/>
                      </a:cubicBezTo>
                      <a:cubicBezTo>
                        <a:pt x="1306" y="550"/>
                        <a:pt x="1299" y="551"/>
                        <a:pt x="1295" y="551"/>
                      </a:cubicBezTo>
                      <a:cubicBezTo>
                        <a:pt x="1289" y="551"/>
                        <a:pt x="1275" y="552"/>
                        <a:pt x="1269" y="554"/>
                      </a:cubicBezTo>
                      <a:cubicBezTo>
                        <a:pt x="1265" y="555"/>
                        <a:pt x="1257" y="561"/>
                        <a:pt x="1253" y="562"/>
                      </a:cubicBezTo>
                      <a:cubicBezTo>
                        <a:pt x="1249" y="564"/>
                        <a:pt x="1240" y="567"/>
                        <a:pt x="1236" y="566"/>
                      </a:cubicBezTo>
                      <a:cubicBezTo>
                        <a:pt x="1232" y="566"/>
                        <a:pt x="1223" y="565"/>
                        <a:pt x="1220" y="562"/>
                      </a:cubicBezTo>
                      <a:cubicBezTo>
                        <a:pt x="1218" y="560"/>
                        <a:pt x="1219" y="553"/>
                        <a:pt x="1217" y="551"/>
                      </a:cubicBezTo>
                      <a:cubicBezTo>
                        <a:pt x="1215" y="550"/>
                        <a:pt x="1210" y="551"/>
                        <a:pt x="1208" y="550"/>
                      </a:cubicBezTo>
                      <a:cubicBezTo>
                        <a:pt x="1204" y="548"/>
                        <a:pt x="1199" y="540"/>
                        <a:pt x="1195" y="538"/>
                      </a:cubicBezTo>
                      <a:cubicBezTo>
                        <a:pt x="1192" y="536"/>
                        <a:pt x="1184" y="537"/>
                        <a:pt x="1181" y="535"/>
                      </a:cubicBezTo>
                      <a:cubicBezTo>
                        <a:pt x="1180" y="534"/>
                        <a:pt x="1180" y="530"/>
                        <a:pt x="1179" y="528"/>
                      </a:cubicBezTo>
                      <a:cubicBezTo>
                        <a:pt x="1177" y="526"/>
                        <a:pt x="1170" y="523"/>
                        <a:pt x="1167" y="521"/>
                      </a:cubicBezTo>
                      <a:cubicBezTo>
                        <a:pt x="1163" y="518"/>
                        <a:pt x="1155" y="513"/>
                        <a:pt x="1151" y="512"/>
                      </a:cubicBezTo>
                      <a:cubicBezTo>
                        <a:pt x="1147" y="512"/>
                        <a:pt x="1139" y="518"/>
                        <a:pt x="1135" y="517"/>
                      </a:cubicBezTo>
                      <a:cubicBezTo>
                        <a:pt x="1133" y="517"/>
                        <a:pt x="1129" y="513"/>
                        <a:pt x="1127" y="512"/>
                      </a:cubicBezTo>
                      <a:cubicBezTo>
                        <a:pt x="1126" y="512"/>
                        <a:pt x="1124" y="512"/>
                        <a:pt x="1123" y="512"/>
                      </a:cubicBezTo>
                      <a:cubicBezTo>
                        <a:pt x="1121" y="514"/>
                        <a:pt x="1118" y="520"/>
                        <a:pt x="1117" y="523"/>
                      </a:cubicBezTo>
                      <a:cubicBezTo>
                        <a:pt x="1115" y="527"/>
                        <a:pt x="1112" y="535"/>
                        <a:pt x="1112" y="539"/>
                      </a:cubicBezTo>
                      <a:cubicBezTo>
                        <a:pt x="1112" y="541"/>
                        <a:pt x="1117" y="545"/>
                        <a:pt x="1117" y="547"/>
                      </a:cubicBezTo>
                      <a:cubicBezTo>
                        <a:pt x="1118" y="551"/>
                        <a:pt x="1114" y="559"/>
                        <a:pt x="1114" y="563"/>
                      </a:cubicBezTo>
                      <a:cubicBezTo>
                        <a:pt x="1113" y="566"/>
                        <a:pt x="1112" y="572"/>
                        <a:pt x="1113" y="575"/>
                      </a:cubicBezTo>
                      <a:cubicBezTo>
                        <a:pt x="1114" y="577"/>
                        <a:pt x="1120" y="579"/>
                        <a:pt x="1121" y="581"/>
                      </a:cubicBezTo>
                      <a:cubicBezTo>
                        <a:pt x="1123" y="583"/>
                        <a:pt x="1125" y="589"/>
                        <a:pt x="1125" y="591"/>
                      </a:cubicBezTo>
                      <a:cubicBezTo>
                        <a:pt x="1124" y="594"/>
                        <a:pt x="1120" y="598"/>
                        <a:pt x="1117" y="599"/>
                      </a:cubicBezTo>
                      <a:cubicBezTo>
                        <a:pt x="1114" y="599"/>
                        <a:pt x="1108" y="596"/>
                        <a:pt x="1105" y="595"/>
                      </a:cubicBezTo>
                      <a:cubicBezTo>
                        <a:pt x="1102" y="594"/>
                        <a:pt x="1096" y="592"/>
                        <a:pt x="1093" y="591"/>
                      </a:cubicBezTo>
                      <a:cubicBezTo>
                        <a:pt x="1090" y="591"/>
                        <a:pt x="1085" y="590"/>
                        <a:pt x="1083" y="591"/>
                      </a:cubicBezTo>
                      <a:cubicBezTo>
                        <a:pt x="1080" y="592"/>
                        <a:pt x="1076" y="598"/>
                        <a:pt x="1073" y="599"/>
                      </a:cubicBezTo>
                      <a:cubicBezTo>
                        <a:pt x="1067" y="601"/>
                        <a:pt x="1054" y="600"/>
                        <a:pt x="1048" y="601"/>
                      </a:cubicBezTo>
                      <a:cubicBezTo>
                        <a:pt x="1044" y="601"/>
                        <a:pt x="1036" y="602"/>
                        <a:pt x="1032" y="601"/>
                      </a:cubicBezTo>
                      <a:cubicBezTo>
                        <a:pt x="1031" y="600"/>
                        <a:pt x="1030" y="595"/>
                        <a:pt x="1028" y="594"/>
                      </a:cubicBezTo>
                      <a:cubicBezTo>
                        <a:pt x="1026" y="592"/>
                        <a:pt x="1021" y="591"/>
                        <a:pt x="1019" y="591"/>
                      </a:cubicBezTo>
                      <a:cubicBezTo>
                        <a:pt x="1017" y="591"/>
                        <a:pt x="1013" y="591"/>
                        <a:pt x="1011" y="591"/>
                      </a:cubicBezTo>
                      <a:cubicBezTo>
                        <a:pt x="1008" y="592"/>
                        <a:pt x="1002" y="596"/>
                        <a:pt x="1000" y="599"/>
                      </a:cubicBezTo>
                      <a:cubicBezTo>
                        <a:pt x="998" y="603"/>
                        <a:pt x="999" y="614"/>
                        <a:pt x="997" y="619"/>
                      </a:cubicBezTo>
                      <a:cubicBezTo>
                        <a:pt x="996" y="623"/>
                        <a:pt x="991" y="631"/>
                        <a:pt x="989" y="635"/>
                      </a:cubicBezTo>
                      <a:cubicBezTo>
                        <a:pt x="987" y="638"/>
                        <a:pt x="984" y="644"/>
                        <a:pt x="982" y="647"/>
                      </a:cubicBezTo>
                      <a:cubicBezTo>
                        <a:pt x="981" y="649"/>
                        <a:pt x="979" y="652"/>
                        <a:pt x="979" y="654"/>
                      </a:cubicBezTo>
                      <a:cubicBezTo>
                        <a:pt x="979" y="656"/>
                        <a:pt x="982" y="658"/>
                        <a:pt x="982" y="660"/>
                      </a:cubicBezTo>
                      <a:cubicBezTo>
                        <a:pt x="982" y="661"/>
                        <a:pt x="982" y="664"/>
                        <a:pt x="982" y="666"/>
                      </a:cubicBezTo>
                      <a:cubicBezTo>
                        <a:pt x="981" y="668"/>
                        <a:pt x="978" y="672"/>
                        <a:pt x="977" y="674"/>
                      </a:cubicBezTo>
                      <a:cubicBezTo>
                        <a:pt x="976" y="676"/>
                        <a:pt x="973" y="680"/>
                        <a:pt x="973" y="683"/>
                      </a:cubicBezTo>
                      <a:cubicBezTo>
                        <a:pt x="972" y="686"/>
                        <a:pt x="970" y="692"/>
                        <a:pt x="971" y="695"/>
                      </a:cubicBezTo>
                      <a:cubicBezTo>
                        <a:pt x="973" y="700"/>
                        <a:pt x="981" y="707"/>
                        <a:pt x="985" y="710"/>
                      </a:cubicBezTo>
                      <a:cubicBezTo>
                        <a:pt x="990" y="716"/>
                        <a:pt x="1002" y="729"/>
                        <a:pt x="1008" y="734"/>
                      </a:cubicBezTo>
                      <a:cubicBezTo>
                        <a:pt x="1012" y="737"/>
                        <a:pt x="1020" y="744"/>
                        <a:pt x="1024" y="746"/>
                      </a:cubicBezTo>
                      <a:cubicBezTo>
                        <a:pt x="1026" y="748"/>
                        <a:pt x="1031" y="751"/>
                        <a:pt x="1034" y="752"/>
                      </a:cubicBezTo>
                      <a:cubicBezTo>
                        <a:pt x="1038" y="753"/>
                        <a:pt x="1046" y="753"/>
                        <a:pt x="1049" y="755"/>
                      </a:cubicBezTo>
                      <a:cubicBezTo>
                        <a:pt x="1053" y="757"/>
                        <a:pt x="1059" y="763"/>
                        <a:pt x="1062" y="765"/>
                      </a:cubicBezTo>
                      <a:cubicBezTo>
                        <a:pt x="1068" y="769"/>
                        <a:pt x="1082" y="775"/>
                        <a:pt x="1088" y="778"/>
                      </a:cubicBezTo>
                      <a:cubicBezTo>
                        <a:pt x="1093" y="781"/>
                        <a:pt x="1103" y="788"/>
                        <a:pt x="1108" y="790"/>
                      </a:cubicBezTo>
                      <a:cubicBezTo>
                        <a:pt x="1111" y="791"/>
                        <a:pt x="1118" y="792"/>
                        <a:pt x="1122" y="792"/>
                      </a:cubicBezTo>
                      <a:cubicBezTo>
                        <a:pt x="1126" y="792"/>
                        <a:pt x="1135" y="791"/>
                        <a:pt x="1139" y="792"/>
                      </a:cubicBezTo>
                      <a:cubicBezTo>
                        <a:pt x="1143" y="793"/>
                        <a:pt x="1150" y="798"/>
                        <a:pt x="1153" y="801"/>
                      </a:cubicBezTo>
                      <a:cubicBezTo>
                        <a:pt x="1157" y="804"/>
                        <a:pt x="1162" y="812"/>
                        <a:pt x="1164" y="815"/>
                      </a:cubicBezTo>
                      <a:cubicBezTo>
                        <a:pt x="1168" y="819"/>
                        <a:pt x="1174" y="827"/>
                        <a:pt x="1178" y="830"/>
                      </a:cubicBezTo>
                      <a:cubicBezTo>
                        <a:pt x="1182" y="833"/>
                        <a:pt x="1192" y="835"/>
                        <a:pt x="1195" y="838"/>
                      </a:cubicBezTo>
                      <a:cubicBezTo>
                        <a:pt x="1198" y="841"/>
                        <a:pt x="1202" y="849"/>
                        <a:pt x="1204" y="853"/>
                      </a:cubicBezTo>
                      <a:cubicBezTo>
                        <a:pt x="1206" y="855"/>
                        <a:pt x="1210" y="860"/>
                        <a:pt x="1211" y="864"/>
                      </a:cubicBezTo>
                      <a:cubicBezTo>
                        <a:pt x="1213" y="869"/>
                        <a:pt x="1216" y="880"/>
                        <a:pt x="1215" y="885"/>
                      </a:cubicBezTo>
                      <a:cubicBezTo>
                        <a:pt x="1214" y="887"/>
                        <a:pt x="1211" y="891"/>
                        <a:pt x="1208" y="892"/>
                      </a:cubicBezTo>
                      <a:cubicBezTo>
                        <a:pt x="1206" y="893"/>
                        <a:pt x="1201" y="892"/>
                        <a:pt x="1198" y="893"/>
                      </a:cubicBezTo>
                      <a:cubicBezTo>
                        <a:pt x="1196" y="894"/>
                        <a:pt x="1191" y="896"/>
                        <a:pt x="1189" y="898"/>
                      </a:cubicBezTo>
                      <a:cubicBezTo>
                        <a:pt x="1187" y="899"/>
                        <a:pt x="1184" y="901"/>
                        <a:pt x="1183" y="903"/>
                      </a:cubicBezTo>
                      <a:cubicBezTo>
                        <a:pt x="1181" y="906"/>
                        <a:pt x="1181" y="916"/>
                        <a:pt x="1180" y="920"/>
                      </a:cubicBezTo>
                      <a:cubicBezTo>
                        <a:pt x="1178" y="922"/>
                        <a:pt x="1174" y="925"/>
                        <a:pt x="1172" y="927"/>
                      </a:cubicBezTo>
                      <a:cubicBezTo>
                        <a:pt x="1170" y="930"/>
                        <a:pt x="1162" y="936"/>
                        <a:pt x="1162" y="940"/>
                      </a:cubicBezTo>
                      <a:cubicBezTo>
                        <a:pt x="1161" y="944"/>
                        <a:pt x="1165" y="949"/>
                        <a:pt x="1168" y="952"/>
                      </a:cubicBezTo>
                      <a:cubicBezTo>
                        <a:pt x="1169" y="953"/>
                        <a:pt x="1174" y="955"/>
                        <a:pt x="1176" y="956"/>
                      </a:cubicBezTo>
                      <a:cubicBezTo>
                        <a:pt x="1179" y="958"/>
                        <a:pt x="1185" y="963"/>
                        <a:pt x="1187" y="966"/>
                      </a:cubicBezTo>
                      <a:cubicBezTo>
                        <a:pt x="1191" y="969"/>
                        <a:pt x="1197" y="977"/>
                        <a:pt x="1199" y="981"/>
                      </a:cubicBezTo>
                      <a:cubicBezTo>
                        <a:pt x="1200" y="985"/>
                        <a:pt x="1198" y="992"/>
                        <a:pt x="1199" y="996"/>
                      </a:cubicBezTo>
                      <a:cubicBezTo>
                        <a:pt x="1200" y="998"/>
                        <a:pt x="1201" y="1004"/>
                        <a:pt x="1203" y="1006"/>
                      </a:cubicBezTo>
                      <a:cubicBezTo>
                        <a:pt x="1205" y="1009"/>
                        <a:pt x="1211" y="1010"/>
                        <a:pt x="1213" y="1012"/>
                      </a:cubicBezTo>
                      <a:cubicBezTo>
                        <a:pt x="1216" y="1015"/>
                        <a:pt x="1220" y="1020"/>
                        <a:pt x="1222" y="1023"/>
                      </a:cubicBezTo>
                      <a:cubicBezTo>
                        <a:pt x="1223" y="1027"/>
                        <a:pt x="1220" y="1034"/>
                        <a:pt x="1222" y="1038"/>
                      </a:cubicBezTo>
                      <a:cubicBezTo>
                        <a:pt x="1223" y="1041"/>
                        <a:pt x="1228" y="1048"/>
                        <a:pt x="1230" y="1051"/>
                      </a:cubicBezTo>
                      <a:cubicBezTo>
                        <a:pt x="1233" y="1054"/>
                        <a:pt x="1239" y="1058"/>
                        <a:pt x="1240" y="1061"/>
                      </a:cubicBezTo>
                      <a:cubicBezTo>
                        <a:pt x="1241" y="1063"/>
                        <a:pt x="1242" y="1068"/>
                        <a:pt x="1242" y="1071"/>
                      </a:cubicBezTo>
                      <a:cubicBezTo>
                        <a:pt x="1241" y="1073"/>
                        <a:pt x="1240" y="1076"/>
                        <a:pt x="1240" y="1078"/>
                      </a:cubicBezTo>
                      <a:cubicBezTo>
                        <a:pt x="1240" y="1081"/>
                        <a:pt x="1242" y="1085"/>
                        <a:pt x="1244" y="1087"/>
                      </a:cubicBezTo>
                      <a:cubicBezTo>
                        <a:pt x="1246" y="1090"/>
                        <a:pt x="1254" y="1091"/>
                        <a:pt x="1256" y="1094"/>
                      </a:cubicBezTo>
                      <a:cubicBezTo>
                        <a:pt x="1258" y="1096"/>
                        <a:pt x="1260" y="1102"/>
                        <a:pt x="1261" y="1107"/>
                      </a:cubicBezTo>
                      <a:cubicBezTo>
                        <a:pt x="1256" y="1108"/>
                        <a:pt x="1248" y="1111"/>
                        <a:pt x="1244" y="1113"/>
                      </a:cubicBezTo>
                      <a:cubicBezTo>
                        <a:pt x="1238" y="1115"/>
                        <a:pt x="1230" y="1123"/>
                        <a:pt x="1225" y="1125"/>
                      </a:cubicBezTo>
                      <a:cubicBezTo>
                        <a:pt x="1221" y="1126"/>
                        <a:pt x="1212" y="1127"/>
                        <a:pt x="1208" y="1127"/>
                      </a:cubicBezTo>
                      <a:cubicBezTo>
                        <a:pt x="1202" y="1126"/>
                        <a:pt x="1190" y="1121"/>
                        <a:pt x="1184" y="1122"/>
                      </a:cubicBezTo>
                      <a:cubicBezTo>
                        <a:pt x="1181" y="1122"/>
                        <a:pt x="1175" y="1127"/>
                        <a:pt x="1172" y="1129"/>
                      </a:cubicBezTo>
                      <a:cubicBezTo>
                        <a:pt x="1168" y="1130"/>
                        <a:pt x="1160" y="1132"/>
                        <a:pt x="1157" y="1135"/>
                      </a:cubicBezTo>
                      <a:cubicBezTo>
                        <a:pt x="1155" y="1138"/>
                        <a:pt x="1156" y="1145"/>
                        <a:pt x="1156" y="1149"/>
                      </a:cubicBezTo>
                      <a:cubicBezTo>
                        <a:pt x="1156" y="1152"/>
                        <a:pt x="1158" y="1157"/>
                        <a:pt x="1158" y="1160"/>
                      </a:cubicBezTo>
                      <a:cubicBezTo>
                        <a:pt x="1157" y="1163"/>
                        <a:pt x="1153" y="1168"/>
                        <a:pt x="1150" y="1170"/>
                      </a:cubicBezTo>
                      <a:cubicBezTo>
                        <a:pt x="1147" y="1172"/>
                        <a:pt x="1139" y="1174"/>
                        <a:pt x="1135" y="1175"/>
                      </a:cubicBezTo>
                      <a:cubicBezTo>
                        <a:pt x="1131" y="1177"/>
                        <a:pt x="1121" y="1180"/>
                        <a:pt x="1117" y="1184"/>
                      </a:cubicBezTo>
                      <a:cubicBezTo>
                        <a:pt x="1113" y="1189"/>
                        <a:pt x="1110" y="1203"/>
                        <a:pt x="1109" y="1211"/>
                      </a:cubicBezTo>
                      <a:cubicBezTo>
                        <a:pt x="1108" y="1214"/>
                        <a:pt x="1111" y="1221"/>
                        <a:pt x="1110" y="1224"/>
                      </a:cubicBezTo>
                      <a:cubicBezTo>
                        <a:pt x="1109" y="1229"/>
                        <a:pt x="1102" y="1236"/>
                        <a:pt x="1098" y="1239"/>
                      </a:cubicBezTo>
                      <a:cubicBezTo>
                        <a:pt x="1095" y="1240"/>
                        <a:pt x="1088" y="1241"/>
                        <a:pt x="1085" y="1243"/>
                      </a:cubicBezTo>
                      <a:cubicBezTo>
                        <a:pt x="1081" y="1246"/>
                        <a:pt x="1075" y="1254"/>
                        <a:pt x="1073" y="1258"/>
                      </a:cubicBezTo>
                      <a:cubicBezTo>
                        <a:pt x="1070" y="1264"/>
                        <a:pt x="1069" y="1278"/>
                        <a:pt x="1067" y="1285"/>
                      </a:cubicBezTo>
                      <a:cubicBezTo>
                        <a:pt x="1065" y="1289"/>
                        <a:pt x="1063" y="1298"/>
                        <a:pt x="1061" y="1302"/>
                      </a:cubicBezTo>
                      <a:cubicBezTo>
                        <a:pt x="1059" y="1305"/>
                        <a:pt x="1055" y="1308"/>
                        <a:pt x="1054" y="1310"/>
                      </a:cubicBezTo>
                      <a:cubicBezTo>
                        <a:pt x="1052" y="1314"/>
                        <a:pt x="1048" y="1322"/>
                        <a:pt x="1049" y="1326"/>
                      </a:cubicBezTo>
                      <a:cubicBezTo>
                        <a:pt x="1049" y="1329"/>
                        <a:pt x="1056" y="1334"/>
                        <a:pt x="1057" y="1337"/>
                      </a:cubicBezTo>
                      <a:cubicBezTo>
                        <a:pt x="1059" y="1340"/>
                        <a:pt x="1062" y="1347"/>
                        <a:pt x="1061" y="1350"/>
                      </a:cubicBezTo>
                      <a:cubicBezTo>
                        <a:pt x="1060" y="1352"/>
                        <a:pt x="1054" y="1353"/>
                        <a:pt x="1052" y="1355"/>
                      </a:cubicBezTo>
                      <a:cubicBezTo>
                        <a:pt x="1048" y="1358"/>
                        <a:pt x="1041" y="1366"/>
                        <a:pt x="1037" y="1371"/>
                      </a:cubicBezTo>
                      <a:cubicBezTo>
                        <a:pt x="1032" y="1377"/>
                        <a:pt x="1024" y="1391"/>
                        <a:pt x="1018" y="1397"/>
                      </a:cubicBezTo>
                      <a:cubicBezTo>
                        <a:pt x="1013" y="1404"/>
                        <a:pt x="1000" y="1416"/>
                        <a:pt x="994" y="1422"/>
                      </a:cubicBezTo>
                      <a:cubicBezTo>
                        <a:pt x="987" y="1431"/>
                        <a:pt x="973" y="1448"/>
                        <a:pt x="966" y="1457"/>
                      </a:cubicBezTo>
                      <a:cubicBezTo>
                        <a:pt x="961" y="1464"/>
                        <a:pt x="950" y="1479"/>
                        <a:pt x="945" y="1486"/>
                      </a:cubicBezTo>
                      <a:cubicBezTo>
                        <a:pt x="940" y="1496"/>
                        <a:pt x="933" y="1516"/>
                        <a:pt x="928" y="1526"/>
                      </a:cubicBezTo>
                      <a:cubicBezTo>
                        <a:pt x="923" y="1535"/>
                        <a:pt x="912" y="1553"/>
                        <a:pt x="906" y="1563"/>
                      </a:cubicBezTo>
                      <a:cubicBezTo>
                        <a:pt x="902" y="1569"/>
                        <a:pt x="894" y="1581"/>
                        <a:pt x="890" y="1587"/>
                      </a:cubicBezTo>
                      <a:cubicBezTo>
                        <a:pt x="887" y="1591"/>
                        <a:pt x="880" y="1600"/>
                        <a:pt x="876" y="1603"/>
                      </a:cubicBezTo>
                      <a:cubicBezTo>
                        <a:pt x="872" y="1606"/>
                        <a:pt x="862" y="1610"/>
                        <a:pt x="860" y="1614"/>
                      </a:cubicBezTo>
                      <a:cubicBezTo>
                        <a:pt x="859" y="1617"/>
                        <a:pt x="860" y="1625"/>
                        <a:pt x="860" y="1628"/>
                      </a:cubicBezTo>
                      <a:cubicBezTo>
                        <a:pt x="861" y="1632"/>
                        <a:pt x="864" y="1638"/>
                        <a:pt x="865" y="1641"/>
                      </a:cubicBezTo>
                      <a:cubicBezTo>
                        <a:pt x="866" y="1648"/>
                        <a:pt x="863" y="1662"/>
                        <a:pt x="863" y="1669"/>
                      </a:cubicBezTo>
                      <a:cubicBezTo>
                        <a:pt x="863" y="1674"/>
                        <a:pt x="863" y="1683"/>
                        <a:pt x="863" y="1688"/>
                      </a:cubicBezTo>
                      <a:cubicBezTo>
                        <a:pt x="863" y="1694"/>
                        <a:pt x="862" y="1707"/>
                        <a:pt x="863" y="1712"/>
                      </a:cubicBezTo>
                      <a:cubicBezTo>
                        <a:pt x="864" y="1715"/>
                        <a:pt x="868" y="1720"/>
                        <a:pt x="870" y="1723"/>
                      </a:cubicBezTo>
                      <a:cubicBezTo>
                        <a:pt x="872" y="1727"/>
                        <a:pt x="876" y="1733"/>
                        <a:pt x="877" y="1736"/>
                      </a:cubicBezTo>
                      <a:cubicBezTo>
                        <a:pt x="877" y="1740"/>
                        <a:pt x="874" y="1747"/>
                        <a:pt x="872" y="1750"/>
                      </a:cubicBezTo>
                      <a:cubicBezTo>
                        <a:pt x="871" y="1753"/>
                        <a:pt x="865" y="1757"/>
                        <a:pt x="865" y="1760"/>
                      </a:cubicBezTo>
                      <a:cubicBezTo>
                        <a:pt x="864" y="1762"/>
                        <a:pt x="867" y="1766"/>
                        <a:pt x="867" y="1768"/>
                      </a:cubicBezTo>
                      <a:cubicBezTo>
                        <a:pt x="868" y="1771"/>
                        <a:pt x="871" y="1777"/>
                        <a:pt x="871" y="1780"/>
                      </a:cubicBezTo>
                      <a:cubicBezTo>
                        <a:pt x="871" y="1785"/>
                        <a:pt x="868" y="1795"/>
                        <a:pt x="866" y="1799"/>
                      </a:cubicBezTo>
                      <a:cubicBezTo>
                        <a:pt x="865" y="1802"/>
                        <a:pt x="862" y="1807"/>
                        <a:pt x="860" y="1809"/>
                      </a:cubicBezTo>
                      <a:cubicBezTo>
                        <a:pt x="858" y="1811"/>
                        <a:pt x="852" y="1813"/>
                        <a:pt x="849" y="1813"/>
                      </a:cubicBezTo>
                      <a:cubicBezTo>
                        <a:pt x="846" y="1814"/>
                        <a:pt x="839" y="1814"/>
                        <a:pt x="836" y="1814"/>
                      </a:cubicBezTo>
                      <a:cubicBezTo>
                        <a:pt x="831" y="1815"/>
                        <a:pt x="821" y="1817"/>
                        <a:pt x="816" y="1815"/>
                      </a:cubicBezTo>
                      <a:cubicBezTo>
                        <a:pt x="811" y="1813"/>
                        <a:pt x="805" y="1803"/>
                        <a:pt x="797" y="1797"/>
                      </a:cubicBezTo>
                      <a:close/>
                    </a:path>
                  </a:pathLst>
                </a:custGeom>
                <a:grpFill/>
                <a:ln w="3175"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750"/>
                </a:p>
              </p:txBody>
            </p:sp>
            <p:sp>
              <p:nvSpPr>
                <p:cNvPr id="59" name="Freeform 198"/>
                <p:cNvSpPr>
                  <a:spLocks/>
                </p:cNvSpPr>
                <p:nvPr/>
              </p:nvSpPr>
              <p:spPr bwMode="auto">
                <a:xfrm>
                  <a:off x="5657851" y="3441701"/>
                  <a:ext cx="455613" cy="233363"/>
                </a:xfrm>
                <a:custGeom>
                  <a:avLst/>
                  <a:gdLst>
                    <a:gd name="T0" fmla="*/ 1791 w 1859"/>
                    <a:gd name="T1" fmla="*/ 707 h 954"/>
                    <a:gd name="T2" fmla="*/ 1724 w 1859"/>
                    <a:gd name="T3" fmla="*/ 758 h 954"/>
                    <a:gd name="T4" fmla="*/ 1653 w 1859"/>
                    <a:gd name="T5" fmla="*/ 795 h 954"/>
                    <a:gd name="T6" fmla="*/ 1540 w 1859"/>
                    <a:gd name="T7" fmla="*/ 791 h 954"/>
                    <a:gd name="T8" fmla="*/ 1434 w 1859"/>
                    <a:gd name="T9" fmla="*/ 798 h 954"/>
                    <a:gd name="T10" fmla="*/ 1434 w 1859"/>
                    <a:gd name="T11" fmla="*/ 851 h 954"/>
                    <a:gd name="T12" fmla="*/ 1364 w 1859"/>
                    <a:gd name="T13" fmla="*/ 831 h 954"/>
                    <a:gd name="T14" fmla="*/ 1315 w 1859"/>
                    <a:gd name="T15" fmla="*/ 847 h 954"/>
                    <a:gd name="T16" fmla="*/ 1227 w 1859"/>
                    <a:gd name="T17" fmla="*/ 834 h 954"/>
                    <a:gd name="T18" fmla="*/ 1135 w 1859"/>
                    <a:gd name="T19" fmla="*/ 813 h 954"/>
                    <a:gd name="T20" fmla="*/ 1040 w 1859"/>
                    <a:gd name="T21" fmla="*/ 846 h 954"/>
                    <a:gd name="T22" fmla="*/ 945 w 1859"/>
                    <a:gd name="T23" fmla="*/ 925 h 954"/>
                    <a:gd name="T24" fmla="*/ 867 w 1859"/>
                    <a:gd name="T25" fmla="*/ 930 h 954"/>
                    <a:gd name="T26" fmla="*/ 791 w 1859"/>
                    <a:gd name="T27" fmla="*/ 933 h 954"/>
                    <a:gd name="T28" fmla="*/ 709 w 1859"/>
                    <a:gd name="T29" fmla="*/ 915 h 954"/>
                    <a:gd name="T30" fmla="*/ 707 w 1859"/>
                    <a:gd name="T31" fmla="*/ 860 h 954"/>
                    <a:gd name="T32" fmla="*/ 641 w 1859"/>
                    <a:gd name="T33" fmla="*/ 762 h 954"/>
                    <a:gd name="T34" fmla="*/ 537 w 1859"/>
                    <a:gd name="T35" fmla="*/ 732 h 954"/>
                    <a:gd name="T36" fmla="*/ 484 w 1859"/>
                    <a:gd name="T37" fmla="*/ 749 h 954"/>
                    <a:gd name="T38" fmla="*/ 404 w 1859"/>
                    <a:gd name="T39" fmla="*/ 735 h 954"/>
                    <a:gd name="T40" fmla="*/ 314 w 1859"/>
                    <a:gd name="T41" fmla="*/ 775 h 954"/>
                    <a:gd name="T42" fmla="*/ 297 w 1859"/>
                    <a:gd name="T43" fmla="*/ 679 h 954"/>
                    <a:gd name="T44" fmla="*/ 291 w 1859"/>
                    <a:gd name="T45" fmla="*/ 624 h 954"/>
                    <a:gd name="T46" fmla="*/ 260 w 1859"/>
                    <a:gd name="T47" fmla="*/ 568 h 954"/>
                    <a:gd name="T48" fmla="*/ 229 w 1859"/>
                    <a:gd name="T49" fmla="*/ 498 h 954"/>
                    <a:gd name="T50" fmla="*/ 210 w 1859"/>
                    <a:gd name="T51" fmla="*/ 437 h 954"/>
                    <a:gd name="T52" fmla="*/ 241 w 1859"/>
                    <a:gd name="T53" fmla="*/ 381 h 954"/>
                    <a:gd name="T54" fmla="*/ 169 w 1859"/>
                    <a:gd name="T55" fmla="*/ 309 h 954"/>
                    <a:gd name="T56" fmla="*/ 64 w 1859"/>
                    <a:gd name="T57" fmla="*/ 269 h 954"/>
                    <a:gd name="T58" fmla="*/ 7 w 1859"/>
                    <a:gd name="T59" fmla="*/ 191 h 954"/>
                    <a:gd name="T60" fmla="*/ 27 w 1859"/>
                    <a:gd name="T61" fmla="*/ 136 h 954"/>
                    <a:gd name="T62" fmla="*/ 78 w 1859"/>
                    <a:gd name="T63" fmla="*/ 118 h 954"/>
                    <a:gd name="T64" fmla="*/ 155 w 1859"/>
                    <a:gd name="T65" fmla="*/ 108 h 954"/>
                    <a:gd name="T66" fmla="*/ 147 w 1859"/>
                    <a:gd name="T67" fmla="*/ 40 h 954"/>
                    <a:gd name="T68" fmla="*/ 209 w 1859"/>
                    <a:gd name="T69" fmla="*/ 45 h 954"/>
                    <a:gd name="T70" fmla="*/ 266 w 1859"/>
                    <a:gd name="T71" fmla="*/ 83 h 954"/>
                    <a:gd name="T72" fmla="*/ 357 w 1859"/>
                    <a:gd name="T73" fmla="*/ 78 h 954"/>
                    <a:gd name="T74" fmla="*/ 418 w 1859"/>
                    <a:gd name="T75" fmla="*/ 105 h 954"/>
                    <a:gd name="T76" fmla="*/ 514 w 1859"/>
                    <a:gd name="T77" fmla="*/ 79 h 954"/>
                    <a:gd name="T78" fmla="*/ 564 w 1859"/>
                    <a:gd name="T79" fmla="*/ 84 h 954"/>
                    <a:gd name="T80" fmla="*/ 654 w 1859"/>
                    <a:gd name="T81" fmla="*/ 118 h 954"/>
                    <a:gd name="T82" fmla="*/ 697 w 1859"/>
                    <a:gd name="T83" fmla="*/ 136 h 954"/>
                    <a:gd name="T84" fmla="*/ 811 w 1859"/>
                    <a:gd name="T85" fmla="*/ 129 h 954"/>
                    <a:gd name="T86" fmla="*/ 842 w 1859"/>
                    <a:gd name="T87" fmla="*/ 143 h 954"/>
                    <a:gd name="T88" fmla="*/ 881 w 1859"/>
                    <a:gd name="T89" fmla="*/ 50 h 954"/>
                    <a:gd name="T90" fmla="*/ 937 w 1859"/>
                    <a:gd name="T91" fmla="*/ 2 h 954"/>
                    <a:gd name="T92" fmla="*/ 995 w 1859"/>
                    <a:gd name="T93" fmla="*/ 61 h 954"/>
                    <a:gd name="T94" fmla="*/ 1096 w 1859"/>
                    <a:gd name="T95" fmla="*/ 86 h 954"/>
                    <a:gd name="T96" fmla="*/ 1145 w 1859"/>
                    <a:gd name="T97" fmla="*/ 127 h 954"/>
                    <a:gd name="T98" fmla="*/ 1232 w 1859"/>
                    <a:gd name="T99" fmla="*/ 122 h 954"/>
                    <a:gd name="T100" fmla="*/ 1314 w 1859"/>
                    <a:gd name="T101" fmla="*/ 140 h 954"/>
                    <a:gd name="T102" fmla="*/ 1401 w 1859"/>
                    <a:gd name="T103" fmla="*/ 172 h 954"/>
                    <a:gd name="T104" fmla="*/ 1467 w 1859"/>
                    <a:gd name="T105" fmla="*/ 228 h 954"/>
                    <a:gd name="T106" fmla="*/ 1499 w 1859"/>
                    <a:gd name="T107" fmla="*/ 267 h 954"/>
                    <a:gd name="T108" fmla="*/ 1555 w 1859"/>
                    <a:gd name="T109" fmla="*/ 285 h 954"/>
                    <a:gd name="T110" fmla="*/ 1626 w 1859"/>
                    <a:gd name="T111" fmla="*/ 341 h 954"/>
                    <a:gd name="T112" fmla="*/ 1678 w 1859"/>
                    <a:gd name="T113" fmla="*/ 430 h 954"/>
                    <a:gd name="T114" fmla="*/ 1640 w 1859"/>
                    <a:gd name="T115" fmla="*/ 499 h 954"/>
                    <a:gd name="T116" fmla="*/ 1600 w 1859"/>
                    <a:gd name="T117" fmla="*/ 556 h 954"/>
                    <a:gd name="T118" fmla="*/ 1665 w 1859"/>
                    <a:gd name="T119" fmla="*/ 610 h 954"/>
                    <a:gd name="T120" fmla="*/ 1719 w 1859"/>
                    <a:gd name="T121" fmla="*/ 596 h 954"/>
                    <a:gd name="T122" fmla="*/ 1783 w 1859"/>
                    <a:gd name="T123" fmla="*/ 635 h 954"/>
                    <a:gd name="T124" fmla="*/ 1857 w 1859"/>
                    <a:gd name="T125" fmla="*/ 669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9" h="954">
                      <a:moveTo>
                        <a:pt x="1857" y="669"/>
                      </a:moveTo>
                      <a:cubicBezTo>
                        <a:pt x="1858" y="669"/>
                        <a:pt x="1858" y="671"/>
                        <a:pt x="1859" y="672"/>
                      </a:cubicBezTo>
                      <a:cubicBezTo>
                        <a:pt x="1856" y="675"/>
                        <a:pt x="1852" y="679"/>
                        <a:pt x="1851" y="680"/>
                      </a:cubicBezTo>
                      <a:cubicBezTo>
                        <a:pt x="1846" y="684"/>
                        <a:pt x="1838" y="692"/>
                        <a:pt x="1833" y="694"/>
                      </a:cubicBezTo>
                      <a:cubicBezTo>
                        <a:pt x="1829" y="696"/>
                        <a:pt x="1819" y="695"/>
                        <a:pt x="1815" y="697"/>
                      </a:cubicBezTo>
                      <a:cubicBezTo>
                        <a:pt x="1809" y="698"/>
                        <a:pt x="1796" y="703"/>
                        <a:pt x="1791" y="707"/>
                      </a:cubicBezTo>
                      <a:cubicBezTo>
                        <a:pt x="1786" y="711"/>
                        <a:pt x="1780" y="722"/>
                        <a:pt x="1776" y="726"/>
                      </a:cubicBezTo>
                      <a:cubicBezTo>
                        <a:pt x="1774" y="728"/>
                        <a:pt x="1770" y="732"/>
                        <a:pt x="1767" y="733"/>
                      </a:cubicBezTo>
                      <a:cubicBezTo>
                        <a:pt x="1763" y="734"/>
                        <a:pt x="1756" y="731"/>
                        <a:pt x="1752" y="730"/>
                      </a:cubicBezTo>
                      <a:cubicBezTo>
                        <a:pt x="1750" y="730"/>
                        <a:pt x="1744" y="730"/>
                        <a:pt x="1741" y="730"/>
                      </a:cubicBezTo>
                      <a:cubicBezTo>
                        <a:pt x="1738" y="731"/>
                        <a:pt x="1732" y="735"/>
                        <a:pt x="1730" y="738"/>
                      </a:cubicBezTo>
                      <a:cubicBezTo>
                        <a:pt x="1727" y="742"/>
                        <a:pt x="1725" y="753"/>
                        <a:pt x="1724" y="758"/>
                      </a:cubicBezTo>
                      <a:cubicBezTo>
                        <a:pt x="1724" y="762"/>
                        <a:pt x="1726" y="769"/>
                        <a:pt x="1724" y="772"/>
                      </a:cubicBezTo>
                      <a:cubicBezTo>
                        <a:pt x="1723" y="776"/>
                        <a:pt x="1716" y="781"/>
                        <a:pt x="1712" y="783"/>
                      </a:cubicBezTo>
                      <a:cubicBezTo>
                        <a:pt x="1709" y="784"/>
                        <a:pt x="1703" y="785"/>
                        <a:pt x="1699" y="785"/>
                      </a:cubicBezTo>
                      <a:cubicBezTo>
                        <a:pt x="1696" y="786"/>
                        <a:pt x="1689" y="783"/>
                        <a:pt x="1685" y="783"/>
                      </a:cubicBezTo>
                      <a:cubicBezTo>
                        <a:pt x="1680" y="783"/>
                        <a:pt x="1671" y="787"/>
                        <a:pt x="1666" y="789"/>
                      </a:cubicBezTo>
                      <a:cubicBezTo>
                        <a:pt x="1663" y="790"/>
                        <a:pt x="1657" y="795"/>
                        <a:pt x="1653" y="795"/>
                      </a:cubicBezTo>
                      <a:cubicBezTo>
                        <a:pt x="1650" y="796"/>
                        <a:pt x="1642" y="793"/>
                        <a:pt x="1638" y="793"/>
                      </a:cubicBezTo>
                      <a:cubicBezTo>
                        <a:pt x="1633" y="793"/>
                        <a:pt x="1622" y="793"/>
                        <a:pt x="1616" y="793"/>
                      </a:cubicBezTo>
                      <a:cubicBezTo>
                        <a:pt x="1610" y="793"/>
                        <a:pt x="1599" y="796"/>
                        <a:pt x="1594" y="795"/>
                      </a:cubicBezTo>
                      <a:cubicBezTo>
                        <a:pt x="1590" y="795"/>
                        <a:pt x="1585" y="790"/>
                        <a:pt x="1581" y="789"/>
                      </a:cubicBezTo>
                      <a:cubicBezTo>
                        <a:pt x="1575" y="787"/>
                        <a:pt x="1564" y="788"/>
                        <a:pt x="1558" y="789"/>
                      </a:cubicBezTo>
                      <a:cubicBezTo>
                        <a:pt x="1553" y="789"/>
                        <a:pt x="1544" y="790"/>
                        <a:pt x="1540" y="791"/>
                      </a:cubicBezTo>
                      <a:cubicBezTo>
                        <a:pt x="1534" y="794"/>
                        <a:pt x="1526" y="803"/>
                        <a:pt x="1521" y="805"/>
                      </a:cubicBezTo>
                      <a:cubicBezTo>
                        <a:pt x="1516" y="808"/>
                        <a:pt x="1506" y="811"/>
                        <a:pt x="1500" y="811"/>
                      </a:cubicBezTo>
                      <a:cubicBezTo>
                        <a:pt x="1495" y="812"/>
                        <a:pt x="1482" y="812"/>
                        <a:pt x="1477" y="811"/>
                      </a:cubicBezTo>
                      <a:cubicBezTo>
                        <a:pt x="1473" y="809"/>
                        <a:pt x="1466" y="804"/>
                        <a:pt x="1462" y="802"/>
                      </a:cubicBezTo>
                      <a:cubicBezTo>
                        <a:pt x="1460" y="801"/>
                        <a:pt x="1455" y="798"/>
                        <a:pt x="1452" y="798"/>
                      </a:cubicBezTo>
                      <a:cubicBezTo>
                        <a:pt x="1448" y="797"/>
                        <a:pt x="1438" y="796"/>
                        <a:pt x="1434" y="798"/>
                      </a:cubicBezTo>
                      <a:cubicBezTo>
                        <a:pt x="1432" y="799"/>
                        <a:pt x="1429" y="805"/>
                        <a:pt x="1428" y="808"/>
                      </a:cubicBezTo>
                      <a:cubicBezTo>
                        <a:pt x="1427" y="814"/>
                        <a:pt x="1427" y="827"/>
                        <a:pt x="1430" y="832"/>
                      </a:cubicBezTo>
                      <a:cubicBezTo>
                        <a:pt x="1431" y="834"/>
                        <a:pt x="1432" y="836"/>
                        <a:pt x="1434" y="837"/>
                      </a:cubicBezTo>
                      <a:cubicBezTo>
                        <a:pt x="1434" y="837"/>
                        <a:pt x="1434" y="837"/>
                        <a:pt x="1434" y="837"/>
                      </a:cubicBezTo>
                      <a:cubicBezTo>
                        <a:pt x="1433" y="838"/>
                        <a:pt x="1430" y="840"/>
                        <a:pt x="1430" y="842"/>
                      </a:cubicBezTo>
                      <a:cubicBezTo>
                        <a:pt x="1429" y="844"/>
                        <a:pt x="1435" y="848"/>
                        <a:pt x="1434" y="851"/>
                      </a:cubicBezTo>
                      <a:cubicBezTo>
                        <a:pt x="1434" y="854"/>
                        <a:pt x="1428" y="859"/>
                        <a:pt x="1424" y="859"/>
                      </a:cubicBezTo>
                      <a:cubicBezTo>
                        <a:pt x="1420" y="861"/>
                        <a:pt x="1410" y="856"/>
                        <a:pt x="1405" y="855"/>
                      </a:cubicBezTo>
                      <a:cubicBezTo>
                        <a:pt x="1401" y="853"/>
                        <a:pt x="1393" y="848"/>
                        <a:pt x="1389" y="847"/>
                      </a:cubicBezTo>
                      <a:cubicBezTo>
                        <a:pt x="1385" y="847"/>
                        <a:pt x="1377" y="848"/>
                        <a:pt x="1373" y="847"/>
                      </a:cubicBezTo>
                      <a:cubicBezTo>
                        <a:pt x="1371" y="847"/>
                        <a:pt x="1365" y="846"/>
                        <a:pt x="1363" y="843"/>
                      </a:cubicBezTo>
                      <a:cubicBezTo>
                        <a:pt x="1362" y="841"/>
                        <a:pt x="1364" y="834"/>
                        <a:pt x="1364" y="831"/>
                      </a:cubicBezTo>
                      <a:cubicBezTo>
                        <a:pt x="1364" y="829"/>
                        <a:pt x="1363" y="824"/>
                        <a:pt x="1362" y="823"/>
                      </a:cubicBezTo>
                      <a:cubicBezTo>
                        <a:pt x="1361" y="821"/>
                        <a:pt x="1357" y="818"/>
                        <a:pt x="1354" y="817"/>
                      </a:cubicBezTo>
                      <a:cubicBezTo>
                        <a:pt x="1352" y="816"/>
                        <a:pt x="1346" y="816"/>
                        <a:pt x="1343" y="817"/>
                      </a:cubicBezTo>
                      <a:cubicBezTo>
                        <a:pt x="1340" y="817"/>
                        <a:pt x="1334" y="820"/>
                        <a:pt x="1332" y="822"/>
                      </a:cubicBezTo>
                      <a:cubicBezTo>
                        <a:pt x="1329" y="825"/>
                        <a:pt x="1328" y="833"/>
                        <a:pt x="1326" y="836"/>
                      </a:cubicBezTo>
                      <a:cubicBezTo>
                        <a:pt x="1323" y="839"/>
                        <a:pt x="1319" y="846"/>
                        <a:pt x="1315" y="847"/>
                      </a:cubicBezTo>
                      <a:cubicBezTo>
                        <a:pt x="1312" y="848"/>
                        <a:pt x="1305" y="844"/>
                        <a:pt x="1302" y="843"/>
                      </a:cubicBezTo>
                      <a:cubicBezTo>
                        <a:pt x="1300" y="842"/>
                        <a:pt x="1296" y="841"/>
                        <a:pt x="1294" y="840"/>
                      </a:cubicBezTo>
                      <a:cubicBezTo>
                        <a:pt x="1289" y="838"/>
                        <a:pt x="1281" y="835"/>
                        <a:pt x="1276" y="833"/>
                      </a:cubicBezTo>
                      <a:cubicBezTo>
                        <a:pt x="1272" y="832"/>
                        <a:pt x="1263" y="828"/>
                        <a:pt x="1259" y="828"/>
                      </a:cubicBezTo>
                      <a:cubicBezTo>
                        <a:pt x="1253" y="827"/>
                        <a:pt x="1243" y="827"/>
                        <a:pt x="1237" y="828"/>
                      </a:cubicBezTo>
                      <a:cubicBezTo>
                        <a:pt x="1234" y="829"/>
                        <a:pt x="1230" y="833"/>
                        <a:pt x="1227" y="834"/>
                      </a:cubicBezTo>
                      <a:cubicBezTo>
                        <a:pt x="1224" y="834"/>
                        <a:pt x="1217" y="832"/>
                        <a:pt x="1215" y="830"/>
                      </a:cubicBezTo>
                      <a:cubicBezTo>
                        <a:pt x="1213" y="828"/>
                        <a:pt x="1212" y="823"/>
                        <a:pt x="1211" y="822"/>
                      </a:cubicBezTo>
                      <a:cubicBezTo>
                        <a:pt x="1208" y="820"/>
                        <a:pt x="1202" y="819"/>
                        <a:pt x="1199" y="818"/>
                      </a:cubicBezTo>
                      <a:cubicBezTo>
                        <a:pt x="1195" y="818"/>
                        <a:pt x="1187" y="820"/>
                        <a:pt x="1182" y="819"/>
                      </a:cubicBezTo>
                      <a:cubicBezTo>
                        <a:pt x="1178" y="818"/>
                        <a:pt x="1171" y="813"/>
                        <a:pt x="1167" y="812"/>
                      </a:cubicBezTo>
                      <a:cubicBezTo>
                        <a:pt x="1159" y="811"/>
                        <a:pt x="1143" y="814"/>
                        <a:pt x="1135" y="813"/>
                      </a:cubicBezTo>
                      <a:cubicBezTo>
                        <a:pt x="1127" y="813"/>
                        <a:pt x="1111" y="810"/>
                        <a:pt x="1103" y="810"/>
                      </a:cubicBezTo>
                      <a:cubicBezTo>
                        <a:pt x="1098" y="810"/>
                        <a:pt x="1087" y="809"/>
                        <a:pt x="1083" y="811"/>
                      </a:cubicBezTo>
                      <a:cubicBezTo>
                        <a:pt x="1080" y="812"/>
                        <a:pt x="1076" y="818"/>
                        <a:pt x="1074" y="820"/>
                      </a:cubicBezTo>
                      <a:cubicBezTo>
                        <a:pt x="1070" y="823"/>
                        <a:pt x="1062" y="831"/>
                        <a:pt x="1058" y="833"/>
                      </a:cubicBezTo>
                      <a:cubicBezTo>
                        <a:pt x="1055" y="834"/>
                        <a:pt x="1048" y="832"/>
                        <a:pt x="1046" y="834"/>
                      </a:cubicBezTo>
                      <a:cubicBezTo>
                        <a:pt x="1043" y="835"/>
                        <a:pt x="1043" y="844"/>
                        <a:pt x="1040" y="846"/>
                      </a:cubicBezTo>
                      <a:cubicBezTo>
                        <a:pt x="1037" y="848"/>
                        <a:pt x="1029" y="845"/>
                        <a:pt x="1025" y="846"/>
                      </a:cubicBezTo>
                      <a:cubicBezTo>
                        <a:pt x="1021" y="847"/>
                        <a:pt x="1014" y="852"/>
                        <a:pt x="1011" y="855"/>
                      </a:cubicBezTo>
                      <a:cubicBezTo>
                        <a:pt x="1007" y="860"/>
                        <a:pt x="999" y="871"/>
                        <a:pt x="995" y="876"/>
                      </a:cubicBezTo>
                      <a:cubicBezTo>
                        <a:pt x="991" y="882"/>
                        <a:pt x="982" y="894"/>
                        <a:pt x="977" y="899"/>
                      </a:cubicBezTo>
                      <a:cubicBezTo>
                        <a:pt x="972" y="905"/>
                        <a:pt x="963" y="916"/>
                        <a:pt x="957" y="920"/>
                      </a:cubicBezTo>
                      <a:cubicBezTo>
                        <a:pt x="954" y="922"/>
                        <a:pt x="948" y="924"/>
                        <a:pt x="945" y="925"/>
                      </a:cubicBezTo>
                      <a:cubicBezTo>
                        <a:pt x="941" y="926"/>
                        <a:pt x="932" y="924"/>
                        <a:pt x="929" y="925"/>
                      </a:cubicBezTo>
                      <a:cubicBezTo>
                        <a:pt x="925" y="926"/>
                        <a:pt x="921" y="933"/>
                        <a:pt x="918" y="935"/>
                      </a:cubicBezTo>
                      <a:cubicBezTo>
                        <a:pt x="915" y="937"/>
                        <a:pt x="908" y="941"/>
                        <a:pt x="904" y="942"/>
                      </a:cubicBezTo>
                      <a:cubicBezTo>
                        <a:pt x="901" y="943"/>
                        <a:pt x="896" y="943"/>
                        <a:pt x="893" y="942"/>
                      </a:cubicBezTo>
                      <a:cubicBezTo>
                        <a:pt x="888" y="941"/>
                        <a:pt x="881" y="935"/>
                        <a:pt x="876" y="933"/>
                      </a:cubicBezTo>
                      <a:cubicBezTo>
                        <a:pt x="874" y="932"/>
                        <a:pt x="870" y="930"/>
                        <a:pt x="867" y="930"/>
                      </a:cubicBezTo>
                      <a:cubicBezTo>
                        <a:pt x="865" y="930"/>
                        <a:pt x="861" y="933"/>
                        <a:pt x="859" y="934"/>
                      </a:cubicBezTo>
                      <a:cubicBezTo>
                        <a:pt x="857" y="936"/>
                        <a:pt x="855" y="943"/>
                        <a:pt x="852" y="945"/>
                      </a:cubicBezTo>
                      <a:cubicBezTo>
                        <a:pt x="849" y="948"/>
                        <a:pt x="839" y="952"/>
                        <a:pt x="834" y="953"/>
                      </a:cubicBezTo>
                      <a:cubicBezTo>
                        <a:pt x="830" y="954"/>
                        <a:pt x="821" y="954"/>
                        <a:pt x="817" y="953"/>
                      </a:cubicBezTo>
                      <a:cubicBezTo>
                        <a:pt x="811" y="952"/>
                        <a:pt x="800" y="951"/>
                        <a:pt x="796" y="947"/>
                      </a:cubicBezTo>
                      <a:cubicBezTo>
                        <a:pt x="793" y="944"/>
                        <a:pt x="793" y="936"/>
                        <a:pt x="791" y="933"/>
                      </a:cubicBezTo>
                      <a:cubicBezTo>
                        <a:pt x="789" y="930"/>
                        <a:pt x="784" y="927"/>
                        <a:pt x="781" y="926"/>
                      </a:cubicBezTo>
                      <a:cubicBezTo>
                        <a:pt x="777" y="924"/>
                        <a:pt x="768" y="924"/>
                        <a:pt x="765" y="921"/>
                      </a:cubicBezTo>
                      <a:cubicBezTo>
                        <a:pt x="761" y="920"/>
                        <a:pt x="757" y="913"/>
                        <a:pt x="754" y="911"/>
                      </a:cubicBezTo>
                      <a:cubicBezTo>
                        <a:pt x="751" y="909"/>
                        <a:pt x="745" y="907"/>
                        <a:pt x="741" y="907"/>
                      </a:cubicBezTo>
                      <a:cubicBezTo>
                        <a:pt x="738" y="907"/>
                        <a:pt x="731" y="910"/>
                        <a:pt x="728" y="911"/>
                      </a:cubicBezTo>
                      <a:cubicBezTo>
                        <a:pt x="723" y="912"/>
                        <a:pt x="714" y="915"/>
                        <a:pt x="709" y="915"/>
                      </a:cubicBezTo>
                      <a:cubicBezTo>
                        <a:pt x="706" y="915"/>
                        <a:pt x="699" y="913"/>
                        <a:pt x="696" y="911"/>
                      </a:cubicBezTo>
                      <a:cubicBezTo>
                        <a:pt x="691" y="907"/>
                        <a:pt x="686" y="898"/>
                        <a:pt x="683" y="893"/>
                      </a:cubicBezTo>
                      <a:cubicBezTo>
                        <a:pt x="681" y="888"/>
                        <a:pt x="678" y="877"/>
                        <a:pt x="679" y="872"/>
                      </a:cubicBezTo>
                      <a:cubicBezTo>
                        <a:pt x="679" y="870"/>
                        <a:pt x="682" y="866"/>
                        <a:pt x="684" y="864"/>
                      </a:cubicBezTo>
                      <a:cubicBezTo>
                        <a:pt x="686" y="862"/>
                        <a:pt x="692" y="861"/>
                        <a:pt x="694" y="860"/>
                      </a:cubicBezTo>
                      <a:cubicBezTo>
                        <a:pt x="697" y="860"/>
                        <a:pt x="704" y="861"/>
                        <a:pt x="707" y="860"/>
                      </a:cubicBezTo>
                      <a:cubicBezTo>
                        <a:pt x="709" y="859"/>
                        <a:pt x="713" y="855"/>
                        <a:pt x="714" y="853"/>
                      </a:cubicBezTo>
                      <a:cubicBezTo>
                        <a:pt x="715" y="850"/>
                        <a:pt x="715" y="843"/>
                        <a:pt x="714" y="840"/>
                      </a:cubicBezTo>
                      <a:cubicBezTo>
                        <a:pt x="713" y="837"/>
                        <a:pt x="709" y="830"/>
                        <a:pt x="706" y="827"/>
                      </a:cubicBezTo>
                      <a:cubicBezTo>
                        <a:pt x="701" y="820"/>
                        <a:pt x="686" y="808"/>
                        <a:pt x="680" y="801"/>
                      </a:cubicBezTo>
                      <a:cubicBezTo>
                        <a:pt x="676" y="797"/>
                        <a:pt x="668" y="787"/>
                        <a:pt x="664" y="782"/>
                      </a:cubicBezTo>
                      <a:cubicBezTo>
                        <a:pt x="658" y="777"/>
                        <a:pt x="648" y="766"/>
                        <a:pt x="641" y="762"/>
                      </a:cubicBezTo>
                      <a:cubicBezTo>
                        <a:pt x="635" y="759"/>
                        <a:pt x="622" y="757"/>
                        <a:pt x="615" y="756"/>
                      </a:cubicBezTo>
                      <a:cubicBezTo>
                        <a:pt x="609" y="755"/>
                        <a:pt x="596" y="754"/>
                        <a:pt x="590" y="752"/>
                      </a:cubicBezTo>
                      <a:cubicBezTo>
                        <a:pt x="586" y="751"/>
                        <a:pt x="578" y="746"/>
                        <a:pt x="574" y="745"/>
                      </a:cubicBezTo>
                      <a:cubicBezTo>
                        <a:pt x="569" y="743"/>
                        <a:pt x="559" y="740"/>
                        <a:pt x="554" y="738"/>
                      </a:cubicBezTo>
                      <a:cubicBezTo>
                        <a:pt x="551" y="736"/>
                        <a:pt x="547" y="733"/>
                        <a:pt x="544" y="732"/>
                      </a:cubicBezTo>
                      <a:cubicBezTo>
                        <a:pt x="542" y="731"/>
                        <a:pt x="539" y="731"/>
                        <a:pt x="537" y="732"/>
                      </a:cubicBezTo>
                      <a:cubicBezTo>
                        <a:pt x="534" y="734"/>
                        <a:pt x="533" y="743"/>
                        <a:pt x="532" y="746"/>
                      </a:cubicBezTo>
                      <a:cubicBezTo>
                        <a:pt x="532" y="748"/>
                        <a:pt x="532" y="751"/>
                        <a:pt x="531" y="753"/>
                      </a:cubicBezTo>
                      <a:cubicBezTo>
                        <a:pt x="528" y="756"/>
                        <a:pt x="519" y="758"/>
                        <a:pt x="516" y="759"/>
                      </a:cubicBezTo>
                      <a:cubicBezTo>
                        <a:pt x="512" y="761"/>
                        <a:pt x="505" y="763"/>
                        <a:pt x="502" y="763"/>
                      </a:cubicBezTo>
                      <a:cubicBezTo>
                        <a:pt x="499" y="763"/>
                        <a:pt x="493" y="760"/>
                        <a:pt x="491" y="758"/>
                      </a:cubicBezTo>
                      <a:cubicBezTo>
                        <a:pt x="488" y="756"/>
                        <a:pt x="486" y="751"/>
                        <a:pt x="484" y="749"/>
                      </a:cubicBezTo>
                      <a:cubicBezTo>
                        <a:pt x="482" y="748"/>
                        <a:pt x="477" y="748"/>
                        <a:pt x="475" y="746"/>
                      </a:cubicBezTo>
                      <a:cubicBezTo>
                        <a:pt x="472" y="744"/>
                        <a:pt x="470" y="737"/>
                        <a:pt x="468" y="735"/>
                      </a:cubicBezTo>
                      <a:cubicBezTo>
                        <a:pt x="465" y="731"/>
                        <a:pt x="459" y="723"/>
                        <a:pt x="456" y="720"/>
                      </a:cubicBezTo>
                      <a:cubicBezTo>
                        <a:pt x="452" y="718"/>
                        <a:pt x="443" y="714"/>
                        <a:pt x="439" y="714"/>
                      </a:cubicBezTo>
                      <a:cubicBezTo>
                        <a:pt x="434" y="714"/>
                        <a:pt x="424" y="719"/>
                        <a:pt x="420" y="722"/>
                      </a:cubicBezTo>
                      <a:cubicBezTo>
                        <a:pt x="416" y="725"/>
                        <a:pt x="408" y="731"/>
                        <a:pt x="404" y="735"/>
                      </a:cubicBezTo>
                      <a:cubicBezTo>
                        <a:pt x="400" y="739"/>
                        <a:pt x="394" y="750"/>
                        <a:pt x="390" y="755"/>
                      </a:cubicBezTo>
                      <a:cubicBezTo>
                        <a:pt x="387" y="759"/>
                        <a:pt x="381" y="766"/>
                        <a:pt x="377" y="768"/>
                      </a:cubicBezTo>
                      <a:cubicBezTo>
                        <a:pt x="373" y="771"/>
                        <a:pt x="364" y="772"/>
                        <a:pt x="359" y="773"/>
                      </a:cubicBezTo>
                      <a:cubicBezTo>
                        <a:pt x="353" y="774"/>
                        <a:pt x="341" y="776"/>
                        <a:pt x="335" y="777"/>
                      </a:cubicBezTo>
                      <a:cubicBezTo>
                        <a:pt x="332" y="777"/>
                        <a:pt x="327" y="778"/>
                        <a:pt x="324" y="778"/>
                      </a:cubicBezTo>
                      <a:cubicBezTo>
                        <a:pt x="321" y="778"/>
                        <a:pt x="316" y="777"/>
                        <a:pt x="314" y="775"/>
                      </a:cubicBezTo>
                      <a:cubicBezTo>
                        <a:pt x="312" y="773"/>
                        <a:pt x="314" y="767"/>
                        <a:pt x="314" y="764"/>
                      </a:cubicBezTo>
                      <a:cubicBezTo>
                        <a:pt x="313" y="761"/>
                        <a:pt x="312" y="756"/>
                        <a:pt x="311" y="753"/>
                      </a:cubicBezTo>
                      <a:cubicBezTo>
                        <a:pt x="310" y="748"/>
                        <a:pt x="307" y="738"/>
                        <a:pt x="304" y="734"/>
                      </a:cubicBezTo>
                      <a:cubicBezTo>
                        <a:pt x="302" y="731"/>
                        <a:pt x="296" y="727"/>
                        <a:pt x="295" y="724"/>
                      </a:cubicBezTo>
                      <a:cubicBezTo>
                        <a:pt x="293" y="718"/>
                        <a:pt x="294" y="705"/>
                        <a:pt x="295" y="699"/>
                      </a:cubicBezTo>
                      <a:cubicBezTo>
                        <a:pt x="295" y="694"/>
                        <a:pt x="296" y="684"/>
                        <a:pt x="297" y="679"/>
                      </a:cubicBezTo>
                      <a:cubicBezTo>
                        <a:pt x="298" y="674"/>
                        <a:pt x="300" y="663"/>
                        <a:pt x="302" y="659"/>
                      </a:cubicBezTo>
                      <a:cubicBezTo>
                        <a:pt x="304" y="655"/>
                        <a:pt x="310" y="649"/>
                        <a:pt x="312" y="646"/>
                      </a:cubicBezTo>
                      <a:cubicBezTo>
                        <a:pt x="313" y="644"/>
                        <a:pt x="316" y="641"/>
                        <a:pt x="316" y="639"/>
                      </a:cubicBezTo>
                      <a:cubicBezTo>
                        <a:pt x="316" y="636"/>
                        <a:pt x="312" y="630"/>
                        <a:pt x="310" y="628"/>
                      </a:cubicBezTo>
                      <a:cubicBezTo>
                        <a:pt x="307" y="626"/>
                        <a:pt x="298" y="624"/>
                        <a:pt x="294" y="624"/>
                      </a:cubicBezTo>
                      <a:cubicBezTo>
                        <a:pt x="293" y="624"/>
                        <a:pt x="292" y="624"/>
                        <a:pt x="291" y="624"/>
                      </a:cubicBezTo>
                      <a:cubicBezTo>
                        <a:pt x="290" y="619"/>
                        <a:pt x="288" y="613"/>
                        <a:pt x="286" y="611"/>
                      </a:cubicBezTo>
                      <a:cubicBezTo>
                        <a:pt x="284" y="608"/>
                        <a:pt x="276" y="607"/>
                        <a:pt x="274" y="604"/>
                      </a:cubicBezTo>
                      <a:cubicBezTo>
                        <a:pt x="272" y="602"/>
                        <a:pt x="270" y="598"/>
                        <a:pt x="270" y="595"/>
                      </a:cubicBezTo>
                      <a:cubicBezTo>
                        <a:pt x="270" y="593"/>
                        <a:pt x="271" y="590"/>
                        <a:pt x="272" y="588"/>
                      </a:cubicBezTo>
                      <a:cubicBezTo>
                        <a:pt x="272" y="585"/>
                        <a:pt x="271" y="580"/>
                        <a:pt x="270" y="578"/>
                      </a:cubicBezTo>
                      <a:cubicBezTo>
                        <a:pt x="269" y="575"/>
                        <a:pt x="263" y="571"/>
                        <a:pt x="260" y="568"/>
                      </a:cubicBezTo>
                      <a:cubicBezTo>
                        <a:pt x="258" y="565"/>
                        <a:pt x="253" y="558"/>
                        <a:pt x="252" y="555"/>
                      </a:cubicBezTo>
                      <a:cubicBezTo>
                        <a:pt x="250" y="551"/>
                        <a:pt x="253" y="544"/>
                        <a:pt x="252" y="540"/>
                      </a:cubicBezTo>
                      <a:cubicBezTo>
                        <a:pt x="250" y="537"/>
                        <a:pt x="246" y="532"/>
                        <a:pt x="243" y="529"/>
                      </a:cubicBezTo>
                      <a:cubicBezTo>
                        <a:pt x="241" y="527"/>
                        <a:pt x="235" y="526"/>
                        <a:pt x="233" y="523"/>
                      </a:cubicBezTo>
                      <a:cubicBezTo>
                        <a:pt x="231" y="521"/>
                        <a:pt x="230" y="515"/>
                        <a:pt x="229" y="513"/>
                      </a:cubicBezTo>
                      <a:cubicBezTo>
                        <a:pt x="228" y="509"/>
                        <a:pt x="230" y="502"/>
                        <a:pt x="229" y="498"/>
                      </a:cubicBezTo>
                      <a:cubicBezTo>
                        <a:pt x="227" y="494"/>
                        <a:pt x="221" y="486"/>
                        <a:pt x="217" y="483"/>
                      </a:cubicBezTo>
                      <a:cubicBezTo>
                        <a:pt x="215" y="480"/>
                        <a:pt x="209" y="475"/>
                        <a:pt x="206" y="473"/>
                      </a:cubicBezTo>
                      <a:cubicBezTo>
                        <a:pt x="204" y="472"/>
                        <a:pt x="199" y="470"/>
                        <a:pt x="198" y="469"/>
                      </a:cubicBezTo>
                      <a:cubicBezTo>
                        <a:pt x="195" y="466"/>
                        <a:pt x="191" y="461"/>
                        <a:pt x="192" y="457"/>
                      </a:cubicBezTo>
                      <a:cubicBezTo>
                        <a:pt x="192" y="453"/>
                        <a:pt x="200" y="447"/>
                        <a:pt x="202" y="444"/>
                      </a:cubicBezTo>
                      <a:cubicBezTo>
                        <a:pt x="204" y="442"/>
                        <a:pt x="208" y="439"/>
                        <a:pt x="210" y="437"/>
                      </a:cubicBezTo>
                      <a:cubicBezTo>
                        <a:pt x="211" y="433"/>
                        <a:pt x="211" y="423"/>
                        <a:pt x="213" y="420"/>
                      </a:cubicBezTo>
                      <a:cubicBezTo>
                        <a:pt x="214" y="418"/>
                        <a:pt x="217" y="416"/>
                        <a:pt x="219" y="415"/>
                      </a:cubicBezTo>
                      <a:cubicBezTo>
                        <a:pt x="221" y="413"/>
                        <a:pt x="226" y="411"/>
                        <a:pt x="228" y="410"/>
                      </a:cubicBezTo>
                      <a:cubicBezTo>
                        <a:pt x="231" y="409"/>
                        <a:pt x="236" y="410"/>
                        <a:pt x="238" y="409"/>
                      </a:cubicBezTo>
                      <a:cubicBezTo>
                        <a:pt x="241" y="408"/>
                        <a:pt x="244" y="404"/>
                        <a:pt x="245" y="402"/>
                      </a:cubicBezTo>
                      <a:cubicBezTo>
                        <a:pt x="246" y="397"/>
                        <a:pt x="243" y="386"/>
                        <a:pt x="241" y="381"/>
                      </a:cubicBezTo>
                      <a:cubicBezTo>
                        <a:pt x="240" y="377"/>
                        <a:pt x="236" y="372"/>
                        <a:pt x="234" y="370"/>
                      </a:cubicBezTo>
                      <a:cubicBezTo>
                        <a:pt x="232" y="366"/>
                        <a:pt x="228" y="358"/>
                        <a:pt x="225" y="355"/>
                      </a:cubicBezTo>
                      <a:cubicBezTo>
                        <a:pt x="222" y="352"/>
                        <a:pt x="212" y="350"/>
                        <a:pt x="208" y="347"/>
                      </a:cubicBezTo>
                      <a:cubicBezTo>
                        <a:pt x="204" y="344"/>
                        <a:pt x="198" y="336"/>
                        <a:pt x="194" y="332"/>
                      </a:cubicBezTo>
                      <a:cubicBezTo>
                        <a:pt x="192" y="329"/>
                        <a:pt x="187" y="321"/>
                        <a:pt x="183" y="318"/>
                      </a:cubicBezTo>
                      <a:cubicBezTo>
                        <a:pt x="180" y="315"/>
                        <a:pt x="173" y="310"/>
                        <a:pt x="169" y="309"/>
                      </a:cubicBezTo>
                      <a:cubicBezTo>
                        <a:pt x="165" y="308"/>
                        <a:pt x="156" y="309"/>
                        <a:pt x="152" y="309"/>
                      </a:cubicBezTo>
                      <a:cubicBezTo>
                        <a:pt x="148" y="309"/>
                        <a:pt x="141" y="308"/>
                        <a:pt x="138" y="307"/>
                      </a:cubicBezTo>
                      <a:cubicBezTo>
                        <a:pt x="133" y="305"/>
                        <a:pt x="123" y="298"/>
                        <a:pt x="118" y="295"/>
                      </a:cubicBezTo>
                      <a:cubicBezTo>
                        <a:pt x="112" y="292"/>
                        <a:pt x="98" y="286"/>
                        <a:pt x="92" y="282"/>
                      </a:cubicBezTo>
                      <a:cubicBezTo>
                        <a:pt x="89" y="280"/>
                        <a:pt x="83" y="274"/>
                        <a:pt x="79" y="272"/>
                      </a:cubicBezTo>
                      <a:cubicBezTo>
                        <a:pt x="76" y="270"/>
                        <a:pt x="68" y="270"/>
                        <a:pt x="64" y="269"/>
                      </a:cubicBezTo>
                      <a:cubicBezTo>
                        <a:pt x="61" y="268"/>
                        <a:pt x="56" y="265"/>
                        <a:pt x="54" y="263"/>
                      </a:cubicBezTo>
                      <a:cubicBezTo>
                        <a:pt x="50" y="261"/>
                        <a:pt x="42" y="254"/>
                        <a:pt x="38" y="251"/>
                      </a:cubicBezTo>
                      <a:cubicBezTo>
                        <a:pt x="32" y="246"/>
                        <a:pt x="20" y="233"/>
                        <a:pt x="15" y="227"/>
                      </a:cubicBezTo>
                      <a:cubicBezTo>
                        <a:pt x="11" y="224"/>
                        <a:pt x="3" y="217"/>
                        <a:pt x="1" y="212"/>
                      </a:cubicBezTo>
                      <a:cubicBezTo>
                        <a:pt x="0" y="209"/>
                        <a:pt x="2" y="203"/>
                        <a:pt x="3" y="200"/>
                      </a:cubicBezTo>
                      <a:cubicBezTo>
                        <a:pt x="3" y="197"/>
                        <a:pt x="6" y="193"/>
                        <a:pt x="7" y="191"/>
                      </a:cubicBezTo>
                      <a:cubicBezTo>
                        <a:pt x="8" y="189"/>
                        <a:pt x="11" y="185"/>
                        <a:pt x="12" y="183"/>
                      </a:cubicBezTo>
                      <a:cubicBezTo>
                        <a:pt x="12" y="181"/>
                        <a:pt x="12" y="178"/>
                        <a:pt x="12" y="177"/>
                      </a:cubicBezTo>
                      <a:cubicBezTo>
                        <a:pt x="12" y="175"/>
                        <a:pt x="9" y="173"/>
                        <a:pt x="9" y="171"/>
                      </a:cubicBezTo>
                      <a:cubicBezTo>
                        <a:pt x="9" y="169"/>
                        <a:pt x="11" y="166"/>
                        <a:pt x="12" y="164"/>
                      </a:cubicBezTo>
                      <a:cubicBezTo>
                        <a:pt x="14" y="161"/>
                        <a:pt x="17" y="155"/>
                        <a:pt x="19" y="152"/>
                      </a:cubicBezTo>
                      <a:cubicBezTo>
                        <a:pt x="21" y="148"/>
                        <a:pt x="26" y="140"/>
                        <a:pt x="27" y="136"/>
                      </a:cubicBezTo>
                      <a:cubicBezTo>
                        <a:pt x="29" y="131"/>
                        <a:pt x="28" y="120"/>
                        <a:pt x="30" y="116"/>
                      </a:cubicBezTo>
                      <a:cubicBezTo>
                        <a:pt x="32" y="113"/>
                        <a:pt x="38" y="109"/>
                        <a:pt x="41" y="108"/>
                      </a:cubicBezTo>
                      <a:cubicBezTo>
                        <a:pt x="43" y="108"/>
                        <a:pt x="47" y="108"/>
                        <a:pt x="49" y="108"/>
                      </a:cubicBezTo>
                      <a:cubicBezTo>
                        <a:pt x="51" y="108"/>
                        <a:pt x="56" y="109"/>
                        <a:pt x="58" y="111"/>
                      </a:cubicBezTo>
                      <a:cubicBezTo>
                        <a:pt x="60" y="112"/>
                        <a:pt x="61" y="117"/>
                        <a:pt x="62" y="118"/>
                      </a:cubicBezTo>
                      <a:cubicBezTo>
                        <a:pt x="66" y="119"/>
                        <a:pt x="74" y="118"/>
                        <a:pt x="78" y="118"/>
                      </a:cubicBezTo>
                      <a:cubicBezTo>
                        <a:pt x="84" y="117"/>
                        <a:pt x="97" y="118"/>
                        <a:pt x="103" y="116"/>
                      </a:cubicBezTo>
                      <a:cubicBezTo>
                        <a:pt x="106" y="115"/>
                        <a:pt x="110" y="109"/>
                        <a:pt x="113" y="108"/>
                      </a:cubicBezTo>
                      <a:cubicBezTo>
                        <a:pt x="115" y="107"/>
                        <a:pt x="120" y="108"/>
                        <a:pt x="123" y="108"/>
                      </a:cubicBezTo>
                      <a:cubicBezTo>
                        <a:pt x="126" y="109"/>
                        <a:pt x="132" y="111"/>
                        <a:pt x="135" y="112"/>
                      </a:cubicBezTo>
                      <a:cubicBezTo>
                        <a:pt x="138" y="113"/>
                        <a:pt x="144" y="116"/>
                        <a:pt x="147" y="116"/>
                      </a:cubicBezTo>
                      <a:cubicBezTo>
                        <a:pt x="150" y="115"/>
                        <a:pt x="154" y="111"/>
                        <a:pt x="155" y="108"/>
                      </a:cubicBezTo>
                      <a:cubicBezTo>
                        <a:pt x="155" y="106"/>
                        <a:pt x="153" y="100"/>
                        <a:pt x="151" y="98"/>
                      </a:cubicBezTo>
                      <a:cubicBezTo>
                        <a:pt x="150" y="96"/>
                        <a:pt x="144" y="94"/>
                        <a:pt x="143" y="92"/>
                      </a:cubicBezTo>
                      <a:cubicBezTo>
                        <a:pt x="142" y="89"/>
                        <a:pt x="143" y="83"/>
                        <a:pt x="144" y="80"/>
                      </a:cubicBezTo>
                      <a:cubicBezTo>
                        <a:pt x="144" y="76"/>
                        <a:pt x="148" y="68"/>
                        <a:pt x="147" y="64"/>
                      </a:cubicBezTo>
                      <a:cubicBezTo>
                        <a:pt x="147" y="62"/>
                        <a:pt x="142" y="58"/>
                        <a:pt x="142" y="56"/>
                      </a:cubicBezTo>
                      <a:cubicBezTo>
                        <a:pt x="142" y="52"/>
                        <a:pt x="145" y="44"/>
                        <a:pt x="147" y="40"/>
                      </a:cubicBezTo>
                      <a:cubicBezTo>
                        <a:pt x="148" y="37"/>
                        <a:pt x="151" y="31"/>
                        <a:pt x="153" y="29"/>
                      </a:cubicBezTo>
                      <a:cubicBezTo>
                        <a:pt x="154" y="29"/>
                        <a:pt x="156" y="29"/>
                        <a:pt x="157" y="29"/>
                      </a:cubicBezTo>
                      <a:cubicBezTo>
                        <a:pt x="159" y="30"/>
                        <a:pt x="163" y="34"/>
                        <a:pt x="165" y="34"/>
                      </a:cubicBezTo>
                      <a:cubicBezTo>
                        <a:pt x="169" y="35"/>
                        <a:pt x="177" y="29"/>
                        <a:pt x="181" y="29"/>
                      </a:cubicBezTo>
                      <a:cubicBezTo>
                        <a:pt x="185" y="30"/>
                        <a:pt x="193" y="35"/>
                        <a:pt x="197" y="38"/>
                      </a:cubicBezTo>
                      <a:cubicBezTo>
                        <a:pt x="200" y="40"/>
                        <a:pt x="207" y="43"/>
                        <a:pt x="209" y="45"/>
                      </a:cubicBezTo>
                      <a:cubicBezTo>
                        <a:pt x="210" y="47"/>
                        <a:pt x="210" y="51"/>
                        <a:pt x="211" y="52"/>
                      </a:cubicBezTo>
                      <a:cubicBezTo>
                        <a:pt x="214" y="54"/>
                        <a:pt x="222" y="53"/>
                        <a:pt x="225" y="55"/>
                      </a:cubicBezTo>
                      <a:cubicBezTo>
                        <a:pt x="229" y="57"/>
                        <a:pt x="234" y="65"/>
                        <a:pt x="238" y="67"/>
                      </a:cubicBezTo>
                      <a:cubicBezTo>
                        <a:pt x="240" y="68"/>
                        <a:pt x="245" y="67"/>
                        <a:pt x="247" y="68"/>
                      </a:cubicBezTo>
                      <a:cubicBezTo>
                        <a:pt x="249" y="70"/>
                        <a:pt x="248" y="77"/>
                        <a:pt x="250" y="79"/>
                      </a:cubicBezTo>
                      <a:cubicBezTo>
                        <a:pt x="253" y="82"/>
                        <a:pt x="262" y="83"/>
                        <a:pt x="266" y="83"/>
                      </a:cubicBezTo>
                      <a:cubicBezTo>
                        <a:pt x="270" y="84"/>
                        <a:pt x="279" y="81"/>
                        <a:pt x="283" y="79"/>
                      </a:cubicBezTo>
                      <a:cubicBezTo>
                        <a:pt x="287" y="78"/>
                        <a:pt x="295" y="72"/>
                        <a:pt x="299" y="71"/>
                      </a:cubicBezTo>
                      <a:cubicBezTo>
                        <a:pt x="305" y="69"/>
                        <a:pt x="319" y="68"/>
                        <a:pt x="325" y="68"/>
                      </a:cubicBezTo>
                      <a:cubicBezTo>
                        <a:pt x="329" y="68"/>
                        <a:pt x="336" y="67"/>
                        <a:pt x="339" y="69"/>
                      </a:cubicBezTo>
                      <a:cubicBezTo>
                        <a:pt x="342" y="70"/>
                        <a:pt x="343" y="78"/>
                        <a:pt x="345" y="80"/>
                      </a:cubicBezTo>
                      <a:cubicBezTo>
                        <a:pt x="348" y="81"/>
                        <a:pt x="354" y="77"/>
                        <a:pt x="357" y="78"/>
                      </a:cubicBezTo>
                      <a:cubicBezTo>
                        <a:pt x="359" y="79"/>
                        <a:pt x="363" y="83"/>
                        <a:pt x="365" y="85"/>
                      </a:cubicBezTo>
                      <a:cubicBezTo>
                        <a:pt x="367" y="86"/>
                        <a:pt x="372" y="88"/>
                        <a:pt x="374" y="89"/>
                      </a:cubicBezTo>
                      <a:cubicBezTo>
                        <a:pt x="377" y="90"/>
                        <a:pt x="385" y="92"/>
                        <a:pt x="387" y="94"/>
                      </a:cubicBezTo>
                      <a:cubicBezTo>
                        <a:pt x="390" y="96"/>
                        <a:pt x="392" y="103"/>
                        <a:pt x="395" y="106"/>
                      </a:cubicBezTo>
                      <a:cubicBezTo>
                        <a:pt x="397" y="107"/>
                        <a:pt x="402" y="109"/>
                        <a:pt x="404" y="110"/>
                      </a:cubicBezTo>
                      <a:cubicBezTo>
                        <a:pt x="408" y="110"/>
                        <a:pt x="415" y="106"/>
                        <a:pt x="418" y="105"/>
                      </a:cubicBezTo>
                      <a:cubicBezTo>
                        <a:pt x="423" y="104"/>
                        <a:pt x="431" y="102"/>
                        <a:pt x="436" y="101"/>
                      </a:cubicBezTo>
                      <a:cubicBezTo>
                        <a:pt x="440" y="100"/>
                        <a:pt x="450" y="98"/>
                        <a:pt x="455" y="98"/>
                      </a:cubicBezTo>
                      <a:cubicBezTo>
                        <a:pt x="458" y="99"/>
                        <a:pt x="464" y="102"/>
                        <a:pt x="468" y="103"/>
                      </a:cubicBezTo>
                      <a:cubicBezTo>
                        <a:pt x="472" y="104"/>
                        <a:pt x="481" y="105"/>
                        <a:pt x="485" y="104"/>
                      </a:cubicBezTo>
                      <a:cubicBezTo>
                        <a:pt x="489" y="103"/>
                        <a:pt x="496" y="98"/>
                        <a:pt x="499" y="95"/>
                      </a:cubicBezTo>
                      <a:cubicBezTo>
                        <a:pt x="504" y="92"/>
                        <a:pt x="511" y="83"/>
                        <a:pt x="514" y="79"/>
                      </a:cubicBezTo>
                      <a:cubicBezTo>
                        <a:pt x="516" y="77"/>
                        <a:pt x="519" y="72"/>
                        <a:pt x="521" y="71"/>
                      </a:cubicBezTo>
                      <a:cubicBezTo>
                        <a:pt x="524" y="69"/>
                        <a:pt x="529" y="65"/>
                        <a:pt x="531" y="66"/>
                      </a:cubicBezTo>
                      <a:cubicBezTo>
                        <a:pt x="533" y="66"/>
                        <a:pt x="535" y="70"/>
                        <a:pt x="537" y="71"/>
                      </a:cubicBezTo>
                      <a:cubicBezTo>
                        <a:pt x="539" y="71"/>
                        <a:pt x="545" y="69"/>
                        <a:pt x="548" y="70"/>
                      </a:cubicBezTo>
                      <a:cubicBezTo>
                        <a:pt x="551" y="70"/>
                        <a:pt x="555" y="74"/>
                        <a:pt x="557" y="76"/>
                      </a:cubicBezTo>
                      <a:cubicBezTo>
                        <a:pt x="559" y="78"/>
                        <a:pt x="562" y="82"/>
                        <a:pt x="564" y="84"/>
                      </a:cubicBezTo>
                      <a:cubicBezTo>
                        <a:pt x="567" y="86"/>
                        <a:pt x="573" y="88"/>
                        <a:pt x="577" y="89"/>
                      </a:cubicBezTo>
                      <a:cubicBezTo>
                        <a:pt x="582" y="90"/>
                        <a:pt x="594" y="90"/>
                        <a:pt x="600" y="92"/>
                      </a:cubicBezTo>
                      <a:cubicBezTo>
                        <a:pt x="603" y="94"/>
                        <a:pt x="608" y="100"/>
                        <a:pt x="611" y="101"/>
                      </a:cubicBezTo>
                      <a:cubicBezTo>
                        <a:pt x="615" y="102"/>
                        <a:pt x="623" y="102"/>
                        <a:pt x="626" y="103"/>
                      </a:cubicBezTo>
                      <a:cubicBezTo>
                        <a:pt x="631" y="105"/>
                        <a:pt x="639" y="109"/>
                        <a:pt x="643" y="111"/>
                      </a:cubicBezTo>
                      <a:cubicBezTo>
                        <a:pt x="646" y="113"/>
                        <a:pt x="652" y="115"/>
                        <a:pt x="654" y="118"/>
                      </a:cubicBezTo>
                      <a:cubicBezTo>
                        <a:pt x="655" y="119"/>
                        <a:pt x="652" y="124"/>
                        <a:pt x="652" y="126"/>
                      </a:cubicBezTo>
                      <a:cubicBezTo>
                        <a:pt x="653" y="128"/>
                        <a:pt x="655" y="133"/>
                        <a:pt x="658" y="134"/>
                      </a:cubicBezTo>
                      <a:cubicBezTo>
                        <a:pt x="660" y="135"/>
                        <a:pt x="665" y="134"/>
                        <a:pt x="668" y="133"/>
                      </a:cubicBezTo>
                      <a:cubicBezTo>
                        <a:pt x="669" y="132"/>
                        <a:pt x="672" y="129"/>
                        <a:pt x="673" y="129"/>
                      </a:cubicBezTo>
                      <a:cubicBezTo>
                        <a:pt x="677" y="127"/>
                        <a:pt x="686" y="127"/>
                        <a:pt x="690" y="129"/>
                      </a:cubicBezTo>
                      <a:cubicBezTo>
                        <a:pt x="692" y="130"/>
                        <a:pt x="695" y="135"/>
                        <a:pt x="697" y="136"/>
                      </a:cubicBezTo>
                      <a:cubicBezTo>
                        <a:pt x="700" y="137"/>
                        <a:pt x="707" y="136"/>
                        <a:pt x="711" y="136"/>
                      </a:cubicBezTo>
                      <a:cubicBezTo>
                        <a:pt x="715" y="135"/>
                        <a:pt x="723" y="131"/>
                        <a:pt x="727" y="130"/>
                      </a:cubicBezTo>
                      <a:cubicBezTo>
                        <a:pt x="733" y="128"/>
                        <a:pt x="743" y="123"/>
                        <a:pt x="749" y="122"/>
                      </a:cubicBezTo>
                      <a:cubicBezTo>
                        <a:pt x="755" y="121"/>
                        <a:pt x="768" y="122"/>
                        <a:pt x="775" y="121"/>
                      </a:cubicBezTo>
                      <a:cubicBezTo>
                        <a:pt x="781" y="121"/>
                        <a:pt x="794" y="120"/>
                        <a:pt x="800" y="121"/>
                      </a:cubicBezTo>
                      <a:cubicBezTo>
                        <a:pt x="803" y="122"/>
                        <a:pt x="809" y="126"/>
                        <a:pt x="811" y="129"/>
                      </a:cubicBezTo>
                      <a:cubicBezTo>
                        <a:pt x="812" y="131"/>
                        <a:pt x="812" y="136"/>
                        <a:pt x="812" y="138"/>
                      </a:cubicBezTo>
                      <a:cubicBezTo>
                        <a:pt x="812" y="141"/>
                        <a:pt x="810" y="147"/>
                        <a:pt x="810" y="150"/>
                      </a:cubicBezTo>
                      <a:cubicBezTo>
                        <a:pt x="811" y="153"/>
                        <a:pt x="813" y="160"/>
                        <a:pt x="815" y="161"/>
                      </a:cubicBezTo>
                      <a:cubicBezTo>
                        <a:pt x="817" y="163"/>
                        <a:pt x="822" y="164"/>
                        <a:pt x="824" y="164"/>
                      </a:cubicBezTo>
                      <a:cubicBezTo>
                        <a:pt x="827" y="163"/>
                        <a:pt x="831" y="159"/>
                        <a:pt x="833" y="157"/>
                      </a:cubicBezTo>
                      <a:cubicBezTo>
                        <a:pt x="836" y="154"/>
                        <a:pt x="841" y="147"/>
                        <a:pt x="842" y="143"/>
                      </a:cubicBezTo>
                      <a:cubicBezTo>
                        <a:pt x="844" y="138"/>
                        <a:pt x="840" y="126"/>
                        <a:pt x="842" y="120"/>
                      </a:cubicBezTo>
                      <a:cubicBezTo>
                        <a:pt x="843" y="116"/>
                        <a:pt x="850" y="110"/>
                        <a:pt x="852" y="107"/>
                      </a:cubicBezTo>
                      <a:cubicBezTo>
                        <a:pt x="854" y="105"/>
                        <a:pt x="857" y="101"/>
                        <a:pt x="859" y="99"/>
                      </a:cubicBezTo>
                      <a:cubicBezTo>
                        <a:pt x="860" y="96"/>
                        <a:pt x="861" y="90"/>
                        <a:pt x="862" y="87"/>
                      </a:cubicBezTo>
                      <a:cubicBezTo>
                        <a:pt x="862" y="83"/>
                        <a:pt x="864" y="75"/>
                        <a:pt x="865" y="71"/>
                      </a:cubicBezTo>
                      <a:cubicBezTo>
                        <a:pt x="868" y="65"/>
                        <a:pt x="875" y="54"/>
                        <a:pt x="881" y="50"/>
                      </a:cubicBezTo>
                      <a:cubicBezTo>
                        <a:pt x="885" y="47"/>
                        <a:pt x="896" y="46"/>
                        <a:pt x="900" y="43"/>
                      </a:cubicBezTo>
                      <a:cubicBezTo>
                        <a:pt x="905" y="41"/>
                        <a:pt x="913" y="35"/>
                        <a:pt x="917" y="32"/>
                      </a:cubicBezTo>
                      <a:cubicBezTo>
                        <a:pt x="921" y="30"/>
                        <a:pt x="928" y="25"/>
                        <a:pt x="930" y="21"/>
                      </a:cubicBezTo>
                      <a:cubicBezTo>
                        <a:pt x="931" y="19"/>
                        <a:pt x="933" y="13"/>
                        <a:pt x="933" y="11"/>
                      </a:cubicBezTo>
                      <a:cubicBezTo>
                        <a:pt x="933" y="8"/>
                        <a:pt x="933" y="3"/>
                        <a:pt x="933" y="0"/>
                      </a:cubicBezTo>
                      <a:cubicBezTo>
                        <a:pt x="935" y="1"/>
                        <a:pt x="936" y="1"/>
                        <a:pt x="937" y="2"/>
                      </a:cubicBezTo>
                      <a:cubicBezTo>
                        <a:pt x="941" y="4"/>
                        <a:pt x="953" y="4"/>
                        <a:pt x="957" y="7"/>
                      </a:cubicBezTo>
                      <a:cubicBezTo>
                        <a:pt x="960" y="8"/>
                        <a:pt x="963" y="12"/>
                        <a:pt x="965" y="14"/>
                      </a:cubicBezTo>
                      <a:cubicBezTo>
                        <a:pt x="967" y="17"/>
                        <a:pt x="969" y="25"/>
                        <a:pt x="970" y="30"/>
                      </a:cubicBezTo>
                      <a:cubicBezTo>
                        <a:pt x="971" y="33"/>
                        <a:pt x="969" y="42"/>
                        <a:pt x="970" y="45"/>
                      </a:cubicBezTo>
                      <a:cubicBezTo>
                        <a:pt x="972" y="49"/>
                        <a:pt x="981" y="54"/>
                        <a:pt x="985" y="57"/>
                      </a:cubicBezTo>
                      <a:cubicBezTo>
                        <a:pt x="987" y="58"/>
                        <a:pt x="993" y="60"/>
                        <a:pt x="995" y="61"/>
                      </a:cubicBezTo>
                      <a:cubicBezTo>
                        <a:pt x="1001" y="62"/>
                        <a:pt x="1012" y="58"/>
                        <a:pt x="1017" y="60"/>
                      </a:cubicBezTo>
                      <a:cubicBezTo>
                        <a:pt x="1022" y="61"/>
                        <a:pt x="1030" y="69"/>
                        <a:pt x="1035" y="71"/>
                      </a:cubicBezTo>
                      <a:cubicBezTo>
                        <a:pt x="1039" y="72"/>
                        <a:pt x="1045" y="72"/>
                        <a:pt x="1049" y="72"/>
                      </a:cubicBezTo>
                      <a:cubicBezTo>
                        <a:pt x="1054" y="73"/>
                        <a:pt x="1066" y="72"/>
                        <a:pt x="1072" y="74"/>
                      </a:cubicBezTo>
                      <a:cubicBezTo>
                        <a:pt x="1075" y="74"/>
                        <a:pt x="1082" y="77"/>
                        <a:pt x="1085" y="78"/>
                      </a:cubicBezTo>
                      <a:cubicBezTo>
                        <a:pt x="1088" y="80"/>
                        <a:pt x="1093" y="84"/>
                        <a:pt x="1096" y="86"/>
                      </a:cubicBezTo>
                      <a:cubicBezTo>
                        <a:pt x="1098" y="88"/>
                        <a:pt x="1102" y="93"/>
                        <a:pt x="1105" y="94"/>
                      </a:cubicBezTo>
                      <a:cubicBezTo>
                        <a:pt x="1108" y="95"/>
                        <a:pt x="1114" y="91"/>
                        <a:pt x="1117" y="91"/>
                      </a:cubicBezTo>
                      <a:cubicBezTo>
                        <a:pt x="1119" y="91"/>
                        <a:pt x="1124" y="92"/>
                        <a:pt x="1127" y="93"/>
                      </a:cubicBezTo>
                      <a:cubicBezTo>
                        <a:pt x="1130" y="95"/>
                        <a:pt x="1136" y="100"/>
                        <a:pt x="1138" y="103"/>
                      </a:cubicBezTo>
                      <a:cubicBezTo>
                        <a:pt x="1140" y="105"/>
                        <a:pt x="1144" y="110"/>
                        <a:pt x="1145" y="113"/>
                      </a:cubicBezTo>
                      <a:cubicBezTo>
                        <a:pt x="1146" y="116"/>
                        <a:pt x="1143" y="124"/>
                        <a:pt x="1145" y="127"/>
                      </a:cubicBezTo>
                      <a:cubicBezTo>
                        <a:pt x="1147" y="130"/>
                        <a:pt x="1157" y="132"/>
                        <a:pt x="1161" y="133"/>
                      </a:cubicBezTo>
                      <a:cubicBezTo>
                        <a:pt x="1164" y="133"/>
                        <a:pt x="1170" y="133"/>
                        <a:pt x="1173" y="132"/>
                      </a:cubicBezTo>
                      <a:cubicBezTo>
                        <a:pt x="1177" y="131"/>
                        <a:pt x="1184" y="125"/>
                        <a:pt x="1188" y="123"/>
                      </a:cubicBezTo>
                      <a:cubicBezTo>
                        <a:pt x="1191" y="122"/>
                        <a:pt x="1199" y="119"/>
                        <a:pt x="1202" y="118"/>
                      </a:cubicBezTo>
                      <a:cubicBezTo>
                        <a:pt x="1207" y="118"/>
                        <a:pt x="1215" y="118"/>
                        <a:pt x="1219" y="118"/>
                      </a:cubicBezTo>
                      <a:cubicBezTo>
                        <a:pt x="1222" y="119"/>
                        <a:pt x="1228" y="121"/>
                        <a:pt x="1232" y="122"/>
                      </a:cubicBezTo>
                      <a:cubicBezTo>
                        <a:pt x="1235" y="124"/>
                        <a:pt x="1241" y="126"/>
                        <a:pt x="1244" y="127"/>
                      </a:cubicBezTo>
                      <a:cubicBezTo>
                        <a:pt x="1250" y="128"/>
                        <a:pt x="1262" y="128"/>
                        <a:pt x="1268" y="128"/>
                      </a:cubicBezTo>
                      <a:cubicBezTo>
                        <a:pt x="1271" y="129"/>
                        <a:pt x="1279" y="129"/>
                        <a:pt x="1283" y="131"/>
                      </a:cubicBezTo>
                      <a:cubicBezTo>
                        <a:pt x="1285" y="132"/>
                        <a:pt x="1287" y="136"/>
                        <a:pt x="1289" y="136"/>
                      </a:cubicBezTo>
                      <a:cubicBezTo>
                        <a:pt x="1291" y="137"/>
                        <a:pt x="1297" y="136"/>
                        <a:pt x="1300" y="136"/>
                      </a:cubicBezTo>
                      <a:cubicBezTo>
                        <a:pt x="1304" y="137"/>
                        <a:pt x="1311" y="138"/>
                        <a:pt x="1314" y="140"/>
                      </a:cubicBezTo>
                      <a:cubicBezTo>
                        <a:pt x="1318" y="142"/>
                        <a:pt x="1325" y="149"/>
                        <a:pt x="1328" y="153"/>
                      </a:cubicBezTo>
                      <a:cubicBezTo>
                        <a:pt x="1330" y="155"/>
                        <a:pt x="1333" y="160"/>
                        <a:pt x="1335" y="162"/>
                      </a:cubicBezTo>
                      <a:cubicBezTo>
                        <a:pt x="1339" y="164"/>
                        <a:pt x="1346" y="167"/>
                        <a:pt x="1350" y="168"/>
                      </a:cubicBezTo>
                      <a:cubicBezTo>
                        <a:pt x="1354" y="169"/>
                        <a:pt x="1362" y="169"/>
                        <a:pt x="1366" y="169"/>
                      </a:cubicBezTo>
                      <a:cubicBezTo>
                        <a:pt x="1370" y="170"/>
                        <a:pt x="1378" y="173"/>
                        <a:pt x="1383" y="173"/>
                      </a:cubicBezTo>
                      <a:cubicBezTo>
                        <a:pt x="1387" y="173"/>
                        <a:pt x="1397" y="172"/>
                        <a:pt x="1401" y="172"/>
                      </a:cubicBezTo>
                      <a:cubicBezTo>
                        <a:pt x="1404" y="172"/>
                        <a:pt x="1408" y="172"/>
                        <a:pt x="1410" y="172"/>
                      </a:cubicBezTo>
                      <a:cubicBezTo>
                        <a:pt x="1413" y="173"/>
                        <a:pt x="1420" y="175"/>
                        <a:pt x="1423" y="177"/>
                      </a:cubicBezTo>
                      <a:cubicBezTo>
                        <a:pt x="1426" y="179"/>
                        <a:pt x="1432" y="184"/>
                        <a:pt x="1435" y="187"/>
                      </a:cubicBezTo>
                      <a:cubicBezTo>
                        <a:pt x="1437" y="191"/>
                        <a:pt x="1440" y="200"/>
                        <a:pt x="1443" y="203"/>
                      </a:cubicBezTo>
                      <a:cubicBezTo>
                        <a:pt x="1446" y="206"/>
                        <a:pt x="1453" y="210"/>
                        <a:pt x="1456" y="213"/>
                      </a:cubicBezTo>
                      <a:cubicBezTo>
                        <a:pt x="1459" y="216"/>
                        <a:pt x="1466" y="223"/>
                        <a:pt x="1467" y="228"/>
                      </a:cubicBezTo>
                      <a:cubicBezTo>
                        <a:pt x="1468" y="231"/>
                        <a:pt x="1467" y="237"/>
                        <a:pt x="1466" y="240"/>
                      </a:cubicBezTo>
                      <a:cubicBezTo>
                        <a:pt x="1466" y="242"/>
                        <a:pt x="1462" y="247"/>
                        <a:pt x="1463" y="250"/>
                      </a:cubicBezTo>
                      <a:cubicBezTo>
                        <a:pt x="1463" y="251"/>
                        <a:pt x="1465" y="253"/>
                        <a:pt x="1466" y="254"/>
                      </a:cubicBezTo>
                      <a:cubicBezTo>
                        <a:pt x="1469" y="256"/>
                        <a:pt x="1477" y="258"/>
                        <a:pt x="1481" y="258"/>
                      </a:cubicBezTo>
                      <a:cubicBezTo>
                        <a:pt x="1485" y="259"/>
                        <a:pt x="1492" y="256"/>
                        <a:pt x="1495" y="258"/>
                      </a:cubicBezTo>
                      <a:cubicBezTo>
                        <a:pt x="1497" y="260"/>
                        <a:pt x="1498" y="265"/>
                        <a:pt x="1499" y="267"/>
                      </a:cubicBezTo>
                      <a:cubicBezTo>
                        <a:pt x="1501" y="271"/>
                        <a:pt x="1501" y="279"/>
                        <a:pt x="1503" y="281"/>
                      </a:cubicBezTo>
                      <a:cubicBezTo>
                        <a:pt x="1506" y="284"/>
                        <a:pt x="1513" y="285"/>
                        <a:pt x="1516" y="285"/>
                      </a:cubicBezTo>
                      <a:cubicBezTo>
                        <a:pt x="1520" y="285"/>
                        <a:pt x="1528" y="283"/>
                        <a:pt x="1531" y="281"/>
                      </a:cubicBezTo>
                      <a:cubicBezTo>
                        <a:pt x="1533" y="280"/>
                        <a:pt x="1536" y="275"/>
                        <a:pt x="1538" y="274"/>
                      </a:cubicBezTo>
                      <a:cubicBezTo>
                        <a:pt x="1541" y="273"/>
                        <a:pt x="1549" y="274"/>
                        <a:pt x="1551" y="276"/>
                      </a:cubicBezTo>
                      <a:cubicBezTo>
                        <a:pt x="1553" y="278"/>
                        <a:pt x="1554" y="283"/>
                        <a:pt x="1555" y="285"/>
                      </a:cubicBezTo>
                      <a:cubicBezTo>
                        <a:pt x="1556" y="289"/>
                        <a:pt x="1555" y="297"/>
                        <a:pt x="1557" y="300"/>
                      </a:cubicBezTo>
                      <a:cubicBezTo>
                        <a:pt x="1559" y="304"/>
                        <a:pt x="1568" y="307"/>
                        <a:pt x="1572" y="310"/>
                      </a:cubicBezTo>
                      <a:cubicBezTo>
                        <a:pt x="1574" y="313"/>
                        <a:pt x="1579" y="319"/>
                        <a:pt x="1582" y="321"/>
                      </a:cubicBezTo>
                      <a:cubicBezTo>
                        <a:pt x="1585" y="323"/>
                        <a:pt x="1594" y="323"/>
                        <a:pt x="1599" y="324"/>
                      </a:cubicBezTo>
                      <a:cubicBezTo>
                        <a:pt x="1603" y="325"/>
                        <a:pt x="1611" y="328"/>
                        <a:pt x="1615" y="330"/>
                      </a:cubicBezTo>
                      <a:cubicBezTo>
                        <a:pt x="1618" y="332"/>
                        <a:pt x="1623" y="339"/>
                        <a:pt x="1626" y="341"/>
                      </a:cubicBezTo>
                      <a:cubicBezTo>
                        <a:pt x="1631" y="342"/>
                        <a:pt x="1640" y="341"/>
                        <a:pt x="1645" y="342"/>
                      </a:cubicBezTo>
                      <a:cubicBezTo>
                        <a:pt x="1652" y="344"/>
                        <a:pt x="1666" y="351"/>
                        <a:pt x="1672" y="356"/>
                      </a:cubicBezTo>
                      <a:cubicBezTo>
                        <a:pt x="1677" y="360"/>
                        <a:pt x="1686" y="370"/>
                        <a:pt x="1689" y="376"/>
                      </a:cubicBezTo>
                      <a:cubicBezTo>
                        <a:pt x="1692" y="380"/>
                        <a:pt x="1694" y="389"/>
                        <a:pt x="1694" y="394"/>
                      </a:cubicBezTo>
                      <a:cubicBezTo>
                        <a:pt x="1694" y="400"/>
                        <a:pt x="1693" y="412"/>
                        <a:pt x="1691" y="417"/>
                      </a:cubicBezTo>
                      <a:cubicBezTo>
                        <a:pt x="1689" y="421"/>
                        <a:pt x="1681" y="426"/>
                        <a:pt x="1678" y="430"/>
                      </a:cubicBezTo>
                      <a:cubicBezTo>
                        <a:pt x="1675" y="434"/>
                        <a:pt x="1671" y="443"/>
                        <a:pt x="1668" y="447"/>
                      </a:cubicBezTo>
                      <a:cubicBezTo>
                        <a:pt x="1667" y="450"/>
                        <a:pt x="1664" y="455"/>
                        <a:pt x="1663" y="458"/>
                      </a:cubicBezTo>
                      <a:cubicBezTo>
                        <a:pt x="1661" y="461"/>
                        <a:pt x="1660" y="470"/>
                        <a:pt x="1657" y="472"/>
                      </a:cubicBezTo>
                      <a:cubicBezTo>
                        <a:pt x="1655" y="475"/>
                        <a:pt x="1647" y="475"/>
                        <a:pt x="1645" y="477"/>
                      </a:cubicBezTo>
                      <a:cubicBezTo>
                        <a:pt x="1643" y="479"/>
                        <a:pt x="1642" y="483"/>
                        <a:pt x="1642" y="485"/>
                      </a:cubicBezTo>
                      <a:cubicBezTo>
                        <a:pt x="1641" y="489"/>
                        <a:pt x="1641" y="496"/>
                        <a:pt x="1640" y="499"/>
                      </a:cubicBezTo>
                      <a:cubicBezTo>
                        <a:pt x="1640" y="502"/>
                        <a:pt x="1637" y="510"/>
                        <a:pt x="1635" y="512"/>
                      </a:cubicBezTo>
                      <a:cubicBezTo>
                        <a:pt x="1632" y="514"/>
                        <a:pt x="1625" y="515"/>
                        <a:pt x="1622" y="516"/>
                      </a:cubicBezTo>
                      <a:cubicBezTo>
                        <a:pt x="1617" y="518"/>
                        <a:pt x="1608" y="520"/>
                        <a:pt x="1604" y="522"/>
                      </a:cubicBezTo>
                      <a:cubicBezTo>
                        <a:pt x="1600" y="524"/>
                        <a:pt x="1592" y="528"/>
                        <a:pt x="1589" y="532"/>
                      </a:cubicBezTo>
                      <a:cubicBezTo>
                        <a:pt x="1587" y="535"/>
                        <a:pt x="1581" y="542"/>
                        <a:pt x="1582" y="546"/>
                      </a:cubicBezTo>
                      <a:cubicBezTo>
                        <a:pt x="1584" y="551"/>
                        <a:pt x="1595" y="554"/>
                        <a:pt x="1600" y="556"/>
                      </a:cubicBezTo>
                      <a:cubicBezTo>
                        <a:pt x="1606" y="558"/>
                        <a:pt x="1619" y="560"/>
                        <a:pt x="1623" y="564"/>
                      </a:cubicBezTo>
                      <a:cubicBezTo>
                        <a:pt x="1626" y="566"/>
                        <a:pt x="1628" y="572"/>
                        <a:pt x="1629" y="576"/>
                      </a:cubicBezTo>
                      <a:cubicBezTo>
                        <a:pt x="1629" y="579"/>
                        <a:pt x="1626" y="586"/>
                        <a:pt x="1627" y="589"/>
                      </a:cubicBezTo>
                      <a:cubicBezTo>
                        <a:pt x="1627" y="594"/>
                        <a:pt x="1630" y="604"/>
                        <a:pt x="1634" y="607"/>
                      </a:cubicBezTo>
                      <a:cubicBezTo>
                        <a:pt x="1637" y="611"/>
                        <a:pt x="1647" y="614"/>
                        <a:pt x="1652" y="614"/>
                      </a:cubicBezTo>
                      <a:cubicBezTo>
                        <a:pt x="1655" y="615"/>
                        <a:pt x="1662" y="612"/>
                        <a:pt x="1665" y="610"/>
                      </a:cubicBezTo>
                      <a:cubicBezTo>
                        <a:pt x="1668" y="608"/>
                        <a:pt x="1669" y="599"/>
                        <a:pt x="1672" y="597"/>
                      </a:cubicBezTo>
                      <a:cubicBezTo>
                        <a:pt x="1675" y="595"/>
                        <a:pt x="1681" y="594"/>
                        <a:pt x="1684" y="595"/>
                      </a:cubicBezTo>
                      <a:cubicBezTo>
                        <a:pt x="1688" y="595"/>
                        <a:pt x="1694" y="600"/>
                        <a:pt x="1697" y="602"/>
                      </a:cubicBezTo>
                      <a:cubicBezTo>
                        <a:pt x="1699" y="603"/>
                        <a:pt x="1703" y="608"/>
                        <a:pt x="1706" y="608"/>
                      </a:cubicBezTo>
                      <a:cubicBezTo>
                        <a:pt x="1708" y="609"/>
                        <a:pt x="1712" y="608"/>
                        <a:pt x="1714" y="607"/>
                      </a:cubicBezTo>
                      <a:cubicBezTo>
                        <a:pt x="1716" y="605"/>
                        <a:pt x="1716" y="598"/>
                        <a:pt x="1719" y="596"/>
                      </a:cubicBezTo>
                      <a:cubicBezTo>
                        <a:pt x="1720" y="596"/>
                        <a:pt x="1724" y="598"/>
                        <a:pt x="1725" y="598"/>
                      </a:cubicBezTo>
                      <a:cubicBezTo>
                        <a:pt x="1729" y="600"/>
                        <a:pt x="1734" y="606"/>
                        <a:pt x="1738" y="607"/>
                      </a:cubicBezTo>
                      <a:cubicBezTo>
                        <a:pt x="1741" y="608"/>
                        <a:pt x="1748" y="607"/>
                        <a:pt x="1751" y="608"/>
                      </a:cubicBezTo>
                      <a:cubicBezTo>
                        <a:pt x="1755" y="608"/>
                        <a:pt x="1763" y="610"/>
                        <a:pt x="1766" y="613"/>
                      </a:cubicBezTo>
                      <a:cubicBezTo>
                        <a:pt x="1769" y="616"/>
                        <a:pt x="1770" y="625"/>
                        <a:pt x="1773" y="628"/>
                      </a:cubicBezTo>
                      <a:cubicBezTo>
                        <a:pt x="1775" y="631"/>
                        <a:pt x="1780" y="634"/>
                        <a:pt x="1783" y="635"/>
                      </a:cubicBezTo>
                      <a:cubicBezTo>
                        <a:pt x="1787" y="636"/>
                        <a:pt x="1795" y="634"/>
                        <a:pt x="1799" y="635"/>
                      </a:cubicBezTo>
                      <a:cubicBezTo>
                        <a:pt x="1802" y="636"/>
                        <a:pt x="1808" y="641"/>
                        <a:pt x="1810" y="643"/>
                      </a:cubicBezTo>
                      <a:cubicBezTo>
                        <a:pt x="1813" y="645"/>
                        <a:pt x="1817" y="652"/>
                        <a:pt x="1820" y="653"/>
                      </a:cubicBezTo>
                      <a:cubicBezTo>
                        <a:pt x="1823" y="655"/>
                        <a:pt x="1832" y="652"/>
                        <a:pt x="1836" y="653"/>
                      </a:cubicBezTo>
                      <a:cubicBezTo>
                        <a:pt x="1840" y="654"/>
                        <a:pt x="1848" y="659"/>
                        <a:pt x="1851" y="661"/>
                      </a:cubicBezTo>
                      <a:cubicBezTo>
                        <a:pt x="1853" y="663"/>
                        <a:pt x="1855" y="667"/>
                        <a:pt x="1857" y="669"/>
                      </a:cubicBezTo>
                      <a:close/>
                    </a:path>
                  </a:pathLst>
                </a:custGeom>
                <a:grpFill/>
                <a:ln w="3175"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750"/>
                </a:p>
              </p:txBody>
            </p:sp>
            <p:sp>
              <p:nvSpPr>
                <p:cNvPr id="60" name="Freeform 199"/>
                <p:cNvSpPr>
                  <a:spLocks/>
                </p:cNvSpPr>
                <p:nvPr/>
              </p:nvSpPr>
              <p:spPr bwMode="auto">
                <a:xfrm>
                  <a:off x="5608638" y="3594101"/>
                  <a:ext cx="457200" cy="296863"/>
                </a:xfrm>
                <a:custGeom>
                  <a:avLst/>
                  <a:gdLst>
                    <a:gd name="T0" fmla="*/ 527 w 1868"/>
                    <a:gd name="T1" fmla="*/ 1065 h 1210"/>
                    <a:gd name="T2" fmla="*/ 466 w 1868"/>
                    <a:gd name="T3" fmla="*/ 990 h 1210"/>
                    <a:gd name="T4" fmla="*/ 391 w 1868"/>
                    <a:gd name="T5" fmla="*/ 965 h 1210"/>
                    <a:gd name="T6" fmla="*/ 295 w 1868"/>
                    <a:gd name="T7" fmla="*/ 904 h 1210"/>
                    <a:gd name="T8" fmla="*/ 235 w 1868"/>
                    <a:gd name="T9" fmla="*/ 890 h 1210"/>
                    <a:gd name="T10" fmla="*/ 197 w 1868"/>
                    <a:gd name="T11" fmla="*/ 792 h 1210"/>
                    <a:gd name="T12" fmla="*/ 138 w 1868"/>
                    <a:gd name="T13" fmla="*/ 812 h 1210"/>
                    <a:gd name="T14" fmla="*/ 63 w 1868"/>
                    <a:gd name="T15" fmla="*/ 798 h 1210"/>
                    <a:gd name="T16" fmla="*/ 1 w 1868"/>
                    <a:gd name="T17" fmla="*/ 739 h 1210"/>
                    <a:gd name="T18" fmla="*/ 49 w 1868"/>
                    <a:gd name="T19" fmla="*/ 708 h 1210"/>
                    <a:gd name="T20" fmla="*/ 98 w 1868"/>
                    <a:gd name="T21" fmla="*/ 653 h 1210"/>
                    <a:gd name="T22" fmla="*/ 98 w 1868"/>
                    <a:gd name="T23" fmla="*/ 534 h 1210"/>
                    <a:gd name="T24" fmla="*/ 178 w 1868"/>
                    <a:gd name="T25" fmla="*/ 379 h 1210"/>
                    <a:gd name="T26" fmla="*/ 290 w 1868"/>
                    <a:gd name="T27" fmla="*/ 230 h 1210"/>
                    <a:gd name="T28" fmla="*/ 331 w 1868"/>
                    <a:gd name="T29" fmla="*/ 132 h 1210"/>
                    <a:gd name="T30" fmla="*/ 389 w 1868"/>
                    <a:gd name="T31" fmla="*/ 42 h 1210"/>
                    <a:gd name="T32" fmla="*/ 494 w 1868"/>
                    <a:gd name="T33" fmla="*/ 0 h 1210"/>
                    <a:gd name="T34" fmla="*/ 498 w 1868"/>
                    <a:gd name="T35" fmla="*/ 75 h 1210"/>
                    <a:gd name="T36" fmla="*/ 538 w 1868"/>
                    <a:gd name="T37" fmla="*/ 153 h 1210"/>
                    <a:gd name="T38" fmla="*/ 659 w 1868"/>
                    <a:gd name="T39" fmla="*/ 96 h 1210"/>
                    <a:gd name="T40" fmla="*/ 734 w 1868"/>
                    <a:gd name="T41" fmla="*/ 129 h 1210"/>
                    <a:gd name="T42" fmla="*/ 818 w 1868"/>
                    <a:gd name="T43" fmla="*/ 132 h 1210"/>
                    <a:gd name="T44" fmla="*/ 910 w 1868"/>
                    <a:gd name="T45" fmla="*/ 236 h 1210"/>
                    <a:gd name="T46" fmla="*/ 931 w 1868"/>
                    <a:gd name="T47" fmla="*/ 287 h 1210"/>
                    <a:gd name="T48" fmla="*/ 1020 w 1868"/>
                    <a:gd name="T49" fmla="*/ 329 h 1210"/>
                    <a:gd name="T50" fmla="*/ 1107 w 1868"/>
                    <a:gd name="T51" fmla="*/ 318 h 1210"/>
                    <a:gd name="T52" fmla="*/ 1214 w 1868"/>
                    <a:gd name="T53" fmla="*/ 231 h 1210"/>
                    <a:gd name="T54" fmla="*/ 1306 w 1868"/>
                    <a:gd name="T55" fmla="*/ 186 h 1210"/>
                    <a:gd name="T56" fmla="*/ 1430 w 1868"/>
                    <a:gd name="T57" fmla="*/ 210 h 1210"/>
                    <a:gd name="T58" fmla="*/ 1529 w 1868"/>
                    <a:gd name="T59" fmla="*/ 212 h 1210"/>
                    <a:gd name="T60" fmla="*/ 1576 w 1868"/>
                    <a:gd name="T61" fmla="*/ 223 h 1210"/>
                    <a:gd name="T62" fmla="*/ 1637 w 1868"/>
                    <a:gd name="T63" fmla="*/ 213 h 1210"/>
                    <a:gd name="T64" fmla="*/ 1716 w 1868"/>
                    <a:gd name="T65" fmla="*/ 215 h 1210"/>
                    <a:gd name="T66" fmla="*/ 1776 w 1868"/>
                    <a:gd name="T67" fmla="*/ 234 h 1210"/>
                    <a:gd name="T68" fmla="*/ 1803 w 1868"/>
                    <a:gd name="T69" fmla="*/ 281 h 1210"/>
                    <a:gd name="T70" fmla="*/ 1867 w 1868"/>
                    <a:gd name="T71" fmla="*/ 274 h 1210"/>
                    <a:gd name="T72" fmla="*/ 1848 w 1868"/>
                    <a:gd name="T73" fmla="*/ 351 h 1210"/>
                    <a:gd name="T74" fmla="*/ 1794 w 1868"/>
                    <a:gd name="T75" fmla="*/ 413 h 1210"/>
                    <a:gd name="T76" fmla="*/ 1740 w 1868"/>
                    <a:gd name="T77" fmla="*/ 397 h 1210"/>
                    <a:gd name="T78" fmla="*/ 1685 w 1868"/>
                    <a:gd name="T79" fmla="*/ 474 h 1210"/>
                    <a:gd name="T80" fmla="*/ 1666 w 1868"/>
                    <a:gd name="T81" fmla="*/ 562 h 1210"/>
                    <a:gd name="T82" fmla="*/ 1642 w 1868"/>
                    <a:gd name="T83" fmla="*/ 645 h 1210"/>
                    <a:gd name="T84" fmla="*/ 1596 w 1868"/>
                    <a:gd name="T85" fmla="*/ 744 h 1210"/>
                    <a:gd name="T86" fmla="*/ 1525 w 1868"/>
                    <a:gd name="T87" fmla="*/ 793 h 1210"/>
                    <a:gd name="T88" fmla="*/ 1506 w 1868"/>
                    <a:gd name="T89" fmla="*/ 859 h 1210"/>
                    <a:gd name="T90" fmla="*/ 1479 w 1868"/>
                    <a:gd name="T91" fmla="*/ 921 h 1210"/>
                    <a:gd name="T92" fmla="*/ 1437 w 1868"/>
                    <a:gd name="T93" fmla="*/ 994 h 1210"/>
                    <a:gd name="T94" fmla="*/ 1414 w 1868"/>
                    <a:gd name="T95" fmla="*/ 1034 h 1210"/>
                    <a:gd name="T96" fmla="*/ 1349 w 1868"/>
                    <a:gd name="T97" fmla="*/ 1082 h 1210"/>
                    <a:gd name="T98" fmla="*/ 1242 w 1868"/>
                    <a:gd name="T99" fmla="*/ 1120 h 1210"/>
                    <a:gd name="T100" fmla="*/ 1115 w 1868"/>
                    <a:gd name="T101" fmla="*/ 1163 h 1210"/>
                    <a:gd name="T102" fmla="*/ 1043 w 1868"/>
                    <a:gd name="T103" fmla="*/ 1172 h 1210"/>
                    <a:gd name="T104" fmla="*/ 878 w 1868"/>
                    <a:gd name="T105" fmla="*/ 1192 h 1210"/>
                    <a:gd name="T106" fmla="*/ 798 w 1868"/>
                    <a:gd name="T107" fmla="*/ 1176 h 1210"/>
                    <a:gd name="T108" fmla="*/ 728 w 1868"/>
                    <a:gd name="T109" fmla="*/ 1168 h 1210"/>
                    <a:gd name="T110" fmla="*/ 646 w 1868"/>
                    <a:gd name="T111" fmla="*/ 1191 h 1210"/>
                    <a:gd name="T112" fmla="*/ 540 w 1868"/>
                    <a:gd name="T113" fmla="*/ 1182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8" h="1210">
                      <a:moveTo>
                        <a:pt x="522" y="1164"/>
                      </a:moveTo>
                      <a:cubicBezTo>
                        <a:pt x="520" y="1159"/>
                        <a:pt x="518" y="1153"/>
                        <a:pt x="517" y="1149"/>
                      </a:cubicBezTo>
                      <a:cubicBezTo>
                        <a:pt x="517" y="1145"/>
                        <a:pt x="516" y="1138"/>
                        <a:pt x="516" y="1135"/>
                      </a:cubicBezTo>
                      <a:cubicBezTo>
                        <a:pt x="515" y="1129"/>
                        <a:pt x="517" y="1117"/>
                        <a:pt x="518" y="1112"/>
                      </a:cubicBezTo>
                      <a:cubicBezTo>
                        <a:pt x="518" y="1108"/>
                        <a:pt x="520" y="1100"/>
                        <a:pt x="520" y="1097"/>
                      </a:cubicBezTo>
                      <a:cubicBezTo>
                        <a:pt x="520" y="1091"/>
                        <a:pt x="518" y="1080"/>
                        <a:pt x="520" y="1075"/>
                      </a:cubicBezTo>
                      <a:cubicBezTo>
                        <a:pt x="521" y="1072"/>
                        <a:pt x="526" y="1068"/>
                        <a:pt x="527" y="1065"/>
                      </a:cubicBezTo>
                      <a:cubicBezTo>
                        <a:pt x="528" y="1061"/>
                        <a:pt x="525" y="1052"/>
                        <a:pt x="524" y="1048"/>
                      </a:cubicBezTo>
                      <a:cubicBezTo>
                        <a:pt x="523" y="1043"/>
                        <a:pt x="521" y="1035"/>
                        <a:pt x="519" y="1030"/>
                      </a:cubicBezTo>
                      <a:cubicBezTo>
                        <a:pt x="518" y="1024"/>
                        <a:pt x="514" y="1012"/>
                        <a:pt x="511" y="1006"/>
                      </a:cubicBezTo>
                      <a:cubicBezTo>
                        <a:pt x="508" y="1003"/>
                        <a:pt x="502" y="998"/>
                        <a:pt x="499" y="995"/>
                      </a:cubicBezTo>
                      <a:cubicBezTo>
                        <a:pt x="497" y="993"/>
                        <a:pt x="494" y="986"/>
                        <a:pt x="491" y="984"/>
                      </a:cubicBezTo>
                      <a:cubicBezTo>
                        <a:pt x="488" y="982"/>
                        <a:pt x="480" y="983"/>
                        <a:pt x="477" y="984"/>
                      </a:cubicBezTo>
                      <a:cubicBezTo>
                        <a:pt x="474" y="985"/>
                        <a:pt x="469" y="991"/>
                        <a:pt x="466" y="990"/>
                      </a:cubicBezTo>
                      <a:cubicBezTo>
                        <a:pt x="464" y="989"/>
                        <a:pt x="463" y="984"/>
                        <a:pt x="461" y="983"/>
                      </a:cubicBezTo>
                      <a:cubicBezTo>
                        <a:pt x="458" y="982"/>
                        <a:pt x="452" y="982"/>
                        <a:pt x="449" y="983"/>
                      </a:cubicBezTo>
                      <a:cubicBezTo>
                        <a:pt x="446" y="983"/>
                        <a:pt x="441" y="984"/>
                        <a:pt x="438" y="985"/>
                      </a:cubicBezTo>
                      <a:cubicBezTo>
                        <a:pt x="435" y="985"/>
                        <a:pt x="431" y="988"/>
                        <a:pt x="428" y="988"/>
                      </a:cubicBezTo>
                      <a:cubicBezTo>
                        <a:pt x="426" y="988"/>
                        <a:pt x="422" y="986"/>
                        <a:pt x="419" y="985"/>
                      </a:cubicBezTo>
                      <a:cubicBezTo>
                        <a:pt x="415" y="983"/>
                        <a:pt x="406" y="980"/>
                        <a:pt x="403" y="977"/>
                      </a:cubicBezTo>
                      <a:cubicBezTo>
                        <a:pt x="399" y="975"/>
                        <a:pt x="395" y="967"/>
                        <a:pt x="391" y="965"/>
                      </a:cubicBezTo>
                      <a:cubicBezTo>
                        <a:pt x="388" y="963"/>
                        <a:pt x="381" y="961"/>
                        <a:pt x="377" y="961"/>
                      </a:cubicBezTo>
                      <a:cubicBezTo>
                        <a:pt x="373" y="960"/>
                        <a:pt x="365" y="962"/>
                        <a:pt x="361" y="961"/>
                      </a:cubicBezTo>
                      <a:cubicBezTo>
                        <a:pt x="356" y="961"/>
                        <a:pt x="347" y="958"/>
                        <a:pt x="344" y="956"/>
                      </a:cubicBezTo>
                      <a:cubicBezTo>
                        <a:pt x="339" y="953"/>
                        <a:pt x="331" y="943"/>
                        <a:pt x="328" y="939"/>
                      </a:cubicBezTo>
                      <a:cubicBezTo>
                        <a:pt x="325" y="936"/>
                        <a:pt x="319" y="928"/>
                        <a:pt x="316" y="925"/>
                      </a:cubicBezTo>
                      <a:cubicBezTo>
                        <a:pt x="313" y="922"/>
                        <a:pt x="305" y="917"/>
                        <a:pt x="301" y="914"/>
                      </a:cubicBezTo>
                      <a:cubicBezTo>
                        <a:pt x="299" y="912"/>
                        <a:pt x="297" y="906"/>
                        <a:pt x="295" y="904"/>
                      </a:cubicBezTo>
                      <a:cubicBezTo>
                        <a:pt x="292" y="903"/>
                        <a:pt x="287" y="904"/>
                        <a:pt x="284" y="904"/>
                      </a:cubicBezTo>
                      <a:cubicBezTo>
                        <a:pt x="282" y="904"/>
                        <a:pt x="277" y="905"/>
                        <a:pt x="275" y="906"/>
                      </a:cubicBezTo>
                      <a:cubicBezTo>
                        <a:pt x="273" y="908"/>
                        <a:pt x="269" y="912"/>
                        <a:pt x="267" y="913"/>
                      </a:cubicBezTo>
                      <a:cubicBezTo>
                        <a:pt x="265" y="914"/>
                        <a:pt x="261" y="916"/>
                        <a:pt x="259" y="916"/>
                      </a:cubicBezTo>
                      <a:cubicBezTo>
                        <a:pt x="257" y="915"/>
                        <a:pt x="255" y="913"/>
                        <a:pt x="253" y="911"/>
                      </a:cubicBezTo>
                      <a:cubicBezTo>
                        <a:pt x="251" y="909"/>
                        <a:pt x="248" y="902"/>
                        <a:pt x="246" y="900"/>
                      </a:cubicBezTo>
                      <a:cubicBezTo>
                        <a:pt x="243" y="897"/>
                        <a:pt x="237" y="893"/>
                        <a:pt x="235" y="890"/>
                      </a:cubicBezTo>
                      <a:cubicBezTo>
                        <a:pt x="233" y="886"/>
                        <a:pt x="232" y="876"/>
                        <a:pt x="232" y="871"/>
                      </a:cubicBezTo>
                      <a:cubicBezTo>
                        <a:pt x="231" y="864"/>
                        <a:pt x="229" y="851"/>
                        <a:pt x="229" y="845"/>
                      </a:cubicBezTo>
                      <a:cubicBezTo>
                        <a:pt x="228" y="840"/>
                        <a:pt x="229" y="830"/>
                        <a:pt x="228" y="825"/>
                      </a:cubicBezTo>
                      <a:cubicBezTo>
                        <a:pt x="227" y="823"/>
                        <a:pt x="223" y="818"/>
                        <a:pt x="221" y="816"/>
                      </a:cubicBezTo>
                      <a:cubicBezTo>
                        <a:pt x="219" y="813"/>
                        <a:pt x="216" y="807"/>
                        <a:pt x="215" y="804"/>
                      </a:cubicBezTo>
                      <a:cubicBezTo>
                        <a:pt x="214" y="802"/>
                        <a:pt x="212" y="795"/>
                        <a:pt x="210" y="794"/>
                      </a:cubicBezTo>
                      <a:cubicBezTo>
                        <a:pt x="207" y="792"/>
                        <a:pt x="200" y="793"/>
                        <a:pt x="197" y="792"/>
                      </a:cubicBezTo>
                      <a:cubicBezTo>
                        <a:pt x="193" y="791"/>
                        <a:pt x="185" y="789"/>
                        <a:pt x="181" y="788"/>
                      </a:cubicBezTo>
                      <a:cubicBezTo>
                        <a:pt x="177" y="787"/>
                        <a:pt x="170" y="785"/>
                        <a:pt x="166" y="784"/>
                      </a:cubicBezTo>
                      <a:cubicBezTo>
                        <a:pt x="164" y="783"/>
                        <a:pt x="158" y="783"/>
                        <a:pt x="156" y="783"/>
                      </a:cubicBezTo>
                      <a:cubicBezTo>
                        <a:pt x="153" y="783"/>
                        <a:pt x="147" y="784"/>
                        <a:pt x="145" y="786"/>
                      </a:cubicBezTo>
                      <a:cubicBezTo>
                        <a:pt x="144" y="789"/>
                        <a:pt x="148" y="795"/>
                        <a:pt x="148" y="798"/>
                      </a:cubicBezTo>
                      <a:cubicBezTo>
                        <a:pt x="148" y="801"/>
                        <a:pt x="146" y="808"/>
                        <a:pt x="144" y="810"/>
                      </a:cubicBezTo>
                      <a:cubicBezTo>
                        <a:pt x="143" y="811"/>
                        <a:pt x="139" y="811"/>
                        <a:pt x="138" y="812"/>
                      </a:cubicBezTo>
                      <a:cubicBezTo>
                        <a:pt x="135" y="813"/>
                        <a:pt x="132" y="818"/>
                        <a:pt x="129" y="818"/>
                      </a:cubicBezTo>
                      <a:cubicBezTo>
                        <a:pt x="125" y="818"/>
                        <a:pt x="117" y="809"/>
                        <a:pt x="113" y="810"/>
                      </a:cubicBezTo>
                      <a:cubicBezTo>
                        <a:pt x="110" y="810"/>
                        <a:pt x="108" y="816"/>
                        <a:pt x="105" y="816"/>
                      </a:cubicBezTo>
                      <a:cubicBezTo>
                        <a:pt x="104" y="816"/>
                        <a:pt x="101" y="814"/>
                        <a:pt x="100" y="813"/>
                      </a:cubicBezTo>
                      <a:cubicBezTo>
                        <a:pt x="98" y="811"/>
                        <a:pt x="96" y="805"/>
                        <a:pt x="94" y="803"/>
                      </a:cubicBezTo>
                      <a:cubicBezTo>
                        <a:pt x="91" y="801"/>
                        <a:pt x="83" y="798"/>
                        <a:pt x="79" y="798"/>
                      </a:cubicBezTo>
                      <a:cubicBezTo>
                        <a:pt x="75" y="797"/>
                        <a:pt x="67" y="799"/>
                        <a:pt x="63" y="798"/>
                      </a:cubicBezTo>
                      <a:cubicBezTo>
                        <a:pt x="60" y="797"/>
                        <a:pt x="54" y="793"/>
                        <a:pt x="51" y="792"/>
                      </a:cubicBezTo>
                      <a:cubicBezTo>
                        <a:pt x="48" y="790"/>
                        <a:pt x="41" y="788"/>
                        <a:pt x="37" y="787"/>
                      </a:cubicBezTo>
                      <a:cubicBezTo>
                        <a:pt x="35" y="786"/>
                        <a:pt x="30" y="784"/>
                        <a:pt x="27" y="783"/>
                      </a:cubicBezTo>
                      <a:cubicBezTo>
                        <a:pt x="22" y="780"/>
                        <a:pt x="13" y="774"/>
                        <a:pt x="10" y="769"/>
                      </a:cubicBezTo>
                      <a:cubicBezTo>
                        <a:pt x="8" y="766"/>
                        <a:pt x="10" y="757"/>
                        <a:pt x="8" y="754"/>
                      </a:cubicBezTo>
                      <a:cubicBezTo>
                        <a:pt x="8" y="752"/>
                        <a:pt x="4" y="751"/>
                        <a:pt x="3" y="750"/>
                      </a:cubicBezTo>
                      <a:cubicBezTo>
                        <a:pt x="2" y="748"/>
                        <a:pt x="0" y="742"/>
                        <a:pt x="1" y="739"/>
                      </a:cubicBezTo>
                      <a:cubicBezTo>
                        <a:pt x="1" y="737"/>
                        <a:pt x="6" y="733"/>
                        <a:pt x="7" y="730"/>
                      </a:cubicBezTo>
                      <a:cubicBezTo>
                        <a:pt x="9" y="727"/>
                        <a:pt x="11" y="721"/>
                        <a:pt x="12" y="718"/>
                      </a:cubicBezTo>
                      <a:cubicBezTo>
                        <a:pt x="13" y="714"/>
                        <a:pt x="11" y="706"/>
                        <a:pt x="11" y="702"/>
                      </a:cubicBezTo>
                      <a:cubicBezTo>
                        <a:pt x="12" y="698"/>
                        <a:pt x="12" y="688"/>
                        <a:pt x="13" y="683"/>
                      </a:cubicBezTo>
                      <a:cubicBezTo>
                        <a:pt x="14" y="683"/>
                        <a:pt x="14" y="683"/>
                        <a:pt x="15" y="683"/>
                      </a:cubicBezTo>
                      <a:cubicBezTo>
                        <a:pt x="21" y="683"/>
                        <a:pt x="26" y="686"/>
                        <a:pt x="30" y="690"/>
                      </a:cubicBezTo>
                      <a:cubicBezTo>
                        <a:pt x="38" y="696"/>
                        <a:pt x="44" y="706"/>
                        <a:pt x="49" y="708"/>
                      </a:cubicBezTo>
                      <a:cubicBezTo>
                        <a:pt x="54" y="710"/>
                        <a:pt x="64" y="708"/>
                        <a:pt x="69" y="707"/>
                      </a:cubicBezTo>
                      <a:cubicBezTo>
                        <a:pt x="72" y="707"/>
                        <a:pt x="79" y="707"/>
                        <a:pt x="82" y="706"/>
                      </a:cubicBezTo>
                      <a:cubicBezTo>
                        <a:pt x="85" y="706"/>
                        <a:pt x="91" y="704"/>
                        <a:pt x="93" y="702"/>
                      </a:cubicBezTo>
                      <a:cubicBezTo>
                        <a:pt x="95" y="700"/>
                        <a:pt x="98" y="695"/>
                        <a:pt x="99" y="692"/>
                      </a:cubicBezTo>
                      <a:cubicBezTo>
                        <a:pt x="101" y="688"/>
                        <a:pt x="104" y="678"/>
                        <a:pt x="104" y="673"/>
                      </a:cubicBezTo>
                      <a:cubicBezTo>
                        <a:pt x="104" y="670"/>
                        <a:pt x="101" y="664"/>
                        <a:pt x="100" y="661"/>
                      </a:cubicBezTo>
                      <a:cubicBezTo>
                        <a:pt x="100" y="659"/>
                        <a:pt x="97" y="655"/>
                        <a:pt x="98" y="653"/>
                      </a:cubicBezTo>
                      <a:cubicBezTo>
                        <a:pt x="98" y="650"/>
                        <a:pt x="104" y="646"/>
                        <a:pt x="105" y="643"/>
                      </a:cubicBezTo>
                      <a:cubicBezTo>
                        <a:pt x="107" y="640"/>
                        <a:pt x="110" y="633"/>
                        <a:pt x="110" y="629"/>
                      </a:cubicBezTo>
                      <a:cubicBezTo>
                        <a:pt x="109" y="626"/>
                        <a:pt x="105" y="620"/>
                        <a:pt x="103" y="616"/>
                      </a:cubicBezTo>
                      <a:cubicBezTo>
                        <a:pt x="101" y="613"/>
                        <a:pt x="97" y="608"/>
                        <a:pt x="96" y="605"/>
                      </a:cubicBezTo>
                      <a:cubicBezTo>
                        <a:pt x="95" y="600"/>
                        <a:pt x="96" y="587"/>
                        <a:pt x="96" y="581"/>
                      </a:cubicBezTo>
                      <a:cubicBezTo>
                        <a:pt x="96" y="576"/>
                        <a:pt x="96" y="567"/>
                        <a:pt x="96" y="562"/>
                      </a:cubicBezTo>
                      <a:cubicBezTo>
                        <a:pt x="96" y="555"/>
                        <a:pt x="99" y="541"/>
                        <a:pt x="98" y="534"/>
                      </a:cubicBezTo>
                      <a:cubicBezTo>
                        <a:pt x="97" y="531"/>
                        <a:pt x="94" y="525"/>
                        <a:pt x="93" y="521"/>
                      </a:cubicBezTo>
                      <a:cubicBezTo>
                        <a:pt x="93" y="518"/>
                        <a:pt x="92" y="510"/>
                        <a:pt x="93" y="507"/>
                      </a:cubicBezTo>
                      <a:cubicBezTo>
                        <a:pt x="95" y="503"/>
                        <a:pt x="105" y="499"/>
                        <a:pt x="109" y="496"/>
                      </a:cubicBezTo>
                      <a:cubicBezTo>
                        <a:pt x="113" y="493"/>
                        <a:pt x="120" y="484"/>
                        <a:pt x="123" y="480"/>
                      </a:cubicBezTo>
                      <a:cubicBezTo>
                        <a:pt x="127" y="474"/>
                        <a:pt x="135" y="462"/>
                        <a:pt x="139" y="456"/>
                      </a:cubicBezTo>
                      <a:cubicBezTo>
                        <a:pt x="145" y="446"/>
                        <a:pt x="156" y="428"/>
                        <a:pt x="161" y="419"/>
                      </a:cubicBezTo>
                      <a:cubicBezTo>
                        <a:pt x="166" y="409"/>
                        <a:pt x="173" y="389"/>
                        <a:pt x="178" y="379"/>
                      </a:cubicBezTo>
                      <a:cubicBezTo>
                        <a:pt x="183" y="372"/>
                        <a:pt x="194" y="357"/>
                        <a:pt x="199" y="350"/>
                      </a:cubicBezTo>
                      <a:cubicBezTo>
                        <a:pt x="206" y="341"/>
                        <a:pt x="220" y="324"/>
                        <a:pt x="227" y="315"/>
                      </a:cubicBezTo>
                      <a:cubicBezTo>
                        <a:pt x="233" y="309"/>
                        <a:pt x="246" y="297"/>
                        <a:pt x="251" y="290"/>
                      </a:cubicBezTo>
                      <a:cubicBezTo>
                        <a:pt x="257" y="284"/>
                        <a:pt x="265" y="270"/>
                        <a:pt x="270" y="264"/>
                      </a:cubicBezTo>
                      <a:cubicBezTo>
                        <a:pt x="274" y="259"/>
                        <a:pt x="281" y="251"/>
                        <a:pt x="285" y="248"/>
                      </a:cubicBezTo>
                      <a:cubicBezTo>
                        <a:pt x="287" y="246"/>
                        <a:pt x="293" y="245"/>
                        <a:pt x="294" y="243"/>
                      </a:cubicBezTo>
                      <a:cubicBezTo>
                        <a:pt x="295" y="240"/>
                        <a:pt x="292" y="233"/>
                        <a:pt x="290" y="230"/>
                      </a:cubicBezTo>
                      <a:cubicBezTo>
                        <a:pt x="289" y="227"/>
                        <a:pt x="282" y="222"/>
                        <a:pt x="282" y="219"/>
                      </a:cubicBezTo>
                      <a:cubicBezTo>
                        <a:pt x="281" y="215"/>
                        <a:pt x="285" y="207"/>
                        <a:pt x="287" y="203"/>
                      </a:cubicBezTo>
                      <a:cubicBezTo>
                        <a:pt x="288" y="201"/>
                        <a:pt x="292" y="198"/>
                        <a:pt x="294" y="195"/>
                      </a:cubicBezTo>
                      <a:cubicBezTo>
                        <a:pt x="296" y="191"/>
                        <a:pt x="298" y="182"/>
                        <a:pt x="300" y="178"/>
                      </a:cubicBezTo>
                      <a:cubicBezTo>
                        <a:pt x="302" y="171"/>
                        <a:pt x="303" y="157"/>
                        <a:pt x="306" y="151"/>
                      </a:cubicBezTo>
                      <a:cubicBezTo>
                        <a:pt x="308" y="147"/>
                        <a:pt x="314" y="139"/>
                        <a:pt x="318" y="136"/>
                      </a:cubicBezTo>
                      <a:cubicBezTo>
                        <a:pt x="321" y="134"/>
                        <a:pt x="328" y="133"/>
                        <a:pt x="331" y="132"/>
                      </a:cubicBezTo>
                      <a:cubicBezTo>
                        <a:pt x="335" y="129"/>
                        <a:pt x="342" y="122"/>
                        <a:pt x="343" y="117"/>
                      </a:cubicBezTo>
                      <a:cubicBezTo>
                        <a:pt x="344" y="114"/>
                        <a:pt x="341" y="107"/>
                        <a:pt x="342" y="104"/>
                      </a:cubicBezTo>
                      <a:cubicBezTo>
                        <a:pt x="343" y="96"/>
                        <a:pt x="346" y="82"/>
                        <a:pt x="350" y="77"/>
                      </a:cubicBezTo>
                      <a:cubicBezTo>
                        <a:pt x="354" y="73"/>
                        <a:pt x="364" y="70"/>
                        <a:pt x="368" y="68"/>
                      </a:cubicBezTo>
                      <a:cubicBezTo>
                        <a:pt x="372" y="67"/>
                        <a:pt x="380" y="65"/>
                        <a:pt x="383" y="63"/>
                      </a:cubicBezTo>
                      <a:cubicBezTo>
                        <a:pt x="386" y="61"/>
                        <a:pt x="390" y="56"/>
                        <a:pt x="391" y="53"/>
                      </a:cubicBezTo>
                      <a:cubicBezTo>
                        <a:pt x="391" y="50"/>
                        <a:pt x="389" y="45"/>
                        <a:pt x="389" y="42"/>
                      </a:cubicBezTo>
                      <a:cubicBezTo>
                        <a:pt x="389" y="38"/>
                        <a:pt x="388" y="31"/>
                        <a:pt x="390" y="28"/>
                      </a:cubicBezTo>
                      <a:cubicBezTo>
                        <a:pt x="393" y="25"/>
                        <a:pt x="401" y="23"/>
                        <a:pt x="405" y="22"/>
                      </a:cubicBezTo>
                      <a:cubicBezTo>
                        <a:pt x="408" y="20"/>
                        <a:pt x="414" y="15"/>
                        <a:pt x="417" y="15"/>
                      </a:cubicBezTo>
                      <a:cubicBezTo>
                        <a:pt x="423" y="14"/>
                        <a:pt x="435" y="19"/>
                        <a:pt x="441" y="20"/>
                      </a:cubicBezTo>
                      <a:cubicBezTo>
                        <a:pt x="445" y="20"/>
                        <a:pt x="454" y="19"/>
                        <a:pt x="458" y="18"/>
                      </a:cubicBezTo>
                      <a:cubicBezTo>
                        <a:pt x="463" y="16"/>
                        <a:pt x="471" y="8"/>
                        <a:pt x="477" y="6"/>
                      </a:cubicBezTo>
                      <a:cubicBezTo>
                        <a:pt x="481" y="4"/>
                        <a:pt x="489" y="1"/>
                        <a:pt x="494" y="0"/>
                      </a:cubicBezTo>
                      <a:cubicBezTo>
                        <a:pt x="495" y="0"/>
                        <a:pt x="496" y="0"/>
                        <a:pt x="497" y="0"/>
                      </a:cubicBezTo>
                      <a:cubicBezTo>
                        <a:pt x="501" y="0"/>
                        <a:pt x="510" y="2"/>
                        <a:pt x="513" y="4"/>
                      </a:cubicBezTo>
                      <a:cubicBezTo>
                        <a:pt x="515" y="6"/>
                        <a:pt x="519" y="12"/>
                        <a:pt x="519" y="15"/>
                      </a:cubicBezTo>
                      <a:cubicBezTo>
                        <a:pt x="519" y="17"/>
                        <a:pt x="516" y="20"/>
                        <a:pt x="515" y="22"/>
                      </a:cubicBezTo>
                      <a:cubicBezTo>
                        <a:pt x="513" y="25"/>
                        <a:pt x="507" y="31"/>
                        <a:pt x="505" y="35"/>
                      </a:cubicBezTo>
                      <a:cubicBezTo>
                        <a:pt x="503" y="39"/>
                        <a:pt x="501" y="50"/>
                        <a:pt x="500" y="55"/>
                      </a:cubicBezTo>
                      <a:cubicBezTo>
                        <a:pt x="499" y="60"/>
                        <a:pt x="498" y="70"/>
                        <a:pt x="498" y="75"/>
                      </a:cubicBezTo>
                      <a:cubicBezTo>
                        <a:pt x="497" y="81"/>
                        <a:pt x="496" y="94"/>
                        <a:pt x="498" y="100"/>
                      </a:cubicBezTo>
                      <a:cubicBezTo>
                        <a:pt x="499" y="103"/>
                        <a:pt x="505" y="107"/>
                        <a:pt x="507" y="110"/>
                      </a:cubicBezTo>
                      <a:cubicBezTo>
                        <a:pt x="510" y="114"/>
                        <a:pt x="513" y="124"/>
                        <a:pt x="514" y="129"/>
                      </a:cubicBezTo>
                      <a:cubicBezTo>
                        <a:pt x="515" y="132"/>
                        <a:pt x="516" y="137"/>
                        <a:pt x="517" y="140"/>
                      </a:cubicBezTo>
                      <a:cubicBezTo>
                        <a:pt x="517" y="143"/>
                        <a:pt x="515" y="149"/>
                        <a:pt x="517" y="151"/>
                      </a:cubicBezTo>
                      <a:cubicBezTo>
                        <a:pt x="519" y="153"/>
                        <a:pt x="524" y="154"/>
                        <a:pt x="527" y="154"/>
                      </a:cubicBezTo>
                      <a:cubicBezTo>
                        <a:pt x="530" y="154"/>
                        <a:pt x="535" y="153"/>
                        <a:pt x="538" y="153"/>
                      </a:cubicBezTo>
                      <a:cubicBezTo>
                        <a:pt x="544" y="152"/>
                        <a:pt x="556" y="150"/>
                        <a:pt x="562" y="149"/>
                      </a:cubicBezTo>
                      <a:cubicBezTo>
                        <a:pt x="567" y="148"/>
                        <a:pt x="576" y="147"/>
                        <a:pt x="580" y="144"/>
                      </a:cubicBezTo>
                      <a:cubicBezTo>
                        <a:pt x="584" y="142"/>
                        <a:pt x="590" y="135"/>
                        <a:pt x="593" y="131"/>
                      </a:cubicBezTo>
                      <a:cubicBezTo>
                        <a:pt x="597" y="126"/>
                        <a:pt x="603" y="115"/>
                        <a:pt x="607" y="111"/>
                      </a:cubicBezTo>
                      <a:cubicBezTo>
                        <a:pt x="611" y="107"/>
                        <a:pt x="619" y="101"/>
                        <a:pt x="623" y="98"/>
                      </a:cubicBezTo>
                      <a:cubicBezTo>
                        <a:pt x="627" y="95"/>
                        <a:pt x="637" y="90"/>
                        <a:pt x="642" y="90"/>
                      </a:cubicBezTo>
                      <a:cubicBezTo>
                        <a:pt x="646" y="90"/>
                        <a:pt x="655" y="94"/>
                        <a:pt x="659" y="96"/>
                      </a:cubicBezTo>
                      <a:cubicBezTo>
                        <a:pt x="662" y="99"/>
                        <a:pt x="668" y="107"/>
                        <a:pt x="671" y="111"/>
                      </a:cubicBezTo>
                      <a:cubicBezTo>
                        <a:pt x="673" y="113"/>
                        <a:pt x="675" y="120"/>
                        <a:pt x="678" y="122"/>
                      </a:cubicBezTo>
                      <a:cubicBezTo>
                        <a:pt x="680" y="124"/>
                        <a:pt x="685" y="124"/>
                        <a:pt x="687" y="125"/>
                      </a:cubicBezTo>
                      <a:cubicBezTo>
                        <a:pt x="689" y="127"/>
                        <a:pt x="691" y="132"/>
                        <a:pt x="694" y="134"/>
                      </a:cubicBezTo>
                      <a:cubicBezTo>
                        <a:pt x="696" y="136"/>
                        <a:pt x="702" y="139"/>
                        <a:pt x="705" y="139"/>
                      </a:cubicBezTo>
                      <a:cubicBezTo>
                        <a:pt x="708" y="139"/>
                        <a:pt x="715" y="137"/>
                        <a:pt x="719" y="135"/>
                      </a:cubicBezTo>
                      <a:cubicBezTo>
                        <a:pt x="722" y="134"/>
                        <a:pt x="731" y="132"/>
                        <a:pt x="734" y="129"/>
                      </a:cubicBezTo>
                      <a:cubicBezTo>
                        <a:pt x="735" y="127"/>
                        <a:pt x="735" y="124"/>
                        <a:pt x="735" y="122"/>
                      </a:cubicBezTo>
                      <a:cubicBezTo>
                        <a:pt x="736" y="119"/>
                        <a:pt x="737" y="110"/>
                        <a:pt x="740" y="108"/>
                      </a:cubicBezTo>
                      <a:cubicBezTo>
                        <a:pt x="742" y="107"/>
                        <a:pt x="745" y="107"/>
                        <a:pt x="747" y="108"/>
                      </a:cubicBezTo>
                      <a:cubicBezTo>
                        <a:pt x="750" y="109"/>
                        <a:pt x="754" y="112"/>
                        <a:pt x="757" y="114"/>
                      </a:cubicBezTo>
                      <a:cubicBezTo>
                        <a:pt x="762" y="116"/>
                        <a:pt x="772" y="119"/>
                        <a:pt x="777" y="121"/>
                      </a:cubicBezTo>
                      <a:cubicBezTo>
                        <a:pt x="781" y="122"/>
                        <a:pt x="789" y="127"/>
                        <a:pt x="793" y="128"/>
                      </a:cubicBezTo>
                      <a:cubicBezTo>
                        <a:pt x="799" y="130"/>
                        <a:pt x="812" y="131"/>
                        <a:pt x="818" y="132"/>
                      </a:cubicBezTo>
                      <a:cubicBezTo>
                        <a:pt x="825" y="133"/>
                        <a:pt x="838" y="135"/>
                        <a:pt x="844" y="138"/>
                      </a:cubicBezTo>
                      <a:cubicBezTo>
                        <a:pt x="851" y="142"/>
                        <a:pt x="861" y="153"/>
                        <a:pt x="867" y="158"/>
                      </a:cubicBezTo>
                      <a:cubicBezTo>
                        <a:pt x="871" y="163"/>
                        <a:pt x="879" y="173"/>
                        <a:pt x="883" y="177"/>
                      </a:cubicBezTo>
                      <a:cubicBezTo>
                        <a:pt x="889" y="184"/>
                        <a:pt x="904" y="196"/>
                        <a:pt x="909" y="203"/>
                      </a:cubicBezTo>
                      <a:cubicBezTo>
                        <a:pt x="912" y="206"/>
                        <a:pt x="916" y="213"/>
                        <a:pt x="917" y="216"/>
                      </a:cubicBezTo>
                      <a:cubicBezTo>
                        <a:pt x="918" y="219"/>
                        <a:pt x="918" y="226"/>
                        <a:pt x="917" y="229"/>
                      </a:cubicBezTo>
                      <a:cubicBezTo>
                        <a:pt x="916" y="231"/>
                        <a:pt x="912" y="235"/>
                        <a:pt x="910" y="236"/>
                      </a:cubicBezTo>
                      <a:cubicBezTo>
                        <a:pt x="907" y="237"/>
                        <a:pt x="900" y="236"/>
                        <a:pt x="897" y="236"/>
                      </a:cubicBezTo>
                      <a:cubicBezTo>
                        <a:pt x="895" y="237"/>
                        <a:pt x="889" y="238"/>
                        <a:pt x="887" y="240"/>
                      </a:cubicBezTo>
                      <a:cubicBezTo>
                        <a:pt x="885" y="242"/>
                        <a:pt x="882" y="246"/>
                        <a:pt x="882" y="248"/>
                      </a:cubicBezTo>
                      <a:cubicBezTo>
                        <a:pt x="881" y="253"/>
                        <a:pt x="884" y="264"/>
                        <a:pt x="886" y="269"/>
                      </a:cubicBezTo>
                      <a:cubicBezTo>
                        <a:pt x="889" y="274"/>
                        <a:pt x="894" y="283"/>
                        <a:pt x="899" y="287"/>
                      </a:cubicBezTo>
                      <a:cubicBezTo>
                        <a:pt x="902" y="289"/>
                        <a:pt x="909" y="291"/>
                        <a:pt x="912" y="291"/>
                      </a:cubicBezTo>
                      <a:cubicBezTo>
                        <a:pt x="917" y="291"/>
                        <a:pt x="926" y="288"/>
                        <a:pt x="931" y="287"/>
                      </a:cubicBezTo>
                      <a:cubicBezTo>
                        <a:pt x="934" y="286"/>
                        <a:pt x="941" y="283"/>
                        <a:pt x="944" y="283"/>
                      </a:cubicBezTo>
                      <a:cubicBezTo>
                        <a:pt x="948" y="283"/>
                        <a:pt x="954" y="285"/>
                        <a:pt x="957" y="287"/>
                      </a:cubicBezTo>
                      <a:cubicBezTo>
                        <a:pt x="960" y="289"/>
                        <a:pt x="964" y="296"/>
                        <a:pt x="968" y="297"/>
                      </a:cubicBezTo>
                      <a:cubicBezTo>
                        <a:pt x="971" y="300"/>
                        <a:pt x="980" y="300"/>
                        <a:pt x="984" y="302"/>
                      </a:cubicBezTo>
                      <a:cubicBezTo>
                        <a:pt x="987" y="303"/>
                        <a:pt x="992" y="306"/>
                        <a:pt x="994" y="309"/>
                      </a:cubicBezTo>
                      <a:cubicBezTo>
                        <a:pt x="996" y="312"/>
                        <a:pt x="996" y="320"/>
                        <a:pt x="999" y="323"/>
                      </a:cubicBezTo>
                      <a:cubicBezTo>
                        <a:pt x="1003" y="327"/>
                        <a:pt x="1014" y="328"/>
                        <a:pt x="1020" y="329"/>
                      </a:cubicBezTo>
                      <a:cubicBezTo>
                        <a:pt x="1024" y="330"/>
                        <a:pt x="1033" y="330"/>
                        <a:pt x="1037" y="329"/>
                      </a:cubicBezTo>
                      <a:cubicBezTo>
                        <a:pt x="1042" y="328"/>
                        <a:pt x="1052" y="324"/>
                        <a:pt x="1055" y="321"/>
                      </a:cubicBezTo>
                      <a:cubicBezTo>
                        <a:pt x="1058" y="319"/>
                        <a:pt x="1060" y="312"/>
                        <a:pt x="1062" y="310"/>
                      </a:cubicBezTo>
                      <a:cubicBezTo>
                        <a:pt x="1064" y="309"/>
                        <a:pt x="1068" y="306"/>
                        <a:pt x="1070" y="306"/>
                      </a:cubicBezTo>
                      <a:cubicBezTo>
                        <a:pt x="1073" y="306"/>
                        <a:pt x="1077" y="308"/>
                        <a:pt x="1079" y="309"/>
                      </a:cubicBezTo>
                      <a:cubicBezTo>
                        <a:pt x="1084" y="311"/>
                        <a:pt x="1091" y="317"/>
                        <a:pt x="1096" y="318"/>
                      </a:cubicBezTo>
                      <a:cubicBezTo>
                        <a:pt x="1099" y="319"/>
                        <a:pt x="1104" y="319"/>
                        <a:pt x="1107" y="318"/>
                      </a:cubicBezTo>
                      <a:cubicBezTo>
                        <a:pt x="1111" y="317"/>
                        <a:pt x="1118" y="313"/>
                        <a:pt x="1121" y="311"/>
                      </a:cubicBezTo>
                      <a:cubicBezTo>
                        <a:pt x="1124" y="309"/>
                        <a:pt x="1128" y="302"/>
                        <a:pt x="1132" y="301"/>
                      </a:cubicBezTo>
                      <a:cubicBezTo>
                        <a:pt x="1135" y="300"/>
                        <a:pt x="1144" y="302"/>
                        <a:pt x="1148" y="301"/>
                      </a:cubicBezTo>
                      <a:cubicBezTo>
                        <a:pt x="1151" y="300"/>
                        <a:pt x="1157" y="298"/>
                        <a:pt x="1160" y="296"/>
                      </a:cubicBezTo>
                      <a:cubicBezTo>
                        <a:pt x="1166" y="292"/>
                        <a:pt x="1175" y="281"/>
                        <a:pt x="1180" y="275"/>
                      </a:cubicBezTo>
                      <a:cubicBezTo>
                        <a:pt x="1185" y="270"/>
                        <a:pt x="1194" y="258"/>
                        <a:pt x="1198" y="252"/>
                      </a:cubicBezTo>
                      <a:cubicBezTo>
                        <a:pt x="1202" y="247"/>
                        <a:pt x="1210" y="236"/>
                        <a:pt x="1214" y="231"/>
                      </a:cubicBezTo>
                      <a:cubicBezTo>
                        <a:pt x="1217" y="228"/>
                        <a:pt x="1224" y="223"/>
                        <a:pt x="1228" y="222"/>
                      </a:cubicBezTo>
                      <a:cubicBezTo>
                        <a:pt x="1232" y="221"/>
                        <a:pt x="1240" y="224"/>
                        <a:pt x="1243" y="222"/>
                      </a:cubicBezTo>
                      <a:cubicBezTo>
                        <a:pt x="1246" y="220"/>
                        <a:pt x="1246" y="211"/>
                        <a:pt x="1249" y="210"/>
                      </a:cubicBezTo>
                      <a:cubicBezTo>
                        <a:pt x="1251" y="208"/>
                        <a:pt x="1258" y="210"/>
                        <a:pt x="1261" y="209"/>
                      </a:cubicBezTo>
                      <a:cubicBezTo>
                        <a:pt x="1265" y="207"/>
                        <a:pt x="1273" y="199"/>
                        <a:pt x="1277" y="196"/>
                      </a:cubicBezTo>
                      <a:cubicBezTo>
                        <a:pt x="1279" y="194"/>
                        <a:pt x="1283" y="188"/>
                        <a:pt x="1286" y="187"/>
                      </a:cubicBezTo>
                      <a:cubicBezTo>
                        <a:pt x="1290" y="185"/>
                        <a:pt x="1301" y="186"/>
                        <a:pt x="1306" y="186"/>
                      </a:cubicBezTo>
                      <a:cubicBezTo>
                        <a:pt x="1314" y="186"/>
                        <a:pt x="1330" y="189"/>
                        <a:pt x="1338" y="189"/>
                      </a:cubicBezTo>
                      <a:cubicBezTo>
                        <a:pt x="1346" y="190"/>
                        <a:pt x="1362" y="187"/>
                        <a:pt x="1370" y="188"/>
                      </a:cubicBezTo>
                      <a:cubicBezTo>
                        <a:pt x="1374" y="189"/>
                        <a:pt x="1381" y="194"/>
                        <a:pt x="1385" y="195"/>
                      </a:cubicBezTo>
                      <a:cubicBezTo>
                        <a:pt x="1390" y="196"/>
                        <a:pt x="1398" y="194"/>
                        <a:pt x="1402" y="194"/>
                      </a:cubicBezTo>
                      <a:cubicBezTo>
                        <a:pt x="1405" y="195"/>
                        <a:pt x="1411" y="196"/>
                        <a:pt x="1414" y="198"/>
                      </a:cubicBezTo>
                      <a:cubicBezTo>
                        <a:pt x="1415" y="199"/>
                        <a:pt x="1416" y="204"/>
                        <a:pt x="1418" y="206"/>
                      </a:cubicBezTo>
                      <a:cubicBezTo>
                        <a:pt x="1420" y="208"/>
                        <a:pt x="1427" y="210"/>
                        <a:pt x="1430" y="210"/>
                      </a:cubicBezTo>
                      <a:cubicBezTo>
                        <a:pt x="1433" y="209"/>
                        <a:pt x="1437" y="205"/>
                        <a:pt x="1440" y="204"/>
                      </a:cubicBezTo>
                      <a:cubicBezTo>
                        <a:pt x="1446" y="203"/>
                        <a:pt x="1456" y="203"/>
                        <a:pt x="1462" y="204"/>
                      </a:cubicBezTo>
                      <a:cubicBezTo>
                        <a:pt x="1466" y="204"/>
                        <a:pt x="1475" y="208"/>
                        <a:pt x="1479" y="209"/>
                      </a:cubicBezTo>
                      <a:cubicBezTo>
                        <a:pt x="1484" y="211"/>
                        <a:pt x="1492" y="214"/>
                        <a:pt x="1497" y="216"/>
                      </a:cubicBezTo>
                      <a:cubicBezTo>
                        <a:pt x="1499" y="217"/>
                        <a:pt x="1503" y="218"/>
                        <a:pt x="1505" y="219"/>
                      </a:cubicBezTo>
                      <a:cubicBezTo>
                        <a:pt x="1508" y="220"/>
                        <a:pt x="1515" y="224"/>
                        <a:pt x="1518" y="223"/>
                      </a:cubicBezTo>
                      <a:cubicBezTo>
                        <a:pt x="1522" y="222"/>
                        <a:pt x="1526" y="215"/>
                        <a:pt x="1529" y="212"/>
                      </a:cubicBezTo>
                      <a:cubicBezTo>
                        <a:pt x="1531" y="209"/>
                        <a:pt x="1532" y="201"/>
                        <a:pt x="1535" y="198"/>
                      </a:cubicBezTo>
                      <a:cubicBezTo>
                        <a:pt x="1537" y="196"/>
                        <a:pt x="1543" y="193"/>
                        <a:pt x="1546" y="193"/>
                      </a:cubicBezTo>
                      <a:cubicBezTo>
                        <a:pt x="1549" y="192"/>
                        <a:pt x="1555" y="192"/>
                        <a:pt x="1557" y="193"/>
                      </a:cubicBezTo>
                      <a:cubicBezTo>
                        <a:pt x="1560" y="194"/>
                        <a:pt x="1564" y="197"/>
                        <a:pt x="1565" y="199"/>
                      </a:cubicBezTo>
                      <a:cubicBezTo>
                        <a:pt x="1566" y="200"/>
                        <a:pt x="1567" y="205"/>
                        <a:pt x="1567" y="207"/>
                      </a:cubicBezTo>
                      <a:cubicBezTo>
                        <a:pt x="1567" y="210"/>
                        <a:pt x="1565" y="217"/>
                        <a:pt x="1566" y="219"/>
                      </a:cubicBezTo>
                      <a:cubicBezTo>
                        <a:pt x="1568" y="222"/>
                        <a:pt x="1574" y="223"/>
                        <a:pt x="1576" y="223"/>
                      </a:cubicBezTo>
                      <a:cubicBezTo>
                        <a:pt x="1580" y="224"/>
                        <a:pt x="1588" y="223"/>
                        <a:pt x="1592" y="223"/>
                      </a:cubicBezTo>
                      <a:cubicBezTo>
                        <a:pt x="1596" y="224"/>
                        <a:pt x="1604" y="229"/>
                        <a:pt x="1608" y="231"/>
                      </a:cubicBezTo>
                      <a:cubicBezTo>
                        <a:pt x="1613" y="232"/>
                        <a:pt x="1623" y="237"/>
                        <a:pt x="1627" y="235"/>
                      </a:cubicBezTo>
                      <a:cubicBezTo>
                        <a:pt x="1631" y="235"/>
                        <a:pt x="1637" y="230"/>
                        <a:pt x="1637" y="227"/>
                      </a:cubicBezTo>
                      <a:cubicBezTo>
                        <a:pt x="1638" y="224"/>
                        <a:pt x="1632" y="220"/>
                        <a:pt x="1633" y="218"/>
                      </a:cubicBezTo>
                      <a:cubicBezTo>
                        <a:pt x="1633" y="216"/>
                        <a:pt x="1636" y="214"/>
                        <a:pt x="1637" y="213"/>
                      </a:cubicBezTo>
                      <a:cubicBezTo>
                        <a:pt x="1637" y="213"/>
                        <a:pt x="1637" y="213"/>
                        <a:pt x="1637" y="213"/>
                      </a:cubicBezTo>
                      <a:cubicBezTo>
                        <a:pt x="1640" y="212"/>
                        <a:pt x="1647" y="213"/>
                        <a:pt x="1650" y="213"/>
                      </a:cubicBezTo>
                      <a:cubicBezTo>
                        <a:pt x="1653" y="214"/>
                        <a:pt x="1657" y="218"/>
                        <a:pt x="1660" y="219"/>
                      </a:cubicBezTo>
                      <a:cubicBezTo>
                        <a:pt x="1664" y="220"/>
                        <a:pt x="1671" y="221"/>
                        <a:pt x="1675" y="221"/>
                      </a:cubicBezTo>
                      <a:cubicBezTo>
                        <a:pt x="1678" y="221"/>
                        <a:pt x="1684" y="218"/>
                        <a:pt x="1686" y="217"/>
                      </a:cubicBezTo>
                      <a:cubicBezTo>
                        <a:pt x="1688" y="215"/>
                        <a:pt x="1689" y="211"/>
                        <a:pt x="1691" y="210"/>
                      </a:cubicBezTo>
                      <a:cubicBezTo>
                        <a:pt x="1693" y="209"/>
                        <a:pt x="1698" y="210"/>
                        <a:pt x="1700" y="210"/>
                      </a:cubicBezTo>
                      <a:cubicBezTo>
                        <a:pt x="1705" y="211"/>
                        <a:pt x="1712" y="214"/>
                        <a:pt x="1716" y="215"/>
                      </a:cubicBezTo>
                      <a:cubicBezTo>
                        <a:pt x="1718" y="216"/>
                        <a:pt x="1723" y="217"/>
                        <a:pt x="1724" y="218"/>
                      </a:cubicBezTo>
                      <a:cubicBezTo>
                        <a:pt x="1727" y="220"/>
                        <a:pt x="1728" y="226"/>
                        <a:pt x="1730" y="228"/>
                      </a:cubicBezTo>
                      <a:cubicBezTo>
                        <a:pt x="1733" y="231"/>
                        <a:pt x="1739" y="234"/>
                        <a:pt x="1741" y="237"/>
                      </a:cubicBezTo>
                      <a:cubicBezTo>
                        <a:pt x="1742" y="239"/>
                        <a:pt x="1743" y="245"/>
                        <a:pt x="1745" y="247"/>
                      </a:cubicBezTo>
                      <a:cubicBezTo>
                        <a:pt x="1747" y="249"/>
                        <a:pt x="1753" y="249"/>
                        <a:pt x="1756" y="249"/>
                      </a:cubicBezTo>
                      <a:cubicBezTo>
                        <a:pt x="1759" y="248"/>
                        <a:pt x="1767" y="245"/>
                        <a:pt x="1769" y="243"/>
                      </a:cubicBezTo>
                      <a:cubicBezTo>
                        <a:pt x="1771" y="241"/>
                        <a:pt x="1773" y="236"/>
                        <a:pt x="1776" y="234"/>
                      </a:cubicBezTo>
                      <a:cubicBezTo>
                        <a:pt x="1778" y="233"/>
                        <a:pt x="1784" y="234"/>
                        <a:pt x="1787" y="234"/>
                      </a:cubicBezTo>
                      <a:cubicBezTo>
                        <a:pt x="1791" y="234"/>
                        <a:pt x="1800" y="233"/>
                        <a:pt x="1803" y="235"/>
                      </a:cubicBezTo>
                      <a:cubicBezTo>
                        <a:pt x="1805" y="236"/>
                        <a:pt x="1807" y="240"/>
                        <a:pt x="1808" y="243"/>
                      </a:cubicBezTo>
                      <a:cubicBezTo>
                        <a:pt x="1808" y="245"/>
                        <a:pt x="1809" y="249"/>
                        <a:pt x="1808" y="251"/>
                      </a:cubicBezTo>
                      <a:cubicBezTo>
                        <a:pt x="1806" y="255"/>
                        <a:pt x="1798" y="258"/>
                        <a:pt x="1796" y="261"/>
                      </a:cubicBezTo>
                      <a:cubicBezTo>
                        <a:pt x="1795" y="264"/>
                        <a:pt x="1796" y="270"/>
                        <a:pt x="1797" y="272"/>
                      </a:cubicBezTo>
                      <a:cubicBezTo>
                        <a:pt x="1797" y="275"/>
                        <a:pt x="1801" y="280"/>
                        <a:pt x="1803" y="281"/>
                      </a:cubicBezTo>
                      <a:cubicBezTo>
                        <a:pt x="1805" y="282"/>
                        <a:pt x="1811" y="282"/>
                        <a:pt x="1813" y="280"/>
                      </a:cubicBezTo>
                      <a:cubicBezTo>
                        <a:pt x="1815" y="277"/>
                        <a:pt x="1814" y="268"/>
                        <a:pt x="1816" y="265"/>
                      </a:cubicBezTo>
                      <a:cubicBezTo>
                        <a:pt x="1818" y="262"/>
                        <a:pt x="1825" y="258"/>
                        <a:pt x="1828" y="257"/>
                      </a:cubicBezTo>
                      <a:cubicBezTo>
                        <a:pt x="1832" y="255"/>
                        <a:pt x="1839" y="253"/>
                        <a:pt x="1843" y="253"/>
                      </a:cubicBezTo>
                      <a:cubicBezTo>
                        <a:pt x="1847" y="252"/>
                        <a:pt x="1856" y="252"/>
                        <a:pt x="1860" y="254"/>
                      </a:cubicBezTo>
                      <a:cubicBezTo>
                        <a:pt x="1863" y="256"/>
                        <a:pt x="1866" y="263"/>
                        <a:pt x="1867" y="266"/>
                      </a:cubicBezTo>
                      <a:cubicBezTo>
                        <a:pt x="1867" y="268"/>
                        <a:pt x="1868" y="272"/>
                        <a:pt x="1867" y="274"/>
                      </a:cubicBezTo>
                      <a:cubicBezTo>
                        <a:pt x="1866" y="276"/>
                        <a:pt x="1862" y="277"/>
                        <a:pt x="1861" y="279"/>
                      </a:cubicBezTo>
                      <a:cubicBezTo>
                        <a:pt x="1859" y="282"/>
                        <a:pt x="1859" y="289"/>
                        <a:pt x="1859" y="292"/>
                      </a:cubicBezTo>
                      <a:cubicBezTo>
                        <a:pt x="1858" y="297"/>
                        <a:pt x="1862" y="307"/>
                        <a:pt x="1860" y="311"/>
                      </a:cubicBezTo>
                      <a:cubicBezTo>
                        <a:pt x="1860" y="314"/>
                        <a:pt x="1856" y="318"/>
                        <a:pt x="1854" y="319"/>
                      </a:cubicBezTo>
                      <a:cubicBezTo>
                        <a:pt x="1853" y="320"/>
                        <a:pt x="1848" y="321"/>
                        <a:pt x="1847" y="323"/>
                      </a:cubicBezTo>
                      <a:cubicBezTo>
                        <a:pt x="1845" y="326"/>
                        <a:pt x="1845" y="332"/>
                        <a:pt x="1845" y="335"/>
                      </a:cubicBezTo>
                      <a:cubicBezTo>
                        <a:pt x="1845" y="339"/>
                        <a:pt x="1848" y="347"/>
                        <a:pt x="1848" y="351"/>
                      </a:cubicBezTo>
                      <a:cubicBezTo>
                        <a:pt x="1848" y="355"/>
                        <a:pt x="1844" y="362"/>
                        <a:pt x="1842" y="365"/>
                      </a:cubicBezTo>
                      <a:cubicBezTo>
                        <a:pt x="1840" y="368"/>
                        <a:pt x="1835" y="371"/>
                        <a:pt x="1832" y="373"/>
                      </a:cubicBezTo>
                      <a:cubicBezTo>
                        <a:pt x="1831" y="375"/>
                        <a:pt x="1828" y="378"/>
                        <a:pt x="1826" y="380"/>
                      </a:cubicBezTo>
                      <a:cubicBezTo>
                        <a:pt x="1824" y="382"/>
                        <a:pt x="1821" y="388"/>
                        <a:pt x="1819" y="391"/>
                      </a:cubicBezTo>
                      <a:cubicBezTo>
                        <a:pt x="1818" y="394"/>
                        <a:pt x="1816" y="402"/>
                        <a:pt x="1814" y="404"/>
                      </a:cubicBezTo>
                      <a:cubicBezTo>
                        <a:pt x="1811" y="407"/>
                        <a:pt x="1803" y="406"/>
                        <a:pt x="1800" y="408"/>
                      </a:cubicBezTo>
                      <a:cubicBezTo>
                        <a:pt x="1798" y="409"/>
                        <a:pt x="1796" y="413"/>
                        <a:pt x="1794" y="413"/>
                      </a:cubicBezTo>
                      <a:cubicBezTo>
                        <a:pt x="1792" y="413"/>
                        <a:pt x="1788" y="409"/>
                        <a:pt x="1786" y="409"/>
                      </a:cubicBezTo>
                      <a:cubicBezTo>
                        <a:pt x="1784" y="409"/>
                        <a:pt x="1780" y="410"/>
                        <a:pt x="1779" y="412"/>
                      </a:cubicBezTo>
                      <a:cubicBezTo>
                        <a:pt x="1778" y="413"/>
                        <a:pt x="1779" y="419"/>
                        <a:pt x="1777" y="420"/>
                      </a:cubicBezTo>
                      <a:cubicBezTo>
                        <a:pt x="1775" y="422"/>
                        <a:pt x="1770" y="421"/>
                        <a:pt x="1768" y="420"/>
                      </a:cubicBezTo>
                      <a:cubicBezTo>
                        <a:pt x="1765" y="419"/>
                        <a:pt x="1762" y="413"/>
                        <a:pt x="1760" y="411"/>
                      </a:cubicBezTo>
                      <a:cubicBezTo>
                        <a:pt x="1757" y="408"/>
                        <a:pt x="1751" y="402"/>
                        <a:pt x="1747" y="400"/>
                      </a:cubicBezTo>
                      <a:cubicBezTo>
                        <a:pt x="1746" y="399"/>
                        <a:pt x="1742" y="397"/>
                        <a:pt x="1740" y="397"/>
                      </a:cubicBezTo>
                      <a:cubicBezTo>
                        <a:pt x="1737" y="398"/>
                        <a:pt x="1735" y="404"/>
                        <a:pt x="1735" y="407"/>
                      </a:cubicBezTo>
                      <a:cubicBezTo>
                        <a:pt x="1734" y="411"/>
                        <a:pt x="1738" y="418"/>
                        <a:pt x="1738" y="422"/>
                      </a:cubicBezTo>
                      <a:cubicBezTo>
                        <a:pt x="1737" y="427"/>
                        <a:pt x="1735" y="436"/>
                        <a:pt x="1732" y="439"/>
                      </a:cubicBezTo>
                      <a:cubicBezTo>
                        <a:pt x="1730" y="442"/>
                        <a:pt x="1724" y="445"/>
                        <a:pt x="1721" y="447"/>
                      </a:cubicBezTo>
                      <a:cubicBezTo>
                        <a:pt x="1718" y="448"/>
                        <a:pt x="1711" y="449"/>
                        <a:pt x="1708" y="451"/>
                      </a:cubicBezTo>
                      <a:cubicBezTo>
                        <a:pt x="1704" y="453"/>
                        <a:pt x="1696" y="457"/>
                        <a:pt x="1693" y="460"/>
                      </a:cubicBezTo>
                      <a:cubicBezTo>
                        <a:pt x="1690" y="463"/>
                        <a:pt x="1687" y="471"/>
                        <a:pt x="1685" y="474"/>
                      </a:cubicBezTo>
                      <a:cubicBezTo>
                        <a:pt x="1681" y="478"/>
                        <a:pt x="1671" y="481"/>
                        <a:pt x="1668" y="485"/>
                      </a:cubicBezTo>
                      <a:cubicBezTo>
                        <a:pt x="1666" y="488"/>
                        <a:pt x="1665" y="496"/>
                        <a:pt x="1664" y="500"/>
                      </a:cubicBezTo>
                      <a:cubicBezTo>
                        <a:pt x="1663" y="503"/>
                        <a:pt x="1661" y="509"/>
                        <a:pt x="1660" y="512"/>
                      </a:cubicBezTo>
                      <a:cubicBezTo>
                        <a:pt x="1660" y="516"/>
                        <a:pt x="1660" y="525"/>
                        <a:pt x="1661" y="528"/>
                      </a:cubicBezTo>
                      <a:cubicBezTo>
                        <a:pt x="1663" y="531"/>
                        <a:pt x="1668" y="534"/>
                        <a:pt x="1669" y="536"/>
                      </a:cubicBezTo>
                      <a:cubicBezTo>
                        <a:pt x="1671" y="539"/>
                        <a:pt x="1673" y="547"/>
                        <a:pt x="1672" y="550"/>
                      </a:cubicBezTo>
                      <a:cubicBezTo>
                        <a:pt x="1672" y="553"/>
                        <a:pt x="1668" y="559"/>
                        <a:pt x="1666" y="562"/>
                      </a:cubicBezTo>
                      <a:cubicBezTo>
                        <a:pt x="1665" y="565"/>
                        <a:pt x="1663" y="571"/>
                        <a:pt x="1663" y="575"/>
                      </a:cubicBezTo>
                      <a:cubicBezTo>
                        <a:pt x="1662" y="578"/>
                        <a:pt x="1660" y="586"/>
                        <a:pt x="1662" y="589"/>
                      </a:cubicBezTo>
                      <a:cubicBezTo>
                        <a:pt x="1663" y="591"/>
                        <a:pt x="1670" y="590"/>
                        <a:pt x="1672" y="592"/>
                      </a:cubicBezTo>
                      <a:cubicBezTo>
                        <a:pt x="1673" y="593"/>
                        <a:pt x="1672" y="598"/>
                        <a:pt x="1672" y="601"/>
                      </a:cubicBezTo>
                      <a:cubicBezTo>
                        <a:pt x="1671" y="605"/>
                        <a:pt x="1667" y="614"/>
                        <a:pt x="1664" y="618"/>
                      </a:cubicBezTo>
                      <a:cubicBezTo>
                        <a:pt x="1661" y="624"/>
                        <a:pt x="1654" y="634"/>
                        <a:pt x="1649" y="638"/>
                      </a:cubicBezTo>
                      <a:cubicBezTo>
                        <a:pt x="1648" y="640"/>
                        <a:pt x="1643" y="643"/>
                        <a:pt x="1642" y="645"/>
                      </a:cubicBezTo>
                      <a:cubicBezTo>
                        <a:pt x="1639" y="649"/>
                        <a:pt x="1635" y="656"/>
                        <a:pt x="1633" y="659"/>
                      </a:cubicBezTo>
                      <a:cubicBezTo>
                        <a:pt x="1631" y="662"/>
                        <a:pt x="1630" y="669"/>
                        <a:pt x="1628" y="672"/>
                      </a:cubicBezTo>
                      <a:cubicBezTo>
                        <a:pt x="1627" y="675"/>
                        <a:pt x="1623" y="679"/>
                        <a:pt x="1621" y="682"/>
                      </a:cubicBezTo>
                      <a:cubicBezTo>
                        <a:pt x="1620" y="684"/>
                        <a:pt x="1617" y="688"/>
                        <a:pt x="1616" y="691"/>
                      </a:cubicBezTo>
                      <a:cubicBezTo>
                        <a:pt x="1615" y="695"/>
                        <a:pt x="1615" y="704"/>
                        <a:pt x="1614" y="708"/>
                      </a:cubicBezTo>
                      <a:cubicBezTo>
                        <a:pt x="1613" y="712"/>
                        <a:pt x="1610" y="721"/>
                        <a:pt x="1608" y="725"/>
                      </a:cubicBezTo>
                      <a:cubicBezTo>
                        <a:pt x="1606" y="730"/>
                        <a:pt x="1600" y="740"/>
                        <a:pt x="1596" y="744"/>
                      </a:cubicBezTo>
                      <a:cubicBezTo>
                        <a:pt x="1592" y="747"/>
                        <a:pt x="1582" y="749"/>
                        <a:pt x="1578" y="752"/>
                      </a:cubicBezTo>
                      <a:cubicBezTo>
                        <a:pt x="1575" y="754"/>
                        <a:pt x="1572" y="761"/>
                        <a:pt x="1569" y="763"/>
                      </a:cubicBezTo>
                      <a:cubicBezTo>
                        <a:pt x="1566" y="766"/>
                        <a:pt x="1560" y="772"/>
                        <a:pt x="1556" y="775"/>
                      </a:cubicBezTo>
                      <a:cubicBezTo>
                        <a:pt x="1553" y="777"/>
                        <a:pt x="1545" y="781"/>
                        <a:pt x="1541" y="781"/>
                      </a:cubicBezTo>
                      <a:cubicBezTo>
                        <a:pt x="1539" y="781"/>
                        <a:pt x="1535" y="779"/>
                        <a:pt x="1533" y="779"/>
                      </a:cubicBezTo>
                      <a:cubicBezTo>
                        <a:pt x="1532" y="780"/>
                        <a:pt x="1528" y="782"/>
                        <a:pt x="1527" y="783"/>
                      </a:cubicBezTo>
                      <a:cubicBezTo>
                        <a:pt x="1526" y="785"/>
                        <a:pt x="1526" y="790"/>
                        <a:pt x="1525" y="793"/>
                      </a:cubicBezTo>
                      <a:cubicBezTo>
                        <a:pt x="1524" y="795"/>
                        <a:pt x="1522" y="800"/>
                        <a:pt x="1521" y="803"/>
                      </a:cubicBezTo>
                      <a:cubicBezTo>
                        <a:pt x="1520" y="805"/>
                        <a:pt x="1516" y="809"/>
                        <a:pt x="1516" y="812"/>
                      </a:cubicBezTo>
                      <a:cubicBezTo>
                        <a:pt x="1515" y="815"/>
                        <a:pt x="1516" y="822"/>
                        <a:pt x="1516" y="825"/>
                      </a:cubicBezTo>
                      <a:cubicBezTo>
                        <a:pt x="1515" y="827"/>
                        <a:pt x="1514" y="831"/>
                        <a:pt x="1513" y="833"/>
                      </a:cubicBezTo>
                      <a:cubicBezTo>
                        <a:pt x="1511" y="835"/>
                        <a:pt x="1507" y="837"/>
                        <a:pt x="1506" y="839"/>
                      </a:cubicBezTo>
                      <a:cubicBezTo>
                        <a:pt x="1504" y="841"/>
                        <a:pt x="1502" y="846"/>
                        <a:pt x="1502" y="849"/>
                      </a:cubicBezTo>
                      <a:cubicBezTo>
                        <a:pt x="1502" y="852"/>
                        <a:pt x="1505" y="857"/>
                        <a:pt x="1506" y="859"/>
                      </a:cubicBezTo>
                      <a:cubicBezTo>
                        <a:pt x="1508" y="861"/>
                        <a:pt x="1513" y="864"/>
                        <a:pt x="1514" y="866"/>
                      </a:cubicBezTo>
                      <a:cubicBezTo>
                        <a:pt x="1515" y="868"/>
                        <a:pt x="1514" y="874"/>
                        <a:pt x="1514" y="877"/>
                      </a:cubicBezTo>
                      <a:cubicBezTo>
                        <a:pt x="1513" y="880"/>
                        <a:pt x="1512" y="887"/>
                        <a:pt x="1511" y="891"/>
                      </a:cubicBezTo>
                      <a:cubicBezTo>
                        <a:pt x="1510" y="894"/>
                        <a:pt x="1504" y="900"/>
                        <a:pt x="1503" y="903"/>
                      </a:cubicBezTo>
                      <a:cubicBezTo>
                        <a:pt x="1502" y="906"/>
                        <a:pt x="1502" y="912"/>
                        <a:pt x="1500" y="915"/>
                      </a:cubicBezTo>
                      <a:cubicBezTo>
                        <a:pt x="1498" y="917"/>
                        <a:pt x="1492" y="921"/>
                        <a:pt x="1489" y="922"/>
                      </a:cubicBezTo>
                      <a:cubicBezTo>
                        <a:pt x="1487" y="923"/>
                        <a:pt x="1481" y="920"/>
                        <a:pt x="1479" y="921"/>
                      </a:cubicBezTo>
                      <a:cubicBezTo>
                        <a:pt x="1477" y="921"/>
                        <a:pt x="1474" y="925"/>
                        <a:pt x="1473" y="926"/>
                      </a:cubicBezTo>
                      <a:cubicBezTo>
                        <a:pt x="1470" y="929"/>
                        <a:pt x="1467" y="937"/>
                        <a:pt x="1464" y="939"/>
                      </a:cubicBezTo>
                      <a:cubicBezTo>
                        <a:pt x="1461" y="942"/>
                        <a:pt x="1452" y="943"/>
                        <a:pt x="1448" y="944"/>
                      </a:cubicBezTo>
                      <a:cubicBezTo>
                        <a:pt x="1445" y="945"/>
                        <a:pt x="1437" y="947"/>
                        <a:pt x="1434" y="949"/>
                      </a:cubicBezTo>
                      <a:cubicBezTo>
                        <a:pt x="1431" y="952"/>
                        <a:pt x="1425" y="959"/>
                        <a:pt x="1424" y="963"/>
                      </a:cubicBezTo>
                      <a:cubicBezTo>
                        <a:pt x="1423" y="968"/>
                        <a:pt x="1426" y="977"/>
                        <a:pt x="1428" y="981"/>
                      </a:cubicBezTo>
                      <a:cubicBezTo>
                        <a:pt x="1429" y="985"/>
                        <a:pt x="1434" y="991"/>
                        <a:pt x="1437" y="994"/>
                      </a:cubicBezTo>
                      <a:cubicBezTo>
                        <a:pt x="1440" y="997"/>
                        <a:pt x="1450" y="1001"/>
                        <a:pt x="1452" y="1005"/>
                      </a:cubicBezTo>
                      <a:cubicBezTo>
                        <a:pt x="1453" y="1007"/>
                        <a:pt x="1453" y="1011"/>
                        <a:pt x="1453" y="1013"/>
                      </a:cubicBezTo>
                      <a:cubicBezTo>
                        <a:pt x="1452" y="1014"/>
                        <a:pt x="1452" y="1016"/>
                        <a:pt x="1451" y="1017"/>
                      </a:cubicBezTo>
                      <a:cubicBezTo>
                        <a:pt x="1450" y="1019"/>
                        <a:pt x="1449" y="1021"/>
                        <a:pt x="1448" y="1022"/>
                      </a:cubicBezTo>
                      <a:cubicBezTo>
                        <a:pt x="1446" y="1024"/>
                        <a:pt x="1441" y="1029"/>
                        <a:pt x="1438" y="1031"/>
                      </a:cubicBezTo>
                      <a:cubicBezTo>
                        <a:pt x="1436" y="1032"/>
                        <a:pt x="1431" y="1033"/>
                        <a:pt x="1429" y="1034"/>
                      </a:cubicBezTo>
                      <a:cubicBezTo>
                        <a:pt x="1425" y="1034"/>
                        <a:pt x="1418" y="1033"/>
                        <a:pt x="1414" y="1034"/>
                      </a:cubicBezTo>
                      <a:cubicBezTo>
                        <a:pt x="1411" y="1035"/>
                        <a:pt x="1406" y="1042"/>
                        <a:pt x="1403" y="1044"/>
                      </a:cubicBezTo>
                      <a:cubicBezTo>
                        <a:pt x="1401" y="1045"/>
                        <a:pt x="1396" y="1045"/>
                        <a:pt x="1394" y="1046"/>
                      </a:cubicBezTo>
                      <a:cubicBezTo>
                        <a:pt x="1392" y="1047"/>
                        <a:pt x="1389" y="1051"/>
                        <a:pt x="1387" y="1052"/>
                      </a:cubicBezTo>
                      <a:cubicBezTo>
                        <a:pt x="1385" y="1052"/>
                        <a:pt x="1382" y="1050"/>
                        <a:pt x="1380" y="1050"/>
                      </a:cubicBezTo>
                      <a:cubicBezTo>
                        <a:pt x="1377" y="1050"/>
                        <a:pt x="1371" y="1052"/>
                        <a:pt x="1369" y="1054"/>
                      </a:cubicBezTo>
                      <a:cubicBezTo>
                        <a:pt x="1365" y="1056"/>
                        <a:pt x="1360" y="1063"/>
                        <a:pt x="1357" y="1067"/>
                      </a:cubicBezTo>
                      <a:cubicBezTo>
                        <a:pt x="1355" y="1071"/>
                        <a:pt x="1352" y="1079"/>
                        <a:pt x="1349" y="1082"/>
                      </a:cubicBezTo>
                      <a:cubicBezTo>
                        <a:pt x="1345" y="1085"/>
                        <a:pt x="1335" y="1087"/>
                        <a:pt x="1330" y="1088"/>
                      </a:cubicBezTo>
                      <a:cubicBezTo>
                        <a:pt x="1325" y="1089"/>
                        <a:pt x="1315" y="1087"/>
                        <a:pt x="1310" y="1088"/>
                      </a:cubicBezTo>
                      <a:cubicBezTo>
                        <a:pt x="1306" y="1089"/>
                        <a:pt x="1300" y="1094"/>
                        <a:pt x="1296" y="1096"/>
                      </a:cubicBezTo>
                      <a:cubicBezTo>
                        <a:pt x="1294" y="1097"/>
                        <a:pt x="1289" y="1099"/>
                        <a:pt x="1286" y="1100"/>
                      </a:cubicBezTo>
                      <a:cubicBezTo>
                        <a:pt x="1281" y="1103"/>
                        <a:pt x="1270" y="1110"/>
                        <a:pt x="1264" y="1111"/>
                      </a:cubicBezTo>
                      <a:cubicBezTo>
                        <a:pt x="1261" y="1112"/>
                        <a:pt x="1254" y="1110"/>
                        <a:pt x="1251" y="1111"/>
                      </a:cubicBezTo>
                      <a:cubicBezTo>
                        <a:pt x="1248" y="1112"/>
                        <a:pt x="1245" y="1118"/>
                        <a:pt x="1242" y="1120"/>
                      </a:cubicBezTo>
                      <a:cubicBezTo>
                        <a:pt x="1239" y="1122"/>
                        <a:pt x="1231" y="1124"/>
                        <a:pt x="1227" y="1124"/>
                      </a:cubicBezTo>
                      <a:cubicBezTo>
                        <a:pt x="1222" y="1125"/>
                        <a:pt x="1212" y="1124"/>
                        <a:pt x="1207" y="1124"/>
                      </a:cubicBezTo>
                      <a:cubicBezTo>
                        <a:pt x="1199" y="1125"/>
                        <a:pt x="1184" y="1130"/>
                        <a:pt x="1178" y="1133"/>
                      </a:cubicBezTo>
                      <a:cubicBezTo>
                        <a:pt x="1173" y="1136"/>
                        <a:pt x="1168" y="1144"/>
                        <a:pt x="1163" y="1147"/>
                      </a:cubicBezTo>
                      <a:cubicBezTo>
                        <a:pt x="1160" y="1149"/>
                        <a:pt x="1154" y="1151"/>
                        <a:pt x="1150" y="1152"/>
                      </a:cubicBezTo>
                      <a:cubicBezTo>
                        <a:pt x="1146" y="1153"/>
                        <a:pt x="1138" y="1156"/>
                        <a:pt x="1134" y="1157"/>
                      </a:cubicBezTo>
                      <a:cubicBezTo>
                        <a:pt x="1129" y="1159"/>
                        <a:pt x="1120" y="1163"/>
                        <a:pt x="1115" y="1163"/>
                      </a:cubicBezTo>
                      <a:cubicBezTo>
                        <a:pt x="1112" y="1163"/>
                        <a:pt x="1107" y="1159"/>
                        <a:pt x="1105" y="1159"/>
                      </a:cubicBezTo>
                      <a:cubicBezTo>
                        <a:pt x="1103" y="1159"/>
                        <a:pt x="1098" y="1159"/>
                        <a:pt x="1096" y="1159"/>
                      </a:cubicBezTo>
                      <a:cubicBezTo>
                        <a:pt x="1092" y="1160"/>
                        <a:pt x="1084" y="1164"/>
                        <a:pt x="1082" y="1167"/>
                      </a:cubicBezTo>
                      <a:cubicBezTo>
                        <a:pt x="1080" y="1169"/>
                        <a:pt x="1080" y="1175"/>
                        <a:pt x="1078" y="1177"/>
                      </a:cubicBezTo>
                      <a:cubicBezTo>
                        <a:pt x="1076" y="1178"/>
                        <a:pt x="1070" y="1178"/>
                        <a:pt x="1068" y="1177"/>
                      </a:cubicBezTo>
                      <a:cubicBezTo>
                        <a:pt x="1065" y="1176"/>
                        <a:pt x="1063" y="1170"/>
                        <a:pt x="1060" y="1169"/>
                      </a:cubicBezTo>
                      <a:cubicBezTo>
                        <a:pt x="1056" y="1167"/>
                        <a:pt x="1048" y="1171"/>
                        <a:pt x="1043" y="1172"/>
                      </a:cubicBezTo>
                      <a:cubicBezTo>
                        <a:pt x="1037" y="1173"/>
                        <a:pt x="1025" y="1176"/>
                        <a:pt x="1018" y="1177"/>
                      </a:cubicBezTo>
                      <a:cubicBezTo>
                        <a:pt x="1010" y="1178"/>
                        <a:pt x="994" y="1179"/>
                        <a:pt x="986" y="1179"/>
                      </a:cubicBezTo>
                      <a:cubicBezTo>
                        <a:pt x="977" y="1178"/>
                        <a:pt x="961" y="1174"/>
                        <a:pt x="953" y="1173"/>
                      </a:cubicBezTo>
                      <a:cubicBezTo>
                        <a:pt x="945" y="1172"/>
                        <a:pt x="930" y="1169"/>
                        <a:pt x="923" y="1169"/>
                      </a:cubicBezTo>
                      <a:cubicBezTo>
                        <a:pt x="918" y="1169"/>
                        <a:pt x="908" y="1168"/>
                        <a:pt x="903" y="1169"/>
                      </a:cubicBezTo>
                      <a:cubicBezTo>
                        <a:pt x="900" y="1170"/>
                        <a:pt x="893" y="1173"/>
                        <a:pt x="890" y="1175"/>
                      </a:cubicBezTo>
                      <a:cubicBezTo>
                        <a:pt x="886" y="1178"/>
                        <a:pt x="880" y="1188"/>
                        <a:pt x="878" y="1192"/>
                      </a:cubicBezTo>
                      <a:cubicBezTo>
                        <a:pt x="876" y="1196"/>
                        <a:pt x="876" y="1205"/>
                        <a:pt x="873" y="1207"/>
                      </a:cubicBezTo>
                      <a:cubicBezTo>
                        <a:pt x="870" y="1210"/>
                        <a:pt x="862" y="1209"/>
                        <a:pt x="858" y="1209"/>
                      </a:cubicBezTo>
                      <a:cubicBezTo>
                        <a:pt x="854" y="1208"/>
                        <a:pt x="846" y="1206"/>
                        <a:pt x="843" y="1203"/>
                      </a:cubicBezTo>
                      <a:cubicBezTo>
                        <a:pt x="839" y="1200"/>
                        <a:pt x="836" y="1190"/>
                        <a:pt x="832" y="1187"/>
                      </a:cubicBezTo>
                      <a:cubicBezTo>
                        <a:pt x="829" y="1184"/>
                        <a:pt x="821" y="1179"/>
                        <a:pt x="817" y="1177"/>
                      </a:cubicBezTo>
                      <a:cubicBezTo>
                        <a:pt x="815" y="1175"/>
                        <a:pt x="811" y="1173"/>
                        <a:pt x="808" y="1173"/>
                      </a:cubicBezTo>
                      <a:cubicBezTo>
                        <a:pt x="806" y="1173"/>
                        <a:pt x="801" y="1175"/>
                        <a:pt x="798" y="1176"/>
                      </a:cubicBezTo>
                      <a:cubicBezTo>
                        <a:pt x="795" y="1177"/>
                        <a:pt x="788" y="1180"/>
                        <a:pt x="784" y="1182"/>
                      </a:cubicBezTo>
                      <a:cubicBezTo>
                        <a:pt x="782" y="1184"/>
                        <a:pt x="777" y="1191"/>
                        <a:pt x="774" y="1191"/>
                      </a:cubicBezTo>
                      <a:cubicBezTo>
                        <a:pt x="772" y="1192"/>
                        <a:pt x="769" y="1188"/>
                        <a:pt x="768" y="1187"/>
                      </a:cubicBezTo>
                      <a:cubicBezTo>
                        <a:pt x="765" y="1185"/>
                        <a:pt x="759" y="1178"/>
                        <a:pt x="756" y="1178"/>
                      </a:cubicBezTo>
                      <a:cubicBezTo>
                        <a:pt x="754" y="1178"/>
                        <a:pt x="752" y="1183"/>
                        <a:pt x="750" y="1183"/>
                      </a:cubicBezTo>
                      <a:cubicBezTo>
                        <a:pt x="747" y="1184"/>
                        <a:pt x="742" y="1182"/>
                        <a:pt x="740" y="1181"/>
                      </a:cubicBezTo>
                      <a:cubicBezTo>
                        <a:pt x="736" y="1179"/>
                        <a:pt x="732" y="1170"/>
                        <a:pt x="728" y="1168"/>
                      </a:cubicBezTo>
                      <a:cubicBezTo>
                        <a:pt x="725" y="1165"/>
                        <a:pt x="717" y="1163"/>
                        <a:pt x="713" y="1162"/>
                      </a:cubicBezTo>
                      <a:cubicBezTo>
                        <a:pt x="707" y="1160"/>
                        <a:pt x="695" y="1158"/>
                        <a:pt x="689" y="1158"/>
                      </a:cubicBezTo>
                      <a:cubicBezTo>
                        <a:pt x="686" y="1158"/>
                        <a:pt x="679" y="1159"/>
                        <a:pt x="677" y="1162"/>
                      </a:cubicBezTo>
                      <a:cubicBezTo>
                        <a:pt x="675" y="1164"/>
                        <a:pt x="678" y="1171"/>
                        <a:pt x="677" y="1173"/>
                      </a:cubicBezTo>
                      <a:cubicBezTo>
                        <a:pt x="676" y="1176"/>
                        <a:pt x="673" y="1181"/>
                        <a:pt x="671" y="1183"/>
                      </a:cubicBezTo>
                      <a:cubicBezTo>
                        <a:pt x="669" y="1185"/>
                        <a:pt x="664" y="1188"/>
                        <a:pt x="661" y="1189"/>
                      </a:cubicBezTo>
                      <a:cubicBezTo>
                        <a:pt x="657" y="1190"/>
                        <a:pt x="650" y="1190"/>
                        <a:pt x="646" y="1191"/>
                      </a:cubicBezTo>
                      <a:cubicBezTo>
                        <a:pt x="642" y="1193"/>
                        <a:pt x="634" y="1199"/>
                        <a:pt x="629" y="1201"/>
                      </a:cubicBezTo>
                      <a:cubicBezTo>
                        <a:pt x="626" y="1202"/>
                        <a:pt x="620" y="1205"/>
                        <a:pt x="617" y="1205"/>
                      </a:cubicBezTo>
                      <a:cubicBezTo>
                        <a:pt x="613" y="1205"/>
                        <a:pt x="604" y="1202"/>
                        <a:pt x="600" y="1202"/>
                      </a:cubicBezTo>
                      <a:cubicBezTo>
                        <a:pt x="595" y="1200"/>
                        <a:pt x="586" y="1197"/>
                        <a:pt x="581" y="1197"/>
                      </a:cubicBezTo>
                      <a:cubicBezTo>
                        <a:pt x="576" y="1196"/>
                        <a:pt x="566" y="1198"/>
                        <a:pt x="561" y="1197"/>
                      </a:cubicBezTo>
                      <a:cubicBezTo>
                        <a:pt x="558" y="1196"/>
                        <a:pt x="553" y="1195"/>
                        <a:pt x="550" y="1193"/>
                      </a:cubicBezTo>
                      <a:cubicBezTo>
                        <a:pt x="547" y="1191"/>
                        <a:pt x="543" y="1185"/>
                        <a:pt x="540" y="1182"/>
                      </a:cubicBezTo>
                      <a:cubicBezTo>
                        <a:pt x="538" y="1180"/>
                        <a:pt x="534" y="1177"/>
                        <a:pt x="532" y="1175"/>
                      </a:cubicBezTo>
                      <a:cubicBezTo>
                        <a:pt x="530" y="1173"/>
                        <a:pt x="525" y="1169"/>
                        <a:pt x="523" y="1167"/>
                      </a:cubicBezTo>
                      <a:cubicBezTo>
                        <a:pt x="523" y="1166"/>
                        <a:pt x="522" y="1165"/>
                        <a:pt x="522" y="1164"/>
                      </a:cubicBezTo>
                      <a:close/>
                    </a:path>
                  </a:pathLst>
                </a:custGeom>
                <a:grpFill/>
                <a:ln w="3175"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750"/>
                </a:p>
              </p:txBody>
            </p:sp>
            <p:sp>
              <p:nvSpPr>
                <p:cNvPr id="61" name="Freeform 200"/>
                <p:cNvSpPr>
                  <a:spLocks/>
                </p:cNvSpPr>
                <p:nvPr/>
              </p:nvSpPr>
              <p:spPr bwMode="auto">
                <a:xfrm>
                  <a:off x="5684838" y="3841751"/>
                  <a:ext cx="427038" cy="327025"/>
                </a:xfrm>
                <a:custGeom>
                  <a:avLst/>
                  <a:gdLst>
                    <a:gd name="T0" fmla="*/ 1716 w 1745"/>
                    <a:gd name="T1" fmla="*/ 1232 h 1332"/>
                    <a:gd name="T2" fmla="*/ 1553 w 1745"/>
                    <a:gd name="T3" fmla="*/ 1269 h 1332"/>
                    <a:gd name="T4" fmla="*/ 1442 w 1745"/>
                    <a:gd name="T5" fmla="*/ 1308 h 1332"/>
                    <a:gd name="T6" fmla="*/ 1307 w 1745"/>
                    <a:gd name="T7" fmla="*/ 1299 h 1332"/>
                    <a:gd name="T8" fmla="*/ 1147 w 1745"/>
                    <a:gd name="T9" fmla="*/ 1298 h 1332"/>
                    <a:gd name="T10" fmla="*/ 1066 w 1745"/>
                    <a:gd name="T11" fmla="*/ 1198 h 1332"/>
                    <a:gd name="T12" fmla="*/ 887 w 1745"/>
                    <a:gd name="T13" fmla="*/ 1210 h 1332"/>
                    <a:gd name="T14" fmla="*/ 811 w 1745"/>
                    <a:gd name="T15" fmla="*/ 1092 h 1332"/>
                    <a:gd name="T16" fmla="*/ 774 w 1745"/>
                    <a:gd name="T17" fmla="*/ 1068 h 1332"/>
                    <a:gd name="T18" fmla="*/ 849 w 1745"/>
                    <a:gd name="T19" fmla="*/ 1028 h 1332"/>
                    <a:gd name="T20" fmla="*/ 750 w 1745"/>
                    <a:gd name="T21" fmla="*/ 984 h 1332"/>
                    <a:gd name="T22" fmla="*/ 666 w 1745"/>
                    <a:gd name="T23" fmla="*/ 912 h 1332"/>
                    <a:gd name="T24" fmla="*/ 591 w 1745"/>
                    <a:gd name="T25" fmla="*/ 839 h 1332"/>
                    <a:gd name="T26" fmla="*/ 525 w 1745"/>
                    <a:gd name="T27" fmla="*/ 762 h 1332"/>
                    <a:gd name="T28" fmla="*/ 455 w 1745"/>
                    <a:gd name="T29" fmla="*/ 682 h 1332"/>
                    <a:gd name="T30" fmla="*/ 398 w 1745"/>
                    <a:gd name="T31" fmla="*/ 724 h 1332"/>
                    <a:gd name="T32" fmla="*/ 383 w 1745"/>
                    <a:gd name="T33" fmla="*/ 621 h 1332"/>
                    <a:gd name="T34" fmla="*/ 335 w 1745"/>
                    <a:gd name="T35" fmla="*/ 560 h 1332"/>
                    <a:gd name="T36" fmla="*/ 211 w 1745"/>
                    <a:gd name="T37" fmla="*/ 530 h 1332"/>
                    <a:gd name="T38" fmla="*/ 105 w 1745"/>
                    <a:gd name="T39" fmla="*/ 499 h 1332"/>
                    <a:gd name="T40" fmla="*/ 26 w 1745"/>
                    <a:gd name="T41" fmla="*/ 405 h 1332"/>
                    <a:gd name="T42" fmla="*/ 24 w 1745"/>
                    <a:gd name="T43" fmla="*/ 304 h 1332"/>
                    <a:gd name="T44" fmla="*/ 0 w 1745"/>
                    <a:gd name="T45" fmla="*/ 197 h 1332"/>
                    <a:gd name="T46" fmla="*/ 104 w 1745"/>
                    <a:gd name="T47" fmla="*/ 209 h 1332"/>
                    <a:gd name="T48" fmla="*/ 147 w 1745"/>
                    <a:gd name="T49" fmla="*/ 168 h 1332"/>
                    <a:gd name="T50" fmla="*/ 207 w 1745"/>
                    <a:gd name="T51" fmla="*/ 152 h 1332"/>
                    <a:gd name="T52" fmla="*/ 250 w 1745"/>
                    <a:gd name="T53" fmla="*/ 185 h 1332"/>
                    <a:gd name="T54" fmla="*/ 350 w 1745"/>
                    <a:gd name="T55" fmla="*/ 177 h 1332"/>
                    <a:gd name="T56" fmla="*/ 417 w 1745"/>
                    <a:gd name="T57" fmla="*/ 156 h 1332"/>
                    <a:gd name="T58" fmla="*/ 473 w 1745"/>
                    <a:gd name="T59" fmla="*/ 170 h 1332"/>
                    <a:gd name="T60" fmla="*/ 547 w 1745"/>
                    <a:gd name="T61" fmla="*/ 197 h 1332"/>
                    <a:gd name="T62" fmla="*/ 642 w 1745"/>
                    <a:gd name="T63" fmla="*/ 161 h 1332"/>
                    <a:gd name="T64" fmla="*/ 767 w 1745"/>
                    <a:gd name="T65" fmla="*/ 165 h 1332"/>
                    <a:gd name="T66" fmla="*/ 839 w 1745"/>
                    <a:gd name="T67" fmla="*/ 140 h 1332"/>
                    <a:gd name="T68" fmla="*/ 940 w 1745"/>
                    <a:gd name="T69" fmla="*/ 99 h 1332"/>
                    <a:gd name="T70" fmla="*/ 1038 w 1745"/>
                    <a:gd name="T71" fmla="*/ 70 h 1332"/>
                    <a:gd name="T72" fmla="*/ 1092 w 1745"/>
                    <a:gd name="T73" fmla="*/ 32 h 1332"/>
                    <a:gd name="T74" fmla="*/ 1149 w 1745"/>
                    <a:gd name="T75" fmla="*/ 5 h 1332"/>
                    <a:gd name="T76" fmla="*/ 1275 w 1745"/>
                    <a:gd name="T77" fmla="*/ 43 h 1332"/>
                    <a:gd name="T78" fmla="*/ 1324 w 1745"/>
                    <a:gd name="T79" fmla="*/ 111 h 1332"/>
                    <a:gd name="T80" fmla="*/ 1371 w 1745"/>
                    <a:gd name="T81" fmla="*/ 165 h 1332"/>
                    <a:gd name="T82" fmla="*/ 1428 w 1745"/>
                    <a:gd name="T83" fmla="*/ 221 h 1332"/>
                    <a:gd name="T84" fmla="*/ 1519 w 1745"/>
                    <a:gd name="T85" fmla="*/ 244 h 1332"/>
                    <a:gd name="T86" fmla="*/ 1603 w 1745"/>
                    <a:gd name="T87" fmla="*/ 259 h 1332"/>
                    <a:gd name="T88" fmla="*/ 1670 w 1745"/>
                    <a:gd name="T89" fmla="*/ 289 h 1332"/>
                    <a:gd name="T90" fmla="*/ 1642 w 1745"/>
                    <a:gd name="T91" fmla="*/ 341 h 1332"/>
                    <a:gd name="T92" fmla="*/ 1595 w 1745"/>
                    <a:gd name="T93" fmla="*/ 381 h 1332"/>
                    <a:gd name="T94" fmla="*/ 1528 w 1745"/>
                    <a:gd name="T95" fmla="*/ 357 h 1332"/>
                    <a:gd name="T96" fmla="*/ 1460 w 1745"/>
                    <a:gd name="T97" fmla="*/ 421 h 1332"/>
                    <a:gd name="T98" fmla="*/ 1450 w 1745"/>
                    <a:gd name="T99" fmla="*/ 545 h 1332"/>
                    <a:gd name="T100" fmla="*/ 1404 w 1745"/>
                    <a:gd name="T101" fmla="*/ 633 h 1332"/>
                    <a:gd name="T102" fmla="*/ 1478 w 1745"/>
                    <a:gd name="T103" fmla="*/ 672 h 1332"/>
                    <a:gd name="T104" fmla="*/ 1594 w 1745"/>
                    <a:gd name="T105" fmla="*/ 655 h 1332"/>
                    <a:gd name="T106" fmla="*/ 1646 w 1745"/>
                    <a:gd name="T107" fmla="*/ 727 h 1332"/>
                    <a:gd name="T108" fmla="*/ 1661 w 1745"/>
                    <a:gd name="T109" fmla="*/ 845 h 1332"/>
                    <a:gd name="T110" fmla="*/ 1702 w 1745"/>
                    <a:gd name="T111" fmla="*/ 890 h 1332"/>
                    <a:gd name="T112" fmla="*/ 1727 w 1745"/>
                    <a:gd name="T113" fmla="*/ 992 h 1332"/>
                    <a:gd name="T114" fmla="*/ 1688 w 1745"/>
                    <a:gd name="T115" fmla="*/ 1092 h 1332"/>
                    <a:gd name="T116" fmla="*/ 1742 w 1745"/>
                    <a:gd name="T117" fmla="*/ 1195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5" h="1332">
                      <a:moveTo>
                        <a:pt x="1742" y="1195"/>
                      </a:moveTo>
                      <a:cubicBezTo>
                        <a:pt x="1743" y="1200"/>
                        <a:pt x="1745" y="1209"/>
                        <a:pt x="1744" y="1213"/>
                      </a:cubicBezTo>
                      <a:cubicBezTo>
                        <a:pt x="1743" y="1215"/>
                        <a:pt x="1738" y="1219"/>
                        <a:pt x="1737" y="1221"/>
                      </a:cubicBezTo>
                      <a:cubicBezTo>
                        <a:pt x="1736" y="1223"/>
                        <a:pt x="1736" y="1227"/>
                        <a:pt x="1735" y="1229"/>
                      </a:cubicBezTo>
                      <a:cubicBezTo>
                        <a:pt x="1733" y="1232"/>
                        <a:pt x="1727" y="1237"/>
                        <a:pt x="1722" y="1241"/>
                      </a:cubicBezTo>
                      <a:cubicBezTo>
                        <a:pt x="1720" y="1237"/>
                        <a:pt x="1718" y="1233"/>
                        <a:pt x="1716" y="1232"/>
                      </a:cubicBezTo>
                      <a:cubicBezTo>
                        <a:pt x="1714" y="1230"/>
                        <a:pt x="1708" y="1228"/>
                        <a:pt x="1706" y="1228"/>
                      </a:cubicBezTo>
                      <a:cubicBezTo>
                        <a:pt x="1699" y="1227"/>
                        <a:pt x="1684" y="1226"/>
                        <a:pt x="1677" y="1228"/>
                      </a:cubicBezTo>
                      <a:cubicBezTo>
                        <a:pt x="1672" y="1229"/>
                        <a:pt x="1663" y="1236"/>
                        <a:pt x="1658" y="1238"/>
                      </a:cubicBezTo>
                      <a:cubicBezTo>
                        <a:pt x="1651" y="1242"/>
                        <a:pt x="1636" y="1249"/>
                        <a:pt x="1628" y="1250"/>
                      </a:cubicBezTo>
                      <a:cubicBezTo>
                        <a:pt x="1619" y="1253"/>
                        <a:pt x="1598" y="1250"/>
                        <a:pt x="1588" y="1253"/>
                      </a:cubicBezTo>
                      <a:cubicBezTo>
                        <a:pt x="1579" y="1255"/>
                        <a:pt x="1562" y="1264"/>
                        <a:pt x="1553" y="1269"/>
                      </a:cubicBezTo>
                      <a:cubicBezTo>
                        <a:pt x="1545" y="1273"/>
                        <a:pt x="1530" y="1282"/>
                        <a:pt x="1523" y="1287"/>
                      </a:cubicBezTo>
                      <a:cubicBezTo>
                        <a:pt x="1516" y="1291"/>
                        <a:pt x="1503" y="1300"/>
                        <a:pt x="1498" y="1307"/>
                      </a:cubicBezTo>
                      <a:cubicBezTo>
                        <a:pt x="1496" y="1310"/>
                        <a:pt x="1496" y="1317"/>
                        <a:pt x="1494" y="1321"/>
                      </a:cubicBezTo>
                      <a:cubicBezTo>
                        <a:pt x="1492" y="1324"/>
                        <a:pt x="1487" y="1329"/>
                        <a:pt x="1484" y="1330"/>
                      </a:cubicBezTo>
                      <a:cubicBezTo>
                        <a:pt x="1480" y="1332"/>
                        <a:pt x="1472" y="1329"/>
                        <a:pt x="1468" y="1328"/>
                      </a:cubicBezTo>
                      <a:cubicBezTo>
                        <a:pt x="1461" y="1325"/>
                        <a:pt x="1449" y="1312"/>
                        <a:pt x="1442" y="1308"/>
                      </a:cubicBezTo>
                      <a:cubicBezTo>
                        <a:pt x="1437" y="1305"/>
                        <a:pt x="1426" y="1303"/>
                        <a:pt x="1421" y="1301"/>
                      </a:cubicBezTo>
                      <a:cubicBezTo>
                        <a:pt x="1416" y="1299"/>
                        <a:pt x="1407" y="1291"/>
                        <a:pt x="1402" y="1289"/>
                      </a:cubicBezTo>
                      <a:cubicBezTo>
                        <a:pt x="1397" y="1287"/>
                        <a:pt x="1387" y="1284"/>
                        <a:pt x="1382" y="1284"/>
                      </a:cubicBezTo>
                      <a:cubicBezTo>
                        <a:pt x="1376" y="1285"/>
                        <a:pt x="1366" y="1293"/>
                        <a:pt x="1360" y="1295"/>
                      </a:cubicBezTo>
                      <a:cubicBezTo>
                        <a:pt x="1354" y="1297"/>
                        <a:pt x="1340" y="1301"/>
                        <a:pt x="1334" y="1301"/>
                      </a:cubicBezTo>
                      <a:cubicBezTo>
                        <a:pt x="1327" y="1302"/>
                        <a:pt x="1313" y="1302"/>
                        <a:pt x="1307" y="1299"/>
                      </a:cubicBezTo>
                      <a:cubicBezTo>
                        <a:pt x="1303" y="1297"/>
                        <a:pt x="1299" y="1288"/>
                        <a:pt x="1295" y="1286"/>
                      </a:cubicBezTo>
                      <a:cubicBezTo>
                        <a:pt x="1290" y="1281"/>
                        <a:pt x="1278" y="1274"/>
                        <a:pt x="1271" y="1273"/>
                      </a:cubicBezTo>
                      <a:cubicBezTo>
                        <a:pt x="1260" y="1271"/>
                        <a:pt x="1239" y="1278"/>
                        <a:pt x="1228" y="1281"/>
                      </a:cubicBezTo>
                      <a:cubicBezTo>
                        <a:pt x="1218" y="1283"/>
                        <a:pt x="1200" y="1290"/>
                        <a:pt x="1191" y="1293"/>
                      </a:cubicBezTo>
                      <a:cubicBezTo>
                        <a:pt x="1186" y="1294"/>
                        <a:pt x="1176" y="1298"/>
                        <a:pt x="1171" y="1299"/>
                      </a:cubicBezTo>
                      <a:cubicBezTo>
                        <a:pt x="1165" y="1300"/>
                        <a:pt x="1152" y="1301"/>
                        <a:pt x="1147" y="1298"/>
                      </a:cubicBezTo>
                      <a:cubicBezTo>
                        <a:pt x="1143" y="1295"/>
                        <a:pt x="1141" y="1282"/>
                        <a:pt x="1140" y="1277"/>
                      </a:cubicBezTo>
                      <a:cubicBezTo>
                        <a:pt x="1138" y="1270"/>
                        <a:pt x="1139" y="1255"/>
                        <a:pt x="1138" y="1248"/>
                      </a:cubicBezTo>
                      <a:cubicBezTo>
                        <a:pt x="1137" y="1242"/>
                        <a:pt x="1133" y="1230"/>
                        <a:pt x="1129" y="1225"/>
                      </a:cubicBezTo>
                      <a:cubicBezTo>
                        <a:pt x="1126" y="1221"/>
                        <a:pt x="1115" y="1215"/>
                        <a:pt x="1110" y="1213"/>
                      </a:cubicBezTo>
                      <a:cubicBezTo>
                        <a:pt x="1105" y="1211"/>
                        <a:pt x="1096" y="1209"/>
                        <a:pt x="1092" y="1208"/>
                      </a:cubicBezTo>
                      <a:cubicBezTo>
                        <a:pt x="1085" y="1205"/>
                        <a:pt x="1072" y="1202"/>
                        <a:pt x="1066" y="1198"/>
                      </a:cubicBezTo>
                      <a:cubicBezTo>
                        <a:pt x="1060" y="1194"/>
                        <a:pt x="1051" y="1182"/>
                        <a:pt x="1044" y="1179"/>
                      </a:cubicBezTo>
                      <a:cubicBezTo>
                        <a:pt x="1037" y="1175"/>
                        <a:pt x="1019" y="1172"/>
                        <a:pt x="1011" y="1172"/>
                      </a:cubicBezTo>
                      <a:cubicBezTo>
                        <a:pt x="1001" y="1172"/>
                        <a:pt x="983" y="1177"/>
                        <a:pt x="974" y="1180"/>
                      </a:cubicBezTo>
                      <a:cubicBezTo>
                        <a:pt x="968" y="1183"/>
                        <a:pt x="956" y="1189"/>
                        <a:pt x="950" y="1192"/>
                      </a:cubicBezTo>
                      <a:cubicBezTo>
                        <a:pt x="939" y="1196"/>
                        <a:pt x="919" y="1205"/>
                        <a:pt x="908" y="1208"/>
                      </a:cubicBezTo>
                      <a:cubicBezTo>
                        <a:pt x="903" y="1209"/>
                        <a:pt x="892" y="1211"/>
                        <a:pt x="887" y="1210"/>
                      </a:cubicBezTo>
                      <a:cubicBezTo>
                        <a:pt x="882" y="1209"/>
                        <a:pt x="874" y="1205"/>
                        <a:pt x="870" y="1202"/>
                      </a:cubicBezTo>
                      <a:cubicBezTo>
                        <a:pt x="863" y="1196"/>
                        <a:pt x="854" y="1176"/>
                        <a:pt x="849" y="1167"/>
                      </a:cubicBezTo>
                      <a:cubicBezTo>
                        <a:pt x="845" y="1160"/>
                        <a:pt x="838" y="1144"/>
                        <a:pt x="834" y="1136"/>
                      </a:cubicBezTo>
                      <a:cubicBezTo>
                        <a:pt x="832" y="1131"/>
                        <a:pt x="828" y="1120"/>
                        <a:pt x="826" y="1114"/>
                      </a:cubicBezTo>
                      <a:cubicBezTo>
                        <a:pt x="825" y="1110"/>
                        <a:pt x="825" y="1101"/>
                        <a:pt x="822" y="1097"/>
                      </a:cubicBezTo>
                      <a:cubicBezTo>
                        <a:pt x="820" y="1095"/>
                        <a:pt x="814" y="1093"/>
                        <a:pt x="811" y="1092"/>
                      </a:cubicBezTo>
                      <a:cubicBezTo>
                        <a:pt x="805" y="1091"/>
                        <a:pt x="792" y="1091"/>
                        <a:pt x="787" y="1093"/>
                      </a:cubicBezTo>
                      <a:cubicBezTo>
                        <a:pt x="782" y="1094"/>
                        <a:pt x="777" y="1103"/>
                        <a:pt x="773" y="1104"/>
                      </a:cubicBezTo>
                      <a:cubicBezTo>
                        <a:pt x="769" y="1104"/>
                        <a:pt x="760" y="1101"/>
                        <a:pt x="757" y="1098"/>
                      </a:cubicBezTo>
                      <a:cubicBezTo>
                        <a:pt x="754" y="1096"/>
                        <a:pt x="751" y="1089"/>
                        <a:pt x="751" y="1085"/>
                      </a:cubicBezTo>
                      <a:cubicBezTo>
                        <a:pt x="751" y="1081"/>
                        <a:pt x="757" y="1075"/>
                        <a:pt x="760" y="1073"/>
                      </a:cubicBezTo>
                      <a:cubicBezTo>
                        <a:pt x="763" y="1071"/>
                        <a:pt x="771" y="1070"/>
                        <a:pt x="774" y="1068"/>
                      </a:cubicBezTo>
                      <a:cubicBezTo>
                        <a:pt x="778" y="1067"/>
                        <a:pt x="784" y="1062"/>
                        <a:pt x="787" y="1060"/>
                      </a:cubicBezTo>
                      <a:cubicBezTo>
                        <a:pt x="792" y="1059"/>
                        <a:pt x="802" y="1061"/>
                        <a:pt x="806" y="1058"/>
                      </a:cubicBezTo>
                      <a:cubicBezTo>
                        <a:pt x="809" y="1056"/>
                        <a:pt x="809" y="1047"/>
                        <a:pt x="812" y="1045"/>
                      </a:cubicBezTo>
                      <a:cubicBezTo>
                        <a:pt x="816" y="1041"/>
                        <a:pt x="828" y="1038"/>
                        <a:pt x="833" y="1038"/>
                      </a:cubicBezTo>
                      <a:cubicBezTo>
                        <a:pt x="835" y="1038"/>
                        <a:pt x="838" y="1040"/>
                        <a:pt x="840" y="1040"/>
                      </a:cubicBezTo>
                      <a:cubicBezTo>
                        <a:pt x="843" y="1039"/>
                        <a:pt x="848" y="1032"/>
                        <a:pt x="849" y="1028"/>
                      </a:cubicBezTo>
                      <a:cubicBezTo>
                        <a:pt x="850" y="1025"/>
                        <a:pt x="849" y="1017"/>
                        <a:pt x="847" y="1014"/>
                      </a:cubicBezTo>
                      <a:cubicBezTo>
                        <a:pt x="843" y="1010"/>
                        <a:pt x="832" y="1009"/>
                        <a:pt x="827" y="1008"/>
                      </a:cubicBezTo>
                      <a:cubicBezTo>
                        <a:pt x="821" y="1008"/>
                        <a:pt x="807" y="1011"/>
                        <a:pt x="801" y="1009"/>
                      </a:cubicBezTo>
                      <a:cubicBezTo>
                        <a:pt x="795" y="1007"/>
                        <a:pt x="786" y="996"/>
                        <a:pt x="780" y="993"/>
                      </a:cubicBezTo>
                      <a:cubicBezTo>
                        <a:pt x="776" y="991"/>
                        <a:pt x="765" y="993"/>
                        <a:pt x="761" y="992"/>
                      </a:cubicBezTo>
                      <a:cubicBezTo>
                        <a:pt x="757" y="990"/>
                        <a:pt x="753" y="986"/>
                        <a:pt x="750" y="984"/>
                      </a:cubicBezTo>
                      <a:cubicBezTo>
                        <a:pt x="747" y="982"/>
                        <a:pt x="740" y="979"/>
                        <a:pt x="738" y="976"/>
                      </a:cubicBezTo>
                      <a:cubicBezTo>
                        <a:pt x="737" y="972"/>
                        <a:pt x="739" y="964"/>
                        <a:pt x="738" y="960"/>
                      </a:cubicBezTo>
                      <a:cubicBezTo>
                        <a:pt x="736" y="955"/>
                        <a:pt x="729" y="947"/>
                        <a:pt x="726" y="943"/>
                      </a:cubicBezTo>
                      <a:cubicBezTo>
                        <a:pt x="722" y="939"/>
                        <a:pt x="715" y="932"/>
                        <a:pt x="710" y="929"/>
                      </a:cubicBezTo>
                      <a:cubicBezTo>
                        <a:pt x="705" y="927"/>
                        <a:pt x="693" y="926"/>
                        <a:pt x="688" y="924"/>
                      </a:cubicBezTo>
                      <a:cubicBezTo>
                        <a:pt x="682" y="922"/>
                        <a:pt x="671" y="916"/>
                        <a:pt x="666" y="912"/>
                      </a:cubicBezTo>
                      <a:cubicBezTo>
                        <a:pt x="662" y="909"/>
                        <a:pt x="656" y="901"/>
                        <a:pt x="652" y="899"/>
                      </a:cubicBezTo>
                      <a:cubicBezTo>
                        <a:pt x="648" y="897"/>
                        <a:pt x="641" y="896"/>
                        <a:pt x="637" y="895"/>
                      </a:cubicBezTo>
                      <a:cubicBezTo>
                        <a:pt x="632" y="894"/>
                        <a:pt x="622" y="894"/>
                        <a:pt x="619" y="890"/>
                      </a:cubicBezTo>
                      <a:cubicBezTo>
                        <a:pt x="614" y="885"/>
                        <a:pt x="616" y="871"/>
                        <a:pt x="614" y="865"/>
                      </a:cubicBezTo>
                      <a:cubicBezTo>
                        <a:pt x="613" y="861"/>
                        <a:pt x="610" y="852"/>
                        <a:pt x="607" y="849"/>
                      </a:cubicBezTo>
                      <a:cubicBezTo>
                        <a:pt x="604" y="845"/>
                        <a:pt x="594" y="842"/>
                        <a:pt x="591" y="839"/>
                      </a:cubicBezTo>
                      <a:cubicBezTo>
                        <a:pt x="589" y="836"/>
                        <a:pt x="585" y="830"/>
                        <a:pt x="584" y="827"/>
                      </a:cubicBezTo>
                      <a:cubicBezTo>
                        <a:pt x="582" y="823"/>
                        <a:pt x="585" y="812"/>
                        <a:pt x="581" y="808"/>
                      </a:cubicBezTo>
                      <a:cubicBezTo>
                        <a:pt x="579" y="806"/>
                        <a:pt x="571" y="809"/>
                        <a:pt x="568" y="807"/>
                      </a:cubicBezTo>
                      <a:cubicBezTo>
                        <a:pt x="565" y="805"/>
                        <a:pt x="562" y="800"/>
                        <a:pt x="561" y="797"/>
                      </a:cubicBezTo>
                      <a:cubicBezTo>
                        <a:pt x="558" y="790"/>
                        <a:pt x="563" y="774"/>
                        <a:pt x="558" y="769"/>
                      </a:cubicBezTo>
                      <a:cubicBezTo>
                        <a:pt x="552" y="763"/>
                        <a:pt x="532" y="766"/>
                        <a:pt x="525" y="762"/>
                      </a:cubicBezTo>
                      <a:cubicBezTo>
                        <a:pt x="518" y="758"/>
                        <a:pt x="510" y="744"/>
                        <a:pt x="504" y="739"/>
                      </a:cubicBezTo>
                      <a:cubicBezTo>
                        <a:pt x="501" y="736"/>
                        <a:pt x="492" y="733"/>
                        <a:pt x="489" y="730"/>
                      </a:cubicBezTo>
                      <a:cubicBezTo>
                        <a:pt x="486" y="727"/>
                        <a:pt x="480" y="722"/>
                        <a:pt x="479" y="718"/>
                      </a:cubicBezTo>
                      <a:cubicBezTo>
                        <a:pt x="477" y="714"/>
                        <a:pt x="480" y="704"/>
                        <a:pt x="478" y="699"/>
                      </a:cubicBezTo>
                      <a:cubicBezTo>
                        <a:pt x="477" y="696"/>
                        <a:pt x="475" y="689"/>
                        <a:pt x="472" y="687"/>
                      </a:cubicBezTo>
                      <a:cubicBezTo>
                        <a:pt x="469" y="684"/>
                        <a:pt x="459" y="682"/>
                        <a:pt x="455" y="682"/>
                      </a:cubicBezTo>
                      <a:cubicBezTo>
                        <a:pt x="451" y="682"/>
                        <a:pt x="444" y="684"/>
                        <a:pt x="441" y="686"/>
                      </a:cubicBezTo>
                      <a:cubicBezTo>
                        <a:pt x="438" y="688"/>
                        <a:pt x="434" y="694"/>
                        <a:pt x="432" y="697"/>
                      </a:cubicBezTo>
                      <a:cubicBezTo>
                        <a:pt x="430" y="700"/>
                        <a:pt x="429" y="709"/>
                        <a:pt x="428" y="713"/>
                      </a:cubicBezTo>
                      <a:cubicBezTo>
                        <a:pt x="427" y="716"/>
                        <a:pt x="426" y="723"/>
                        <a:pt x="424" y="726"/>
                      </a:cubicBezTo>
                      <a:cubicBezTo>
                        <a:pt x="422" y="728"/>
                        <a:pt x="417" y="729"/>
                        <a:pt x="414" y="729"/>
                      </a:cubicBezTo>
                      <a:cubicBezTo>
                        <a:pt x="410" y="730"/>
                        <a:pt x="402" y="726"/>
                        <a:pt x="398" y="724"/>
                      </a:cubicBezTo>
                      <a:cubicBezTo>
                        <a:pt x="396" y="722"/>
                        <a:pt x="394" y="718"/>
                        <a:pt x="392" y="716"/>
                      </a:cubicBezTo>
                      <a:cubicBezTo>
                        <a:pt x="387" y="712"/>
                        <a:pt x="373" y="711"/>
                        <a:pt x="368" y="707"/>
                      </a:cubicBezTo>
                      <a:cubicBezTo>
                        <a:pt x="365" y="704"/>
                        <a:pt x="362" y="695"/>
                        <a:pt x="361" y="691"/>
                      </a:cubicBezTo>
                      <a:cubicBezTo>
                        <a:pt x="359" y="685"/>
                        <a:pt x="358" y="672"/>
                        <a:pt x="359" y="665"/>
                      </a:cubicBezTo>
                      <a:cubicBezTo>
                        <a:pt x="360" y="658"/>
                        <a:pt x="364" y="643"/>
                        <a:pt x="367" y="637"/>
                      </a:cubicBezTo>
                      <a:cubicBezTo>
                        <a:pt x="370" y="632"/>
                        <a:pt x="380" y="626"/>
                        <a:pt x="383" y="621"/>
                      </a:cubicBezTo>
                      <a:cubicBezTo>
                        <a:pt x="387" y="615"/>
                        <a:pt x="392" y="601"/>
                        <a:pt x="394" y="593"/>
                      </a:cubicBezTo>
                      <a:cubicBezTo>
                        <a:pt x="397" y="586"/>
                        <a:pt x="399" y="572"/>
                        <a:pt x="401" y="564"/>
                      </a:cubicBezTo>
                      <a:cubicBezTo>
                        <a:pt x="401" y="562"/>
                        <a:pt x="404" y="556"/>
                        <a:pt x="403" y="553"/>
                      </a:cubicBezTo>
                      <a:cubicBezTo>
                        <a:pt x="400" y="547"/>
                        <a:pt x="386" y="542"/>
                        <a:pt x="380" y="541"/>
                      </a:cubicBezTo>
                      <a:cubicBezTo>
                        <a:pt x="374" y="541"/>
                        <a:pt x="363" y="547"/>
                        <a:pt x="357" y="549"/>
                      </a:cubicBezTo>
                      <a:cubicBezTo>
                        <a:pt x="351" y="552"/>
                        <a:pt x="341" y="560"/>
                        <a:pt x="335" y="560"/>
                      </a:cubicBezTo>
                      <a:cubicBezTo>
                        <a:pt x="332" y="560"/>
                        <a:pt x="327" y="554"/>
                        <a:pt x="324" y="553"/>
                      </a:cubicBezTo>
                      <a:cubicBezTo>
                        <a:pt x="319" y="551"/>
                        <a:pt x="308" y="553"/>
                        <a:pt x="303" y="550"/>
                      </a:cubicBezTo>
                      <a:cubicBezTo>
                        <a:pt x="299" y="548"/>
                        <a:pt x="294" y="538"/>
                        <a:pt x="290" y="535"/>
                      </a:cubicBezTo>
                      <a:cubicBezTo>
                        <a:pt x="287" y="533"/>
                        <a:pt x="280" y="531"/>
                        <a:pt x="276" y="530"/>
                      </a:cubicBezTo>
                      <a:cubicBezTo>
                        <a:pt x="268" y="528"/>
                        <a:pt x="251" y="528"/>
                        <a:pt x="242" y="528"/>
                      </a:cubicBezTo>
                      <a:cubicBezTo>
                        <a:pt x="234" y="528"/>
                        <a:pt x="219" y="529"/>
                        <a:pt x="211" y="530"/>
                      </a:cubicBezTo>
                      <a:cubicBezTo>
                        <a:pt x="204" y="531"/>
                        <a:pt x="191" y="536"/>
                        <a:pt x="184" y="537"/>
                      </a:cubicBezTo>
                      <a:cubicBezTo>
                        <a:pt x="176" y="538"/>
                        <a:pt x="159" y="536"/>
                        <a:pt x="151" y="537"/>
                      </a:cubicBezTo>
                      <a:cubicBezTo>
                        <a:pt x="146" y="537"/>
                        <a:pt x="138" y="538"/>
                        <a:pt x="134" y="540"/>
                      </a:cubicBezTo>
                      <a:cubicBezTo>
                        <a:pt x="132" y="542"/>
                        <a:pt x="129" y="545"/>
                        <a:pt x="127" y="549"/>
                      </a:cubicBezTo>
                      <a:cubicBezTo>
                        <a:pt x="123" y="541"/>
                        <a:pt x="118" y="531"/>
                        <a:pt x="116" y="527"/>
                      </a:cubicBezTo>
                      <a:cubicBezTo>
                        <a:pt x="113" y="520"/>
                        <a:pt x="108" y="506"/>
                        <a:pt x="105" y="499"/>
                      </a:cubicBezTo>
                      <a:cubicBezTo>
                        <a:pt x="103" y="493"/>
                        <a:pt x="97" y="481"/>
                        <a:pt x="94" y="475"/>
                      </a:cubicBezTo>
                      <a:cubicBezTo>
                        <a:pt x="92" y="469"/>
                        <a:pt x="88" y="457"/>
                        <a:pt x="84" y="452"/>
                      </a:cubicBezTo>
                      <a:cubicBezTo>
                        <a:pt x="80" y="447"/>
                        <a:pt x="69" y="440"/>
                        <a:pt x="64" y="436"/>
                      </a:cubicBezTo>
                      <a:cubicBezTo>
                        <a:pt x="59" y="434"/>
                        <a:pt x="50" y="429"/>
                        <a:pt x="46" y="427"/>
                      </a:cubicBezTo>
                      <a:cubicBezTo>
                        <a:pt x="42" y="426"/>
                        <a:pt x="34" y="425"/>
                        <a:pt x="31" y="422"/>
                      </a:cubicBezTo>
                      <a:cubicBezTo>
                        <a:pt x="28" y="419"/>
                        <a:pt x="27" y="409"/>
                        <a:pt x="26" y="405"/>
                      </a:cubicBezTo>
                      <a:cubicBezTo>
                        <a:pt x="24" y="398"/>
                        <a:pt x="24" y="383"/>
                        <a:pt x="22" y="376"/>
                      </a:cubicBezTo>
                      <a:cubicBezTo>
                        <a:pt x="20" y="371"/>
                        <a:pt x="16" y="361"/>
                        <a:pt x="13" y="357"/>
                      </a:cubicBezTo>
                      <a:cubicBezTo>
                        <a:pt x="11" y="354"/>
                        <a:pt x="4" y="349"/>
                        <a:pt x="3" y="345"/>
                      </a:cubicBezTo>
                      <a:cubicBezTo>
                        <a:pt x="2" y="343"/>
                        <a:pt x="2" y="338"/>
                        <a:pt x="3" y="336"/>
                      </a:cubicBezTo>
                      <a:cubicBezTo>
                        <a:pt x="5" y="331"/>
                        <a:pt x="15" y="325"/>
                        <a:pt x="18" y="320"/>
                      </a:cubicBezTo>
                      <a:cubicBezTo>
                        <a:pt x="20" y="317"/>
                        <a:pt x="23" y="308"/>
                        <a:pt x="24" y="304"/>
                      </a:cubicBezTo>
                      <a:cubicBezTo>
                        <a:pt x="25" y="298"/>
                        <a:pt x="25" y="286"/>
                        <a:pt x="27" y="281"/>
                      </a:cubicBezTo>
                      <a:cubicBezTo>
                        <a:pt x="28" y="277"/>
                        <a:pt x="35" y="271"/>
                        <a:pt x="36" y="267"/>
                      </a:cubicBezTo>
                      <a:cubicBezTo>
                        <a:pt x="36" y="260"/>
                        <a:pt x="28" y="247"/>
                        <a:pt x="24" y="240"/>
                      </a:cubicBezTo>
                      <a:cubicBezTo>
                        <a:pt x="21" y="235"/>
                        <a:pt x="14" y="225"/>
                        <a:pt x="11" y="220"/>
                      </a:cubicBezTo>
                      <a:cubicBezTo>
                        <a:pt x="9" y="215"/>
                        <a:pt x="6" y="205"/>
                        <a:pt x="3" y="200"/>
                      </a:cubicBezTo>
                      <a:cubicBezTo>
                        <a:pt x="2" y="199"/>
                        <a:pt x="1" y="198"/>
                        <a:pt x="0" y="197"/>
                      </a:cubicBezTo>
                      <a:cubicBezTo>
                        <a:pt x="0" y="197"/>
                        <a:pt x="9" y="199"/>
                        <a:pt x="13" y="199"/>
                      </a:cubicBezTo>
                      <a:cubicBezTo>
                        <a:pt x="17" y="199"/>
                        <a:pt x="24" y="196"/>
                        <a:pt x="28" y="195"/>
                      </a:cubicBezTo>
                      <a:cubicBezTo>
                        <a:pt x="34" y="195"/>
                        <a:pt x="47" y="195"/>
                        <a:pt x="54" y="195"/>
                      </a:cubicBezTo>
                      <a:cubicBezTo>
                        <a:pt x="58" y="196"/>
                        <a:pt x="68" y="197"/>
                        <a:pt x="73" y="199"/>
                      </a:cubicBezTo>
                      <a:cubicBezTo>
                        <a:pt x="77" y="201"/>
                        <a:pt x="83" y="208"/>
                        <a:pt x="87" y="209"/>
                      </a:cubicBezTo>
                      <a:cubicBezTo>
                        <a:pt x="91" y="210"/>
                        <a:pt x="100" y="208"/>
                        <a:pt x="104" y="209"/>
                      </a:cubicBezTo>
                      <a:cubicBezTo>
                        <a:pt x="106" y="210"/>
                        <a:pt x="110" y="213"/>
                        <a:pt x="113" y="213"/>
                      </a:cubicBezTo>
                      <a:cubicBezTo>
                        <a:pt x="117" y="214"/>
                        <a:pt x="124" y="213"/>
                        <a:pt x="128" y="211"/>
                      </a:cubicBezTo>
                      <a:cubicBezTo>
                        <a:pt x="131" y="209"/>
                        <a:pt x="136" y="203"/>
                        <a:pt x="138" y="200"/>
                      </a:cubicBezTo>
                      <a:cubicBezTo>
                        <a:pt x="140" y="197"/>
                        <a:pt x="142" y="192"/>
                        <a:pt x="142" y="189"/>
                      </a:cubicBezTo>
                      <a:cubicBezTo>
                        <a:pt x="142" y="186"/>
                        <a:pt x="138" y="180"/>
                        <a:pt x="139" y="178"/>
                      </a:cubicBezTo>
                      <a:cubicBezTo>
                        <a:pt x="139" y="174"/>
                        <a:pt x="145" y="171"/>
                        <a:pt x="147" y="168"/>
                      </a:cubicBezTo>
                      <a:cubicBezTo>
                        <a:pt x="150" y="165"/>
                        <a:pt x="153" y="160"/>
                        <a:pt x="155" y="157"/>
                      </a:cubicBezTo>
                      <a:cubicBezTo>
                        <a:pt x="158" y="155"/>
                        <a:pt x="164" y="149"/>
                        <a:pt x="167" y="147"/>
                      </a:cubicBezTo>
                      <a:cubicBezTo>
                        <a:pt x="170" y="146"/>
                        <a:pt x="175" y="146"/>
                        <a:pt x="177" y="147"/>
                      </a:cubicBezTo>
                      <a:cubicBezTo>
                        <a:pt x="179" y="148"/>
                        <a:pt x="180" y="152"/>
                        <a:pt x="182" y="154"/>
                      </a:cubicBezTo>
                      <a:cubicBezTo>
                        <a:pt x="185" y="155"/>
                        <a:pt x="192" y="156"/>
                        <a:pt x="196" y="156"/>
                      </a:cubicBezTo>
                      <a:cubicBezTo>
                        <a:pt x="199" y="156"/>
                        <a:pt x="204" y="153"/>
                        <a:pt x="207" y="152"/>
                      </a:cubicBezTo>
                      <a:cubicBezTo>
                        <a:pt x="208" y="152"/>
                        <a:pt x="209" y="152"/>
                        <a:pt x="211" y="152"/>
                      </a:cubicBezTo>
                      <a:cubicBezTo>
                        <a:pt x="211" y="153"/>
                        <a:pt x="212" y="154"/>
                        <a:pt x="212" y="155"/>
                      </a:cubicBezTo>
                      <a:cubicBezTo>
                        <a:pt x="214" y="157"/>
                        <a:pt x="219" y="161"/>
                        <a:pt x="221" y="163"/>
                      </a:cubicBezTo>
                      <a:cubicBezTo>
                        <a:pt x="223" y="165"/>
                        <a:pt x="227" y="168"/>
                        <a:pt x="229" y="170"/>
                      </a:cubicBezTo>
                      <a:cubicBezTo>
                        <a:pt x="232" y="173"/>
                        <a:pt x="236" y="179"/>
                        <a:pt x="239" y="181"/>
                      </a:cubicBezTo>
                      <a:cubicBezTo>
                        <a:pt x="242" y="183"/>
                        <a:pt x="247" y="184"/>
                        <a:pt x="250" y="185"/>
                      </a:cubicBezTo>
                      <a:cubicBezTo>
                        <a:pt x="255" y="186"/>
                        <a:pt x="265" y="184"/>
                        <a:pt x="270" y="185"/>
                      </a:cubicBezTo>
                      <a:cubicBezTo>
                        <a:pt x="275" y="185"/>
                        <a:pt x="284" y="188"/>
                        <a:pt x="289" y="190"/>
                      </a:cubicBezTo>
                      <a:cubicBezTo>
                        <a:pt x="293" y="190"/>
                        <a:pt x="302" y="193"/>
                        <a:pt x="306" y="193"/>
                      </a:cubicBezTo>
                      <a:cubicBezTo>
                        <a:pt x="309" y="193"/>
                        <a:pt x="315" y="190"/>
                        <a:pt x="318" y="189"/>
                      </a:cubicBezTo>
                      <a:cubicBezTo>
                        <a:pt x="323" y="187"/>
                        <a:pt x="331" y="181"/>
                        <a:pt x="335" y="179"/>
                      </a:cubicBezTo>
                      <a:cubicBezTo>
                        <a:pt x="339" y="178"/>
                        <a:pt x="346" y="178"/>
                        <a:pt x="350" y="177"/>
                      </a:cubicBezTo>
                      <a:cubicBezTo>
                        <a:pt x="353" y="176"/>
                        <a:pt x="358" y="173"/>
                        <a:pt x="360" y="171"/>
                      </a:cubicBezTo>
                      <a:cubicBezTo>
                        <a:pt x="362" y="169"/>
                        <a:pt x="365" y="164"/>
                        <a:pt x="366" y="161"/>
                      </a:cubicBezTo>
                      <a:cubicBezTo>
                        <a:pt x="367" y="159"/>
                        <a:pt x="364" y="152"/>
                        <a:pt x="366" y="150"/>
                      </a:cubicBezTo>
                      <a:cubicBezTo>
                        <a:pt x="368" y="147"/>
                        <a:pt x="375" y="146"/>
                        <a:pt x="378" y="146"/>
                      </a:cubicBezTo>
                      <a:cubicBezTo>
                        <a:pt x="384" y="146"/>
                        <a:pt x="396" y="148"/>
                        <a:pt x="402" y="150"/>
                      </a:cubicBezTo>
                      <a:cubicBezTo>
                        <a:pt x="406" y="151"/>
                        <a:pt x="414" y="153"/>
                        <a:pt x="417" y="156"/>
                      </a:cubicBezTo>
                      <a:cubicBezTo>
                        <a:pt x="421" y="158"/>
                        <a:pt x="425" y="167"/>
                        <a:pt x="429" y="169"/>
                      </a:cubicBezTo>
                      <a:cubicBezTo>
                        <a:pt x="431" y="170"/>
                        <a:pt x="436" y="172"/>
                        <a:pt x="439" y="171"/>
                      </a:cubicBezTo>
                      <a:cubicBezTo>
                        <a:pt x="441" y="171"/>
                        <a:pt x="443" y="166"/>
                        <a:pt x="445" y="166"/>
                      </a:cubicBezTo>
                      <a:cubicBezTo>
                        <a:pt x="448" y="166"/>
                        <a:pt x="454" y="173"/>
                        <a:pt x="457" y="175"/>
                      </a:cubicBezTo>
                      <a:cubicBezTo>
                        <a:pt x="458" y="176"/>
                        <a:pt x="461" y="180"/>
                        <a:pt x="463" y="179"/>
                      </a:cubicBezTo>
                      <a:cubicBezTo>
                        <a:pt x="466" y="179"/>
                        <a:pt x="471" y="172"/>
                        <a:pt x="473" y="170"/>
                      </a:cubicBezTo>
                      <a:cubicBezTo>
                        <a:pt x="477" y="168"/>
                        <a:pt x="484" y="165"/>
                        <a:pt x="487" y="164"/>
                      </a:cubicBezTo>
                      <a:cubicBezTo>
                        <a:pt x="490" y="163"/>
                        <a:pt x="495" y="161"/>
                        <a:pt x="497" y="161"/>
                      </a:cubicBezTo>
                      <a:cubicBezTo>
                        <a:pt x="500" y="161"/>
                        <a:pt x="504" y="163"/>
                        <a:pt x="506" y="165"/>
                      </a:cubicBezTo>
                      <a:cubicBezTo>
                        <a:pt x="510" y="167"/>
                        <a:pt x="518" y="172"/>
                        <a:pt x="521" y="175"/>
                      </a:cubicBezTo>
                      <a:cubicBezTo>
                        <a:pt x="525" y="178"/>
                        <a:pt x="528" y="188"/>
                        <a:pt x="532" y="191"/>
                      </a:cubicBezTo>
                      <a:cubicBezTo>
                        <a:pt x="535" y="194"/>
                        <a:pt x="543" y="196"/>
                        <a:pt x="547" y="197"/>
                      </a:cubicBezTo>
                      <a:cubicBezTo>
                        <a:pt x="551" y="197"/>
                        <a:pt x="559" y="198"/>
                        <a:pt x="562" y="195"/>
                      </a:cubicBezTo>
                      <a:cubicBezTo>
                        <a:pt x="565" y="193"/>
                        <a:pt x="565" y="184"/>
                        <a:pt x="567" y="180"/>
                      </a:cubicBezTo>
                      <a:cubicBezTo>
                        <a:pt x="569" y="176"/>
                        <a:pt x="575" y="166"/>
                        <a:pt x="579" y="163"/>
                      </a:cubicBezTo>
                      <a:cubicBezTo>
                        <a:pt x="582" y="161"/>
                        <a:pt x="589" y="158"/>
                        <a:pt x="592" y="157"/>
                      </a:cubicBezTo>
                      <a:cubicBezTo>
                        <a:pt x="597" y="156"/>
                        <a:pt x="607" y="157"/>
                        <a:pt x="612" y="157"/>
                      </a:cubicBezTo>
                      <a:cubicBezTo>
                        <a:pt x="619" y="157"/>
                        <a:pt x="634" y="160"/>
                        <a:pt x="642" y="161"/>
                      </a:cubicBezTo>
                      <a:cubicBezTo>
                        <a:pt x="650" y="162"/>
                        <a:pt x="666" y="166"/>
                        <a:pt x="675" y="167"/>
                      </a:cubicBezTo>
                      <a:cubicBezTo>
                        <a:pt x="683" y="167"/>
                        <a:pt x="699" y="166"/>
                        <a:pt x="707" y="165"/>
                      </a:cubicBezTo>
                      <a:cubicBezTo>
                        <a:pt x="714" y="164"/>
                        <a:pt x="726" y="161"/>
                        <a:pt x="732" y="160"/>
                      </a:cubicBezTo>
                      <a:cubicBezTo>
                        <a:pt x="737" y="159"/>
                        <a:pt x="745" y="155"/>
                        <a:pt x="749" y="157"/>
                      </a:cubicBezTo>
                      <a:cubicBezTo>
                        <a:pt x="752" y="158"/>
                        <a:pt x="754" y="164"/>
                        <a:pt x="757" y="165"/>
                      </a:cubicBezTo>
                      <a:cubicBezTo>
                        <a:pt x="759" y="166"/>
                        <a:pt x="765" y="166"/>
                        <a:pt x="767" y="165"/>
                      </a:cubicBezTo>
                      <a:cubicBezTo>
                        <a:pt x="769" y="163"/>
                        <a:pt x="769" y="157"/>
                        <a:pt x="771" y="155"/>
                      </a:cubicBezTo>
                      <a:cubicBezTo>
                        <a:pt x="773" y="152"/>
                        <a:pt x="781" y="148"/>
                        <a:pt x="785" y="147"/>
                      </a:cubicBezTo>
                      <a:cubicBezTo>
                        <a:pt x="787" y="147"/>
                        <a:pt x="792" y="147"/>
                        <a:pt x="794" y="147"/>
                      </a:cubicBezTo>
                      <a:cubicBezTo>
                        <a:pt x="796" y="147"/>
                        <a:pt x="801" y="151"/>
                        <a:pt x="804" y="151"/>
                      </a:cubicBezTo>
                      <a:cubicBezTo>
                        <a:pt x="809" y="151"/>
                        <a:pt x="818" y="147"/>
                        <a:pt x="823" y="145"/>
                      </a:cubicBezTo>
                      <a:cubicBezTo>
                        <a:pt x="827" y="144"/>
                        <a:pt x="835" y="141"/>
                        <a:pt x="839" y="140"/>
                      </a:cubicBezTo>
                      <a:cubicBezTo>
                        <a:pt x="843" y="139"/>
                        <a:pt x="849" y="137"/>
                        <a:pt x="852" y="135"/>
                      </a:cubicBezTo>
                      <a:cubicBezTo>
                        <a:pt x="857" y="132"/>
                        <a:pt x="862" y="124"/>
                        <a:pt x="867" y="121"/>
                      </a:cubicBezTo>
                      <a:cubicBezTo>
                        <a:pt x="873" y="118"/>
                        <a:pt x="888" y="113"/>
                        <a:pt x="896" y="112"/>
                      </a:cubicBezTo>
                      <a:cubicBezTo>
                        <a:pt x="901" y="112"/>
                        <a:pt x="911" y="113"/>
                        <a:pt x="916" y="112"/>
                      </a:cubicBezTo>
                      <a:cubicBezTo>
                        <a:pt x="920" y="112"/>
                        <a:pt x="928" y="110"/>
                        <a:pt x="931" y="108"/>
                      </a:cubicBezTo>
                      <a:cubicBezTo>
                        <a:pt x="934" y="106"/>
                        <a:pt x="937" y="100"/>
                        <a:pt x="940" y="99"/>
                      </a:cubicBezTo>
                      <a:cubicBezTo>
                        <a:pt x="943" y="98"/>
                        <a:pt x="950" y="100"/>
                        <a:pt x="953" y="99"/>
                      </a:cubicBezTo>
                      <a:cubicBezTo>
                        <a:pt x="959" y="98"/>
                        <a:pt x="970" y="91"/>
                        <a:pt x="975" y="88"/>
                      </a:cubicBezTo>
                      <a:cubicBezTo>
                        <a:pt x="978" y="87"/>
                        <a:pt x="983" y="85"/>
                        <a:pt x="985" y="84"/>
                      </a:cubicBezTo>
                      <a:cubicBezTo>
                        <a:pt x="989" y="82"/>
                        <a:pt x="995" y="77"/>
                        <a:pt x="999" y="76"/>
                      </a:cubicBezTo>
                      <a:cubicBezTo>
                        <a:pt x="1004" y="75"/>
                        <a:pt x="1014" y="77"/>
                        <a:pt x="1019" y="76"/>
                      </a:cubicBezTo>
                      <a:cubicBezTo>
                        <a:pt x="1024" y="75"/>
                        <a:pt x="1034" y="73"/>
                        <a:pt x="1038" y="70"/>
                      </a:cubicBezTo>
                      <a:cubicBezTo>
                        <a:pt x="1041" y="67"/>
                        <a:pt x="1044" y="59"/>
                        <a:pt x="1046" y="55"/>
                      </a:cubicBezTo>
                      <a:cubicBezTo>
                        <a:pt x="1049" y="51"/>
                        <a:pt x="1054" y="44"/>
                        <a:pt x="1058" y="42"/>
                      </a:cubicBezTo>
                      <a:cubicBezTo>
                        <a:pt x="1060" y="40"/>
                        <a:pt x="1066" y="38"/>
                        <a:pt x="1069" y="38"/>
                      </a:cubicBezTo>
                      <a:cubicBezTo>
                        <a:pt x="1071" y="38"/>
                        <a:pt x="1074" y="40"/>
                        <a:pt x="1076" y="40"/>
                      </a:cubicBezTo>
                      <a:cubicBezTo>
                        <a:pt x="1078" y="39"/>
                        <a:pt x="1081" y="35"/>
                        <a:pt x="1083" y="34"/>
                      </a:cubicBezTo>
                      <a:cubicBezTo>
                        <a:pt x="1085" y="33"/>
                        <a:pt x="1090" y="33"/>
                        <a:pt x="1092" y="32"/>
                      </a:cubicBezTo>
                      <a:cubicBezTo>
                        <a:pt x="1095" y="30"/>
                        <a:pt x="1100" y="23"/>
                        <a:pt x="1103" y="22"/>
                      </a:cubicBezTo>
                      <a:cubicBezTo>
                        <a:pt x="1107" y="21"/>
                        <a:pt x="1114" y="22"/>
                        <a:pt x="1118" y="22"/>
                      </a:cubicBezTo>
                      <a:cubicBezTo>
                        <a:pt x="1120" y="21"/>
                        <a:pt x="1125" y="20"/>
                        <a:pt x="1127" y="19"/>
                      </a:cubicBezTo>
                      <a:cubicBezTo>
                        <a:pt x="1130" y="17"/>
                        <a:pt x="1135" y="12"/>
                        <a:pt x="1137" y="10"/>
                      </a:cubicBezTo>
                      <a:cubicBezTo>
                        <a:pt x="1138" y="9"/>
                        <a:pt x="1139" y="7"/>
                        <a:pt x="1140" y="5"/>
                      </a:cubicBezTo>
                      <a:cubicBezTo>
                        <a:pt x="1143" y="5"/>
                        <a:pt x="1147" y="5"/>
                        <a:pt x="1149" y="5"/>
                      </a:cubicBezTo>
                      <a:cubicBezTo>
                        <a:pt x="1153" y="4"/>
                        <a:pt x="1162" y="2"/>
                        <a:pt x="1166" y="2"/>
                      </a:cubicBezTo>
                      <a:cubicBezTo>
                        <a:pt x="1171" y="2"/>
                        <a:pt x="1183" y="0"/>
                        <a:pt x="1188" y="2"/>
                      </a:cubicBezTo>
                      <a:cubicBezTo>
                        <a:pt x="1193" y="3"/>
                        <a:pt x="1201" y="10"/>
                        <a:pt x="1204" y="13"/>
                      </a:cubicBezTo>
                      <a:cubicBezTo>
                        <a:pt x="1209" y="17"/>
                        <a:pt x="1215" y="29"/>
                        <a:pt x="1220" y="32"/>
                      </a:cubicBezTo>
                      <a:cubicBezTo>
                        <a:pt x="1227" y="37"/>
                        <a:pt x="1244" y="38"/>
                        <a:pt x="1253" y="40"/>
                      </a:cubicBezTo>
                      <a:cubicBezTo>
                        <a:pt x="1258" y="41"/>
                        <a:pt x="1269" y="41"/>
                        <a:pt x="1275" y="43"/>
                      </a:cubicBezTo>
                      <a:cubicBezTo>
                        <a:pt x="1281" y="46"/>
                        <a:pt x="1293" y="52"/>
                        <a:pt x="1297" y="58"/>
                      </a:cubicBezTo>
                      <a:cubicBezTo>
                        <a:pt x="1299" y="60"/>
                        <a:pt x="1301" y="67"/>
                        <a:pt x="1301" y="70"/>
                      </a:cubicBezTo>
                      <a:cubicBezTo>
                        <a:pt x="1300" y="73"/>
                        <a:pt x="1292" y="76"/>
                        <a:pt x="1291" y="79"/>
                      </a:cubicBezTo>
                      <a:cubicBezTo>
                        <a:pt x="1290" y="82"/>
                        <a:pt x="1289" y="89"/>
                        <a:pt x="1291" y="92"/>
                      </a:cubicBezTo>
                      <a:cubicBezTo>
                        <a:pt x="1294" y="97"/>
                        <a:pt x="1307" y="98"/>
                        <a:pt x="1312" y="101"/>
                      </a:cubicBezTo>
                      <a:cubicBezTo>
                        <a:pt x="1316" y="103"/>
                        <a:pt x="1323" y="107"/>
                        <a:pt x="1324" y="111"/>
                      </a:cubicBezTo>
                      <a:cubicBezTo>
                        <a:pt x="1325" y="114"/>
                        <a:pt x="1322" y="119"/>
                        <a:pt x="1321" y="121"/>
                      </a:cubicBezTo>
                      <a:cubicBezTo>
                        <a:pt x="1320" y="124"/>
                        <a:pt x="1316" y="130"/>
                        <a:pt x="1317" y="134"/>
                      </a:cubicBezTo>
                      <a:cubicBezTo>
                        <a:pt x="1317" y="137"/>
                        <a:pt x="1323" y="142"/>
                        <a:pt x="1325" y="145"/>
                      </a:cubicBezTo>
                      <a:cubicBezTo>
                        <a:pt x="1329" y="149"/>
                        <a:pt x="1336" y="155"/>
                        <a:pt x="1339" y="158"/>
                      </a:cubicBezTo>
                      <a:cubicBezTo>
                        <a:pt x="1342" y="161"/>
                        <a:pt x="1348" y="167"/>
                        <a:pt x="1352" y="168"/>
                      </a:cubicBezTo>
                      <a:cubicBezTo>
                        <a:pt x="1356" y="169"/>
                        <a:pt x="1366" y="165"/>
                        <a:pt x="1371" y="165"/>
                      </a:cubicBezTo>
                      <a:cubicBezTo>
                        <a:pt x="1374" y="165"/>
                        <a:pt x="1381" y="164"/>
                        <a:pt x="1384" y="165"/>
                      </a:cubicBezTo>
                      <a:cubicBezTo>
                        <a:pt x="1387" y="166"/>
                        <a:pt x="1392" y="169"/>
                        <a:pt x="1393" y="171"/>
                      </a:cubicBezTo>
                      <a:cubicBezTo>
                        <a:pt x="1395" y="175"/>
                        <a:pt x="1393" y="183"/>
                        <a:pt x="1393" y="186"/>
                      </a:cubicBezTo>
                      <a:cubicBezTo>
                        <a:pt x="1394" y="190"/>
                        <a:pt x="1396" y="198"/>
                        <a:pt x="1398" y="201"/>
                      </a:cubicBezTo>
                      <a:cubicBezTo>
                        <a:pt x="1400" y="204"/>
                        <a:pt x="1405" y="210"/>
                        <a:pt x="1408" y="212"/>
                      </a:cubicBezTo>
                      <a:cubicBezTo>
                        <a:pt x="1412" y="215"/>
                        <a:pt x="1423" y="219"/>
                        <a:pt x="1428" y="221"/>
                      </a:cubicBezTo>
                      <a:cubicBezTo>
                        <a:pt x="1432" y="223"/>
                        <a:pt x="1443" y="225"/>
                        <a:pt x="1447" y="227"/>
                      </a:cubicBezTo>
                      <a:cubicBezTo>
                        <a:pt x="1450" y="229"/>
                        <a:pt x="1454" y="235"/>
                        <a:pt x="1456" y="237"/>
                      </a:cubicBezTo>
                      <a:cubicBezTo>
                        <a:pt x="1460" y="240"/>
                        <a:pt x="1468" y="244"/>
                        <a:pt x="1473" y="246"/>
                      </a:cubicBezTo>
                      <a:cubicBezTo>
                        <a:pt x="1477" y="247"/>
                        <a:pt x="1485" y="248"/>
                        <a:pt x="1489" y="248"/>
                      </a:cubicBezTo>
                      <a:cubicBezTo>
                        <a:pt x="1493" y="248"/>
                        <a:pt x="1501" y="247"/>
                        <a:pt x="1505" y="247"/>
                      </a:cubicBezTo>
                      <a:cubicBezTo>
                        <a:pt x="1508" y="246"/>
                        <a:pt x="1515" y="244"/>
                        <a:pt x="1519" y="244"/>
                      </a:cubicBezTo>
                      <a:cubicBezTo>
                        <a:pt x="1522" y="243"/>
                        <a:pt x="1530" y="243"/>
                        <a:pt x="1533" y="244"/>
                      </a:cubicBezTo>
                      <a:cubicBezTo>
                        <a:pt x="1537" y="244"/>
                        <a:pt x="1543" y="249"/>
                        <a:pt x="1547" y="249"/>
                      </a:cubicBezTo>
                      <a:cubicBezTo>
                        <a:pt x="1550" y="249"/>
                        <a:pt x="1556" y="245"/>
                        <a:pt x="1558" y="244"/>
                      </a:cubicBezTo>
                      <a:cubicBezTo>
                        <a:pt x="1561" y="243"/>
                        <a:pt x="1566" y="241"/>
                        <a:pt x="1569" y="241"/>
                      </a:cubicBezTo>
                      <a:cubicBezTo>
                        <a:pt x="1573" y="241"/>
                        <a:pt x="1580" y="244"/>
                        <a:pt x="1583" y="246"/>
                      </a:cubicBezTo>
                      <a:cubicBezTo>
                        <a:pt x="1588" y="248"/>
                        <a:pt x="1598" y="256"/>
                        <a:pt x="1603" y="259"/>
                      </a:cubicBezTo>
                      <a:cubicBezTo>
                        <a:pt x="1608" y="262"/>
                        <a:pt x="1616" y="270"/>
                        <a:pt x="1622" y="272"/>
                      </a:cubicBezTo>
                      <a:cubicBezTo>
                        <a:pt x="1626" y="273"/>
                        <a:pt x="1636" y="271"/>
                        <a:pt x="1640" y="272"/>
                      </a:cubicBezTo>
                      <a:cubicBezTo>
                        <a:pt x="1643" y="272"/>
                        <a:pt x="1646" y="275"/>
                        <a:pt x="1648" y="275"/>
                      </a:cubicBezTo>
                      <a:cubicBezTo>
                        <a:pt x="1651" y="276"/>
                        <a:pt x="1657" y="277"/>
                        <a:pt x="1659" y="278"/>
                      </a:cubicBezTo>
                      <a:cubicBezTo>
                        <a:pt x="1661" y="279"/>
                        <a:pt x="1666" y="282"/>
                        <a:pt x="1667" y="284"/>
                      </a:cubicBezTo>
                      <a:cubicBezTo>
                        <a:pt x="1668" y="285"/>
                        <a:pt x="1669" y="287"/>
                        <a:pt x="1670" y="289"/>
                      </a:cubicBezTo>
                      <a:cubicBezTo>
                        <a:pt x="1668" y="289"/>
                        <a:pt x="1666" y="290"/>
                        <a:pt x="1665" y="290"/>
                      </a:cubicBezTo>
                      <a:cubicBezTo>
                        <a:pt x="1662" y="291"/>
                        <a:pt x="1656" y="295"/>
                        <a:pt x="1654" y="297"/>
                      </a:cubicBezTo>
                      <a:cubicBezTo>
                        <a:pt x="1652" y="300"/>
                        <a:pt x="1649" y="306"/>
                        <a:pt x="1647" y="309"/>
                      </a:cubicBezTo>
                      <a:cubicBezTo>
                        <a:pt x="1645" y="312"/>
                        <a:pt x="1641" y="317"/>
                        <a:pt x="1640" y="319"/>
                      </a:cubicBezTo>
                      <a:cubicBezTo>
                        <a:pt x="1638" y="323"/>
                        <a:pt x="1636" y="330"/>
                        <a:pt x="1637" y="334"/>
                      </a:cubicBezTo>
                      <a:cubicBezTo>
                        <a:pt x="1637" y="336"/>
                        <a:pt x="1642" y="339"/>
                        <a:pt x="1642" y="341"/>
                      </a:cubicBezTo>
                      <a:cubicBezTo>
                        <a:pt x="1641" y="343"/>
                        <a:pt x="1639" y="346"/>
                        <a:pt x="1637" y="346"/>
                      </a:cubicBezTo>
                      <a:cubicBezTo>
                        <a:pt x="1635" y="347"/>
                        <a:pt x="1630" y="346"/>
                        <a:pt x="1627" y="346"/>
                      </a:cubicBezTo>
                      <a:cubicBezTo>
                        <a:pt x="1625" y="346"/>
                        <a:pt x="1620" y="347"/>
                        <a:pt x="1618" y="349"/>
                      </a:cubicBezTo>
                      <a:cubicBezTo>
                        <a:pt x="1614" y="351"/>
                        <a:pt x="1609" y="360"/>
                        <a:pt x="1605" y="363"/>
                      </a:cubicBezTo>
                      <a:cubicBezTo>
                        <a:pt x="1603" y="365"/>
                        <a:pt x="1598" y="367"/>
                        <a:pt x="1596" y="369"/>
                      </a:cubicBezTo>
                      <a:cubicBezTo>
                        <a:pt x="1595" y="372"/>
                        <a:pt x="1595" y="378"/>
                        <a:pt x="1595" y="381"/>
                      </a:cubicBezTo>
                      <a:cubicBezTo>
                        <a:pt x="1594" y="383"/>
                        <a:pt x="1595" y="389"/>
                        <a:pt x="1593" y="391"/>
                      </a:cubicBezTo>
                      <a:cubicBezTo>
                        <a:pt x="1592" y="393"/>
                        <a:pt x="1587" y="394"/>
                        <a:pt x="1585" y="394"/>
                      </a:cubicBezTo>
                      <a:cubicBezTo>
                        <a:pt x="1583" y="394"/>
                        <a:pt x="1579" y="391"/>
                        <a:pt x="1577" y="390"/>
                      </a:cubicBezTo>
                      <a:cubicBezTo>
                        <a:pt x="1572" y="388"/>
                        <a:pt x="1561" y="384"/>
                        <a:pt x="1556" y="382"/>
                      </a:cubicBezTo>
                      <a:cubicBezTo>
                        <a:pt x="1551" y="379"/>
                        <a:pt x="1543" y="374"/>
                        <a:pt x="1539" y="371"/>
                      </a:cubicBezTo>
                      <a:cubicBezTo>
                        <a:pt x="1536" y="368"/>
                        <a:pt x="1531" y="359"/>
                        <a:pt x="1528" y="357"/>
                      </a:cubicBezTo>
                      <a:cubicBezTo>
                        <a:pt x="1525" y="355"/>
                        <a:pt x="1518" y="352"/>
                        <a:pt x="1515" y="352"/>
                      </a:cubicBezTo>
                      <a:cubicBezTo>
                        <a:pt x="1511" y="351"/>
                        <a:pt x="1502" y="351"/>
                        <a:pt x="1498" y="352"/>
                      </a:cubicBezTo>
                      <a:cubicBezTo>
                        <a:pt x="1493" y="353"/>
                        <a:pt x="1486" y="360"/>
                        <a:pt x="1482" y="362"/>
                      </a:cubicBezTo>
                      <a:cubicBezTo>
                        <a:pt x="1478" y="365"/>
                        <a:pt x="1469" y="371"/>
                        <a:pt x="1465" y="375"/>
                      </a:cubicBezTo>
                      <a:cubicBezTo>
                        <a:pt x="1462" y="379"/>
                        <a:pt x="1457" y="389"/>
                        <a:pt x="1457" y="394"/>
                      </a:cubicBezTo>
                      <a:cubicBezTo>
                        <a:pt x="1456" y="401"/>
                        <a:pt x="1460" y="414"/>
                        <a:pt x="1460" y="421"/>
                      </a:cubicBezTo>
                      <a:cubicBezTo>
                        <a:pt x="1461" y="429"/>
                        <a:pt x="1461" y="445"/>
                        <a:pt x="1461" y="453"/>
                      </a:cubicBezTo>
                      <a:cubicBezTo>
                        <a:pt x="1461" y="459"/>
                        <a:pt x="1461" y="472"/>
                        <a:pt x="1461" y="479"/>
                      </a:cubicBezTo>
                      <a:cubicBezTo>
                        <a:pt x="1461" y="483"/>
                        <a:pt x="1461" y="493"/>
                        <a:pt x="1460" y="498"/>
                      </a:cubicBezTo>
                      <a:cubicBezTo>
                        <a:pt x="1459" y="501"/>
                        <a:pt x="1456" y="506"/>
                        <a:pt x="1455" y="509"/>
                      </a:cubicBezTo>
                      <a:cubicBezTo>
                        <a:pt x="1454" y="514"/>
                        <a:pt x="1451" y="522"/>
                        <a:pt x="1450" y="527"/>
                      </a:cubicBezTo>
                      <a:cubicBezTo>
                        <a:pt x="1449" y="531"/>
                        <a:pt x="1452" y="541"/>
                        <a:pt x="1450" y="545"/>
                      </a:cubicBezTo>
                      <a:cubicBezTo>
                        <a:pt x="1449" y="549"/>
                        <a:pt x="1443" y="555"/>
                        <a:pt x="1441" y="559"/>
                      </a:cubicBezTo>
                      <a:cubicBezTo>
                        <a:pt x="1438" y="564"/>
                        <a:pt x="1434" y="576"/>
                        <a:pt x="1432" y="582"/>
                      </a:cubicBezTo>
                      <a:cubicBezTo>
                        <a:pt x="1431" y="587"/>
                        <a:pt x="1429" y="598"/>
                        <a:pt x="1427" y="603"/>
                      </a:cubicBezTo>
                      <a:cubicBezTo>
                        <a:pt x="1426" y="607"/>
                        <a:pt x="1426" y="617"/>
                        <a:pt x="1424" y="621"/>
                      </a:cubicBezTo>
                      <a:cubicBezTo>
                        <a:pt x="1422" y="623"/>
                        <a:pt x="1418" y="627"/>
                        <a:pt x="1415" y="628"/>
                      </a:cubicBezTo>
                      <a:cubicBezTo>
                        <a:pt x="1413" y="630"/>
                        <a:pt x="1407" y="632"/>
                        <a:pt x="1404" y="633"/>
                      </a:cubicBezTo>
                      <a:cubicBezTo>
                        <a:pt x="1403" y="634"/>
                        <a:pt x="1399" y="635"/>
                        <a:pt x="1399" y="636"/>
                      </a:cubicBezTo>
                      <a:cubicBezTo>
                        <a:pt x="1397" y="639"/>
                        <a:pt x="1398" y="646"/>
                        <a:pt x="1399" y="649"/>
                      </a:cubicBezTo>
                      <a:cubicBezTo>
                        <a:pt x="1399" y="651"/>
                        <a:pt x="1403" y="655"/>
                        <a:pt x="1405" y="657"/>
                      </a:cubicBezTo>
                      <a:cubicBezTo>
                        <a:pt x="1407" y="659"/>
                        <a:pt x="1412" y="664"/>
                        <a:pt x="1415" y="666"/>
                      </a:cubicBezTo>
                      <a:cubicBezTo>
                        <a:pt x="1422" y="669"/>
                        <a:pt x="1438" y="670"/>
                        <a:pt x="1445" y="671"/>
                      </a:cubicBezTo>
                      <a:cubicBezTo>
                        <a:pt x="1453" y="672"/>
                        <a:pt x="1470" y="672"/>
                        <a:pt x="1478" y="672"/>
                      </a:cubicBezTo>
                      <a:cubicBezTo>
                        <a:pt x="1486" y="672"/>
                        <a:pt x="1502" y="672"/>
                        <a:pt x="1510" y="671"/>
                      </a:cubicBezTo>
                      <a:cubicBezTo>
                        <a:pt x="1517" y="669"/>
                        <a:pt x="1531" y="665"/>
                        <a:pt x="1538" y="663"/>
                      </a:cubicBezTo>
                      <a:cubicBezTo>
                        <a:pt x="1542" y="661"/>
                        <a:pt x="1550" y="658"/>
                        <a:pt x="1553" y="656"/>
                      </a:cubicBezTo>
                      <a:cubicBezTo>
                        <a:pt x="1556" y="654"/>
                        <a:pt x="1562" y="650"/>
                        <a:pt x="1565" y="649"/>
                      </a:cubicBezTo>
                      <a:cubicBezTo>
                        <a:pt x="1569" y="648"/>
                        <a:pt x="1577" y="648"/>
                        <a:pt x="1580" y="649"/>
                      </a:cubicBezTo>
                      <a:cubicBezTo>
                        <a:pt x="1584" y="650"/>
                        <a:pt x="1591" y="653"/>
                        <a:pt x="1594" y="655"/>
                      </a:cubicBezTo>
                      <a:cubicBezTo>
                        <a:pt x="1598" y="658"/>
                        <a:pt x="1603" y="666"/>
                        <a:pt x="1607" y="669"/>
                      </a:cubicBezTo>
                      <a:cubicBezTo>
                        <a:pt x="1611" y="673"/>
                        <a:pt x="1621" y="680"/>
                        <a:pt x="1625" y="685"/>
                      </a:cubicBezTo>
                      <a:cubicBezTo>
                        <a:pt x="1628" y="688"/>
                        <a:pt x="1633" y="695"/>
                        <a:pt x="1634" y="699"/>
                      </a:cubicBezTo>
                      <a:cubicBezTo>
                        <a:pt x="1635" y="701"/>
                        <a:pt x="1634" y="705"/>
                        <a:pt x="1634" y="707"/>
                      </a:cubicBezTo>
                      <a:cubicBezTo>
                        <a:pt x="1634" y="711"/>
                        <a:pt x="1635" y="718"/>
                        <a:pt x="1637" y="721"/>
                      </a:cubicBezTo>
                      <a:cubicBezTo>
                        <a:pt x="1639" y="723"/>
                        <a:pt x="1644" y="726"/>
                        <a:pt x="1646" y="727"/>
                      </a:cubicBezTo>
                      <a:cubicBezTo>
                        <a:pt x="1649" y="729"/>
                        <a:pt x="1657" y="731"/>
                        <a:pt x="1659" y="733"/>
                      </a:cubicBezTo>
                      <a:cubicBezTo>
                        <a:pt x="1663" y="737"/>
                        <a:pt x="1667" y="749"/>
                        <a:pt x="1669" y="754"/>
                      </a:cubicBezTo>
                      <a:cubicBezTo>
                        <a:pt x="1671" y="762"/>
                        <a:pt x="1674" y="778"/>
                        <a:pt x="1675" y="786"/>
                      </a:cubicBezTo>
                      <a:cubicBezTo>
                        <a:pt x="1675" y="791"/>
                        <a:pt x="1676" y="802"/>
                        <a:pt x="1675" y="807"/>
                      </a:cubicBezTo>
                      <a:cubicBezTo>
                        <a:pt x="1675" y="812"/>
                        <a:pt x="1673" y="823"/>
                        <a:pt x="1671" y="828"/>
                      </a:cubicBezTo>
                      <a:cubicBezTo>
                        <a:pt x="1669" y="833"/>
                        <a:pt x="1662" y="840"/>
                        <a:pt x="1661" y="845"/>
                      </a:cubicBezTo>
                      <a:cubicBezTo>
                        <a:pt x="1660" y="848"/>
                        <a:pt x="1662" y="856"/>
                        <a:pt x="1662" y="859"/>
                      </a:cubicBezTo>
                      <a:cubicBezTo>
                        <a:pt x="1663" y="863"/>
                        <a:pt x="1665" y="870"/>
                        <a:pt x="1667" y="873"/>
                      </a:cubicBezTo>
                      <a:cubicBezTo>
                        <a:pt x="1669" y="876"/>
                        <a:pt x="1674" y="881"/>
                        <a:pt x="1677" y="883"/>
                      </a:cubicBezTo>
                      <a:cubicBezTo>
                        <a:pt x="1678" y="884"/>
                        <a:pt x="1681" y="885"/>
                        <a:pt x="1683" y="886"/>
                      </a:cubicBezTo>
                      <a:cubicBezTo>
                        <a:pt x="1686" y="886"/>
                        <a:pt x="1691" y="885"/>
                        <a:pt x="1694" y="886"/>
                      </a:cubicBezTo>
                      <a:cubicBezTo>
                        <a:pt x="1696" y="886"/>
                        <a:pt x="1701" y="889"/>
                        <a:pt x="1702" y="890"/>
                      </a:cubicBezTo>
                      <a:cubicBezTo>
                        <a:pt x="1704" y="894"/>
                        <a:pt x="1701" y="902"/>
                        <a:pt x="1702" y="906"/>
                      </a:cubicBezTo>
                      <a:cubicBezTo>
                        <a:pt x="1703" y="909"/>
                        <a:pt x="1707" y="914"/>
                        <a:pt x="1709" y="917"/>
                      </a:cubicBezTo>
                      <a:cubicBezTo>
                        <a:pt x="1711" y="923"/>
                        <a:pt x="1715" y="936"/>
                        <a:pt x="1717" y="942"/>
                      </a:cubicBezTo>
                      <a:cubicBezTo>
                        <a:pt x="1719" y="946"/>
                        <a:pt x="1724" y="954"/>
                        <a:pt x="1726" y="958"/>
                      </a:cubicBezTo>
                      <a:cubicBezTo>
                        <a:pt x="1728" y="963"/>
                        <a:pt x="1733" y="973"/>
                        <a:pt x="1733" y="978"/>
                      </a:cubicBezTo>
                      <a:cubicBezTo>
                        <a:pt x="1733" y="982"/>
                        <a:pt x="1729" y="989"/>
                        <a:pt x="1727" y="992"/>
                      </a:cubicBezTo>
                      <a:cubicBezTo>
                        <a:pt x="1726" y="995"/>
                        <a:pt x="1724" y="1002"/>
                        <a:pt x="1722" y="1004"/>
                      </a:cubicBezTo>
                      <a:cubicBezTo>
                        <a:pt x="1719" y="1010"/>
                        <a:pt x="1708" y="1018"/>
                        <a:pt x="1704" y="1024"/>
                      </a:cubicBezTo>
                      <a:cubicBezTo>
                        <a:pt x="1701" y="1029"/>
                        <a:pt x="1698" y="1041"/>
                        <a:pt x="1697" y="1047"/>
                      </a:cubicBezTo>
                      <a:cubicBezTo>
                        <a:pt x="1697" y="1052"/>
                        <a:pt x="1699" y="1061"/>
                        <a:pt x="1697" y="1066"/>
                      </a:cubicBezTo>
                      <a:cubicBezTo>
                        <a:pt x="1696" y="1070"/>
                        <a:pt x="1690" y="1077"/>
                        <a:pt x="1689" y="1082"/>
                      </a:cubicBezTo>
                      <a:cubicBezTo>
                        <a:pt x="1688" y="1084"/>
                        <a:pt x="1687" y="1090"/>
                        <a:pt x="1688" y="1092"/>
                      </a:cubicBezTo>
                      <a:cubicBezTo>
                        <a:pt x="1688" y="1096"/>
                        <a:pt x="1694" y="1101"/>
                        <a:pt x="1696" y="1103"/>
                      </a:cubicBezTo>
                      <a:cubicBezTo>
                        <a:pt x="1698" y="1107"/>
                        <a:pt x="1702" y="1114"/>
                        <a:pt x="1704" y="1117"/>
                      </a:cubicBezTo>
                      <a:cubicBezTo>
                        <a:pt x="1708" y="1121"/>
                        <a:pt x="1716" y="1129"/>
                        <a:pt x="1718" y="1133"/>
                      </a:cubicBezTo>
                      <a:cubicBezTo>
                        <a:pt x="1722" y="1139"/>
                        <a:pt x="1725" y="1150"/>
                        <a:pt x="1727" y="1156"/>
                      </a:cubicBezTo>
                      <a:cubicBezTo>
                        <a:pt x="1729" y="1160"/>
                        <a:pt x="1732" y="1167"/>
                        <a:pt x="1734" y="1171"/>
                      </a:cubicBezTo>
                      <a:cubicBezTo>
                        <a:pt x="1736" y="1177"/>
                        <a:pt x="1741" y="1189"/>
                        <a:pt x="1742" y="1195"/>
                      </a:cubicBezTo>
                      <a:close/>
                    </a:path>
                  </a:pathLst>
                </a:custGeom>
                <a:grpFill/>
                <a:ln w="3175"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750"/>
                </a:p>
              </p:txBody>
            </p:sp>
            <p:sp>
              <p:nvSpPr>
                <p:cNvPr id="62" name="Freeform 201"/>
                <p:cNvSpPr>
                  <a:spLocks/>
                </p:cNvSpPr>
                <p:nvPr/>
              </p:nvSpPr>
              <p:spPr bwMode="auto">
                <a:xfrm>
                  <a:off x="5956301" y="3576638"/>
                  <a:ext cx="334963" cy="350838"/>
                </a:xfrm>
                <a:custGeom>
                  <a:avLst/>
                  <a:gdLst>
                    <a:gd name="T0" fmla="*/ 491 w 1366"/>
                    <a:gd name="T1" fmla="*/ 1346 h 1432"/>
                    <a:gd name="T2" fmla="*/ 393 w 1366"/>
                    <a:gd name="T3" fmla="*/ 1334 h 1432"/>
                    <a:gd name="T4" fmla="*/ 286 w 1366"/>
                    <a:gd name="T5" fmla="*/ 1288 h 1432"/>
                    <a:gd name="T6" fmla="*/ 213 w 1366"/>
                    <a:gd name="T7" fmla="*/ 1232 h 1432"/>
                    <a:gd name="T8" fmla="*/ 189 w 1366"/>
                    <a:gd name="T9" fmla="*/ 1157 h 1432"/>
                    <a:gd name="T10" fmla="*/ 54 w 1366"/>
                    <a:gd name="T11" fmla="*/ 1089 h 1432"/>
                    <a:gd name="T12" fmla="*/ 1 w 1366"/>
                    <a:gd name="T13" fmla="*/ 1038 h 1432"/>
                    <a:gd name="T14" fmla="*/ 77 w 1366"/>
                    <a:gd name="T15" fmla="*/ 990 h 1432"/>
                    <a:gd name="T16" fmla="*/ 83 w 1366"/>
                    <a:gd name="T17" fmla="*/ 914 h 1432"/>
                    <a:gd name="T18" fmla="*/ 110 w 1366"/>
                    <a:gd name="T19" fmla="*/ 854 h 1432"/>
                    <a:gd name="T20" fmla="*/ 191 w 1366"/>
                    <a:gd name="T21" fmla="*/ 783 h 1432"/>
                    <a:gd name="T22" fmla="*/ 241 w 1366"/>
                    <a:gd name="T23" fmla="*/ 693 h 1432"/>
                    <a:gd name="T24" fmla="*/ 246 w 1366"/>
                    <a:gd name="T25" fmla="*/ 611 h 1432"/>
                    <a:gd name="T26" fmla="*/ 285 w 1366"/>
                    <a:gd name="T27" fmla="*/ 526 h 1432"/>
                    <a:gd name="T28" fmla="*/ 337 w 1366"/>
                    <a:gd name="T29" fmla="*/ 486 h 1432"/>
                    <a:gd name="T30" fmla="*/ 391 w 1366"/>
                    <a:gd name="T31" fmla="*/ 479 h 1432"/>
                    <a:gd name="T32" fmla="*/ 424 w 1366"/>
                    <a:gd name="T33" fmla="*/ 398 h 1432"/>
                    <a:gd name="T34" fmla="*/ 437 w 1366"/>
                    <a:gd name="T35" fmla="*/ 329 h 1432"/>
                    <a:gd name="T36" fmla="*/ 373 w 1366"/>
                    <a:gd name="T37" fmla="*/ 336 h 1432"/>
                    <a:gd name="T38" fmla="*/ 333 w 1366"/>
                    <a:gd name="T39" fmla="*/ 324 h 1432"/>
                    <a:gd name="T40" fmla="*/ 268 w 1366"/>
                    <a:gd name="T41" fmla="*/ 285 h 1432"/>
                    <a:gd name="T42" fmla="*/ 208 w 1366"/>
                    <a:gd name="T43" fmla="*/ 259 h 1432"/>
                    <a:gd name="T44" fmla="*/ 320 w 1366"/>
                    <a:gd name="T45" fmla="*/ 242 h 1432"/>
                    <a:gd name="T46" fmla="*/ 446 w 1366"/>
                    <a:gd name="T47" fmla="*/ 240 h 1432"/>
                    <a:gd name="T48" fmla="*/ 521 w 1366"/>
                    <a:gd name="T49" fmla="*/ 181 h 1432"/>
                    <a:gd name="T50" fmla="*/ 631 w 1366"/>
                    <a:gd name="T51" fmla="*/ 131 h 1432"/>
                    <a:gd name="T52" fmla="*/ 708 w 1366"/>
                    <a:gd name="T53" fmla="*/ 65 h 1432"/>
                    <a:gd name="T54" fmla="*/ 810 w 1366"/>
                    <a:gd name="T55" fmla="*/ 38 h 1432"/>
                    <a:gd name="T56" fmla="*/ 920 w 1366"/>
                    <a:gd name="T57" fmla="*/ 2 h 1432"/>
                    <a:gd name="T58" fmla="*/ 959 w 1366"/>
                    <a:gd name="T59" fmla="*/ 36 h 1432"/>
                    <a:gd name="T60" fmla="*/ 1001 w 1366"/>
                    <a:gd name="T61" fmla="*/ 53 h 1432"/>
                    <a:gd name="T62" fmla="*/ 1072 w 1366"/>
                    <a:gd name="T63" fmla="*/ 131 h 1432"/>
                    <a:gd name="T64" fmla="*/ 1072 w 1366"/>
                    <a:gd name="T65" fmla="*/ 213 h 1432"/>
                    <a:gd name="T66" fmla="*/ 1069 w 1366"/>
                    <a:gd name="T67" fmla="*/ 288 h 1432"/>
                    <a:gd name="T68" fmla="*/ 1126 w 1366"/>
                    <a:gd name="T69" fmla="*/ 405 h 1432"/>
                    <a:gd name="T70" fmla="*/ 1116 w 1366"/>
                    <a:gd name="T71" fmla="*/ 512 h 1432"/>
                    <a:gd name="T72" fmla="*/ 1106 w 1366"/>
                    <a:gd name="T73" fmla="*/ 612 h 1432"/>
                    <a:gd name="T74" fmla="*/ 1048 w 1366"/>
                    <a:gd name="T75" fmla="*/ 688 h 1432"/>
                    <a:gd name="T76" fmla="*/ 1037 w 1366"/>
                    <a:gd name="T77" fmla="*/ 758 h 1432"/>
                    <a:gd name="T78" fmla="*/ 1021 w 1366"/>
                    <a:gd name="T79" fmla="*/ 847 h 1432"/>
                    <a:gd name="T80" fmla="*/ 999 w 1366"/>
                    <a:gd name="T81" fmla="*/ 926 h 1432"/>
                    <a:gd name="T82" fmla="*/ 1046 w 1366"/>
                    <a:gd name="T83" fmla="*/ 902 h 1432"/>
                    <a:gd name="T84" fmla="*/ 1051 w 1366"/>
                    <a:gd name="T85" fmla="*/ 972 h 1432"/>
                    <a:gd name="T86" fmla="*/ 1118 w 1366"/>
                    <a:gd name="T87" fmla="*/ 930 h 1432"/>
                    <a:gd name="T88" fmla="*/ 1198 w 1366"/>
                    <a:gd name="T89" fmla="*/ 925 h 1432"/>
                    <a:gd name="T90" fmla="*/ 1284 w 1366"/>
                    <a:gd name="T91" fmla="*/ 995 h 1432"/>
                    <a:gd name="T92" fmla="*/ 1356 w 1366"/>
                    <a:gd name="T93" fmla="*/ 1142 h 1432"/>
                    <a:gd name="T94" fmla="*/ 1331 w 1366"/>
                    <a:gd name="T95" fmla="*/ 1224 h 1432"/>
                    <a:gd name="T96" fmla="*/ 1266 w 1366"/>
                    <a:gd name="T97" fmla="*/ 1246 h 1432"/>
                    <a:gd name="T98" fmla="*/ 1279 w 1366"/>
                    <a:gd name="T99" fmla="*/ 1310 h 1432"/>
                    <a:gd name="T100" fmla="*/ 1255 w 1366"/>
                    <a:gd name="T101" fmla="*/ 1401 h 1432"/>
                    <a:gd name="T102" fmla="*/ 1128 w 1366"/>
                    <a:gd name="T103" fmla="*/ 1412 h 1432"/>
                    <a:gd name="T104" fmla="*/ 1063 w 1366"/>
                    <a:gd name="T105" fmla="*/ 1393 h 1432"/>
                    <a:gd name="T106" fmla="*/ 991 w 1366"/>
                    <a:gd name="T107" fmla="*/ 1409 h 1432"/>
                    <a:gd name="T108" fmla="*/ 925 w 1366"/>
                    <a:gd name="T109" fmla="*/ 1421 h 1432"/>
                    <a:gd name="T110" fmla="*/ 820 w 1366"/>
                    <a:gd name="T111" fmla="*/ 1423 h 1432"/>
                    <a:gd name="T112" fmla="*/ 623 w 1366"/>
                    <a:gd name="T113" fmla="*/ 1411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6" h="1432">
                      <a:moveTo>
                        <a:pt x="558" y="1376"/>
                      </a:moveTo>
                      <a:cubicBezTo>
                        <a:pt x="557" y="1374"/>
                        <a:pt x="556" y="1372"/>
                        <a:pt x="555" y="1371"/>
                      </a:cubicBezTo>
                      <a:cubicBezTo>
                        <a:pt x="554" y="1369"/>
                        <a:pt x="549" y="1366"/>
                        <a:pt x="547" y="1365"/>
                      </a:cubicBezTo>
                      <a:cubicBezTo>
                        <a:pt x="545" y="1364"/>
                        <a:pt x="539" y="1363"/>
                        <a:pt x="536" y="1362"/>
                      </a:cubicBezTo>
                      <a:cubicBezTo>
                        <a:pt x="534" y="1362"/>
                        <a:pt x="531" y="1359"/>
                        <a:pt x="528" y="1359"/>
                      </a:cubicBezTo>
                      <a:cubicBezTo>
                        <a:pt x="524" y="1358"/>
                        <a:pt x="514" y="1360"/>
                        <a:pt x="510" y="1359"/>
                      </a:cubicBezTo>
                      <a:cubicBezTo>
                        <a:pt x="504" y="1357"/>
                        <a:pt x="496" y="1349"/>
                        <a:pt x="491" y="1346"/>
                      </a:cubicBezTo>
                      <a:cubicBezTo>
                        <a:pt x="486" y="1343"/>
                        <a:pt x="476" y="1335"/>
                        <a:pt x="471" y="1333"/>
                      </a:cubicBezTo>
                      <a:cubicBezTo>
                        <a:pt x="468" y="1331"/>
                        <a:pt x="461" y="1328"/>
                        <a:pt x="457" y="1328"/>
                      </a:cubicBezTo>
                      <a:cubicBezTo>
                        <a:pt x="454" y="1328"/>
                        <a:pt x="449" y="1330"/>
                        <a:pt x="446" y="1331"/>
                      </a:cubicBezTo>
                      <a:cubicBezTo>
                        <a:pt x="444" y="1332"/>
                        <a:pt x="438" y="1336"/>
                        <a:pt x="435" y="1336"/>
                      </a:cubicBezTo>
                      <a:cubicBezTo>
                        <a:pt x="431" y="1336"/>
                        <a:pt x="425" y="1331"/>
                        <a:pt x="421" y="1331"/>
                      </a:cubicBezTo>
                      <a:cubicBezTo>
                        <a:pt x="418" y="1330"/>
                        <a:pt x="410" y="1330"/>
                        <a:pt x="407" y="1331"/>
                      </a:cubicBezTo>
                      <a:cubicBezTo>
                        <a:pt x="403" y="1331"/>
                        <a:pt x="396" y="1333"/>
                        <a:pt x="393" y="1334"/>
                      </a:cubicBezTo>
                      <a:cubicBezTo>
                        <a:pt x="389" y="1334"/>
                        <a:pt x="381" y="1335"/>
                        <a:pt x="377" y="1335"/>
                      </a:cubicBezTo>
                      <a:cubicBezTo>
                        <a:pt x="373" y="1335"/>
                        <a:pt x="365" y="1334"/>
                        <a:pt x="361" y="1333"/>
                      </a:cubicBezTo>
                      <a:cubicBezTo>
                        <a:pt x="356" y="1331"/>
                        <a:pt x="348" y="1327"/>
                        <a:pt x="344" y="1324"/>
                      </a:cubicBezTo>
                      <a:cubicBezTo>
                        <a:pt x="342" y="1322"/>
                        <a:pt x="338" y="1316"/>
                        <a:pt x="335" y="1314"/>
                      </a:cubicBezTo>
                      <a:cubicBezTo>
                        <a:pt x="331" y="1312"/>
                        <a:pt x="320" y="1310"/>
                        <a:pt x="316" y="1308"/>
                      </a:cubicBezTo>
                      <a:cubicBezTo>
                        <a:pt x="311" y="1306"/>
                        <a:pt x="300" y="1302"/>
                        <a:pt x="296" y="1299"/>
                      </a:cubicBezTo>
                      <a:cubicBezTo>
                        <a:pt x="293" y="1297"/>
                        <a:pt x="288" y="1291"/>
                        <a:pt x="286" y="1288"/>
                      </a:cubicBezTo>
                      <a:cubicBezTo>
                        <a:pt x="284" y="1285"/>
                        <a:pt x="282" y="1277"/>
                        <a:pt x="281" y="1273"/>
                      </a:cubicBezTo>
                      <a:cubicBezTo>
                        <a:pt x="281" y="1270"/>
                        <a:pt x="283" y="1262"/>
                        <a:pt x="281" y="1258"/>
                      </a:cubicBezTo>
                      <a:cubicBezTo>
                        <a:pt x="280" y="1256"/>
                        <a:pt x="275" y="1253"/>
                        <a:pt x="272" y="1252"/>
                      </a:cubicBezTo>
                      <a:cubicBezTo>
                        <a:pt x="269" y="1251"/>
                        <a:pt x="262" y="1252"/>
                        <a:pt x="259" y="1252"/>
                      </a:cubicBezTo>
                      <a:cubicBezTo>
                        <a:pt x="254" y="1252"/>
                        <a:pt x="244" y="1256"/>
                        <a:pt x="240" y="1255"/>
                      </a:cubicBezTo>
                      <a:cubicBezTo>
                        <a:pt x="236" y="1254"/>
                        <a:pt x="230" y="1248"/>
                        <a:pt x="227" y="1245"/>
                      </a:cubicBezTo>
                      <a:cubicBezTo>
                        <a:pt x="224" y="1242"/>
                        <a:pt x="217" y="1236"/>
                        <a:pt x="213" y="1232"/>
                      </a:cubicBezTo>
                      <a:cubicBezTo>
                        <a:pt x="211" y="1229"/>
                        <a:pt x="205" y="1224"/>
                        <a:pt x="205" y="1221"/>
                      </a:cubicBezTo>
                      <a:cubicBezTo>
                        <a:pt x="204" y="1217"/>
                        <a:pt x="208" y="1211"/>
                        <a:pt x="209" y="1208"/>
                      </a:cubicBezTo>
                      <a:cubicBezTo>
                        <a:pt x="210" y="1206"/>
                        <a:pt x="213" y="1201"/>
                        <a:pt x="212" y="1198"/>
                      </a:cubicBezTo>
                      <a:cubicBezTo>
                        <a:pt x="211" y="1194"/>
                        <a:pt x="204" y="1190"/>
                        <a:pt x="200" y="1188"/>
                      </a:cubicBezTo>
                      <a:cubicBezTo>
                        <a:pt x="195" y="1185"/>
                        <a:pt x="182" y="1184"/>
                        <a:pt x="179" y="1179"/>
                      </a:cubicBezTo>
                      <a:cubicBezTo>
                        <a:pt x="177" y="1176"/>
                        <a:pt x="178" y="1169"/>
                        <a:pt x="179" y="1166"/>
                      </a:cubicBezTo>
                      <a:cubicBezTo>
                        <a:pt x="180" y="1163"/>
                        <a:pt x="188" y="1160"/>
                        <a:pt x="189" y="1157"/>
                      </a:cubicBezTo>
                      <a:cubicBezTo>
                        <a:pt x="189" y="1154"/>
                        <a:pt x="187" y="1147"/>
                        <a:pt x="185" y="1145"/>
                      </a:cubicBezTo>
                      <a:cubicBezTo>
                        <a:pt x="181" y="1139"/>
                        <a:pt x="169" y="1133"/>
                        <a:pt x="163" y="1130"/>
                      </a:cubicBezTo>
                      <a:cubicBezTo>
                        <a:pt x="157" y="1128"/>
                        <a:pt x="146" y="1128"/>
                        <a:pt x="141" y="1127"/>
                      </a:cubicBezTo>
                      <a:cubicBezTo>
                        <a:pt x="132" y="1125"/>
                        <a:pt x="115" y="1124"/>
                        <a:pt x="108" y="1119"/>
                      </a:cubicBezTo>
                      <a:cubicBezTo>
                        <a:pt x="103" y="1116"/>
                        <a:pt x="97" y="1104"/>
                        <a:pt x="92" y="1100"/>
                      </a:cubicBezTo>
                      <a:cubicBezTo>
                        <a:pt x="89" y="1097"/>
                        <a:pt x="81" y="1090"/>
                        <a:pt x="76" y="1089"/>
                      </a:cubicBezTo>
                      <a:cubicBezTo>
                        <a:pt x="71" y="1087"/>
                        <a:pt x="59" y="1089"/>
                        <a:pt x="54" y="1089"/>
                      </a:cubicBezTo>
                      <a:cubicBezTo>
                        <a:pt x="50" y="1089"/>
                        <a:pt x="41" y="1091"/>
                        <a:pt x="37" y="1092"/>
                      </a:cubicBezTo>
                      <a:cubicBezTo>
                        <a:pt x="35" y="1092"/>
                        <a:pt x="31" y="1092"/>
                        <a:pt x="28" y="1092"/>
                      </a:cubicBezTo>
                      <a:cubicBezTo>
                        <a:pt x="29" y="1091"/>
                        <a:pt x="29" y="1089"/>
                        <a:pt x="30" y="1088"/>
                      </a:cubicBezTo>
                      <a:cubicBezTo>
                        <a:pt x="30" y="1086"/>
                        <a:pt x="30" y="1082"/>
                        <a:pt x="29" y="1080"/>
                      </a:cubicBezTo>
                      <a:cubicBezTo>
                        <a:pt x="27" y="1076"/>
                        <a:pt x="17" y="1072"/>
                        <a:pt x="14" y="1069"/>
                      </a:cubicBezTo>
                      <a:cubicBezTo>
                        <a:pt x="11" y="1066"/>
                        <a:pt x="6" y="1060"/>
                        <a:pt x="5" y="1056"/>
                      </a:cubicBezTo>
                      <a:cubicBezTo>
                        <a:pt x="3" y="1052"/>
                        <a:pt x="0" y="1043"/>
                        <a:pt x="1" y="1038"/>
                      </a:cubicBezTo>
                      <a:cubicBezTo>
                        <a:pt x="2" y="1034"/>
                        <a:pt x="8" y="1027"/>
                        <a:pt x="11" y="1024"/>
                      </a:cubicBezTo>
                      <a:cubicBezTo>
                        <a:pt x="14" y="1022"/>
                        <a:pt x="22" y="1020"/>
                        <a:pt x="25" y="1019"/>
                      </a:cubicBezTo>
                      <a:cubicBezTo>
                        <a:pt x="29" y="1018"/>
                        <a:pt x="38" y="1017"/>
                        <a:pt x="41" y="1014"/>
                      </a:cubicBezTo>
                      <a:cubicBezTo>
                        <a:pt x="44" y="1012"/>
                        <a:pt x="47" y="1004"/>
                        <a:pt x="50" y="1001"/>
                      </a:cubicBezTo>
                      <a:cubicBezTo>
                        <a:pt x="51" y="1000"/>
                        <a:pt x="54" y="996"/>
                        <a:pt x="56" y="996"/>
                      </a:cubicBezTo>
                      <a:cubicBezTo>
                        <a:pt x="58" y="995"/>
                        <a:pt x="64" y="998"/>
                        <a:pt x="66" y="997"/>
                      </a:cubicBezTo>
                      <a:cubicBezTo>
                        <a:pt x="69" y="996"/>
                        <a:pt x="75" y="992"/>
                        <a:pt x="77" y="990"/>
                      </a:cubicBezTo>
                      <a:cubicBezTo>
                        <a:pt x="79" y="987"/>
                        <a:pt x="79" y="981"/>
                        <a:pt x="80" y="978"/>
                      </a:cubicBezTo>
                      <a:cubicBezTo>
                        <a:pt x="81" y="975"/>
                        <a:pt x="87" y="969"/>
                        <a:pt x="88" y="966"/>
                      </a:cubicBezTo>
                      <a:cubicBezTo>
                        <a:pt x="89" y="962"/>
                        <a:pt x="90" y="955"/>
                        <a:pt x="91" y="952"/>
                      </a:cubicBezTo>
                      <a:cubicBezTo>
                        <a:pt x="91" y="949"/>
                        <a:pt x="92" y="943"/>
                        <a:pt x="91" y="941"/>
                      </a:cubicBezTo>
                      <a:cubicBezTo>
                        <a:pt x="90" y="939"/>
                        <a:pt x="85" y="936"/>
                        <a:pt x="83" y="934"/>
                      </a:cubicBezTo>
                      <a:cubicBezTo>
                        <a:pt x="82" y="932"/>
                        <a:pt x="79" y="927"/>
                        <a:pt x="79" y="924"/>
                      </a:cubicBezTo>
                      <a:cubicBezTo>
                        <a:pt x="79" y="921"/>
                        <a:pt x="81" y="916"/>
                        <a:pt x="83" y="914"/>
                      </a:cubicBezTo>
                      <a:cubicBezTo>
                        <a:pt x="84" y="912"/>
                        <a:pt x="88" y="910"/>
                        <a:pt x="90" y="908"/>
                      </a:cubicBezTo>
                      <a:cubicBezTo>
                        <a:pt x="91" y="906"/>
                        <a:pt x="92" y="902"/>
                        <a:pt x="93" y="900"/>
                      </a:cubicBezTo>
                      <a:cubicBezTo>
                        <a:pt x="93" y="897"/>
                        <a:pt x="92" y="890"/>
                        <a:pt x="93" y="887"/>
                      </a:cubicBezTo>
                      <a:cubicBezTo>
                        <a:pt x="93" y="884"/>
                        <a:pt x="97" y="880"/>
                        <a:pt x="98" y="878"/>
                      </a:cubicBezTo>
                      <a:cubicBezTo>
                        <a:pt x="99" y="875"/>
                        <a:pt x="101" y="870"/>
                        <a:pt x="102" y="868"/>
                      </a:cubicBezTo>
                      <a:cubicBezTo>
                        <a:pt x="103" y="865"/>
                        <a:pt x="103" y="860"/>
                        <a:pt x="104" y="858"/>
                      </a:cubicBezTo>
                      <a:cubicBezTo>
                        <a:pt x="105" y="857"/>
                        <a:pt x="109" y="855"/>
                        <a:pt x="110" y="854"/>
                      </a:cubicBezTo>
                      <a:cubicBezTo>
                        <a:pt x="112" y="854"/>
                        <a:pt x="116" y="856"/>
                        <a:pt x="118" y="856"/>
                      </a:cubicBezTo>
                      <a:cubicBezTo>
                        <a:pt x="122" y="856"/>
                        <a:pt x="130" y="852"/>
                        <a:pt x="133" y="850"/>
                      </a:cubicBezTo>
                      <a:cubicBezTo>
                        <a:pt x="137" y="847"/>
                        <a:pt x="143" y="841"/>
                        <a:pt x="146" y="838"/>
                      </a:cubicBezTo>
                      <a:cubicBezTo>
                        <a:pt x="149" y="836"/>
                        <a:pt x="152" y="829"/>
                        <a:pt x="155" y="827"/>
                      </a:cubicBezTo>
                      <a:cubicBezTo>
                        <a:pt x="159" y="824"/>
                        <a:pt x="169" y="822"/>
                        <a:pt x="173" y="819"/>
                      </a:cubicBezTo>
                      <a:cubicBezTo>
                        <a:pt x="177" y="815"/>
                        <a:pt x="183" y="805"/>
                        <a:pt x="185" y="800"/>
                      </a:cubicBezTo>
                      <a:cubicBezTo>
                        <a:pt x="187" y="796"/>
                        <a:pt x="190" y="787"/>
                        <a:pt x="191" y="783"/>
                      </a:cubicBezTo>
                      <a:cubicBezTo>
                        <a:pt x="192" y="779"/>
                        <a:pt x="192" y="770"/>
                        <a:pt x="193" y="766"/>
                      </a:cubicBezTo>
                      <a:cubicBezTo>
                        <a:pt x="194" y="763"/>
                        <a:pt x="197" y="759"/>
                        <a:pt x="198" y="757"/>
                      </a:cubicBezTo>
                      <a:cubicBezTo>
                        <a:pt x="200" y="754"/>
                        <a:pt x="204" y="750"/>
                        <a:pt x="205" y="747"/>
                      </a:cubicBezTo>
                      <a:cubicBezTo>
                        <a:pt x="207" y="744"/>
                        <a:pt x="208" y="737"/>
                        <a:pt x="210" y="734"/>
                      </a:cubicBezTo>
                      <a:cubicBezTo>
                        <a:pt x="212" y="731"/>
                        <a:pt x="216" y="724"/>
                        <a:pt x="219" y="720"/>
                      </a:cubicBezTo>
                      <a:cubicBezTo>
                        <a:pt x="220" y="718"/>
                        <a:pt x="225" y="715"/>
                        <a:pt x="226" y="713"/>
                      </a:cubicBezTo>
                      <a:cubicBezTo>
                        <a:pt x="231" y="709"/>
                        <a:pt x="238" y="699"/>
                        <a:pt x="241" y="693"/>
                      </a:cubicBezTo>
                      <a:cubicBezTo>
                        <a:pt x="244" y="689"/>
                        <a:pt x="248" y="680"/>
                        <a:pt x="249" y="676"/>
                      </a:cubicBezTo>
                      <a:cubicBezTo>
                        <a:pt x="249" y="673"/>
                        <a:pt x="250" y="668"/>
                        <a:pt x="249" y="667"/>
                      </a:cubicBezTo>
                      <a:cubicBezTo>
                        <a:pt x="247" y="665"/>
                        <a:pt x="240" y="666"/>
                        <a:pt x="239" y="664"/>
                      </a:cubicBezTo>
                      <a:cubicBezTo>
                        <a:pt x="237" y="661"/>
                        <a:pt x="239" y="653"/>
                        <a:pt x="240" y="650"/>
                      </a:cubicBezTo>
                      <a:cubicBezTo>
                        <a:pt x="240" y="646"/>
                        <a:pt x="242" y="640"/>
                        <a:pt x="243" y="637"/>
                      </a:cubicBezTo>
                      <a:cubicBezTo>
                        <a:pt x="245" y="634"/>
                        <a:pt x="249" y="628"/>
                        <a:pt x="249" y="625"/>
                      </a:cubicBezTo>
                      <a:cubicBezTo>
                        <a:pt x="250" y="622"/>
                        <a:pt x="248" y="614"/>
                        <a:pt x="246" y="611"/>
                      </a:cubicBezTo>
                      <a:cubicBezTo>
                        <a:pt x="245" y="609"/>
                        <a:pt x="240" y="606"/>
                        <a:pt x="238" y="603"/>
                      </a:cubicBezTo>
                      <a:cubicBezTo>
                        <a:pt x="237" y="600"/>
                        <a:pt x="237" y="591"/>
                        <a:pt x="237" y="587"/>
                      </a:cubicBezTo>
                      <a:cubicBezTo>
                        <a:pt x="238" y="584"/>
                        <a:pt x="240" y="578"/>
                        <a:pt x="241" y="575"/>
                      </a:cubicBezTo>
                      <a:cubicBezTo>
                        <a:pt x="242" y="571"/>
                        <a:pt x="243" y="563"/>
                        <a:pt x="245" y="560"/>
                      </a:cubicBezTo>
                      <a:cubicBezTo>
                        <a:pt x="248" y="556"/>
                        <a:pt x="258" y="553"/>
                        <a:pt x="262" y="549"/>
                      </a:cubicBezTo>
                      <a:cubicBezTo>
                        <a:pt x="264" y="546"/>
                        <a:pt x="267" y="538"/>
                        <a:pt x="270" y="535"/>
                      </a:cubicBezTo>
                      <a:cubicBezTo>
                        <a:pt x="273" y="532"/>
                        <a:pt x="281" y="528"/>
                        <a:pt x="285" y="526"/>
                      </a:cubicBezTo>
                      <a:cubicBezTo>
                        <a:pt x="288" y="524"/>
                        <a:pt x="295" y="523"/>
                        <a:pt x="298" y="522"/>
                      </a:cubicBezTo>
                      <a:cubicBezTo>
                        <a:pt x="301" y="520"/>
                        <a:pt x="307" y="517"/>
                        <a:pt x="309" y="514"/>
                      </a:cubicBezTo>
                      <a:cubicBezTo>
                        <a:pt x="312" y="511"/>
                        <a:pt x="314" y="502"/>
                        <a:pt x="315" y="497"/>
                      </a:cubicBezTo>
                      <a:cubicBezTo>
                        <a:pt x="315" y="493"/>
                        <a:pt x="311" y="486"/>
                        <a:pt x="312" y="482"/>
                      </a:cubicBezTo>
                      <a:cubicBezTo>
                        <a:pt x="312" y="479"/>
                        <a:pt x="314" y="473"/>
                        <a:pt x="317" y="472"/>
                      </a:cubicBezTo>
                      <a:cubicBezTo>
                        <a:pt x="319" y="472"/>
                        <a:pt x="323" y="474"/>
                        <a:pt x="324" y="475"/>
                      </a:cubicBezTo>
                      <a:cubicBezTo>
                        <a:pt x="328" y="477"/>
                        <a:pt x="334" y="483"/>
                        <a:pt x="337" y="486"/>
                      </a:cubicBezTo>
                      <a:cubicBezTo>
                        <a:pt x="339" y="488"/>
                        <a:pt x="342" y="494"/>
                        <a:pt x="345" y="495"/>
                      </a:cubicBezTo>
                      <a:cubicBezTo>
                        <a:pt x="347" y="496"/>
                        <a:pt x="352" y="497"/>
                        <a:pt x="354" y="495"/>
                      </a:cubicBezTo>
                      <a:cubicBezTo>
                        <a:pt x="356" y="494"/>
                        <a:pt x="355" y="488"/>
                        <a:pt x="356" y="487"/>
                      </a:cubicBezTo>
                      <a:cubicBezTo>
                        <a:pt x="357" y="485"/>
                        <a:pt x="361" y="484"/>
                        <a:pt x="363" y="484"/>
                      </a:cubicBezTo>
                      <a:cubicBezTo>
                        <a:pt x="365" y="484"/>
                        <a:pt x="369" y="488"/>
                        <a:pt x="371" y="488"/>
                      </a:cubicBezTo>
                      <a:cubicBezTo>
                        <a:pt x="373" y="488"/>
                        <a:pt x="375" y="484"/>
                        <a:pt x="377" y="483"/>
                      </a:cubicBezTo>
                      <a:cubicBezTo>
                        <a:pt x="380" y="481"/>
                        <a:pt x="388" y="482"/>
                        <a:pt x="391" y="479"/>
                      </a:cubicBezTo>
                      <a:cubicBezTo>
                        <a:pt x="393" y="477"/>
                        <a:pt x="395" y="469"/>
                        <a:pt x="396" y="466"/>
                      </a:cubicBezTo>
                      <a:cubicBezTo>
                        <a:pt x="398" y="463"/>
                        <a:pt x="401" y="457"/>
                        <a:pt x="403" y="455"/>
                      </a:cubicBezTo>
                      <a:cubicBezTo>
                        <a:pt x="405" y="453"/>
                        <a:pt x="408" y="450"/>
                        <a:pt x="409" y="448"/>
                      </a:cubicBezTo>
                      <a:cubicBezTo>
                        <a:pt x="412" y="446"/>
                        <a:pt x="417" y="443"/>
                        <a:pt x="419" y="440"/>
                      </a:cubicBezTo>
                      <a:cubicBezTo>
                        <a:pt x="421" y="437"/>
                        <a:pt x="425" y="430"/>
                        <a:pt x="425" y="426"/>
                      </a:cubicBezTo>
                      <a:cubicBezTo>
                        <a:pt x="425" y="422"/>
                        <a:pt x="422" y="414"/>
                        <a:pt x="422" y="410"/>
                      </a:cubicBezTo>
                      <a:cubicBezTo>
                        <a:pt x="422" y="407"/>
                        <a:pt x="422" y="401"/>
                        <a:pt x="424" y="398"/>
                      </a:cubicBezTo>
                      <a:cubicBezTo>
                        <a:pt x="425" y="396"/>
                        <a:pt x="430" y="395"/>
                        <a:pt x="431" y="394"/>
                      </a:cubicBezTo>
                      <a:cubicBezTo>
                        <a:pt x="433" y="393"/>
                        <a:pt x="437" y="389"/>
                        <a:pt x="437" y="386"/>
                      </a:cubicBezTo>
                      <a:cubicBezTo>
                        <a:pt x="439" y="382"/>
                        <a:pt x="435" y="372"/>
                        <a:pt x="436" y="367"/>
                      </a:cubicBezTo>
                      <a:cubicBezTo>
                        <a:pt x="436" y="364"/>
                        <a:pt x="436" y="357"/>
                        <a:pt x="438" y="354"/>
                      </a:cubicBezTo>
                      <a:cubicBezTo>
                        <a:pt x="439" y="352"/>
                        <a:pt x="443" y="351"/>
                        <a:pt x="444" y="349"/>
                      </a:cubicBezTo>
                      <a:cubicBezTo>
                        <a:pt x="445" y="347"/>
                        <a:pt x="444" y="343"/>
                        <a:pt x="444" y="341"/>
                      </a:cubicBezTo>
                      <a:cubicBezTo>
                        <a:pt x="443" y="338"/>
                        <a:pt x="440" y="331"/>
                        <a:pt x="437" y="329"/>
                      </a:cubicBezTo>
                      <a:cubicBezTo>
                        <a:pt x="433" y="327"/>
                        <a:pt x="424" y="327"/>
                        <a:pt x="420" y="328"/>
                      </a:cubicBezTo>
                      <a:cubicBezTo>
                        <a:pt x="416" y="328"/>
                        <a:pt x="409" y="330"/>
                        <a:pt x="405" y="332"/>
                      </a:cubicBezTo>
                      <a:cubicBezTo>
                        <a:pt x="402" y="333"/>
                        <a:pt x="395" y="337"/>
                        <a:pt x="393" y="340"/>
                      </a:cubicBezTo>
                      <a:cubicBezTo>
                        <a:pt x="391" y="343"/>
                        <a:pt x="392" y="352"/>
                        <a:pt x="390" y="355"/>
                      </a:cubicBezTo>
                      <a:cubicBezTo>
                        <a:pt x="388" y="357"/>
                        <a:pt x="382" y="357"/>
                        <a:pt x="380" y="356"/>
                      </a:cubicBezTo>
                      <a:cubicBezTo>
                        <a:pt x="378" y="355"/>
                        <a:pt x="374" y="350"/>
                        <a:pt x="374" y="347"/>
                      </a:cubicBezTo>
                      <a:cubicBezTo>
                        <a:pt x="373" y="345"/>
                        <a:pt x="372" y="339"/>
                        <a:pt x="373" y="336"/>
                      </a:cubicBezTo>
                      <a:cubicBezTo>
                        <a:pt x="375" y="333"/>
                        <a:pt x="383" y="330"/>
                        <a:pt x="385" y="326"/>
                      </a:cubicBezTo>
                      <a:cubicBezTo>
                        <a:pt x="386" y="324"/>
                        <a:pt x="385" y="320"/>
                        <a:pt x="385" y="318"/>
                      </a:cubicBezTo>
                      <a:cubicBezTo>
                        <a:pt x="384" y="315"/>
                        <a:pt x="382" y="311"/>
                        <a:pt x="380" y="310"/>
                      </a:cubicBezTo>
                      <a:cubicBezTo>
                        <a:pt x="377" y="308"/>
                        <a:pt x="368" y="309"/>
                        <a:pt x="364" y="309"/>
                      </a:cubicBezTo>
                      <a:cubicBezTo>
                        <a:pt x="361" y="309"/>
                        <a:pt x="355" y="308"/>
                        <a:pt x="353" y="309"/>
                      </a:cubicBezTo>
                      <a:cubicBezTo>
                        <a:pt x="350" y="311"/>
                        <a:pt x="348" y="316"/>
                        <a:pt x="346" y="318"/>
                      </a:cubicBezTo>
                      <a:cubicBezTo>
                        <a:pt x="344" y="320"/>
                        <a:pt x="336" y="323"/>
                        <a:pt x="333" y="324"/>
                      </a:cubicBezTo>
                      <a:cubicBezTo>
                        <a:pt x="330" y="324"/>
                        <a:pt x="324" y="324"/>
                        <a:pt x="322" y="322"/>
                      </a:cubicBezTo>
                      <a:cubicBezTo>
                        <a:pt x="320" y="320"/>
                        <a:pt x="319" y="314"/>
                        <a:pt x="318" y="312"/>
                      </a:cubicBezTo>
                      <a:cubicBezTo>
                        <a:pt x="316" y="309"/>
                        <a:pt x="310" y="306"/>
                        <a:pt x="307" y="303"/>
                      </a:cubicBezTo>
                      <a:cubicBezTo>
                        <a:pt x="305" y="301"/>
                        <a:pt x="304" y="295"/>
                        <a:pt x="301" y="293"/>
                      </a:cubicBezTo>
                      <a:cubicBezTo>
                        <a:pt x="300" y="292"/>
                        <a:pt x="295" y="291"/>
                        <a:pt x="293" y="290"/>
                      </a:cubicBezTo>
                      <a:cubicBezTo>
                        <a:pt x="289" y="289"/>
                        <a:pt x="282" y="286"/>
                        <a:pt x="277" y="285"/>
                      </a:cubicBezTo>
                      <a:cubicBezTo>
                        <a:pt x="275" y="285"/>
                        <a:pt x="270" y="284"/>
                        <a:pt x="268" y="285"/>
                      </a:cubicBezTo>
                      <a:cubicBezTo>
                        <a:pt x="266" y="286"/>
                        <a:pt x="265" y="290"/>
                        <a:pt x="263" y="292"/>
                      </a:cubicBezTo>
                      <a:cubicBezTo>
                        <a:pt x="261" y="293"/>
                        <a:pt x="255" y="296"/>
                        <a:pt x="252" y="296"/>
                      </a:cubicBezTo>
                      <a:cubicBezTo>
                        <a:pt x="248" y="296"/>
                        <a:pt x="241" y="295"/>
                        <a:pt x="237" y="294"/>
                      </a:cubicBezTo>
                      <a:cubicBezTo>
                        <a:pt x="234" y="293"/>
                        <a:pt x="230" y="289"/>
                        <a:pt x="227" y="288"/>
                      </a:cubicBezTo>
                      <a:cubicBezTo>
                        <a:pt x="224" y="288"/>
                        <a:pt x="217" y="287"/>
                        <a:pt x="214" y="288"/>
                      </a:cubicBezTo>
                      <a:cubicBezTo>
                        <a:pt x="212" y="287"/>
                        <a:pt x="211" y="285"/>
                        <a:pt x="210" y="283"/>
                      </a:cubicBezTo>
                      <a:cubicBezTo>
                        <a:pt x="207" y="278"/>
                        <a:pt x="207" y="265"/>
                        <a:pt x="208" y="259"/>
                      </a:cubicBezTo>
                      <a:cubicBezTo>
                        <a:pt x="209" y="256"/>
                        <a:pt x="212" y="250"/>
                        <a:pt x="214" y="249"/>
                      </a:cubicBezTo>
                      <a:cubicBezTo>
                        <a:pt x="218" y="247"/>
                        <a:pt x="228" y="248"/>
                        <a:pt x="232" y="249"/>
                      </a:cubicBezTo>
                      <a:cubicBezTo>
                        <a:pt x="235" y="249"/>
                        <a:pt x="240" y="252"/>
                        <a:pt x="242" y="253"/>
                      </a:cubicBezTo>
                      <a:cubicBezTo>
                        <a:pt x="246" y="255"/>
                        <a:pt x="253" y="260"/>
                        <a:pt x="257" y="262"/>
                      </a:cubicBezTo>
                      <a:cubicBezTo>
                        <a:pt x="262" y="263"/>
                        <a:pt x="275" y="263"/>
                        <a:pt x="280" y="262"/>
                      </a:cubicBezTo>
                      <a:cubicBezTo>
                        <a:pt x="286" y="262"/>
                        <a:pt x="296" y="259"/>
                        <a:pt x="301" y="256"/>
                      </a:cubicBezTo>
                      <a:cubicBezTo>
                        <a:pt x="306" y="254"/>
                        <a:pt x="314" y="245"/>
                        <a:pt x="320" y="242"/>
                      </a:cubicBezTo>
                      <a:cubicBezTo>
                        <a:pt x="324" y="241"/>
                        <a:pt x="333" y="240"/>
                        <a:pt x="338" y="240"/>
                      </a:cubicBezTo>
                      <a:cubicBezTo>
                        <a:pt x="344" y="239"/>
                        <a:pt x="355" y="238"/>
                        <a:pt x="361" y="240"/>
                      </a:cubicBezTo>
                      <a:cubicBezTo>
                        <a:pt x="365" y="241"/>
                        <a:pt x="370" y="246"/>
                        <a:pt x="374" y="246"/>
                      </a:cubicBezTo>
                      <a:cubicBezTo>
                        <a:pt x="379" y="247"/>
                        <a:pt x="390" y="244"/>
                        <a:pt x="396" y="244"/>
                      </a:cubicBezTo>
                      <a:cubicBezTo>
                        <a:pt x="402" y="244"/>
                        <a:pt x="413" y="244"/>
                        <a:pt x="418" y="244"/>
                      </a:cubicBezTo>
                      <a:cubicBezTo>
                        <a:pt x="422" y="244"/>
                        <a:pt x="430" y="247"/>
                        <a:pt x="433" y="246"/>
                      </a:cubicBezTo>
                      <a:cubicBezTo>
                        <a:pt x="437" y="246"/>
                        <a:pt x="443" y="241"/>
                        <a:pt x="446" y="240"/>
                      </a:cubicBezTo>
                      <a:cubicBezTo>
                        <a:pt x="451" y="238"/>
                        <a:pt x="460" y="234"/>
                        <a:pt x="465" y="234"/>
                      </a:cubicBezTo>
                      <a:cubicBezTo>
                        <a:pt x="469" y="234"/>
                        <a:pt x="476" y="237"/>
                        <a:pt x="479" y="236"/>
                      </a:cubicBezTo>
                      <a:cubicBezTo>
                        <a:pt x="483" y="236"/>
                        <a:pt x="489" y="235"/>
                        <a:pt x="492" y="234"/>
                      </a:cubicBezTo>
                      <a:cubicBezTo>
                        <a:pt x="496" y="232"/>
                        <a:pt x="503" y="227"/>
                        <a:pt x="504" y="223"/>
                      </a:cubicBezTo>
                      <a:cubicBezTo>
                        <a:pt x="506" y="220"/>
                        <a:pt x="504" y="213"/>
                        <a:pt x="504" y="209"/>
                      </a:cubicBezTo>
                      <a:cubicBezTo>
                        <a:pt x="505" y="204"/>
                        <a:pt x="507" y="193"/>
                        <a:pt x="510" y="189"/>
                      </a:cubicBezTo>
                      <a:cubicBezTo>
                        <a:pt x="512" y="186"/>
                        <a:pt x="518" y="182"/>
                        <a:pt x="521" y="181"/>
                      </a:cubicBezTo>
                      <a:cubicBezTo>
                        <a:pt x="524" y="181"/>
                        <a:pt x="530" y="181"/>
                        <a:pt x="532" y="181"/>
                      </a:cubicBezTo>
                      <a:cubicBezTo>
                        <a:pt x="536" y="182"/>
                        <a:pt x="543" y="185"/>
                        <a:pt x="547" y="184"/>
                      </a:cubicBezTo>
                      <a:cubicBezTo>
                        <a:pt x="550" y="183"/>
                        <a:pt x="554" y="179"/>
                        <a:pt x="556" y="177"/>
                      </a:cubicBezTo>
                      <a:cubicBezTo>
                        <a:pt x="560" y="173"/>
                        <a:pt x="566" y="162"/>
                        <a:pt x="571" y="158"/>
                      </a:cubicBezTo>
                      <a:cubicBezTo>
                        <a:pt x="576" y="154"/>
                        <a:pt x="589" y="149"/>
                        <a:pt x="595" y="148"/>
                      </a:cubicBezTo>
                      <a:cubicBezTo>
                        <a:pt x="599" y="146"/>
                        <a:pt x="609" y="147"/>
                        <a:pt x="613" y="145"/>
                      </a:cubicBezTo>
                      <a:cubicBezTo>
                        <a:pt x="618" y="143"/>
                        <a:pt x="626" y="135"/>
                        <a:pt x="631" y="131"/>
                      </a:cubicBezTo>
                      <a:cubicBezTo>
                        <a:pt x="632" y="130"/>
                        <a:pt x="636" y="126"/>
                        <a:pt x="639" y="123"/>
                      </a:cubicBezTo>
                      <a:cubicBezTo>
                        <a:pt x="640" y="125"/>
                        <a:pt x="642" y="127"/>
                        <a:pt x="643" y="128"/>
                      </a:cubicBezTo>
                      <a:cubicBezTo>
                        <a:pt x="645" y="130"/>
                        <a:pt x="651" y="132"/>
                        <a:pt x="653" y="131"/>
                      </a:cubicBezTo>
                      <a:cubicBezTo>
                        <a:pt x="657" y="130"/>
                        <a:pt x="662" y="121"/>
                        <a:pt x="665" y="118"/>
                      </a:cubicBezTo>
                      <a:cubicBezTo>
                        <a:pt x="668" y="115"/>
                        <a:pt x="676" y="112"/>
                        <a:pt x="679" y="108"/>
                      </a:cubicBezTo>
                      <a:cubicBezTo>
                        <a:pt x="683" y="104"/>
                        <a:pt x="686" y="94"/>
                        <a:pt x="689" y="89"/>
                      </a:cubicBezTo>
                      <a:cubicBezTo>
                        <a:pt x="693" y="83"/>
                        <a:pt x="702" y="70"/>
                        <a:pt x="708" y="65"/>
                      </a:cubicBezTo>
                      <a:cubicBezTo>
                        <a:pt x="712" y="62"/>
                        <a:pt x="723" y="60"/>
                        <a:pt x="728" y="57"/>
                      </a:cubicBezTo>
                      <a:cubicBezTo>
                        <a:pt x="733" y="55"/>
                        <a:pt x="741" y="50"/>
                        <a:pt x="745" y="48"/>
                      </a:cubicBezTo>
                      <a:cubicBezTo>
                        <a:pt x="748" y="47"/>
                        <a:pt x="754" y="45"/>
                        <a:pt x="758" y="45"/>
                      </a:cubicBezTo>
                      <a:cubicBezTo>
                        <a:pt x="760" y="46"/>
                        <a:pt x="764" y="50"/>
                        <a:pt x="766" y="51"/>
                      </a:cubicBezTo>
                      <a:cubicBezTo>
                        <a:pt x="769" y="52"/>
                        <a:pt x="776" y="52"/>
                        <a:pt x="780" y="51"/>
                      </a:cubicBezTo>
                      <a:cubicBezTo>
                        <a:pt x="782" y="51"/>
                        <a:pt x="787" y="48"/>
                        <a:pt x="789" y="46"/>
                      </a:cubicBezTo>
                      <a:cubicBezTo>
                        <a:pt x="794" y="44"/>
                        <a:pt x="805" y="41"/>
                        <a:pt x="810" y="38"/>
                      </a:cubicBezTo>
                      <a:cubicBezTo>
                        <a:pt x="812" y="36"/>
                        <a:pt x="816" y="29"/>
                        <a:pt x="819" y="28"/>
                      </a:cubicBezTo>
                      <a:cubicBezTo>
                        <a:pt x="824" y="26"/>
                        <a:pt x="837" y="25"/>
                        <a:pt x="842" y="28"/>
                      </a:cubicBezTo>
                      <a:cubicBezTo>
                        <a:pt x="844" y="29"/>
                        <a:pt x="846" y="33"/>
                        <a:pt x="848" y="34"/>
                      </a:cubicBezTo>
                      <a:cubicBezTo>
                        <a:pt x="853" y="36"/>
                        <a:pt x="863" y="35"/>
                        <a:pt x="868" y="36"/>
                      </a:cubicBezTo>
                      <a:cubicBezTo>
                        <a:pt x="873" y="37"/>
                        <a:pt x="883" y="44"/>
                        <a:pt x="889" y="43"/>
                      </a:cubicBezTo>
                      <a:cubicBezTo>
                        <a:pt x="895" y="42"/>
                        <a:pt x="904" y="34"/>
                        <a:pt x="907" y="30"/>
                      </a:cubicBezTo>
                      <a:cubicBezTo>
                        <a:pt x="912" y="24"/>
                        <a:pt x="913" y="5"/>
                        <a:pt x="920" y="2"/>
                      </a:cubicBezTo>
                      <a:cubicBezTo>
                        <a:pt x="924" y="0"/>
                        <a:pt x="932" y="5"/>
                        <a:pt x="936" y="5"/>
                      </a:cubicBezTo>
                      <a:cubicBezTo>
                        <a:pt x="942" y="6"/>
                        <a:pt x="955" y="8"/>
                        <a:pt x="961" y="5"/>
                      </a:cubicBezTo>
                      <a:cubicBezTo>
                        <a:pt x="961" y="4"/>
                        <a:pt x="961" y="4"/>
                        <a:pt x="962" y="4"/>
                      </a:cubicBezTo>
                      <a:cubicBezTo>
                        <a:pt x="964" y="7"/>
                        <a:pt x="967" y="11"/>
                        <a:pt x="967" y="13"/>
                      </a:cubicBezTo>
                      <a:cubicBezTo>
                        <a:pt x="968" y="15"/>
                        <a:pt x="966" y="19"/>
                        <a:pt x="965" y="21"/>
                      </a:cubicBezTo>
                      <a:cubicBezTo>
                        <a:pt x="963" y="23"/>
                        <a:pt x="959" y="24"/>
                        <a:pt x="959" y="26"/>
                      </a:cubicBezTo>
                      <a:cubicBezTo>
                        <a:pt x="958" y="28"/>
                        <a:pt x="958" y="33"/>
                        <a:pt x="959" y="36"/>
                      </a:cubicBezTo>
                      <a:cubicBezTo>
                        <a:pt x="959" y="38"/>
                        <a:pt x="960" y="42"/>
                        <a:pt x="962" y="43"/>
                      </a:cubicBezTo>
                      <a:cubicBezTo>
                        <a:pt x="965" y="45"/>
                        <a:pt x="972" y="44"/>
                        <a:pt x="975" y="46"/>
                      </a:cubicBezTo>
                      <a:cubicBezTo>
                        <a:pt x="977" y="47"/>
                        <a:pt x="979" y="52"/>
                        <a:pt x="981" y="55"/>
                      </a:cubicBezTo>
                      <a:cubicBezTo>
                        <a:pt x="982" y="58"/>
                        <a:pt x="984" y="66"/>
                        <a:pt x="987" y="68"/>
                      </a:cubicBezTo>
                      <a:cubicBezTo>
                        <a:pt x="989" y="69"/>
                        <a:pt x="994" y="69"/>
                        <a:pt x="995" y="67"/>
                      </a:cubicBezTo>
                      <a:cubicBezTo>
                        <a:pt x="996" y="66"/>
                        <a:pt x="995" y="62"/>
                        <a:pt x="995" y="60"/>
                      </a:cubicBezTo>
                      <a:cubicBezTo>
                        <a:pt x="996" y="58"/>
                        <a:pt x="999" y="55"/>
                        <a:pt x="1001" y="53"/>
                      </a:cubicBezTo>
                      <a:cubicBezTo>
                        <a:pt x="1003" y="52"/>
                        <a:pt x="1007" y="50"/>
                        <a:pt x="1010" y="49"/>
                      </a:cubicBezTo>
                      <a:cubicBezTo>
                        <a:pt x="1012" y="49"/>
                        <a:pt x="1017" y="51"/>
                        <a:pt x="1019" y="52"/>
                      </a:cubicBezTo>
                      <a:cubicBezTo>
                        <a:pt x="1022" y="54"/>
                        <a:pt x="1025" y="59"/>
                        <a:pt x="1027" y="61"/>
                      </a:cubicBezTo>
                      <a:cubicBezTo>
                        <a:pt x="1030" y="64"/>
                        <a:pt x="1036" y="68"/>
                        <a:pt x="1039" y="71"/>
                      </a:cubicBezTo>
                      <a:cubicBezTo>
                        <a:pt x="1044" y="77"/>
                        <a:pt x="1051" y="89"/>
                        <a:pt x="1054" y="95"/>
                      </a:cubicBezTo>
                      <a:cubicBezTo>
                        <a:pt x="1057" y="100"/>
                        <a:pt x="1060" y="112"/>
                        <a:pt x="1062" y="118"/>
                      </a:cubicBezTo>
                      <a:cubicBezTo>
                        <a:pt x="1064" y="121"/>
                        <a:pt x="1069" y="128"/>
                        <a:pt x="1072" y="131"/>
                      </a:cubicBezTo>
                      <a:cubicBezTo>
                        <a:pt x="1076" y="133"/>
                        <a:pt x="1086" y="135"/>
                        <a:pt x="1090" y="137"/>
                      </a:cubicBezTo>
                      <a:cubicBezTo>
                        <a:pt x="1093" y="138"/>
                        <a:pt x="1099" y="139"/>
                        <a:pt x="1101" y="141"/>
                      </a:cubicBezTo>
                      <a:cubicBezTo>
                        <a:pt x="1103" y="145"/>
                        <a:pt x="1100" y="155"/>
                        <a:pt x="1101" y="159"/>
                      </a:cubicBezTo>
                      <a:cubicBezTo>
                        <a:pt x="1101" y="163"/>
                        <a:pt x="1105" y="169"/>
                        <a:pt x="1105" y="172"/>
                      </a:cubicBezTo>
                      <a:cubicBezTo>
                        <a:pt x="1105" y="176"/>
                        <a:pt x="1100" y="183"/>
                        <a:pt x="1097" y="186"/>
                      </a:cubicBezTo>
                      <a:cubicBezTo>
                        <a:pt x="1094" y="191"/>
                        <a:pt x="1085" y="198"/>
                        <a:pt x="1081" y="202"/>
                      </a:cubicBezTo>
                      <a:cubicBezTo>
                        <a:pt x="1078" y="205"/>
                        <a:pt x="1074" y="211"/>
                        <a:pt x="1072" y="213"/>
                      </a:cubicBezTo>
                      <a:cubicBezTo>
                        <a:pt x="1068" y="216"/>
                        <a:pt x="1060" y="217"/>
                        <a:pt x="1058" y="220"/>
                      </a:cubicBezTo>
                      <a:cubicBezTo>
                        <a:pt x="1055" y="223"/>
                        <a:pt x="1054" y="233"/>
                        <a:pt x="1052" y="236"/>
                      </a:cubicBezTo>
                      <a:cubicBezTo>
                        <a:pt x="1050" y="239"/>
                        <a:pt x="1044" y="242"/>
                        <a:pt x="1043" y="244"/>
                      </a:cubicBezTo>
                      <a:cubicBezTo>
                        <a:pt x="1042" y="247"/>
                        <a:pt x="1042" y="253"/>
                        <a:pt x="1043" y="255"/>
                      </a:cubicBezTo>
                      <a:cubicBezTo>
                        <a:pt x="1044" y="257"/>
                        <a:pt x="1048" y="258"/>
                        <a:pt x="1049" y="259"/>
                      </a:cubicBezTo>
                      <a:cubicBezTo>
                        <a:pt x="1052" y="261"/>
                        <a:pt x="1056" y="268"/>
                        <a:pt x="1058" y="271"/>
                      </a:cubicBezTo>
                      <a:cubicBezTo>
                        <a:pt x="1061" y="275"/>
                        <a:pt x="1068" y="283"/>
                        <a:pt x="1069" y="288"/>
                      </a:cubicBezTo>
                      <a:cubicBezTo>
                        <a:pt x="1070" y="293"/>
                        <a:pt x="1067" y="302"/>
                        <a:pt x="1067" y="307"/>
                      </a:cubicBezTo>
                      <a:cubicBezTo>
                        <a:pt x="1067" y="314"/>
                        <a:pt x="1069" y="328"/>
                        <a:pt x="1070" y="335"/>
                      </a:cubicBezTo>
                      <a:cubicBezTo>
                        <a:pt x="1071" y="340"/>
                        <a:pt x="1073" y="351"/>
                        <a:pt x="1075" y="355"/>
                      </a:cubicBezTo>
                      <a:cubicBezTo>
                        <a:pt x="1078" y="358"/>
                        <a:pt x="1085" y="363"/>
                        <a:pt x="1089" y="364"/>
                      </a:cubicBezTo>
                      <a:cubicBezTo>
                        <a:pt x="1094" y="368"/>
                        <a:pt x="1107" y="371"/>
                        <a:pt x="1112" y="374"/>
                      </a:cubicBezTo>
                      <a:cubicBezTo>
                        <a:pt x="1116" y="376"/>
                        <a:pt x="1125" y="382"/>
                        <a:pt x="1127" y="386"/>
                      </a:cubicBezTo>
                      <a:cubicBezTo>
                        <a:pt x="1128" y="390"/>
                        <a:pt x="1127" y="400"/>
                        <a:pt x="1126" y="405"/>
                      </a:cubicBezTo>
                      <a:cubicBezTo>
                        <a:pt x="1124" y="411"/>
                        <a:pt x="1115" y="422"/>
                        <a:pt x="1111" y="427"/>
                      </a:cubicBezTo>
                      <a:cubicBezTo>
                        <a:pt x="1107" y="433"/>
                        <a:pt x="1096" y="441"/>
                        <a:pt x="1093" y="447"/>
                      </a:cubicBezTo>
                      <a:cubicBezTo>
                        <a:pt x="1092" y="451"/>
                        <a:pt x="1091" y="459"/>
                        <a:pt x="1092" y="463"/>
                      </a:cubicBezTo>
                      <a:cubicBezTo>
                        <a:pt x="1092" y="466"/>
                        <a:pt x="1097" y="472"/>
                        <a:pt x="1098" y="475"/>
                      </a:cubicBezTo>
                      <a:cubicBezTo>
                        <a:pt x="1099" y="478"/>
                        <a:pt x="1097" y="485"/>
                        <a:pt x="1098" y="488"/>
                      </a:cubicBezTo>
                      <a:cubicBezTo>
                        <a:pt x="1100" y="491"/>
                        <a:pt x="1104" y="495"/>
                        <a:pt x="1106" y="497"/>
                      </a:cubicBezTo>
                      <a:cubicBezTo>
                        <a:pt x="1109" y="500"/>
                        <a:pt x="1113" y="508"/>
                        <a:pt x="1116" y="512"/>
                      </a:cubicBezTo>
                      <a:cubicBezTo>
                        <a:pt x="1118" y="515"/>
                        <a:pt x="1122" y="520"/>
                        <a:pt x="1123" y="523"/>
                      </a:cubicBezTo>
                      <a:cubicBezTo>
                        <a:pt x="1125" y="528"/>
                        <a:pt x="1125" y="540"/>
                        <a:pt x="1125" y="545"/>
                      </a:cubicBezTo>
                      <a:cubicBezTo>
                        <a:pt x="1126" y="549"/>
                        <a:pt x="1125" y="558"/>
                        <a:pt x="1126" y="562"/>
                      </a:cubicBezTo>
                      <a:cubicBezTo>
                        <a:pt x="1126" y="566"/>
                        <a:pt x="1132" y="574"/>
                        <a:pt x="1132" y="578"/>
                      </a:cubicBezTo>
                      <a:cubicBezTo>
                        <a:pt x="1132" y="581"/>
                        <a:pt x="1129" y="587"/>
                        <a:pt x="1127" y="590"/>
                      </a:cubicBezTo>
                      <a:cubicBezTo>
                        <a:pt x="1125" y="594"/>
                        <a:pt x="1120" y="601"/>
                        <a:pt x="1117" y="604"/>
                      </a:cubicBezTo>
                      <a:cubicBezTo>
                        <a:pt x="1114" y="607"/>
                        <a:pt x="1109" y="611"/>
                        <a:pt x="1106" y="612"/>
                      </a:cubicBezTo>
                      <a:cubicBezTo>
                        <a:pt x="1104" y="613"/>
                        <a:pt x="1099" y="611"/>
                        <a:pt x="1097" y="612"/>
                      </a:cubicBezTo>
                      <a:cubicBezTo>
                        <a:pt x="1095" y="615"/>
                        <a:pt x="1096" y="623"/>
                        <a:pt x="1096" y="626"/>
                      </a:cubicBezTo>
                      <a:cubicBezTo>
                        <a:pt x="1095" y="629"/>
                        <a:pt x="1094" y="634"/>
                        <a:pt x="1093" y="636"/>
                      </a:cubicBezTo>
                      <a:cubicBezTo>
                        <a:pt x="1091" y="639"/>
                        <a:pt x="1085" y="644"/>
                        <a:pt x="1083" y="647"/>
                      </a:cubicBezTo>
                      <a:cubicBezTo>
                        <a:pt x="1082" y="649"/>
                        <a:pt x="1081" y="655"/>
                        <a:pt x="1079" y="658"/>
                      </a:cubicBezTo>
                      <a:cubicBezTo>
                        <a:pt x="1077" y="661"/>
                        <a:pt x="1072" y="666"/>
                        <a:pt x="1070" y="669"/>
                      </a:cubicBezTo>
                      <a:cubicBezTo>
                        <a:pt x="1065" y="674"/>
                        <a:pt x="1054" y="683"/>
                        <a:pt x="1048" y="688"/>
                      </a:cubicBezTo>
                      <a:cubicBezTo>
                        <a:pt x="1044" y="692"/>
                        <a:pt x="1035" y="699"/>
                        <a:pt x="1030" y="701"/>
                      </a:cubicBezTo>
                      <a:cubicBezTo>
                        <a:pt x="1026" y="703"/>
                        <a:pt x="1018" y="703"/>
                        <a:pt x="1015" y="704"/>
                      </a:cubicBezTo>
                      <a:cubicBezTo>
                        <a:pt x="1012" y="705"/>
                        <a:pt x="1007" y="708"/>
                        <a:pt x="1007" y="711"/>
                      </a:cubicBezTo>
                      <a:cubicBezTo>
                        <a:pt x="1006" y="714"/>
                        <a:pt x="1011" y="718"/>
                        <a:pt x="1013" y="720"/>
                      </a:cubicBezTo>
                      <a:cubicBezTo>
                        <a:pt x="1015" y="723"/>
                        <a:pt x="1022" y="727"/>
                        <a:pt x="1024" y="730"/>
                      </a:cubicBezTo>
                      <a:cubicBezTo>
                        <a:pt x="1027" y="734"/>
                        <a:pt x="1033" y="741"/>
                        <a:pt x="1034" y="746"/>
                      </a:cubicBezTo>
                      <a:cubicBezTo>
                        <a:pt x="1036" y="748"/>
                        <a:pt x="1038" y="755"/>
                        <a:pt x="1037" y="758"/>
                      </a:cubicBezTo>
                      <a:cubicBezTo>
                        <a:pt x="1036" y="759"/>
                        <a:pt x="1032" y="761"/>
                        <a:pt x="1031" y="762"/>
                      </a:cubicBezTo>
                      <a:cubicBezTo>
                        <a:pt x="1028" y="763"/>
                        <a:pt x="1021" y="761"/>
                        <a:pt x="1018" y="762"/>
                      </a:cubicBezTo>
                      <a:cubicBezTo>
                        <a:pt x="1016" y="762"/>
                        <a:pt x="1013" y="764"/>
                        <a:pt x="1012" y="766"/>
                      </a:cubicBezTo>
                      <a:cubicBezTo>
                        <a:pt x="1009" y="769"/>
                        <a:pt x="1008" y="777"/>
                        <a:pt x="1007" y="780"/>
                      </a:cubicBezTo>
                      <a:cubicBezTo>
                        <a:pt x="1006" y="785"/>
                        <a:pt x="1005" y="796"/>
                        <a:pt x="1006" y="801"/>
                      </a:cubicBezTo>
                      <a:cubicBezTo>
                        <a:pt x="1007" y="807"/>
                        <a:pt x="1013" y="817"/>
                        <a:pt x="1015" y="823"/>
                      </a:cubicBezTo>
                      <a:cubicBezTo>
                        <a:pt x="1017" y="829"/>
                        <a:pt x="1020" y="841"/>
                        <a:pt x="1021" y="847"/>
                      </a:cubicBezTo>
                      <a:cubicBezTo>
                        <a:pt x="1021" y="849"/>
                        <a:pt x="1021" y="852"/>
                        <a:pt x="1021" y="854"/>
                      </a:cubicBezTo>
                      <a:cubicBezTo>
                        <a:pt x="1020" y="858"/>
                        <a:pt x="1019" y="866"/>
                        <a:pt x="1018" y="870"/>
                      </a:cubicBezTo>
                      <a:cubicBezTo>
                        <a:pt x="1017" y="873"/>
                        <a:pt x="1015" y="880"/>
                        <a:pt x="1013" y="883"/>
                      </a:cubicBezTo>
                      <a:cubicBezTo>
                        <a:pt x="1012" y="886"/>
                        <a:pt x="1005" y="889"/>
                        <a:pt x="1004" y="892"/>
                      </a:cubicBezTo>
                      <a:cubicBezTo>
                        <a:pt x="1002" y="896"/>
                        <a:pt x="1004" y="906"/>
                        <a:pt x="1002" y="909"/>
                      </a:cubicBezTo>
                      <a:cubicBezTo>
                        <a:pt x="1001" y="911"/>
                        <a:pt x="996" y="912"/>
                        <a:pt x="995" y="914"/>
                      </a:cubicBezTo>
                      <a:cubicBezTo>
                        <a:pt x="994" y="917"/>
                        <a:pt x="997" y="923"/>
                        <a:pt x="999" y="926"/>
                      </a:cubicBezTo>
                      <a:cubicBezTo>
                        <a:pt x="1001" y="929"/>
                        <a:pt x="1006" y="934"/>
                        <a:pt x="1008" y="936"/>
                      </a:cubicBezTo>
                      <a:cubicBezTo>
                        <a:pt x="1010" y="937"/>
                        <a:pt x="1015" y="940"/>
                        <a:pt x="1017" y="940"/>
                      </a:cubicBezTo>
                      <a:cubicBezTo>
                        <a:pt x="1019" y="940"/>
                        <a:pt x="1024" y="938"/>
                        <a:pt x="1025" y="936"/>
                      </a:cubicBezTo>
                      <a:cubicBezTo>
                        <a:pt x="1026" y="933"/>
                        <a:pt x="1024" y="925"/>
                        <a:pt x="1025" y="922"/>
                      </a:cubicBezTo>
                      <a:cubicBezTo>
                        <a:pt x="1025" y="919"/>
                        <a:pt x="1026" y="912"/>
                        <a:pt x="1028" y="910"/>
                      </a:cubicBezTo>
                      <a:cubicBezTo>
                        <a:pt x="1029" y="907"/>
                        <a:pt x="1035" y="903"/>
                        <a:pt x="1039" y="902"/>
                      </a:cubicBezTo>
                      <a:cubicBezTo>
                        <a:pt x="1040" y="902"/>
                        <a:pt x="1044" y="902"/>
                        <a:pt x="1046" y="902"/>
                      </a:cubicBezTo>
                      <a:cubicBezTo>
                        <a:pt x="1048" y="903"/>
                        <a:pt x="1052" y="905"/>
                        <a:pt x="1054" y="907"/>
                      </a:cubicBezTo>
                      <a:cubicBezTo>
                        <a:pt x="1055" y="909"/>
                        <a:pt x="1054" y="915"/>
                        <a:pt x="1054" y="917"/>
                      </a:cubicBezTo>
                      <a:cubicBezTo>
                        <a:pt x="1055" y="919"/>
                        <a:pt x="1058" y="923"/>
                        <a:pt x="1058" y="925"/>
                      </a:cubicBezTo>
                      <a:cubicBezTo>
                        <a:pt x="1059" y="928"/>
                        <a:pt x="1059" y="933"/>
                        <a:pt x="1058" y="936"/>
                      </a:cubicBezTo>
                      <a:cubicBezTo>
                        <a:pt x="1056" y="940"/>
                        <a:pt x="1047" y="943"/>
                        <a:pt x="1046" y="947"/>
                      </a:cubicBezTo>
                      <a:cubicBezTo>
                        <a:pt x="1044" y="951"/>
                        <a:pt x="1044" y="960"/>
                        <a:pt x="1046" y="964"/>
                      </a:cubicBezTo>
                      <a:cubicBezTo>
                        <a:pt x="1046" y="966"/>
                        <a:pt x="1049" y="970"/>
                        <a:pt x="1051" y="972"/>
                      </a:cubicBezTo>
                      <a:cubicBezTo>
                        <a:pt x="1054" y="973"/>
                        <a:pt x="1059" y="974"/>
                        <a:pt x="1062" y="973"/>
                      </a:cubicBezTo>
                      <a:cubicBezTo>
                        <a:pt x="1065" y="972"/>
                        <a:pt x="1068" y="966"/>
                        <a:pt x="1070" y="963"/>
                      </a:cubicBezTo>
                      <a:cubicBezTo>
                        <a:pt x="1071" y="962"/>
                        <a:pt x="1072" y="957"/>
                        <a:pt x="1073" y="955"/>
                      </a:cubicBezTo>
                      <a:cubicBezTo>
                        <a:pt x="1074" y="953"/>
                        <a:pt x="1076" y="947"/>
                        <a:pt x="1077" y="945"/>
                      </a:cubicBezTo>
                      <a:cubicBezTo>
                        <a:pt x="1079" y="943"/>
                        <a:pt x="1085" y="940"/>
                        <a:pt x="1087" y="940"/>
                      </a:cubicBezTo>
                      <a:cubicBezTo>
                        <a:pt x="1093" y="938"/>
                        <a:pt x="1104" y="943"/>
                        <a:pt x="1109" y="941"/>
                      </a:cubicBezTo>
                      <a:cubicBezTo>
                        <a:pt x="1112" y="939"/>
                        <a:pt x="1117" y="933"/>
                        <a:pt x="1118" y="930"/>
                      </a:cubicBezTo>
                      <a:cubicBezTo>
                        <a:pt x="1119" y="928"/>
                        <a:pt x="1117" y="922"/>
                        <a:pt x="1118" y="920"/>
                      </a:cubicBezTo>
                      <a:cubicBezTo>
                        <a:pt x="1119" y="919"/>
                        <a:pt x="1124" y="917"/>
                        <a:pt x="1126" y="917"/>
                      </a:cubicBezTo>
                      <a:cubicBezTo>
                        <a:pt x="1129" y="917"/>
                        <a:pt x="1134" y="924"/>
                        <a:pt x="1137" y="924"/>
                      </a:cubicBezTo>
                      <a:cubicBezTo>
                        <a:pt x="1142" y="924"/>
                        <a:pt x="1150" y="914"/>
                        <a:pt x="1155" y="914"/>
                      </a:cubicBezTo>
                      <a:cubicBezTo>
                        <a:pt x="1160" y="913"/>
                        <a:pt x="1168" y="918"/>
                        <a:pt x="1172" y="920"/>
                      </a:cubicBezTo>
                      <a:cubicBezTo>
                        <a:pt x="1176" y="921"/>
                        <a:pt x="1182" y="925"/>
                        <a:pt x="1186" y="925"/>
                      </a:cubicBezTo>
                      <a:cubicBezTo>
                        <a:pt x="1189" y="926"/>
                        <a:pt x="1195" y="924"/>
                        <a:pt x="1198" y="925"/>
                      </a:cubicBezTo>
                      <a:cubicBezTo>
                        <a:pt x="1200" y="927"/>
                        <a:pt x="1202" y="933"/>
                        <a:pt x="1204" y="935"/>
                      </a:cubicBezTo>
                      <a:cubicBezTo>
                        <a:pt x="1207" y="936"/>
                        <a:pt x="1215" y="936"/>
                        <a:pt x="1219" y="935"/>
                      </a:cubicBezTo>
                      <a:cubicBezTo>
                        <a:pt x="1223" y="935"/>
                        <a:pt x="1231" y="931"/>
                        <a:pt x="1235" y="931"/>
                      </a:cubicBezTo>
                      <a:cubicBezTo>
                        <a:pt x="1240" y="930"/>
                        <a:pt x="1249" y="933"/>
                        <a:pt x="1254" y="935"/>
                      </a:cubicBezTo>
                      <a:cubicBezTo>
                        <a:pt x="1258" y="936"/>
                        <a:pt x="1266" y="938"/>
                        <a:pt x="1270" y="941"/>
                      </a:cubicBezTo>
                      <a:cubicBezTo>
                        <a:pt x="1275" y="945"/>
                        <a:pt x="1279" y="959"/>
                        <a:pt x="1281" y="966"/>
                      </a:cubicBezTo>
                      <a:cubicBezTo>
                        <a:pt x="1283" y="973"/>
                        <a:pt x="1284" y="988"/>
                        <a:pt x="1284" y="995"/>
                      </a:cubicBezTo>
                      <a:cubicBezTo>
                        <a:pt x="1285" y="1002"/>
                        <a:pt x="1284" y="1016"/>
                        <a:pt x="1285" y="1023"/>
                      </a:cubicBezTo>
                      <a:cubicBezTo>
                        <a:pt x="1286" y="1027"/>
                        <a:pt x="1289" y="1034"/>
                        <a:pt x="1290" y="1038"/>
                      </a:cubicBezTo>
                      <a:cubicBezTo>
                        <a:pt x="1293" y="1044"/>
                        <a:pt x="1300" y="1054"/>
                        <a:pt x="1302" y="1060"/>
                      </a:cubicBezTo>
                      <a:cubicBezTo>
                        <a:pt x="1304" y="1066"/>
                        <a:pt x="1306" y="1079"/>
                        <a:pt x="1309" y="1084"/>
                      </a:cubicBezTo>
                      <a:cubicBezTo>
                        <a:pt x="1312" y="1091"/>
                        <a:pt x="1321" y="1102"/>
                        <a:pt x="1326" y="1107"/>
                      </a:cubicBezTo>
                      <a:cubicBezTo>
                        <a:pt x="1330" y="1112"/>
                        <a:pt x="1340" y="1119"/>
                        <a:pt x="1344" y="1124"/>
                      </a:cubicBezTo>
                      <a:cubicBezTo>
                        <a:pt x="1348" y="1128"/>
                        <a:pt x="1354" y="1137"/>
                        <a:pt x="1356" y="1142"/>
                      </a:cubicBezTo>
                      <a:cubicBezTo>
                        <a:pt x="1357" y="1147"/>
                        <a:pt x="1354" y="1156"/>
                        <a:pt x="1356" y="1160"/>
                      </a:cubicBezTo>
                      <a:cubicBezTo>
                        <a:pt x="1357" y="1164"/>
                        <a:pt x="1364" y="1168"/>
                        <a:pt x="1365" y="1172"/>
                      </a:cubicBezTo>
                      <a:cubicBezTo>
                        <a:pt x="1366" y="1177"/>
                        <a:pt x="1360" y="1187"/>
                        <a:pt x="1359" y="1192"/>
                      </a:cubicBezTo>
                      <a:cubicBezTo>
                        <a:pt x="1359" y="1196"/>
                        <a:pt x="1360" y="1205"/>
                        <a:pt x="1359" y="1209"/>
                      </a:cubicBezTo>
                      <a:cubicBezTo>
                        <a:pt x="1358" y="1213"/>
                        <a:pt x="1356" y="1221"/>
                        <a:pt x="1353" y="1224"/>
                      </a:cubicBezTo>
                      <a:cubicBezTo>
                        <a:pt x="1351" y="1225"/>
                        <a:pt x="1345" y="1226"/>
                        <a:pt x="1343" y="1226"/>
                      </a:cubicBezTo>
                      <a:cubicBezTo>
                        <a:pt x="1340" y="1227"/>
                        <a:pt x="1334" y="1225"/>
                        <a:pt x="1331" y="1224"/>
                      </a:cubicBezTo>
                      <a:cubicBezTo>
                        <a:pt x="1328" y="1223"/>
                        <a:pt x="1323" y="1219"/>
                        <a:pt x="1320" y="1218"/>
                      </a:cubicBezTo>
                      <a:cubicBezTo>
                        <a:pt x="1317" y="1217"/>
                        <a:pt x="1309" y="1217"/>
                        <a:pt x="1306" y="1218"/>
                      </a:cubicBezTo>
                      <a:cubicBezTo>
                        <a:pt x="1302" y="1219"/>
                        <a:pt x="1296" y="1221"/>
                        <a:pt x="1293" y="1223"/>
                      </a:cubicBezTo>
                      <a:cubicBezTo>
                        <a:pt x="1290" y="1225"/>
                        <a:pt x="1285" y="1233"/>
                        <a:pt x="1281" y="1235"/>
                      </a:cubicBezTo>
                      <a:cubicBezTo>
                        <a:pt x="1279" y="1235"/>
                        <a:pt x="1274" y="1234"/>
                        <a:pt x="1272" y="1235"/>
                      </a:cubicBezTo>
                      <a:cubicBezTo>
                        <a:pt x="1271" y="1235"/>
                        <a:pt x="1268" y="1237"/>
                        <a:pt x="1267" y="1238"/>
                      </a:cubicBezTo>
                      <a:cubicBezTo>
                        <a:pt x="1266" y="1240"/>
                        <a:pt x="1266" y="1244"/>
                        <a:pt x="1266" y="1246"/>
                      </a:cubicBezTo>
                      <a:cubicBezTo>
                        <a:pt x="1267" y="1248"/>
                        <a:pt x="1270" y="1251"/>
                        <a:pt x="1272" y="1252"/>
                      </a:cubicBezTo>
                      <a:cubicBezTo>
                        <a:pt x="1274" y="1252"/>
                        <a:pt x="1279" y="1248"/>
                        <a:pt x="1282" y="1249"/>
                      </a:cubicBezTo>
                      <a:cubicBezTo>
                        <a:pt x="1284" y="1249"/>
                        <a:pt x="1285" y="1254"/>
                        <a:pt x="1286" y="1256"/>
                      </a:cubicBezTo>
                      <a:cubicBezTo>
                        <a:pt x="1288" y="1260"/>
                        <a:pt x="1292" y="1268"/>
                        <a:pt x="1291" y="1273"/>
                      </a:cubicBezTo>
                      <a:cubicBezTo>
                        <a:pt x="1291" y="1276"/>
                        <a:pt x="1285" y="1279"/>
                        <a:pt x="1284" y="1282"/>
                      </a:cubicBezTo>
                      <a:cubicBezTo>
                        <a:pt x="1282" y="1284"/>
                        <a:pt x="1280" y="1289"/>
                        <a:pt x="1279" y="1292"/>
                      </a:cubicBezTo>
                      <a:cubicBezTo>
                        <a:pt x="1279" y="1296"/>
                        <a:pt x="1281" y="1306"/>
                        <a:pt x="1279" y="1310"/>
                      </a:cubicBezTo>
                      <a:cubicBezTo>
                        <a:pt x="1278" y="1312"/>
                        <a:pt x="1275" y="1316"/>
                        <a:pt x="1274" y="1318"/>
                      </a:cubicBezTo>
                      <a:cubicBezTo>
                        <a:pt x="1271" y="1321"/>
                        <a:pt x="1266" y="1326"/>
                        <a:pt x="1263" y="1329"/>
                      </a:cubicBezTo>
                      <a:cubicBezTo>
                        <a:pt x="1260" y="1334"/>
                        <a:pt x="1257" y="1344"/>
                        <a:pt x="1254" y="1349"/>
                      </a:cubicBezTo>
                      <a:cubicBezTo>
                        <a:pt x="1252" y="1353"/>
                        <a:pt x="1243" y="1360"/>
                        <a:pt x="1242" y="1365"/>
                      </a:cubicBezTo>
                      <a:cubicBezTo>
                        <a:pt x="1242" y="1371"/>
                        <a:pt x="1247" y="1383"/>
                        <a:pt x="1251" y="1388"/>
                      </a:cubicBezTo>
                      <a:cubicBezTo>
                        <a:pt x="1252" y="1390"/>
                        <a:pt x="1254" y="1392"/>
                        <a:pt x="1257" y="1394"/>
                      </a:cubicBezTo>
                      <a:cubicBezTo>
                        <a:pt x="1256" y="1397"/>
                        <a:pt x="1256" y="1400"/>
                        <a:pt x="1255" y="1401"/>
                      </a:cubicBezTo>
                      <a:cubicBezTo>
                        <a:pt x="1253" y="1406"/>
                        <a:pt x="1248" y="1414"/>
                        <a:pt x="1245" y="1417"/>
                      </a:cubicBezTo>
                      <a:cubicBezTo>
                        <a:pt x="1238" y="1422"/>
                        <a:pt x="1223" y="1429"/>
                        <a:pt x="1215" y="1431"/>
                      </a:cubicBezTo>
                      <a:cubicBezTo>
                        <a:pt x="1211" y="1432"/>
                        <a:pt x="1203" y="1431"/>
                        <a:pt x="1199" y="1431"/>
                      </a:cubicBezTo>
                      <a:cubicBezTo>
                        <a:pt x="1195" y="1430"/>
                        <a:pt x="1187" y="1428"/>
                        <a:pt x="1182" y="1428"/>
                      </a:cubicBezTo>
                      <a:cubicBezTo>
                        <a:pt x="1178" y="1428"/>
                        <a:pt x="1170" y="1429"/>
                        <a:pt x="1165" y="1428"/>
                      </a:cubicBezTo>
                      <a:cubicBezTo>
                        <a:pt x="1160" y="1427"/>
                        <a:pt x="1151" y="1423"/>
                        <a:pt x="1146" y="1421"/>
                      </a:cubicBezTo>
                      <a:cubicBezTo>
                        <a:pt x="1142" y="1419"/>
                        <a:pt x="1132" y="1415"/>
                        <a:pt x="1128" y="1412"/>
                      </a:cubicBezTo>
                      <a:cubicBezTo>
                        <a:pt x="1125" y="1409"/>
                        <a:pt x="1120" y="1402"/>
                        <a:pt x="1117" y="1399"/>
                      </a:cubicBezTo>
                      <a:cubicBezTo>
                        <a:pt x="1115" y="1395"/>
                        <a:pt x="1111" y="1386"/>
                        <a:pt x="1108" y="1382"/>
                      </a:cubicBezTo>
                      <a:cubicBezTo>
                        <a:pt x="1105" y="1379"/>
                        <a:pt x="1099" y="1372"/>
                        <a:pt x="1095" y="1371"/>
                      </a:cubicBezTo>
                      <a:cubicBezTo>
                        <a:pt x="1093" y="1370"/>
                        <a:pt x="1088" y="1370"/>
                        <a:pt x="1085" y="1371"/>
                      </a:cubicBezTo>
                      <a:cubicBezTo>
                        <a:pt x="1083" y="1372"/>
                        <a:pt x="1078" y="1374"/>
                        <a:pt x="1076" y="1376"/>
                      </a:cubicBezTo>
                      <a:cubicBezTo>
                        <a:pt x="1074" y="1378"/>
                        <a:pt x="1074" y="1383"/>
                        <a:pt x="1072" y="1384"/>
                      </a:cubicBezTo>
                      <a:cubicBezTo>
                        <a:pt x="1071" y="1387"/>
                        <a:pt x="1065" y="1391"/>
                        <a:pt x="1063" y="1393"/>
                      </a:cubicBezTo>
                      <a:cubicBezTo>
                        <a:pt x="1059" y="1395"/>
                        <a:pt x="1050" y="1398"/>
                        <a:pt x="1045" y="1399"/>
                      </a:cubicBezTo>
                      <a:cubicBezTo>
                        <a:pt x="1041" y="1399"/>
                        <a:pt x="1032" y="1395"/>
                        <a:pt x="1028" y="1396"/>
                      </a:cubicBezTo>
                      <a:cubicBezTo>
                        <a:pt x="1026" y="1396"/>
                        <a:pt x="1024" y="1397"/>
                        <a:pt x="1023" y="1398"/>
                      </a:cubicBezTo>
                      <a:cubicBezTo>
                        <a:pt x="1021" y="1400"/>
                        <a:pt x="1019" y="1406"/>
                        <a:pt x="1018" y="1409"/>
                      </a:cubicBezTo>
                      <a:cubicBezTo>
                        <a:pt x="1016" y="1412"/>
                        <a:pt x="1014" y="1418"/>
                        <a:pt x="1011" y="1420"/>
                      </a:cubicBezTo>
                      <a:cubicBezTo>
                        <a:pt x="1008" y="1421"/>
                        <a:pt x="1001" y="1421"/>
                        <a:pt x="999" y="1420"/>
                      </a:cubicBezTo>
                      <a:cubicBezTo>
                        <a:pt x="996" y="1418"/>
                        <a:pt x="993" y="1411"/>
                        <a:pt x="991" y="1409"/>
                      </a:cubicBezTo>
                      <a:cubicBezTo>
                        <a:pt x="989" y="1408"/>
                        <a:pt x="985" y="1406"/>
                        <a:pt x="983" y="1406"/>
                      </a:cubicBezTo>
                      <a:cubicBezTo>
                        <a:pt x="981" y="1407"/>
                        <a:pt x="977" y="1411"/>
                        <a:pt x="975" y="1412"/>
                      </a:cubicBezTo>
                      <a:cubicBezTo>
                        <a:pt x="972" y="1414"/>
                        <a:pt x="966" y="1418"/>
                        <a:pt x="962" y="1419"/>
                      </a:cubicBezTo>
                      <a:cubicBezTo>
                        <a:pt x="960" y="1420"/>
                        <a:pt x="955" y="1420"/>
                        <a:pt x="953" y="1420"/>
                      </a:cubicBezTo>
                      <a:cubicBezTo>
                        <a:pt x="950" y="1419"/>
                        <a:pt x="944" y="1415"/>
                        <a:pt x="941" y="1414"/>
                      </a:cubicBezTo>
                      <a:cubicBezTo>
                        <a:pt x="939" y="1414"/>
                        <a:pt x="935" y="1414"/>
                        <a:pt x="933" y="1414"/>
                      </a:cubicBezTo>
                      <a:cubicBezTo>
                        <a:pt x="931" y="1415"/>
                        <a:pt x="927" y="1420"/>
                        <a:pt x="925" y="1421"/>
                      </a:cubicBezTo>
                      <a:cubicBezTo>
                        <a:pt x="923" y="1421"/>
                        <a:pt x="919" y="1418"/>
                        <a:pt x="918" y="1417"/>
                      </a:cubicBezTo>
                      <a:cubicBezTo>
                        <a:pt x="914" y="1413"/>
                        <a:pt x="914" y="1399"/>
                        <a:pt x="909" y="1397"/>
                      </a:cubicBezTo>
                      <a:cubicBezTo>
                        <a:pt x="905" y="1395"/>
                        <a:pt x="897" y="1399"/>
                        <a:pt x="893" y="1401"/>
                      </a:cubicBezTo>
                      <a:cubicBezTo>
                        <a:pt x="889" y="1403"/>
                        <a:pt x="882" y="1409"/>
                        <a:pt x="877" y="1410"/>
                      </a:cubicBezTo>
                      <a:cubicBezTo>
                        <a:pt x="873" y="1412"/>
                        <a:pt x="865" y="1412"/>
                        <a:pt x="860" y="1413"/>
                      </a:cubicBezTo>
                      <a:cubicBezTo>
                        <a:pt x="855" y="1414"/>
                        <a:pt x="844" y="1415"/>
                        <a:pt x="839" y="1416"/>
                      </a:cubicBezTo>
                      <a:cubicBezTo>
                        <a:pt x="834" y="1417"/>
                        <a:pt x="825" y="1422"/>
                        <a:pt x="820" y="1423"/>
                      </a:cubicBezTo>
                      <a:cubicBezTo>
                        <a:pt x="812" y="1424"/>
                        <a:pt x="795" y="1424"/>
                        <a:pt x="787" y="1423"/>
                      </a:cubicBezTo>
                      <a:cubicBezTo>
                        <a:pt x="776" y="1423"/>
                        <a:pt x="754" y="1420"/>
                        <a:pt x="742" y="1418"/>
                      </a:cubicBezTo>
                      <a:cubicBezTo>
                        <a:pt x="735" y="1417"/>
                        <a:pt x="719" y="1413"/>
                        <a:pt x="712" y="1413"/>
                      </a:cubicBezTo>
                      <a:cubicBezTo>
                        <a:pt x="703" y="1412"/>
                        <a:pt x="687" y="1413"/>
                        <a:pt x="679" y="1414"/>
                      </a:cubicBezTo>
                      <a:cubicBezTo>
                        <a:pt x="672" y="1415"/>
                        <a:pt x="659" y="1418"/>
                        <a:pt x="653" y="1419"/>
                      </a:cubicBezTo>
                      <a:cubicBezTo>
                        <a:pt x="648" y="1420"/>
                        <a:pt x="639" y="1423"/>
                        <a:pt x="634" y="1422"/>
                      </a:cubicBezTo>
                      <a:cubicBezTo>
                        <a:pt x="630" y="1420"/>
                        <a:pt x="626" y="1413"/>
                        <a:pt x="623" y="1411"/>
                      </a:cubicBezTo>
                      <a:cubicBezTo>
                        <a:pt x="620" y="1409"/>
                        <a:pt x="612" y="1407"/>
                        <a:pt x="608" y="1406"/>
                      </a:cubicBezTo>
                      <a:cubicBezTo>
                        <a:pt x="604" y="1405"/>
                        <a:pt x="597" y="1402"/>
                        <a:pt x="593" y="1401"/>
                      </a:cubicBezTo>
                      <a:cubicBezTo>
                        <a:pt x="587" y="1400"/>
                        <a:pt x="574" y="1404"/>
                        <a:pt x="569" y="1401"/>
                      </a:cubicBezTo>
                      <a:cubicBezTo>
                        <a:pt x="565" y="1399"/>
                        <a:pt x="563" y="1390"/>
                        <a:pt x="561" y="1386"/>
                      </a:cubicBezTo>
                      <a:cubicBezTo>
                        <a:pt x="560" y="1384"/>
                        <a:pt x="559" y="1380"/>
                        <a:pt x="558" y="1376"/>
                      </a:cubicBezTo>
                      <a:close/>
                    </a:path>
                  </a:pathLst>
                </a:custGeom>
                <a:grpFill/>
                <a:ln w="3175"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750"/>
                </a:p>
              </p:txBody>
            </p:sp>
            <p:sp>
              <p:nvSpPr>
                <p:cNvPr id="63" name="Freeform 202"/>
                <p:cNvSpPr>
                  <a:spLocks/>
                </p:cNvSpPr>
                <p:nvPr/>
              </p:nvSpPr>
              <p:spPr bwMode="auto">
                <a:xfrm>
                  <a:off x="6191251" y="3525838"/>
                  <a:ext cx="312738" cy="419100"/>
                </a:xfrm>
                <a:custGeom>
                  <a:avLst/>
                  <a:gdLst>
                    <a:gd name="T0" fmla="*/ 321 w 1282"/>
                    <a:gd name="T1" fmla="*/ 1498 h 1710"/>
                    <a:gd name="T2" fmla="*/ 314 w 1282"/>
                    <a:gd name="T3" fmla="*/ 1441 h 1710"/>
                    <a:gd name="T4" fmla="*/ 401 w 1282"/>
                    <a:gd name="T5" fmla="*/ 1415 h 1710"/>
                    <a:gd name="T6" fmla="*/ 344 w 1282"/>
                    <a:gd name="T7" fmla="*/ 1266 h 1710"/>
                    <a:gd name="T8" fmla="*/ 261 w 1282"/>
                    <a:gd name="T9" fmla="*/ 1141 h 1710"/>
                    <a:gd name="T10" fmla="*/ 160 w 1282"/>
                    <a:gd name="T11" fmla="*/ 1126 h 1710"/>
                    <a:gd name="T12" fmla="*/ 93 w 1282"/>
                    <a:gd name="T13" fmla="*/ 1178 h 1710"/>
                    <a:gd name="T14" fmla="*/ 81 w 1282"/>
                    <a:gd name="T15" fmla="*/ 1108 h 1710"/>
                    <a:gd name="T16" fmla="*/ 44 w 1282"/>
                    <a:gd name="T17" fmla="*/ 1115 h 1710"/>
                    <a:gd name="T18" fmla="*/ 49 w 1282"/>
                    <a:gd name="T19" fmla="*/ 986 h 1710"/>
                    <a:gd name="T20" fmla="*/ 49 w 1282"/>
                    <a:gd name="T21" fmla="*/ 917 h 1710"/>
                    <a:gd name="T22" fmla="*/ 138 w 1282"/>
                    <a:gd name="T23" fmla="*/ 832 h 1710"/>
                    <a:gd name="T24" fmla="*/ 165 w 1282"/>
                    <a:gd name="T25" fmla="*/ 729 h 1710"/>
                    <a:gd name="T26" fmla="*/ 168 w 1282"/>
                    <a:gd name="T27" fmla="*/ 611 h 1710"/>
                    <a:gd name="T28" fmla="*/ 100 w 1282"/>
                    <a:gd name="T29" fmla="*/ 477 h 1710"/>
                    <a:gd name="T30" fmla="*/ 139 w 1282"/>
                    <a:gd name="T31" fmla="*/ 392 h 1710"/>
                    <a:gd name="T32" fmla="*/ 81 w 1282"/>
                    <a:gd name="T33" fmla="*/ 277 h 1710"/>
                    <a:gd name="T34" fmla="*/ 23 w 1282"/>
                    <a:gd name="T35" fmla="*/ 261 h 1710"/>
                    <a:gd name="T36" fmla="*/ 16 w 1282"/>
                    <a:gd name="T37" fmla="*/ 190 h 1710"/>
                    <a:gd name="T38" fmla="*/ 141 w 1282"/>
                    <a:gd name="T39" fmla="*/ 73 h 1710"/>
                    <a:gd name="T40" fmla="*/ 314 w 1282"/>
                    <a:gd name="T41" fmla="*/ 98 h 1710"/>
                    <a:gd name="T42" fmla="*/ 337 w 1282"/>
                    <a:gd name="T43" fmla="*/ 21 h 1710"/>
                    <a:gd name="T44" fmla="*/ 429 w 1282"/>
                    <a:gd name="T45" fmla="*/ 28 h 1710"/>
                    <a:gd name="T46" fmla="*/ 565 w 1282"/>
                    <a:gd name="T47" fmla="*/ 35 h 1710"/>
                    <a:gd name="T48" fmla="*/ 630 w 1282"/>
                    <a:gd name="T49" fmla="*/ 161 h 1710"/>
                    <a:gd name="T50" fmla="*/ 706 w 1282"/>
                    <a:gd name="T51" fmla="*/ 229 h 1710"/>
                    <a:gd name="T52" fmla="*/ 751 w 1282"/>
                    <a:gd name="T53" fmla="*/ 101 h 1710"/>
                    <a:gd name="T54" fmla="*/ 891 w 1282"/>
                    <a:gd name="T55" fmla="*/ 53 h 1710"/>
                    <a:gd name="T56" fmla="*/ 991 w 1282"/>
                    <a:gd name="T57" fmla="*/ 100 h 1710"/>
                    <a:gd name="T58" fmla="*/ 1104 w 1282"/>
                    <a:gd name="T59" fmla="*/ 114 h 1710"/>
                    <a:gd name="T60" fmla="*/ 1203 w 1282"/>
                    <a:gd name="T61" fmla="*/ 243 h 1710"/>
                    <a:gd name="T62" fmla="*/ 1261 w 1282"/>
                    <a:gd name="T63" fmla="*/ 311 h 1710"/>
                    <a:gd name="T64" fmla="*/ 1237 w 1282"/>
                    <a:gd name="T65" fmla="*/ 389 h 1710"/>
                    <a:gd name="T66" fmla="*/ 1175 w 1282"/>
                    <a:gd name="T67" fmla="*/ 534 h 1710"/>
                    <a:gd name="T68" fmla="*/ 1197 w 1282"/>
                    <a:gd name="T69" fmla="*/ 627 h 1710"/>
                    <a:gd name="T70" fmla="*/ 1099 w 1282"/>
                    <a:gd name="T71" fmla="*/ 729 h 1710"/>
                    <a:gd name="T72" fmla="*/ 1045 w 1282"/>
                    <a:gd name="T73" fmla="*/ 819 h 1710"/>
                    <a:gd name="T74" fmla="*/ 1011 w 1282"/>
                    <a:gd name="T75" fmla="*/ 983 h 1710"/>
                    <a:gd name="T76" fmla="*/ 999 w 1282"/>
                    <a:gd name="T77" fmla="*/ 1060 h 1710"/>
                    <a:gd name="T78" fmla="*/ 1007 w 1282"/>
                    <a:gd name="T79" fmla="*/ 1159 h 1710"/>
                    <a:gd name="T80" fmla="*/ 1017 w 1282"/>
                    <a:gd name="T81" fmla="*/ 1284 h 1710"/>
                    <a:gd name="T82" fmla="*/ 1109 w 1282"/>
                    <a:gd name="T83" fmla="*/ 1304 h 1710"/>
                    <a:gd name="T84" fmla="*/ 1113 w 1282"/>
                    <a:gd name="T85" fmla="*/ 1373 h 1710"/>
                    <a:gd name="T86" fmla="*/ 1023 w 1282"/>
                    <a:gd name="T87" fmla="*/ 1341 h 1710"/>
                    <a:gd name="T88" fmla="*/ 955 w 1282"/>
                    <a:gd name="T89" fmla="*/ 1402 h 1710"/>
                    <a:gd name="T90" fmla="*/ 971 w 1282"/>
                    <a:gd name="T91" fmla="*/ 1463 h 1710"/>
                    <a:gd name="T92" fmla="*/ 838 w 1282"/>
                    <a:gd name="T93" fmla="*/ 1453 h 1710"/>
                    <a:gd name="T94" fmla="*/ 764 w 1282"/>
                    <a:gd name="T95" fmla="*/ 1474 h 1710"/>
                    <a:gd name="T96" fmla="*/ 770 w 1282"/>
                    <a:gd name="T97" fmla="*/ 1545 h 1710"/>
                    <a:gd name="T98" fmla="*/ 705 w 1282"/>
                    <a:gd name="T99" fmla="*/ 1578 h 1710"/>
                    <a:gd name="T100" fmla="*/ 674 w 1282"/>
                    <a:gd name="T101" fmla="*/ 1506 h 1710"/>
                    <a:gd name="T102" fmla="*/ 606 w 1282"/>
                    <a:gd name="T103" fmla="*/ 1525 h 1710"/>
                    <a:gd name="T104" fmla="*/ 639 w 1282"/>
                    <a:gd name="T105" fmla="*/ 1559 h 1710"/>
                    <a:gd name="T106" fmla="*/ 607 w 1282"/>
                    <a:gd name="T107" fmla="*/ 1610 h 1710"/>
                    <a:gd name="T108" fmla="*/ 567 w 1282"/>
                    <a:gd name="T109" fmla="*/ 1645 h 1710"/>
                    <a:gd name="T110" fmla="*/ 512 w 1282"/>
                    <a:gd name="T111" fmla="*/ 1697 h 1710"/>
                    <a:gd name="T112" fmla="*/ 412 w 1282"/>
                    <a:gd name="T113" fmla="*/ 1651 h 1710"/>
                    <a:gd name="T114" fmla="*/ 324 w 1282"/>
                    <a:gd name="T115" fmla="*/ 1598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2" h="1710">
                      <a:moveTo>
                        <a:pt x="299" y="1600"/>
                      </a:moveTo>
                      <a:cubicBezTo>
                        <a:pt x="296" y="1598"/>
                        <a:pt x="294" y="1596"/>
                        <a:pt x="293" y="1594"/>
                      </a:cubicBezTo>
                      <a:cubicBezTo>
                        <a:pt x="289" y="1589"/>
                        <a:pt x="284" y="1577"/>
                        <a:pt x="284" y="1571"/>
                      </a:cubicBezTo>
                      <a:cubicBezTo>
                        <a:pt x="285" y="1566"/>
                        <a:pt x="294" y="1559"/>
                        <a:pt x="296" y="1555"/>
                      </a:cubicBezTo>
                      <a:cubicBezTo>
                        <a:pt x="299" y="1550"/>
                        <a:pt x="302" y="1540"/>
                        <a:pt x="305" y="1535"/>
                      </a:cubicBezTo>
                      <a:cubicBezTo>
                        <a:pt x="308" y="1532"/>
                        <a:pt x="313" y="1527"/>
                        <a:pt x="316" y="1524"/>
                      </a:cubicBezTo>
                      <a:cubicBezTo>
                        <a:pt x="317" y="1522"/>
                        <a:pt x="320" y="1518"/>
                        <a:pt x="321" y="1516"/>
                      </a:cubicBezTo>
                      <a:cubicBezTo>
                        <a:pt x="323" y="1512"/>
                        <a:pt x="321" y="1502"/>
                        <a:pt x="321" y="1498"/>
                      </a:cubicBezTo>
                      <a:cubicBezTo>
                        <a:pt x="322" y="1495"/>
                        <a:pt x="324" y="1490"/>
                        <a:pt x="326" y="1488"/>
                      </a:cubicBezTo>
                      <a:cubicBezTo>
                        <a:pt x="327" y="1485"/>
                        <a:pt x="333" y="1482"/>
                        <a:pt x="333" y="1479"/>
                      </a:cubicBezTo>
                      <a:cubicBezTo>
                        <a:pt x="334" y="1474"/>
                        <a:pt x="330" y="1466"/>
                        <a:pt x="328" y="1462"/>
                      </a:cubicBezTo>
                      <a:cubicBezTo>
                        <a:pt x="327" y="1460"/>
                        <a:pt x="326" y="1455"/>
                        <a:pt x="324" y="1455"/>
                      </a:cubicBezTo>
                      <a:cubicBezTo>
                        <a:pt x="321" y="1454"/>
                        <a:pt x="316" y="1458"/>
                        <a:pt x="314" y="1458"/>
                      </a:cubicBezTo>
                      <a:cubicBezTo>
                        <a:pt x="312" y="1457"/>
                        <a:pt x="309" y="1454"/>
                        <a:pt x="308" y="1452"/>
                      </a:cubicBezTo>
                      <a:cubicBezTo>
                        <a:pt x="308" y="1450"/>
                        <a:pt x="308" y="1446"/>
                        <a:pt x="309" y="1444"/>
                      </a:cubicBezTo>
                      <a:cubicBezTo>
                        <a:pt x="310" y="1443"/>
                        <a:pt x="313" y="1441"/>
                        <a:pt x="314" y="1441"/>
                      </a:cubicBezTo>
                      <a:cubicBezTo>
                        <a:pt x="316" y="1440"/>
                        <a:pt x="321" y="1441"/>
                        <a:pt x="323" y="1441"/>
                      </a:cubicBezTo>
                      <a:cubicBezTo>
                        <a:pt x="327" y="1439"/>
                        <a:pt x="332" y="1431"/>
                        <a:pt x="335" y="1429"/>
                      </a:cubicBezTo>
                      <a:cubicBezTo>
                        <a:pt x="338" y="1427"/>
                        <a:pt x="344" y="1425"/>
                        <a:pt x="348" y="1424"/>
                      </a:cubicBezTo>
                      <a:cubicBezTo>
                        <a:pt x="351" y="1423"/>
                        <a:pt x="359" y="1423"/>
                        <a:pt x="362" y="1424"/>
                      </a:cubicBezTo>
                      <a:cubicBezTo>
                        <a:pt x="365" y="1425"/>
                        <a:pt x="370" y="1429"/>
                        <a:pt x="373" y="1430"/>
                      </a:cubicBezTo>
                      <a:cubicBezTo>
                        <a:pt x="376" y="1431"/>
                        <a:pt x="382" y="1433"/>
                        <a:pt x="385" y="1432"/>
                      </a:cubicBezTo>
                      <a:cubicBezTo>
                        <a:pt x="387" y="1432"/>
                        <a:pt x="393" y="1431"/>
                        <a:pt x="395" y="1430"/>
                      </a:cubicBezTo>
                      <a:cubicBezTo>
                        <a:pt x="398" y="1427"/>
                        <a:pt x="400" y="1419"/>
                        <a:pt x="401" y="1415"/>
                      </a:cubicBezTo>
                      <a:cubicBezTo>
                        <a:pt x="402" y="1411"/>
                        <a:pt x="401" y="1402"/>
                        <a:pt x="401" y="1398"/>
                      </a:cubicBezTo>
                      <a:cubicBezTo>
                        <a:pt x="402" y="1393"/>
                        <a:pt x="408" y="1383"/>
                        <a:pt x="407" y="1378"/>
                      </a:cubicBezTo>
                      <a:cubicBezTo>
                        <a:pt x="406" y="1374"/>
                        <a:pt x="399" y="1370"/>
                        <a:pt x="398" y="1366"/>
                      </a:cubicBezTo>
                      <a:cubicBezTo>
                        <a:pt x="396" y="1362"/>
                        <a:pt x="399" y="1353"/>
                        <a:pt x="398" y="1348"/>
                      </a:cubicBezTo>
                      <a:cubicBezTo>
                        <a:pt x="396" y="1343"/>
                        <a:pt x="390" y="1334"/>
                        <a:pt x="386" y="1330"/>
                      </a:cubicBezTo>
                      <a:cubicBezTo>
                        <a:pt x="382" y="1325"/>
                        <a:pt x="372" y="1318"/>
                        <a:pt x="368" y="1313"/>
                      </a:cubicBezTo>
                      <a:cubicBezTo>
                        <a:pt x="363" y="1308"/>
                        <a:pt x="354" y="1297"/>
                        <a:pt x="351" y="1290"/>
                      </a:cubicBezTo>
                      <a:cubicBezTo>
                        <a:pt x="348" y="1285"/>
                        <a:pt x="346" y="1272"/>
                        <a:pt x="344" y="1266"/>
                      </a:cubicBezTo>
                      <a:cubicBezTo>
                        <a:pt x="342" y="1260"/>
                        <a:pt x="335" y="1250"/>
                        <a:pt x="332" y="1244"/>
                      </a:cubicBezTo>
                      <a:cubicBezTo>
                        <a:pt x="331" y="1240"/>
                        <a:pt x="328" y="1233"/>
                        <a:pt x="327" y="1229"/>
                      </a:cubicBezTo>
                      <a:cubicBezTo>
                        <a:pt x="326" y="1222"/>
                        <a:pt x="327" y="1208"/>
                        <a:pt x="326" y="1201"/>
                      </a:cubicBezTo>
                      <a:cubicBezTo>
                        <a:pt x="326" y="1194"/>
                        <a:pt x="325" y="1179"/>
                        <a:pt x="323" y="1172"/>
                      </a:cubicBezTo>
                      <a:cubicBezTo>
                        <a:pt x="321" y="1165"/>
                        <a:pt x="317" y="1151"/>
                        <a:pt x="312" y="1147"/>
                      </a:cubicBezTo>
                      <a:cubicBezTo>
                        <a:pt x="308" y="1144"/>
                        <a:pt x="300" y="1142"/>
                        <a:pt x="296" y="1141"/>
                      </a:cubicBezTo>
                      <a:cubicBezTo>
                        <a:pt x="291" y="1139"/>
                        <a:pt x="282" y="1136"/>
                        <a:pt x="277" y="1137"/>
                      </a:cubicBezTo>
                      <a:cubicBezTo>
                        <a:pt x="273" y="1137"/>
                        <a:pt x="265" y="1141"/>
                        <a:pt x="261" y="1141"/>
                      </a:cubicBezTo>
                      <a:cubicBezTo>
                        <a:pt x="257" y="1142"/>
                        <a:pt x="249" y="1142"/>
                        <a:pt x="246" y="1141"/>
                      </a:cubicBezTo>
                      <a:cubicBezTo>
                        <a:pt x="244" y="1139"/>
                        <a:pt x="242" y="1133"/>
                        <a:pt x="240" y="1131"/>
                      </a:cubicBezTo>
                      <a:cubicBezTo>
                        <a:pt x="237" y="1130"/>
                        <a:pt x="231" y="1132"/>
                        <a:pt x="228" y="1131"/>
                      </a:cubicBezTo>
                      <a:cubicBezTo>
                        <a:pt x="224" y="1131"/>
                        <a:pt x="218" y="1127"/>
                        <a:pt x="214" y="1126"/>
                      </a:cubicBezTo>
                      <a:cubicBezTo>
                        <a:pt x="210" y="1124"/>
                        <a:pt x="202" y="1119"/>
                        <a:pt x="197" y="1120"/>
                      </a:cubicBezTo>
                      <a:cubicBezTo>
                        <a:pt x="192" y="1120"/>
                        <a:pt x="184" y="1130"/>
                        <a:pt x="179" y="1130"/>
                      </a:cubicBezTo>
                      <a:cubicBezTo>
                        <a:pt x="176" y="1130"/>
                        <a:pt x="171" y="1123"/>
                        <a:pt x="168" y="1123"/>
                      </a:cubicBezTo>
                      <a:cubicBezTo>
                        <a:pt x="166" y="1123"/>
                        <a:pt x="161" y="1125"/>
                        <a:pt x="160" y="1126"/>
                      </a:cubicBezTo>
                      <a:cubicBezTo>
                        <a:pt x="159" y="1128"/>
                        <a:pt x="161" y="1134"/>
                        <a:pt x="160" y="1136"/>
                      </a:cubicBezTo>
                      <a:cubicBezTo>
                        <a:pt x="159" y="1139"/>
                        <a:pt x="154" y="1145"/>
                        <a:pt x="151" y="1147"/>
                      </a:cubicBezTo>
                      <a:cubicBezTo>
                        <a:pt x="146" y="1149"/>
                        <a:pt x="135" y="1144"/>
                        <a:pt x="129" y="1146"/>
                      </a:cubicBezTo>
                      <a:cubicBezTo>
                        <a:pt x="127" y="1146"/>
                        <a:pt x="121" y="1149"/>
                        <a:pt x="119" y="1151"/>
                      </a:cubicBezTo>
                      <a:cubicBezTo>
                        <a:pt x="118" y="1153"/>
                        <a:pt x="116" y="1159"/>
                        <a:pt x="115" y="1161"/>
                      </a:cubicBezTo>
                      <a:cubicBezTo>
                        <a:pt x="114" y="1163"/>
                        <a:pt x="113" y="1168"/>
                        <a:pt x="112" y="1169"/>
                      </a:cubicBezTo>
                      <a:cubicBezTo>
                        <a:pt x="110" y="1172"/>
                        <a:pt x="107" y="1178"/>
                        <a:pt x="104" y="1179"/>
                      </a:cubicBezTo>
                      <a:cubicBezTo>
                        <a:pt x="101" y="1180"/>
                        <a:pt x="96" y="1179"/>
                        <a:pt x="93" y="1178"/>
                      </a:cubicBezTo>
                      <a:cubicBezTo>
                        <a:pt x="91" y="1176"/>
                        <a:pt x="88" y="1172"/>
                        <a:pt x="88" y="1170"/>
                      </a:cubicBezTo>
                      <a:cubicBezTo>
                        <a:pt x="86" y="1166"/>
                        <a:pt x="86" y="1157"/>
                        <a:pt x="88" y="1153"/>
                      </a:cubicBezTo>
                      <a:cubicBezTo>
                        <a:pt x="89" y="1149"/>
                        <a:pt x="98" y="1146"/>
                        <a:pt x="100" y="1142"/>
                      </a:cubicBezTo>
                      <a:cubicBezTo>
                        <a:pt x="101" y="1139"/>
                        <a:pt x="101" y="1134"/>
                        <a:pt x="100" y="1131"/>
                      </a:cubicBezTo>
                      <a:cubicBezTo>
                        <a:pt x="100" y="1129"/>
                        <a:pt x="97" y="1125"/>
                        <a:pt x="96" y="1123"/>
                      </a:cubicBezTo>
                      <a:cubicBezTo>
                        <a:pt x="96" y="1121"/>
                        <a:pt x="97" y="1115"/>
                        <a:pt x="96" y="1113"/>
                      </a:cubicBezTo>
                      <a:cubicBezTo>
                        <a:pt x="94" y="1111"/>
                        <a:pt x="90" y="1109"/>
                        <a:pt x="88" y="1108"/>
                      </a:cubicBezTo>
                      <a:cubicBezTo>
                        <a:pt x="86" y="1108"/>
                        <a:pt x="82" y="1108"/>
                        <a:pt x="81" y="1108"/>
                      </a:cubicBezTo>
                      <a:cubicBezTo>
                        <a:pt x="77" y="1109"/>
                        <a:pt x="71" y="1113"/>
                        <a:pt x="70" y="1116"/>
                      </a:cubicBezTo>
                      <a:cubicBezTo>
                        <a:pt x="68" y="1118"/>
                        <a:pt x="67" y="1125"/>
                        <a:pt x="67" y="1128"/>
                      </a:cubicBezTo>
                      <a:cubicBezTo>
                        <a:pt x="66" y="1131"/>
                        <a:pt x="68" y="1139"/>
                        <a:pt x="67" y="1142"/>
                      </a:cubicBezTo>
                      <a:cubicBezTo>
                        <a:pt x="66" y="1144"/>
                        <a:pt x="61" y="1146"/>
                        <a:pt x="59" y="1146"/>
                      </a:cubicBezTo>
                      <a:cubicBezTo>
                        <a:pt x="57" y="1146"/>
                        <a:pt x="52" y="1143"/>
                        <a:pt x="50" y="1142"/>
                      </a:cubicBezTo>
                      <a:cubicBezTo>
                        <a:pt x="48" y="1140"/>
                        <a:pt x="43" y="1135"/>
                        <a:pt x="41" y="1132"/>
                      </a:cubicBezTo>
                      <a:cubicBezTo>
                        <a:pt x="39" y="1129"/>
                        <a:pt x="36" y="1123"/>
                        <a:pt x="37" y="1120"/>
                      </a:cubicBezTo>
                      <a:cubicBezTo>
                        <a:pt x="38" y="1118"/>
                        <a:pt x="43" y="1117"/>
                        <a:pt x="44" y="1115"/>
                      </a:cubicBezTo>
                      <a:cubicBezTo>
                        <a:pt x="46" y="1112"/>
                        <a:pt x="44" y="1102"/>
                        <a:pt x="46" y="1098"/>
                      </a:cubicBezTo>
                      <a:cubicBezTo>
                        <a:pt x="47" y="1095"/>
                        <a:pt x="54" y="1092"/>
                        <a:pt x="55" y="1089"/>
                      </a:cubicBezTo>
                      <a:cubicBezTo>
                        <a:pt x="57" y="1086"/>
                        <a:pt x="59" y="1079"/>
                        <a:pt x="60" y="1076"/>
                      </a:cubicBezTo>
                      <a:cubicBezTo>
                        <a:pt x="61" y="1072"/>
                        <a:pt x="62" y="1064"/>
                        <a:pt x="63" y="1060"/>
                      </a:cubicBezTo>
                      <a:cubicBezTo>
                        <a:pt x="63" y="1058"/>
                        <a:pt x="63" y="1055"/>
                        <a:pt x="63" y="1053"/>
                      </a:cubicBezTo>
                      <a:cubicBezTo>
                        <a:pt x="62" y="1047"/>
                        <a:pt x="59" y="1035"/>
                        <a:pt x="57" y="1029"/>
                      </a:cubicBezTo>
                      <a:cubicBezTo>
                        <a:pt x="55" y="1023"/>
                        <a:pt x="49" y="1013"/>
                        <a:pt x="48" y="1007"/>
                      </a:cubicBezTo>
                      <a:cubicBezTo>
                        <a:pt x="47" y="1002"/>
                        <a:pt x="48" y="991"/>
                        <a:pt x="49" y="986"/>
                      </a:cubicBezTo>
                      <a:cubicBezTo>
                        <a:pt x="50" y="983"/>
                        <a:pt x="51" y="975"/>
                        <a:pt x="54" y="972"/>
                      </a:cubicBezTo>
                      <a:cubicBezTo>
                        <a:pt x="55" y="970"/>
                        <a:pt x="58" y="968"/>
                        <a:pt x="60" y="968"/>
                      </a:cubicBezTo>
                      <a:cubicBezTo>
                        <a:pt x="63" y="967"/>
                        <a:pt x="70" y="969"/>
                        <a:pt x="73" y="968"/>
                      </a:cubicBezTo>
                      <a:cubicBezTo>
                        <a:pt x="74" y="967"/>
                        <a:pt x="78" y="965"/>
                        <a:pt x="79" y="964"/>
                      </a:cubicBezTo>
                      <a:cubicBezTo>
                        <a:pt x="80" y="961"/>
                        <a:pt x="78" y="954"/>
                        <a:pt x="76" y="952"/>
                      </a:cubicBezTo>
                      <a:cubicBezTo>
                        <a:pt x="75" y="947"/>
                        <a:pt x="69" y="940"/>
                        <a:pt x="66" y="936"/>
                      </a:cubicBezTo>
                      <a:cubicBezTo>
                        <a:pt x="64" y="933"/>
                        <a:pt x="57" y="929"/>
                        <a:pt x="55" y="926"/>
                      </a:cubicBezTo>
                      <a:cubicBezTo>
                        <a:pt x="53" y="924"/>
                        <a:pt x="48" y="920"/>
                        <a:pt x="49" y="917"/>
                      </a:cubicBezTo>
                      <a:cubicBezTo>
                        <a:pt x="49" y="914"/>
                        <a:pt x="54" y="911"/>
                        <a:pt x="57" y="910"/>
                      </a:cubicBezTo>
                      <a:cubicBezTo>
                        <a:pt x="60" y="909"/>
                        <a:pt x="68" y="909"/>
                        <a:pt x="72" y="907"/>
                      </a:cubicBezTo>
                      <a:cubicBezTo>
                        <a:pt x="77" y="905"/>
                        <a:pt x="86" y="898"/>
                        <a:pt x="90" y="894"/>
                      </a:cubicBezTo>
                      <a:cubicBezTo>
                        <a:pt x="96" y="889"/>
                        <a:pt x="107" y="880"/>
                        <a:pt x="112" y="875"/>
                      </a:cubicBezTo>
                      <a:cubicBezTo>
                        <a:pt x="114" y="872"/>
                        <a:pt x="119" y="867"/>
                        <a:pt x="121" y="864"/>
                      </a:cubicBezTo>
                      <a:cubicBezTo>
                        <a:pt x="123" y="861"/>
                        <a:pt x="124" y="855"/>
                        <a:pt x="125" y="853"/>
                      </a:cubicBezTo>
                      <a:cubicBezTo>
                        <a:pt x="127" y="850"/>
                        <a:pt x="133" y="845"/>
                        <a:pt x="135" y="842"/>
                      </a:cubicBezTo>
                      <a:cubicBezTo>
                        <a:pt x="136" y="840"/>
                        <a:pt x="137" y="835"/>
                        <a:pt x="138" y="832"/>
                      </a:cubicBezTo>
                      <a:cubicBezTo>
                        <a:pt x="138" y="829"/>
                        <a:pt x="137" y="821"/>
                        <a:pt x="139" y="818"/>
                      </a:cubicBezTo>
                      <a:cubicBezTo>
                        <a:pt x="141" y="817"/>
                        <a:pt x="146" y="819"/>
                        <a:pt x="148" y="818"/>
                      </a:cubicBezTo>
                      <a:cubicBezTo>
                        <a:pt x="151" y="817"/>
                        <a:pt x="156" y="813"/>
                        <a:pt x="159" y="810"/>
                      </a:cubicBezTo>
                      <a:cubicBezTo>
                        <a:pt x="162" y="807"/>
                        <a:pt x="167" y="800"/>
                        <a:pt x="169" y="796"/>
                      </a:cubicBezTo>
                      <a:cubicBezTo>
                        <a:pt x="171" y="793"/>
                        <a:pt x="174" y="787"/>
                        <a:pt x="174" y="784"/>
                      </a:cubicBezTo>
                      <a:cubicBezTo>
                        <a:pt x="174" y="780"/>
                        <a:pt x="168" y="772"/>
                        <a:pt x="168" y="768"/>
                      </a:cubicBezTo>
                      <a:cubicBezTo>
                        <a:pt x="167" y="764"/>
                        <a:pt x="168" y="755"/>
                        <a:pt x="167" y="751"/>
                      </a:cubicBezTo>
                      <a:cubicBezTo>
                        <a:pt x="167" y="746"/>
                        <a:pt x="167" y="734"/>
                        <a:pt x="165" y="729"/>
                      </a:cubicBezTo>
                      <a:cubicBezTo>
                        <a:pt x="164" y="726"/>
                        <a:pt x="160" y="721"/>
                        <a:pt x="158" y="718"/>
                      </a:cubicBezTo>
                      <a:cubicBezTo>
                        <a:pt x="155" y="714"/>
                        <a:pt x="151" y="706"/>
                        <a:pt x="148" y="703"/>
                      </a:cubicBezTo>
                      <a:cubicBezTo>
                        <a:pt x="146" y="701"/>
                        <a:pt x="142" y="697"/>
                        <a:pt x="140" y="694"/>
                      </a:cubicBezTo>
                      <a:cubicBezTo>
                        <a:pt x="139" y="691"/>
                        <a:pt x="141" y="684"/>
                        <a:pt x="140" y="681"/>
                      </a:cubicBezTo>
                      <a:cubicBezTo>
                        <a:pt x="139" y="678"/>
                        <a:pt x="134" y="672"/>
                        <a:pt x="134" y="669"/>
                      </a:cubicBezTo>
                      <a:cubicBezTo>
                        <a:pt x="133" y="665"/>
                        <a:pt x="134" y="657"/>
                        <a:pt x="135" y="653"/>
                      </a:cubicBezTo>
                      <a:cubicBezTo>
                        <a:pt x="138" y="647"/>
                        <a:pt x="149" y="639"/>
                        <a:pt x="153" y="633"/>
                      </a:cubicBezTo>
                      <a:cubicBezTo>
                        <a:pt x="157" y="628"/>
                        <a:pt x="166" y="617"/>
                        <a:pt x="168" y="611"/>
                      </a:cubicBezTo>
                      <a:cubicBezTo>
                        <a:pt x="169" y="606"/>
                        <a:pt x="170" y="596"/>
                        <a:pt x="169" y="592"/>
                      </a:cubicBezTo>
                      <a:cubicBezTo>
                        <a:pt x="167" y="588"/>
                        <a:pt x="158" y="582"/>
                        <a:pt x="154" y="580"/>
                      </a:cubicBezTo>
                      <a:cubicBezTo>
                        <a:pt x="149" y="577"/>
                        <a:pt x="136" y="574"/>
                        <a:pt x="131" y="570"/>
                      </a:cubicBezTo>
                      <a:cubicBezTo>
                        <a:pt x="127" y="569"/>
                        <a:pt x="120" y="564"/>
                        <a:pt x="117" y="561"/>
                      </a:cubicBezTo>
                      <a:cubicBezTo>
                        <a:pt x="115" y="557"/>
                        <a:pt x="113" y="546"/>
                        <a:pt x="112" y="541"/>
                      </a:cubicBezTo>
                      <a:cubicBezTo>
                        <a:pt x="111" y="534"/>
                        <a:pt x="109" y="520"/>
                        <a:pt x="109" y="513"/>
                      </a:cubicBezTo>
                      <a:cubicBezTo>
                        <a:pt x="109" y="508"/>
                        <a:pt x="112" y="499"/>
                        <a:pt x="111" y="494"/>
                      </a:cubicBezTo>
                      <a:cubicBezTo>
                        <a:pt x="110" y="489"/>
                        <a:pt x="103" y="481"/>
                        <a:pt x="100" y="477"/>
                      </a:cubicBezTo>
                      <a:cubicBezTo>
                        <a:pt x="98" y="474"/>
                        <a:pt x="94" y="467"/>
                        <a:pt x="91" y="465"/>
                      </a:cubicBezTo>
                      <a:cubicBezTo>
                        <a:pt x="90" y="464"/>
                        <a:pt x="86" y="463"/>
                        <a:pt x="85" y="461"/>
                      </a:cubicBezTo>
                      <a:cubicBezTo>
                        <a:pt x="84" y="459"/>
                        <a:pt x="84" y="453"/>
                        <a:pt x="85" y="450"/>
                      </a:cubicBezTo>
                      <a:cubicBezTo>
                        <a:pt x="86" y="448"/>
                        <a:pt x="92" y="445"/>
                        <a:pt x="94" y="442"/>
                      </a:cubicBezTo>
                      <a:cubicBezTo>
                        <a:pt x="96" y="439"/>
                        <a:pt x="97" y="429"/>
                        <a:pt x="100" y="426"/>
                      </a:cubicBezTo>
                      <a:cubicBezTo>
                        <a:pt x="102" y="423"/>
                        <a:pt x="110" y="422"/>
                        <a:pt x="114" y="419"/>
                      </a:cubicBezTo>
                      <a:cubicBezTo>
                        <a:pt x="116" y="417"/>
                        <a:pt x="120" y="411"/>
                        <a:pt x="123" y="408"/>
                      </a:cubicBezTo>
                      <a:cubicBezTo>
                        <a:pt x="127" y="404"/>
                        <a:pt x="136" y="397"/>
                        <a:pt x="139" y="392"/>
                      </a:cubicBezTo>
                      <a:cubicBezTo>
                        <a:pt x="142" y="389"/>
                        <a:pt x="147" y="382"/>
                        <a:pt x="147" y="378"/>
                      </a:cubicBezTo>
                      <a:cubicBezTo>
                        <a:pt x="147" y="375"/>
                        <a:pt x="143" y="369"/>
                        <a:pt x="143" y="365"/>
                      </a:cubicBezTo>
                      <a:cubicBezTo>
                        <a:pt x="142" y="361"/>
                        <a:pt x="145" y="351"/>
                        <a:pt x="143" y="347"/>
                      </a:cubicBezTo>
                      <a:cubicBezTo>
                        <a:pt x="141" y="345"/>
                        <a:pt x="135" y="344"/>
                        <a:pt x="132" y="343"/>
                      </a:cubicBezTo>
                      <a:cubicBezTo>
                        <a:pt x="128" y="341"/>
                        <a:pt x="118" y="339"/>
                        <a:pt x="114" y="337"/>
                      </a:cubicBezTo>
                      <a:cubicBezTo>
                        <a:pt x="111" y="334"/>
                        <a:pt x="106" y="327"/>
                        <a:pt x="104" y="324"/>
                      </a:cubicBezTo>
                      <a:cubicBezTo>
                        <a:pt x="102" y="318"/>
                        <a:pt x="99" y="306"/>
                        <a:pt x="96" y="301"/>
                      </a:cubicBezTo>
                      <a:cubicBezTo>
                        <a:pt x="93" y="295"/>
                        <a:pt x="86" y="283"/>
                        <a:pt x="81" y="277"/>
                      </a:cubicBezTo>
                      <a:cubicBezTo>
                        <a:pt x="78" y="274"/>
                        <a:pt x="72" y="270"/>
                        <a:pt x="69" y="267"/>
                      </a:cubicBezTo>
                      <a:cubicBezTo>
                        <a:pt x="67" y="265"/>
                        <a:pt x="64" y="260"/>
                        <a:pt x="61" y="258"/>
                      </a:cubicBezTo>
                      <a:cubicBezTo>
                        <a:pt x="59" y="257"/>
                        <a:pt x="54" y="255"/>
                        <a:pt x="52" y="255"/>
                      </a:cubicBezTo>
                      <a:cubicBezTo>
                        <a:pt x="49" y="256"/>
                        <a:pt x="45" y="258"/>
                        <a:pt x="43" y="259"/>
                      </a:cubicBezTo>
                      <a:cubicBezTo>
                        <a:pt x="41" y="261"/>
                        <a:pt x="38" y="264"/>
                        <a:pt x="37" y="266"/>
                      </a:cubicBezTo>
                      <a:cubicBezTo>
                        <a:pt x="37" y="268"/>
                        <a:pt x="38" y="272"/>
                        <a:pt x="37" y="273"/>
                      </a:cubicBezTo>
                      <a:cubicBezTo>
                        <a:pt x="36" y="275"/>
                        <a:pt x="31" y="275"/>
                        <a:pt x="29" y="274"/>
                      </a:cubicBezTo>
                      <a:cubicBezTo>
                        <a:pt x="26" y="272"/>
                        <a:pt x="24" y="264"/>
                        <a:pt x="23" y="261"/>
                      </a:cubicBezTo>
                      <a:cubicBezTo>
                        <a:pt x="21" y="258"/>
                        <a:pt x="19" y="253"/>
                        <a:pt x="17" y="252"/>
                      </a:cubicBezTo>
                      <a:cubicBezTo>
                        <a:pt x="14" y="250"/>
                        <a:pt x="7" y="251"/>
                        <a:pt x="4" y="249"/>
                      </a:cubicBezTo>
                      <a:cubicBezTo>
                        <a:pt x="2" y="248"/>
                        <a:pt x="1" y="244"/>
                        <a:pt x="1" y="242"/>
                      </a:cubicBezTo>
                      <a:cubicBezTo>
                        <a:pt x="0" y="239"/>
                        <a:pt x="0" y="234"/>
                        <a:pt x="1" y="232"/>
                      </a:cubicBezTo>
                      <a:cubicBezTo>
                        <a:pt x="1" y="230"/>
                        <a:pt x="5" y="229"/>
                        <a:pt x="7" y="227"/>
                      </a:cubicBezTo>
                      <a:cubicBezTo>
                        <a:pt x="8" y="225"/>
                        <a:pt x="10" y="221"/>
                        <a:pt x="9" y="219"/>
                      </a:cubicBezTo>
                      <a:cubicBezTo>
                        <a:pt x="9" y="217"/>
                        <a:pt x="6" y="213"/>
                        <a:pt x="4" y="210"/>
                      </a:cubicBezTo>
                      <a:cubicBezTo>
                        <a:pt x="9" y="206"/>
                        <a:pt x="14" y="195"/>
                        <a:pt x="16" y="190"/>
                      </a:cubicBezTo>
                      <a:cubicBezTo>
                        <a:pt x="20" y="180"/>
                        <a:pt x="20" y="158"/>
                        <a:pt x="24" y="149"/>
                      </a:cubicBezTo>
                      <a:cubicBezTo>
                        <a:pt x="28" y="141"/>
                        <a:pt x="39" y="126"/>
                        <a:pt x="46" y="120"/>
                      </a:cubicBezTo>
                      <a:cubicBezTo>
                        <a:pt x="53" y="114"/>
                        <a:pt x="70" y="106"/>
                        <a:pt x="78" y="102"/>
                      </a:cubicBezTo>
                      <a:cubicBezTo>
                        <a:pt x="82" y="99"/>
                        <a:pt x="90" y="95"/>
                        <a:pt x="93" y="92"/>
                      </a:cubicBezTo>
                      <a:cubicBezTo>
                        <a:pt x="96" y="88"/>
                        <a:pt x="100" y="78"/>
                        <a:pt x="102" y="73"/>
                      </a:cubicBezTo>
                      <a:cubicBezTo>
                        <a:pt x="104" y="71"/>
                        <a:pt x="107" y="64"/>
                        <a:pt x="110" y="63"/>
                      </a:cubicBezTo>
                      <a:cubicBezTo>
                        <a:pt x="114" y="61"/>
                        <a:pt x="121" y="62"/>
                        <a:pt x="125" y="63"/>
                      </a:cubicBezTo>
                      <a:cubicBezTo>
                        <a:pt x="129" y="64"/>
                        <a:pt x="137" y="71"/>
                        <a:pt x="141" y="73"/>
                      </a:cubicBezTo>
                      <a:cubicBezTo>
                        <a:pt x="150" y="76"/>
                        <a:pt x="169" y="74"/>
                        <a:pt x="178" y="77"/>
                      </a:cubicBezTo>
                      <a:cubicBezTo>
                        <a:pt x="184" y="79"/>
                        <a:pt x="193" y="88"/>
                        <a:pt x="199" y="90"/>
                      </a:cubicBezTo>
                      <a:cubicBezTo>
                        <a:pt x="202" y="90"/>
                        <a:pt x="208" y="90"/>
                        <a:pt x="211" y="88"/>
                      </a:cubicBezTo>
                      <a:cubicBezTo>
                        <a:pt x="215" y="86"/>
                        <a:pt x="217" y="75"/>
                        <a:pt x="221" y="73"/>
                      </a:cubicBezTo>
                      <a:cubicBezTo>
                        <a:pt x="227" y="71"/>
                        <a:pt x="240" y="72"/>
                        <a:pt x="246" y="74"/>
                      </a:cubicBezTo>
                      <a:cubicBezTo>
                        <a:pt x="250" y="75"/>
                        <a:pt x="256" y="82"/>
                        <a:pt x="259" y="84"/>
                      </a:cubicBezTo>
                      <a:cubicBezTo>
                        <a:pt x="265" y="86"/>
                        <a:pt x="279" y="89"/>
                        <a:pt x="285" y="90"/>
                      </a:cubicBezTo>
                      <a:cubicBezTo>
                        <a:pt x="292" y="92"/>
                        <a:pt x="307" y="95"/>
                        <a:pt x="314" y="98"/>
                      </a:cubicBezTo>
                      <a:cubicBezTo>
                        <a:pt x="318" y="99"/>
                        <a:pt x="325" y="101"/>
                        <a:pt x="328" y="103"/>
                      </a:cubicBezTo>
                      <a:cubicBezTo>
                        <a:pt x="330" y="105"/>
                        <a:pt x="333" y="110"/>
                        <a:pt x="336" y="111"/>
                      </a:cubicBezTo>
                      <a:cubicBezTo>
                        <a:pt x="339" y="111"/>
                        <a:pt x="345" y="108"/>
                        <a:pt x="346" y="105"/>
                      </a:cubicBezTo>
                      <a:cubicBezTo>
                        <a:pt x="349" y="101"/>
                        <a:pt x="348" y="89"/>
                        <a:pt x="346" y="84"/>
                      </a:cubicBezTo>
                      <a:cubicBezTo>
                        <a:pt x="345" y="79"/>
                        <a:pt x="337" y="70"/>
                        <a:pt x="334" y="65"/>
                      </a:cubicBezTo>
                      <a:cubicBezTo>
                        <a:pt x="331" y="62"/>
                        <a:pt x="323" y="56"/>
                        <a:pt x="323" y="52"/>
                      </a:cubicBezTo>
                      <a:cubicBezTo>
                        <a:pt x="323" y="48"/>
                        <a:pt x="331" y="44"/>
                        <a:pt x="332" y="41"/>
                      </a:cubicBezTo>
                      <a:cubicBezTo>
                        <a:pt x="334" y="36"/>
                        <a:pt x="333" y="25"/>
                        <a:pt x="337" y="21"/>
                      </a:cubicBezTo>
                      <a:cubicBezTo>
                        <a:pt x="338" y="19"/>
                        <a:pt x="344" y="19"/>
                        <a:pt x="346" y="19"/>
                      </a:cubicBezTo>
                      <a:cubicBezTo>
                        <a:pt x="350" y="19"/>
                        <a:pt x="359" y="20"/>
                        <a:pt x="364" y="19"/>
                      </a:cubicBezTo>
                      <a:cubicBezTo>
                        <a:pt x="367" y="18"/>
                        <a:pt x="373" y="13"/>
                        <a:pt x="375" y="11"/>
                      </a:cubicBezTo>
                      <a:cubicBezTo>
                        <a:pt x="377" y="9"/>
                        <a:pt x="379" y="2"/>
                        <a:pt x="381" y="1"/>
                      </a:cubicBezTo>
                      <a:cubicBezTo>
                        <a:pt x="385" y="0"/>
                        <a:pt x="393" y="3"/>
                        <a:pt x="396" y="5"/>
                      </a:cubicBezTo>
                      <a:cubicBezTo>
                        <a:pt x="400" y="8"/>
                        <a:pt x="405" y="15"/>
                        <a:pt x="407" y="19"/>
                      </a:cubicBezTo>
                      <a:cubicBezTo>
                        <a:pt x="409" y="22"/>
                        <a:pt x="410" y="30"/>
                        <a:pt x="414" y="31"/>
                      </a:cubicBezTo>
                      <a:cubicBezTo>
                        <a:pt x="417" y="33"/>
                        <a:pt x="425" y="28"/>
                        <a:pt x="429" y="28"/>
                      </a:cubicBezTo>
                      <a:cubicBezTo>
                        <a:pt x="435" y="27"/>
                        <a:pt x="446" y="27"/>
                        <a:pt x="452" y="27"/>
                      </a:cubicBezTo>
                      <a:cubicBezTo>
                        <a:pt x="456" y="27"/>
                        <a:pt x="463" y="29"/>
                        <a:pt x="467" y="30"/>
                      </a:cubicBezTo>
                      <a:cubicBezTo>
                        <a:pt x="473" y="31"/>
                        <a:pt x="485" y="33"/>
                        <a:pt x="491" y="33"/>
                      </a:cubicBezTo>
                      <a:cubicBezTo>
                        <a:pt x="497" y="33"/>
                        <a:pt x="508" y="31"/>
                        <a:pt x="513" y="29"/>
                      </a:cubicBezTo>
                      <a:cubicBezTo>
                        <a:pt x="518" y="28"/>
                        <a:pt x="526" y="21"/>
                        <a:pt x="532" y="20"/>
                      </a:cubicBezTo>
                      <a:cubicBezTo>
                        <a:pt x="534" y="19"/>
                        <a:pt x="539" y="19"/>
                        <a:pt x="542" y="20"/>
                      </a:cubicBezTo>
                      <a:cubicBezTo>
                        <a:pt x="546" y="21"/>
                        <a:pt x="551" y="30"/>
                        <a:pt x="555" y="32"/>
                      </a:cubicBezTo>
                      <a:cubicBezTo>
                        <a:pt x="557" y="33"/>
                        <a:pt x="563" y="34"/>
                        <a:pt x="565" y="35"/>
                      </a:cubicBezTo>
                      <a:cubicBezTo>
                        <a:pt x="569" y="38"/>
                        <a:pt x="575" y="47"/>
                        <a:pt x="579" y="50"/>
                      </a:cubicBezTo>
                      <a:cubicBezTo>
                        <a:pt x="583" y="53"/>
                        <a:pt x="594" y="55"/>
                        <a:pt x="599" y="58"/>
                      </a:cubicBezTo>
                      <a:cubicBezTo>
                        <a:pt x="603" y="59"/>
                        <a:pt x="612" y="62"/>
                        <a:pt x="615" y="65"/>
                      </a:cubicBezTo>
                      <a:cubicBezTo>
                        <a:pt x="618" y="69"/>
                        <a:pt x="618" y="78"/>
                        <a:pt x="618" y="82"/>
                      </a:cubicBezTo>
                      <a:cubicBezTo>
                        <a:pt x="618" y="86"/>
                        <a:pt x="613" y="95"/>
                        <a:pt x="612" y="99"/>
                      </a:cubicBezTo>
                      <a:cubicBezTo>
                        <a:pt x="611" y="104"/>
                        <a:pt x="611" y="115"/>
                        <a:pt x="612" y="120"/>
                      </a:cubicBezTo>
                      <a:cubicBezTo>
                        <a:pt x="613" y="125"/>
                        <a:pt x="618" y="133"/>
                        <a:pt x="620" y="138"/>
                      </a:cubicBezTo>
                      <a:cubicBezTo>
                        <a:pt x="622" y="143"/>
                        <a:pt x="628" y="155"/>
                        <a:pt x="630" y="161"/>
                      </a:cubicBezTo>
                      <a:cubicBezTo>
                        <a:pt x="631" y="168"/>
                        <a:pt x="630" y="181"/>
                        <a:pt x="632" y="187"/>
                      </a:cubicBezTo>
                      <a:cubicBezTo>
                        <a:pt x="633" y="191"/>
                        <a:pt x="638" y="197"/>
                        <a:pt x="640" y="200"/>
                      </a:cubicBezTo>
                      <a:cubicBezTo>
                        <a:pt x="643" y="202"/>
                        <a:pt x="650" y="205"/>
                        <a:pt x="653" y="208"/>
                      </a:cubicBezTo>
                      <a:cubicBezTo>
                        <a:pt x="655" y="210"/>
                        <a:pt x="655" y="217"/>
                        <a:pt x="656" y="220"/>
                      </a:cubicBezTo>
                      <a:cubicBezTo>
                        <a:pt x="658" y="224"/>
                        <a:pt x="663" y="233"/>
                        <a:pt x="666" y="236"/>
                      </a:cubicBezTo>
                      <a:cubicBezTo>
                        <a:pt x="669" y="238"/>
                        <a:pt x="676" y="243"/>
                        <a:pt x="680" y="243"/>
                      </a:cubicBezTo>
                      <a:cubicBezTo>
                        <a:pt x="684" y="244"/>
                        <a:pt x="693" y="243"/>
                        <a:pt x="696" y="241"/>
                      </a:cubicBezTo>
                      <a:cubicBezTo>
                        <a:pt x="700" y="239"/>
                        <a:pt x="705" y="233"/>
                        <a:pt x="706" y="229"/>
                      </a:cubicBezTo>
                      <a:cubicBezTo>
                        <a:pt x="708" y="225"/>
                        <a:pt x="707" y="217"/>
                        <a:pt x="707" y="213"/>
                      </a:cubicBezTo>
                      <a:cubicBezTo>
                        <a:pt x="707" y="208"/>
                        <a:pt x="706" y="198"/>
                        <a:pt x="707" y="193"/>
                      </a:cubicBezTo>
                      <a:cubicBezTo>
                        <a:pt x="708" y="189"/>
                        <a:pt x="712" y="183"/>
                        <a:pt x="713" y="180"/>
                      </a:cubicBezTo>
                      <a:cubicBezTo>
                        <a:pt x="715" y="173"/>
                        <a:pt x="712" y="158"/>
                        <a:pt x="715" y="152"/>
                      </a:cubicBezTo>
                      <a:cubicBezTo>
                        <a:pt x="717" y="149"/>
                        <a:pt x="724" y="143"/>
                        <a:pt x="727" y="142"/>
                      </a:cubicBezTo>
                      <a:cubicBezTo>
                        <a:pt x="730" y="141"/>
                        <a:pt x="737" y="144"/>
                        <a:pt x="740" y="142"/>
                      </a:cubicBezTo>
                      <a:cubicBezTo>
                        <a:pt x="744" y="139"/>
                        <a:pt x="749" y="129"/>
                        <a:pt x="750" y="124"/>
                      </a:cubicBezTo>
                      <a:cubicBezTo>
                        <a:pt x="752" y="119"/>
                        <a:pt x="751" y="106"/>
                        <a:pt x="751" y="101"/>
                      </a:cubicBezTo>
                      <a:cubicBezTo>
                        <a:pt x="752" y="92"/>
                        <a:pt x="753" y="74"/>
                        <a:pt x="755" y="66"/>
                      </a:cubicBezTo>
                      <a:cubicBezTo>
                        <a:pt x="758" y="58"/>
                        <a:pt x="765" y="42"/>
                        <a:pt x="771" y="37"/>
                      </a:cubicBezTo>
                      <a:cubicBezTo>
                        <a:pt x="775" y="33"/>
                        <a:pt x="785" y="30"/>
                        <a:pt x="790" y="29"/>
                      </a:cubicBezTo>
                      <a:cubicBezTo>
                        <a:pt x="798" y="28"/>
                        <a:pt x="812" y="30"/>
                        <a:pt x="819" y="29"/>
                      </a:cubicBezTo>
                      <a:cubicBezTo>
                        <a:pt x="827" y="28"/>
                        <a:pt x="842" y="23"/>
                        <a:pt x="849" y="23"/>
                      </a:cubicBezTo>
                      <a:cubicBezTo>
                        <a:pt x="854" y="23"/>
                        <a:pt x="862" y="26"/>
                        <a:pt x="867" y="27"/>
                      </a:cubicBezTo>
                      <a:cubicBezTo>
                        <a:pt x="871" y="29"/>
                        <a:pt x="882" y="32"/>
                        <a:pt x="885" y="35"/>
                      </a:cubicBezTo>
                      <a:cubicBezTo>
                        <a:pt x="888" y="39"/>
                        <a:pt x="889" y="49"/>
                        <a:pt x="891" y="53"/>
                      </a:cubicBezTo>
                      <a:cubicBezTo>
                        <a:pt x="895" y="58"/>
                        <a:pt x="905" y="65"/>
                        <a:pt x="910" y="69"/>
                      </a:cubicBezTo>
                      <a:cubicBezTo>
                        <a:pt x="914" y="72"/>
                        <a:pt x="920" y="79"/>
                        <a:pt x="925" y="81"/>
                      </a:cubicBezTo>
                      <a:cubicBezTo>
                        <a:pt x="928" y="83"/>
                        <a:pt x="935" y="84"/>
                        <a:pt x="938" y="86"/>
                      </a:cubicBezTo>
                      <a:cubicBezTo>
                        <a:pt x="940" y="87"/>
                        <a:pt x="941" y="92"/>
                        <a:pt x="943" y="94"/>
                      </a:cubicBezTo>
                      <a:cubicBezTo>
                        <a:pt x="944" y="97"/>
                        <a:pt x="947" y="104"/>
                        <a:pt x="950" y="107"/>
                      </a:cubicBezTo>
                      <a:cubicBezTo>
                        <a:pt x="952" y="110"/>
                        <a:pt x="957" y="115"/>
                        <a:pt x="960" y="116"/>
                      </a:cubicBezTo>
                      <a:cubicBezTo>
                        <a:pt x="963" y="116"/>
                        <a:pt x="970" y="115"/>
                        <a:pt x="972" y="114"/>
                      </a:cubicBezTo>
                      <a:cubicBezTo>
                        <a:pt x="978" y="112"/>
                        <a:pt x="986" y="103"/>
                        <a:pt x="991" y="100"/>
                      </a:cubicBezTo>
                      <a:cubicBezTo>
                        <a:pt x="994" y="97"/>
                        <a:pt x="1001" y="90"/>
                        <a:pt x="1006" y="89"/>
                      </a:cubicBezTo>
                      <a:cubicBezTo>
                        <a:pt x="1010" y="87"/>
                        <a:pt x="1019" y="89"/>
                        <a:pt x="1023" y="90"/>
                      </a:cubicBezTo>
                      <a:cubicBezTo>
                        <a:pt x="1026" y="91"/>
                        <a:pt x="1032" y="95"/>
                        <a:pt x="1036" y="96"/>
                      </a:cubicBezTo>
                      <a:cubicBezTo>
                        <a:pt x="1040" y="96"/>
                        <a:pt x="1047" y="96"/>
                        <a:pt x="1051" y="96"/>
                      </a:cubicBezTo>
                      <a:cubicBezTo>
                        <a:pt x="1056" y="95"/>
                        <a:pt x="1065" y="90"/>
                        <a:pt x="1070" y="90"/>
                      </a:cubicBezTo>
                      <a:cubicBezTo>
                        <a:pt x="1075" y="89"/>
                        <a:pt x="1085" y="88"/>
                        <a:pt x="1089" y="90"/>
                      </a:cubicBezTo>
                      <a:cubicBezTo>
                        <a:pt x="1092" y="91"/>
                        <a:pt x="1096" y="95"/>
                        <a:pt x="1097" y="98"/>
                      </a:cubicBezTo>
                      <a:cubicBezTo>
                        <a:pt x="1100" y="101"/>
                        <a:pt x="1102" y="110"/>
                        <a:pt x="1104" y="114"/>
                      </a:cubicBezTo>
                      <a:cubicBezTo>
                        <a:pt x="1108" y="119"/>
                        <a:pt x="1117" y="127"/>
                        <a:pt x="1121" y="131"/>
                      </a:cubicBezTo>
                      <a:cubicBezTo>
                        <a:pt x="1125" y="136"/>
                        <a:pt x="1131" y="148"/>
                        <a:pt x="1136" y="152"/>
                      </a:cubicBezTo>
                      <a:cubicBezTo>
                        <a:pt x="1140" y="155"/>
                        <a:pt x="1150" y="158"/>
                        <a:pt x="1155" y="161"/>
                      </a:cubicBezTo>
                      <a:cubicBezTo>
                        <a:pt x="1159" y="163"/>
                        <a:pt x="1166" y="168"/>
                        <a:pt x="1169" y="171"/>
                      </a:cubicBezTo>
                      <a:cubicBezTo>
                        <a:pt x="1174" y="177"/>
                        <a:pt x="1178" y="192"/>
                        <a:pt x="1182" y="198"/>
                      </a:cubicBezTo>
                      <a:cubicBezTo>
                        <a:pt x="1186" y="203"/>
                        <a:pt x="1197" y="209"/>
                        <a:pt x="1200" y="214"/>
                      </a:cubicBezTo>
                      <a:cubicBezTo>
                        <a:pt x="1202" y="217"/>
                        <a:pt x="1202" y="224"/>
                        <a:pt x="1203" y="227"/>
                      </a:cubicBezTo>
                      <a:cubicBezTo>
                        <a:pt x="1203" y="231"/>
                        <a:pt x="1201" y="239"/>
                        <a:pt x="1203" y="243"/>
                      </a:cubicBezTo>
                      <a:cubicBezTo>
                        <a:pt x="1204" y="245"/>
                        <a:pt x="1210" y="249"/>
                        <a:pt x="1213" y="251"/>
                      </a:cubicBezTo>
                      <a:cubicBezTo>
                        <a:pt x="1216" y="252"/>
                        <a:pt x="1224" y="252"/>
                        <a:pt x="1228" y="252"/>
                      </a:cubicBezTo>
                      <a:cubicBezTo>
                        <a:pt x="1230" y="251"/>
                        <a:pt x="1232" y="248"/>
                        <a:pt x="1234" y="248"/>
                      </a:cubicBezTo>
                      <a:cubicBezTo>
                        <a:pt x="1237" y="248"/>
                        <a:pt x="1242" y="252"/>
                        <a:pt x="1243" y="254"/>
                      </a:cubicBezTo>
                      <a:cubicBezTo>
                        <a:pt x="1246" y="258"/>
                        <a:pt x="1247" y="268"/>
                        <a:pt x="1247" y="272"/>
                      </a:cubicBezTo>
                      <a:cubicBezTo>
                        <a:pt x="1247" y="275"/>
                        <a:pt x="1245" y="280"/>
                        <a:pt x="1245" y="283"/>
                      </a:cubicBezTo>
                      <a:cubicBezTo>
                        <a:pt x="1246" y="286"/>
                        <a:pt x="1251" y="292"/>
                        <a:pt x="1253" y="296"/>
                      </a:cubicBezTo>
                      <a:cubicBezTo>
                        <a:pt x="1255" y="300"/>
                        <a:pt x="1257" y="309"/>
                        <a:pt x="1261" y="311"/>
                      </a:cubicBezTo>
                      <a:cubicBezTo>
                        <a:pt x="1263" y="313"/>
                        <a:pt x="1269" y="312"/>
                        <a:pt x="1272" y="311"/>
                      </a:cubicBezTo>
                      <a:cubicBezTo>
                        <a:pt x="1274" y="311"/>
                        <a:pt x="1277" y="307"/>
                        <a:pt x="1279" y="307"/>
                      </a:cubicBezTo>
                      <a:cubicBezTo>
                        <a:pt x="1280" y="307"/>
                        <a:pt x="1281" y="308"/>
                        <a:pt x="1282" y="308"/>
                      </a:cubicBezTo>
                      <a:cubicBezTo>
                        <a:pt x="1280" y="312"/>
                        <a:pt x="1276" y="318"/>
                        <a:pt x="1274" y="320"/>
                      </a:cubicBezTo>
                      <a:cubicBezTo>
                        <a:pt x="1271" y="325"/>
                        <a:pt x="1264" y="336"/>
                        <a:pt x="1261" y="342"/>
                      </a:cubicBezTo>
                      <a:cubicBezTo>
                        <a:pt x="1258" y="346"/>
                        <a:pt x="1254" y="355"/>
                        <a:pt x="1251" y="359"/>
                      </a:cubicBezTo>
                      <a:cubicBezTo>
                        <a:pt x="1249" y="363"/>
                        <a:pt x="1242" y="369"/>
                        <a:pt x="1240" y="373"/>
                      </a:cubicBezTo>
                      <a:cubicBezTo>
                        <a:pt x="1238" y="377"/>
                        <a:pt x="1237" y="385"/>
                        <a:pt x="1237" y="389"/>
                      </a:cubicBezTo>
                      <a:cubicBezTo>
                        <a:pt x="1237" y="394"/>
                        <a:pt x="1240" y="404"/>
                        <a:pt x="1240" y="408"/>
                      </a:cubicBezTo>
                      <a:cubicBezTo>
                        <a:pt x="1241" y="415"/>
                        <a:pt x="1241" y="428"/>
                        <a:pt x="1240" y="434"/>
                      </a:cubicBezTo>
                      <a:cubicBezTo>
                        <a:pt x="1240" y="441"/>
                        <a:pt x="1237" y="455"/>
                        <a:pt x="1236" y="462"/>
                      </a:cubicBezTo>
                      <a:cubicBezTo>
                        <a:pt x="1236" y="465"/>
                        <a:pt x="1236" y="472"/>
                        <a:pt x="1235" y="475"/>
                      </a:cubicBezTo>
                      <a:cubicBezTo>
                        <a:pt x="1234" y="479"/>
                        <a:pt x="1230" y="488"/>
                        <a:pt x="1227" y="491"/>
                      </a:cubicBezTo>
                      <a:cubicBezTo>
                        <a:pt x="1222" y="497"/>
                        <a:pt x="1208" y="505"/>
                        <a:pt x="1202" y="510"/>
                      </a:cubicBezTo>
                      <a:cubicBezTo>
                        <a:pt x="1197" y="513"/>
                        <a:pt x="1190" y="522"/>
                        <a:pt x="1186" y="526"/>
                      </a:cubicBezTo>
                      <a:cubicBezTo>
                        <a:pt x="1183" y="528"/>
                        <a:pt x="1177" y="531"/>
                        <a:pt x="1175" y="534"/>
                      </a:cubicBezTo>
                      <a:cubicBezTo>
                        <a:pt x="1174" y="537"/>
                        <a:pt x="1173" y="544"/>
                        <a:pt x="1173" y="548"/>
                      </a:cubicBezTo>
                      <a:cubicBezTo>
                        <a:pt x="1173" y="551"/>
                        <a:pt x="1172" y="558"/>
                        <a:pt x="1173" y="561"/>
                      </a:cubicBezTo>
                      <a:cubicBezTo>
                        <a:pt x="1174" y="565"/>
                        <a:pt x="1179" y="571"/>
                        <a:pt x="1180" y="574"/>
                      </a:cubicBezTo>
                      <a:cubicBezTo>
                        <a:pt x="1181" y="577"/>
                        <a:pt x="1182" y="584"/>
                        <a:pt x="1181" y="587"/>
                      </a:cubicBezTo>
                      <a:cubicBezTo>
                        <a:pt x="1181" y="589"/>
                        <a:pt x="1178" y="593"/>
                        <a:pt x="1178" y="595"/>
                      </a:cubicBezTo>
                      <a:cubicBezTo>
                        <a:pt x="1178" y="598"/>
                        <a:pt x="1179" y="603"/>
                        <a:pt x="1180" y="605"/>
                      </a:cubicBezTo>
                      <a:cubicBezTo>
                        <a:pt x="1182" y="606"/>
                        <a:pt x="1185" y="609"/>
                        <a:pt x="1187" y="610"/>
                      </a:cubicBezTo>
                      <a:cubicBezTo>
                        <a:pt x="1190" y="614"/>
                        <a:pt x="1195" y="622"/>
                        <a:pt x="1197" y="627"/>
                      </a:cubicBezTo>
                      <a:cubicBezTo>
                        <a:pt x="1199" y="633"/>
                        <a:pt x="1200" y="647"/>
                        <a:pt x="1200" y="653"/>
                      </a:cubicBezTo>
                      <a:cubicBezTo>
                        <a:pt x="1200" y="658"/>
                        <a:pt x="1201" y="669"/>
                        <a:pt x="1200" y="673"/>
                      </a:cubicBezTo>
                      <a:cubicBezTo>
                        <a:pt x="1199" y="677"/>
                        <a:pt x="1198" y="684"/>
                        <a:pt x="1196" y="687"/>
                      </a:cubicBezTo>
                      <a:cubicBezTo>
                        <a:pt x="1193" y="690"/>
                        <a:pt x="1185" y="695"/>
                        <a:pt x="1181" y="697"/>
                      </a:cubicBezTo>
                      <a:cubicBezTo>
                        <a:pt x="1177" y="699"/>
                        <a:pt x="1169" y="702"/>
                        <a:pt x="1165" y="703"/>
                      </a:cubicBezTo>
                      <a:cubicBezTo>
                        <a:pt x="1158" y="704"/>
                        <a:pt x="1144" y="701"/>
                        <a:pt x="1137" y="703"/>
                      </a:cubicBezTo>
                      <a:cubicBezTo>
                        <a:pt x="1131" y="705"/>
                        <a:pt x="1121" y="713"/>
                        <a:pt x="1115" y="716"/>
                      </a:cubicBezTo>
                      <a:cubicBezTo>
                        <a:pt x="1111" y="719"/>
                        <a:pt x="1102" y="724"/>
                        <a:pt x="1099" y="729"/>
                      </a:cubicBezTo>
                      <a:cubicBezTo>
                        <a:pt x="1097" y="732"/>
                        <a:pt x="1098" y="741"/>
                        <a:pt x="1096" y="745"/>
                      </a:cubicBezTo>
                      <a:cubicBezTo>
                        <a:pt x="1095" y="747"/>
                        <a:pt x="1091" y="751"/>
                        <a:pt x="1089" y="752"/>
                      </a:cubicBezTo>
                      <a:cubicBezTo>
                        <a:pt x="1087" y="753"/>
                        <a:pt x="1081" y="751"/>
                        <a:pt x="1079" y="752"/>
                      </a:cubicBezTo>
                      <a:cubicBezTo>
                        <a:pt x="1075" y="754"/>
                        <a:pt x="1069" y="759"/>
                        <a:pt x="1067" y="762"/>
                      </a:cubicBezTo>
                      <a:cubicBezTo>
                        <a:pt x="1065" y="764"/>
                        <a:pt x="1062" y="769"/>
                        <a:pt x="1061" y="772"/>
                      </a:cubicBezTo>
                      <a:cubicBezTo>
                        <a:pt x="1061" y="775"/>
                        <a:pt x="1062" y="781"/>
                        <a:pt x="1062" y="784"/>
                      </a:cubicBezTo>
                      <a:cubicBezTo>
                        <a:pt x="1062" y="789"/>
                        <a:pt x="1059" y="798"/>
                        <a:pt x="1057" y="802"/>
                      </a:cubicBezTo>
                      <a:cubicBezTo>
                        <a:pt x="1054" y="807"/>
                        <a:pt x="1047" y="814"/>
                        <a:pt x="1045" y="819"/>
                      </a:cubicBezTo>
                      <a:cubicBezTo>
                        <a:pt x="1043" y="823"/>
                        <a:pt x="1044" y="833"/>
                        <a:pt x="1041" y="837"/>
                      </a:cubicBezTo>
                      <a:cubicBezTo>
                        <a:pt x="1040" y="840"/>
                        <a:pt x="1033" y="843"/>
                        <a:pt x="1031" y="846"/>
                      </a:cubicBezTo>
                      <a:cubicBezTo>
                        <a:pt x="1027" y="851"/>
                        <a:pt x="1024" y="864"/>
                        <a:pt x="1023" y="870"/>
                      </a:cubicBezTo>
                      <a:cubicBezTo>
                        <a:pt x="1022" y="878"/>
                        <a:pt x="1023" y="894"/>
                        <a:pt x="1024" y="902"/>
                      </a:cubicBezTo>
                      <a:cubicBezTo>
                        <a:pt x="1025" y="906"/>
                        <a:pt x="1027" y="913"/>
                        <a:pt x="1027" y="917"/>
                      </a:cubicBezTo>
                      <a:cubicBezTo>
                        <a:pt x="1027" y="923"/>
                        <a:pt x="1023" y="933"/>
                        <a:pt x="1021" y="938"/>
                      </a:cubicBezTo>
                      <a:cubicBezTo>
                        <a:pt x="1018" y="943"/>
                        <a:pt x="1010" y="951"/>
                        <a:pt x="1009" y="957"/>
                      </a:cubicBezTo>
                      <a:cubicBezTo>
                        <a:pt x="1007" y="963"/>
                        <a:pt x="1011" y="976"/>
                        <a:pt x="1011" y="983"/>
                      </a:cubicBezTo>
                      <a:cubicBezTo>
                        <a:pt x="1011" y="986"/>
                        <a:pt x="1011" y="994"/>
                        <a:pt x="1009" y="997"/>
                      </a:cubicBezTo>
                      <a:cubicBezTo>
                        <a:pt x="1007" y="1000"/>
                        <a:pt x="1001" y="1004"/>
                        <a:pt x="998" y="1006"/>
                      </a:cubicBezTo>
                      <a:cubicBezTo>
                        <a:pt x="993" y="1008"/>
                        <a:pt x="981" y="1009"/>
                        <a:pt x="976" y="1013"/>
                      </a:cubicBezTo>
                      <a:cubicBezTo>
                        <a:pt x="973" y="1016"/>
                        <a:pt x="969" y="1024"/>
                        <a:pt x="968" y="1028"/>
                      </a:cubicBezTo>
                      <a:cubicBezTo>
                        <a:pt x="968" y="1031"/>
                        <a:pt x="967" y="1037"/>
                        <a:pt x="968" y="1040"/>
                      </a:cubicBezTo>
                      <a:cubicBezTo>
                        <a:pt x="969" y="1043"/>
                        <a:pt x="973" y="1047"/>
                        <a:pt x="976" y="1048"/>
                      </a:cubicBezTo>
                      <a:cubicBezTo>
                        <a:pt x="979" y="1050"/>
                        <a:pt x="985" y="1047"/>
                        <a:pt x="987" y="1048"/>
                      </a:cubicBezTo>
                      <a:cubicBezTo>
                        <a:pt x="991" y="1050"/>
                        <a:pt x="997" y="1057"/>
                        <a:pt x="999" y="1060"/>
                      </a:cubicBezTo>
                      <a:cubicBezTo>
                        <a:pt x="1000" y="1063"/>
                        <a:pt x="1003" y="1068"/>
                        <a:pt x="1002" y="1071"/>
                      </a:cubicBezTo>
                      <a:cubicBezTo>
                        <a:pt x="1002" y="1074"/>
                        <a:pt x="998" y="1079"/>
                        <a:pt x="997" y="1081"/>
                      </a:cubicBezTo>
                      <a:cubicBezTo>
                        <a:pt x="995" y="1084"/>
                        <a:pt x="989" y="1087"/>
                        <a:pt x="987" y="1090"/>
                      </a:cubicBezTo>
                      <a:cubicBezTo>
                        <a:pt x="984" y="1093"/>
                        <a:pt x="981" y="1100"/>
                        <a:pt x="980" y="1104"/>
                      </a:cubicBezTo>
                      <a:cubicBezTo>
                        <a:pt x="979" y="1107"/>
                        <a:pt x="977" y="1115"/>
                        <a:pt x="978" y="1119"/>
                      </a:cubicBezTo>
                      <a:cubicBezTo>
                        <a:pt x="979" y="1121"/>
                        <a:pt x="982" y="1124"/>
                        <a:pt x="984" y="1125"/>
                      </a:cubicBezTo>
                      <a:cubicBezTo>
                        <a:pt x="987" y="1131"/>
                        <a:pt x="992" y="1143"/>
                        <a:pt x="996" y="1148"/>
                      </a:cubicBezTo>
                      <a:cubicBezTo>
                        <a:pt x="998" y="1151"/>
                        <a:pt x="1004" y="1156"/>
                        <a:pt x="1007" y="1159"/>
                      </a:cubicBezTo>
                      <a:cubicBezTo>
                        <a:pt x="1010" y="1162"/>
                        <a:pt x="1020" y="1167"/>
                        <a:pt x="1022" y="1172"/>
                      </a:cubicBezTo>
                      <a:cubicBezTo>
                        <a:pt x="1025" y="1177"/>
                        <a:pt x="1025" y="1189"/>
                        <a:pt x="1023" y="1195"/>
                      </a:cubicBezTo>
                      <a:cubicBezTo>
                        <a:pt x="1023" y="1198"/>
                        <a:pt x="1019" y="1205"/>
                        <a:pt x="1016" y="1207"/>
                      </a:cubicBezTo>
                      <a:cubicBezTo>
                        <a:pt x="1013" y="1211"/>
                        <a:pt x="1003" y="1213"/>
                        <a:pt x="999" y="1217"/>
                      </a:cubicBezTo>
                      <a:cubicBezTo>
                        <a:pt x="996" y="1220"/>
                        <a:pt x="993" y="1230"/>
                        <a:pt x="992" y="1234"/>
                      </a:cubicBezTo>
                      <a:cubicBezTo>
                        <a:pt x="992" y="1238"/>
                        <a:pt x="992" y="1247"/>
                        <a:pt x="994" y="1250"/>
                      </a:cubicBezTo>
                      <a:cubicBezTo>
                        <a:pt x="995" y="1253"/>
                        <a:pt x="1002" y="1257"/>
                        <a:pt x="1004" y="1260"/>
                      </a:cubicBezTo>
                      <a:cubicBezTo>
                        <a:pt x="1008" y="1265"/>
                        <a:pt x="1012" y="1279"/>
                        <a:pt x="1017" y="1284"/>
                      </a:cubicBezTo>
                      <a:cubicBezTo>
                        <a:pt x="1020" y="1286"/>
                        <a:pt x="1027" y="1289"/>
                        <a:pt x="1031" y="1290"/>
                      </a:cubicBezTo>
                      <a:cubicBezTo>
                        <a:pt x="1034" y="1291"/>
                        <a:pt x="1041" y="1291"/>
                        <a:pt x="1044" y="1290"/>
                      </a:cubicBezTo>
                      <a:cubicBezTo>
                        <a:pt x="1046" y="1290"/>
                        <a:pt x="1049" y="1287"/>
                        <a:pt x="1052" y="1286"/>
                      </a:cubicBezTo>
                      <a:cubicBezTo>
                        <a:pt x="1054" y="1286"/>
                        <a:pt x="1060" y="1286"/>
                        <a:pt x="1062" y="1286"/>
                      </a:cubicBezTo>
                      <a:cubicBezTo>
                        <a:pt x="1066" y="1287"/>
                        <a:pt x="1072" y="1291"/>
                        <a:pt x="1075" y="1293"/>
                      </a:cubicBezTo>
                      <a:cubicBezTo>
                        <a:pt x="1077" y="1295"/>
                        <a:pt x="1080" y="1300"/>
                        <a:pt x="1083" y="1301"/>
                      </a:cubicBezTo>
                      <a:cubicBezTo>
                        <a:pt x="1086" y="1303"/>
                        <a:pt x="1094" y="1306"/>
                        <a:pt x="1099" y="1306"/>
                      </a:cubicBezTo>
                      <a:cubicBezTo>
                        <a:pt x="1101" y="1306"/>
                        <a:pt x="1106" y="1304"/>
                        <a:pt x="1109" y="1304"/>
                      </a:cubicBezTo>
                      <a:cubicBezTo>
                        <a:pt x="1112" y="1304"/>
                        <a:pt x="1117" y="1305"/>
                        <a:pt x="1120" y="1307"/>
                      </a:cubicBezTo>
                      <a:cubicBezTo>
                        <a:pt x="1123" y="1309"/>
                        <a:pt x="1128" y="1316"/>
                        <a:pt x="1131" y="1318"/>
                      </a:cubicBezTo>
                      <a:cubicBezTo>
                        <a:pt x="1134" y="1321"/>
                        <a:pt x="1140" y="1324"/>
                        <a:pt x="1142" y="1326"/>
                      </a:cubicBezTo>
                      <a:cubicBezTo>
                        <a:pt x="1144" y="1329"/>
                        <a:pt x="1149" y="1336"/>
                        <a:pt x="1150" y="1340"/>
                      </a:cubicBezTo>
                      <a:cubicBezTo>
                        <a:pt x="1150" y="1343"/>
                        <a:pt x="1152" y="1351"/>
                        <a:pt x="1150" y="1354"/>
                      </a:cubicBezTo>
                      <a:cubicBezTo>
                        <a:pt x="1147" y="1357"/>
                        <a:pt x="1138" y="1360"/>
                        <a:pt x="1134" y="1361"/>
                      </a:cubicBezTo>
                      <a:cubicBezTo>
                        <a:pt x="1131" y="1362"/>
                        <a:pt x="1124" y="1361"/>
                        <a:pt x="1121" y="1363"/>
                      </a:cubicBezTo>
                      <a:cubicBezTo>
                        <a:pt x="1118" y="1364"/>
                        <a:pt x="1115" y="1371"/>
                        <a:pt x="1113" y="1373"/>
                      </a:cubicBezTo>
                      <a:cubicBezTo>
                        <a:pt x="1110" y="1375"/>
                        <a:pt x="1105" y="1378"/>
                        <a:pt x="1102" y="1378"/>
                      </a:cubicBezTo>
                      <a:cubicBezTo>
                        <a:pt x="1098" y="1379"/>
                        <a:pt x="1089" y="1377"/>
                        <a:pt x="1085" y="1378"/>
                      </a:cubicBezTo>
                      <a:cubicBezTo>
                        <a:pt x="1083" y="1379"/>
                        <a:pt x="1080" y="1384"/>
                        <a:pt x="1077" y="1384"/>
                      </a:cubicBezTo>
                      <a:cubicBezTo>
                        <a:pt x="1075" y="1383"/>
                        <a:pt x="1074" y="1378"/>
                        <a:pt x="1072" y="1376"/>
                      </a:cubicBezTo>
                      <a:cubicBezTo>
                        <a:pt x="1070" y="1373"/>
                        <a:pt x="1067" y="1366"/>
                        <a:pt x="1064" y="1364"/>
                      </a:cubicBezTo>
                      <a:cubicBezTo>
                        <a:pt x="1062" y="1362"/>
                        <a:pt x="1055" y="1362"/>
                        <a:pt x="1053" y="1361"/>
                      </a:cubicBezTo>
                      <a:cubicBezTo>
                        <a:pt x="1049" y="1358"/>
                        <a:pt x="1047" y="1350"/>
                        <a:pt x="1044" y="1348"/>
                      </a:cubicBezTo>
                      <a:cubicBezTo>
                        <a:pt x="1039" y="1345"/>
                        <a:pt x="1028" y="1342"/>
                        <a:pt x="1023" y="1341"/>
                      </a:cubicBezTo>
                      <a:cubicBezTo>
                        <a:pt x="1019" y="1340"/>
                        <a:pt x="1012" y="1340"/>
                        <a:pt x="1009" y="1341"/>
                      </a:cubicBezTo>
                      <a:cubicBezTo>
                        <a:pt x="1004" y="1342"/>
                        <a:pt x="996" y="1349"/>
                        <a:pt x="992" y="1352"/>
                      </a:cubicBezTo>
                      <a:cubicBezTo>
                        <a:pt x="988" y="1355"/>
                        <a:pt x="981" y="1362"/>
                        <a:pt x="977" y="1364"/>
                      </a:cubicBezTo>
                      <a:cubicBezTo>
                        <a:pt x="974" y="1366"/>
                        <a:pt x="968" y="1370"/>
                        <a:pt x="964" y="1370"/>
                      </a:cubicBezTo>
                      <a:cubicBezTo>
                        <a:pt x="962" y="1371"/>
                        <a:pt x="956" y="1370"/>
                        <a:pt x="953" y="1370"/>
                      </a:cubicBezTo>
                      <a:cubicBezTo>
                        <a:pt x="950" y="1372"/>
                        <a:pt x="942" y="1377"/>
                        <a:pt x="940" y="1380"/>
                      </a:cubicBezTo>
                      <a:cubicBezTo>
                        <a:pt x="939" y="1383"/>
                        <a:pt x="939" y="1391"/>
                        <a:pt x="940" y="1394"/>
                      </a:cubicBezTo>
                      <a:cubicBezTo>
                        <a:pt x="943" y="1397"/>
                        <a:pt x="951" y="1400"/>
                        <a:pt x="955" y="1402"/>
                      </a:cubicBezTo>
                      <a:cubicBezTo>
                        <a:pt x="959" y="1403"/>
                        <a:pt x="967" y="1403"/>
                        <a:pt x="970" y="1404"/>
                      </a:cubicBezTo>
                      <a:cubicBezTo>
                        <a:pt x="974" y="1405"/>
                        <a:pt x="981" y="1407"/>
                        <a:pt x="984" y="1409"/>
                      </a:cubicBezTo>
                      <a:cubicBezTo>
                        <a:pt x="987" y="1411"/>
                        <a:pt x="992" y="1416"/>
                        <a:pt x="992" y="1419"/>
                      </a:cubicBezTo>
                      <a:cubicBezTo>
                        <a:pt x="993" y="1422"/>
                        <a:pt x="990" y="1429"/>
                        <a:pt x="988" y="1431"/>
                      </a:cubicBezTo>
                      <a:cubicBezTo>
                        <a:pt x="986" y="1433"/>
                        <a:pt x="982" y="1435"/>
                        <a:pt x="980" y="1437"/>
                      </a:cubicBezTo>
                      <a:cubicBezTo>
                        <a:pt x="979" y="1439"/>
                        <a:pt x="980" y="1444"/>
                        <a:pt x="979" y="1446"/>
                      </a:cubicBezTo>
                      <a:cubicBezTo>
                        <a:pt x="978" y="1448"/>
                        <a:pt x="974" y="1451"/>
                        <a:pt x="973" y="1453"/>
                      </a:cubicBezTo>
                      <a:cubicBezTo>
                        <a:pt x="973" y="1455"/>
                        <a:pt x="972" y="1459"/>
                        <a:pt x="971" y="1463"/>
                      </a:cubicBezTo>
                      <a:cubicBezTo>
                        <a:pt x="966" y="1463"/>
                        <a:pt x="961" y="1463"/>
                        <a:pt x="957" y="1462"/>
                      </a:cubicBezTo>
                      <a:cubicBezTo>
                        <a:pt x="952" y="1462"/>
                        <a:pt x="942" y="1459"/>
                        <a:pt x="937" y="1458"/>
                      </a:cubicBezTo>
                      <a:cubicBezTo>
                        <a:pt x="933" y="1457"/>
                        <a:pt x="926" y="1453"/>
                        <a:pt x="923" y="1452"/>
                      </a:cubicBezTo>
                      <a:cubicBezTo>
                        <a:pt x="914" y="1450"/>
                        <a:pt x="897" y="1449"/>
                        <a:pt x="888" y="1448"/>
                      </a:cubicBezTo>
                      <a:cubicBezTo>
                        <a:pt x="883" y="1447"/>
                        <a:pt x="874" y="1444"/>
                        <a:pt x="870" y="1443"/>
                      </a:cubicBezTo>
                      <a:cubicBezTo>
                        <a:pt x="868" y="1442"/>
                        <a:pt x="864" y="1439"/>
                        <a:pt x="862" y="1439"/>
                      </a:cubicBezTo>
                      <a:cubicBezTo>
                        <a:pt x="860" y="1440"/>
                        <a:pt x="857" y="1444"/>
                        <a:pt x="855" y="1446"/>
                      </a:cubicBezTo>
                      <a:cubicBezTo>
                        <a:pt x="851" y="1448"/>
                        <a:pt x="842" y="1451"/>
                        <a:pt x="838" y="1453"/>
                      </a:cubicBezTo>
                      <a:cubicBezTo>
                        <a:pt x="835" y="1455"/>
                        <a:pt x="828" y="1459"/>
                        <a:pt x="824" y="1461"/>
                      </a:cubicBezTo>
                      <a:cubicBezTo>
                        <a:pt x="822" y="1462"/>
                        <a:pt x="819" y="1465"/>
                        <a:pt x="817" y="1467"/>
                      </a:cubicBezTo>
                      <a:cubicBezTo>
                        <a:pt x="816" y="1468"/>
                        <a:pt x="816" y="1473"/>
                        <a:pt x="815" y="1474"/>
                      </a:cubicBezTo>
                      <a:cubicBezTo>
                        <a:pt x="813" y="1477"/>
                        <a:pt x="809" y="1482"/>
                        <a:pt x="806" y="1483"/>
                      </a:cubicBezTo>
                      <a:cubicBezTo>
                        <a:pt x="804" y="1483"/>
                        <a:pt x="800" y="1481"/>
                        <a:pt x="798" y="1481"/>
                      </a:cubicBezTo>
                      <a:cubicBezTo>
                        <a:pt x="795" y="1480"/>
                        <a:pt x="788" y="1477"/>
                        <a:pt x="785" y="1476"/>
                      </a:cubicBezTo>
                      <a:cubicBezTo>
                        <a:pt x="782" y="1475"/>
                        <a:pt x="777" y="1472"/>
                        <a:pt x="774" y="1472"/>
                      </a:cubicBezTo>
                      <a:cubicBezTo>
                        <a:pt x="771" y="1472"/>
                        <a:pt x="766" y="1473"/>
                        <a:pt x="764" y="1474"/>
                      </a:cubicBezTo>
                      <a:cubicBezTo>
                        <a:pt x="763" y="1475"/>
                        <a:pt x="762" y="1479"/>
                        <a:pt x="762" y="1481"/>
                      </a:cubicBezTo>
                      <a:cubicBezTo>
                        <a:pt x="762" y="1483"/>
                        <a:pt x="764" y="1486"/>
                        <a:pt x="766" y="1487"/>
                      </a:cubicBezTo>
                      <a:cubicBezTo>
                        <a:pt x="767" y="1489"/>
                        <a:pt x="772" y="1489"/>
                        <a:pt x="774" y="1490"/>
                      </a:cubicBezTo>
                      <a:cubicBezTo>
                        <a:pt x="777" y="1492"/>
                        <a:pt x="783" y="1496"/>
                        <a:pt x="787" y="1498"/>
                      </a:cubicBezTo>
                      <a:cubicBezTo>
                        <a:pt x="789" y="1500"/>
                        <a:pt x="796" y="1503"/>
                        <a:pt x="798" y="1506"/>
                      </a:cubicBezTo>
                      <a:cubicBezTo>
                        <a:pt x="800" y="1508"/>
                        <a:pt x="803" y="1513"/>
                        <a:pt x="802" y="1516"/>
                      </a:cubicBezTo>
                      <a:cubicBezTo>
                        <a:pt x="802" y="1520"/>
                        <a:pt x="795" y="1526"/>
                        <a:pt x="792" y="1529"/>
                      </a:cubicBezTo>
                      <a:cubicBezTo>
                        <a:pt x="787" y="1533"/>
                        <a:pt x="774" y="1539"/>
                        <a:pt x="770" y="1545"/>
                      </a:cubicBezTo>
                      <a:cubicBezTo>
                        <a:pt x="767" y="1548"/>
                        <a:pt x="765" y="1558"/>
                        <a:pt x="764" y="1563"/>
                      </a:cubicBezTo>
                      <a:cubicBezTo>
                        <a:pt x="763" y="1569"/>
                        <a:pt x="768" y="1581"/>
                        <a:pt x="767" y="1587"/>
                      </a:cubicBezTo>
                      <a:cubicBezTo>
                        <a:pt x="765" y="1591"/>
                        <a:pt x="759" y="1599"/>
                        <a:pt x="755" y="1601"/>
                      </a:cubicBezTo>
                      <a:cubicBezTo>
                        <a:pt x="753" y="1602"/>
                        <a:pt x="746" y="1601"/>
                        <a:pt x="743" y="1602"/>
                      </a:cubicBezTo>
                      <a:cubicBezTo>
                        <a:pt x="741" y="1602"/>
                        <a:pt x="737" y="1604"/>
                        <a:pt x="732" y="1606"/>
                      </a:cubicBezTo>
                      <a:cubicBezTo>
                        <a:pt x="732" y="1605"/>
                        <a:pt x="731" y="1605"/>
                        <a:pt x="730" y="1604"/>
                      </a:cubicBezTo>
                      <a:cubicBezTo>
                        <a:pt x="727" y="1600"/>
                        <a:pt x="721" y="1592"/>
                        <a:pt x="718" y="1589"/>
                      </a:cubicBezTo>
                      <a:cubicBezTo>
                        <a:pt x="715" y="1586"/>
                        <a:pt x="707" y="1582"/>
                        <a:pt x="705" y="1578"/>
                      </a:cubicBezTo>
                      <a:cubicBezTo>
                        <a:pt x="703" y="1574"/>
                        <a:pt x="702" y="1565"/>
                        <a:pt x="703" y="1561"/>
                      </a:cubicBezTo>
                      <a:cubicBezTo>
                        <a:pt x="703" y="1558"/>
                        <a:pt x="705" y="1550"/>
                        <a:pt x="707" y="1548"/>
                      </a:cubicBezTo>
                      <a:cubicBezTo>
                        <a:pt x="710" y="1545"/>
                        <a:pt x="720" y="1546"/>
                        <a:pt x="723" y="1543"/>
                      </a:cubicBezTo>
                      <a:cubicBezTo>
                        <a:pt x="725" y="1542"/>
                        <a:pt x="728" y="1537"/>
                        <a:pt x="728" y="1534"/>
                      </a:cubicBezTo>
                      <a:cubicBezTo>
                        <a:pt x="729" y="1532"/>
                        <a:pt x="730" y="1525"/>
                        <a:pt x="728" y="1523"/>
                      </a:cubicBezTo>
                      <a:cubicBezTo>
                        <a:pt x="726" y="1519"/>
                        <a:pt x="715" y="1519"/>
                        <a:pt x="711" y="1518"/>
                      </a:cubicBezTo>
                      <a:cubicBezTo>
                        <a:pt x="707" y="1517"/>
                        <a:pt x="700" y="1514"/>
                        <a:pt x="696" y="1513"/>
                      </a:cubicBezTo>
                      <a:cubicBezTo>
                        <a:pt x="690" y="1511"/>
                        <a:pt x="680" y="1507"/>
                        <a:pt x="674" y="1506"/>
                      </a:cubicBezTo>
                      <a:cubicBezTo>
                        <a:pt x="669" y="1505"/>
                        <a:pt x="660" y="1505"/>
                        <a:pt x="655" y="1506"/>
                      </a:cubicBezTo>
                      <a:cubicBezTo>
                        <a:pt x="651" y="1507"/>
                        <a:pt x="643" y="1509"/>
                        <a:pt x="640" y="1512"/>
                      </a:cubicBezTo>
                      <a:cubicBezTo>
                        <a:pt x="639" y="1514"/>
                        <a:pt x="641" y="1521"/>
                        <a:pt x="639" y="1523"/>
                      </a:cubicBezTo>
                      <a:cubicBezTo>
                        <a:pt x="638" y="1525"/>
                        <a:pt x="633" y="1525"/>
                        <a:pt x="631" y="1525"/>
                      </a:cubicBezTo>
                      <a:cubicBezTo>
                        <a:pt x="629" y="1525"/>
                        <a:pt x="626" y="1524"/>
                        <a:pt x="624" y="1523"/>
                      </a:cubicBezTo>
                      <a:cubicBezTo>
                        <a:pt x="622" y="1522"/>
                        <a:pt x="620" y="1518"/>
                        <a:pt x="618" y="1518"/>
                      </a:cubicBezTo>
                      <a:cubicBezTo>
                        <a:pt x="615" y="1518"/>
                        <a:pt x="614" y="1524"/>
                        <a:pt x="611" y="1525"/>
                      </a:cubicBezTo>
                      <a:cubicBezTo>
                        <a:pt x="610" y="1525"/>
                        <a:pt x="607" y="1526"/>
                        <a:pt x="606" y="1525"/>
                      </a:cubicBezTo>
                      <a:cubicBezTo>
                        <a:pt x="603" y="1524"/>
                        <a:pt x="598" y="1519"/>
                        <a:pt x="595" y="1518"/>
                      </a:cubicBezTo>
                      <a:cubicBezTo>
                        <a:pt x="592" y="1517"/>
                        <a:pt x="586" y="1516"/>
                        <a:pt x="583" y="1518"/>
                      </a:cubicBezTo>
                      <a:cubicBezTo>
                        <a:pt x="581" y="1520"/>
                        <a:pt x="580" y="1526"/>
                        <a:pt x="580" y="1529"/>
                      </a:cubicBezTo>
                      <a:cubicBezTo>
                        <a:pt x="581" y="1532"/>
                        <a:pt x="585" y="1538"/>
                        <a:pt x="587" y="1540"/>
                      </a:cubicBezTo>
                      <a:cubicBezTo>
                        <a:pt x="591" y="1543"/>
                        <a:pt x="599" y="1546"/>
                        <a:pt x="603" y="1548"/>
                      </a:cubicBezTo>
                      <a:cubicBezTo>
                        <a:pt x="608" y="1549"/>
                        <a:pt x="618" y="1552"/>
                        <a:pt x="623" y="1552"/>
                      </a:cubicBezTo>
                      <a:cubicBezTo>
                        <a:pt x="625" y="1551"/>
                        <a:pt x="631" y="1547"/>
                        <a:pt x="633" y="1548"/>
                      </a:cubicBezTo>
                      <a:cubicBezTo>
                        <a:pt x="636" y="1549"/>
                        <a:pt x="638" y="1556"/>
                        <a:pt x="639" y="1559"/>
                      </a:cubicBezTo>
                      <a:cubicBezTo>
                        <a:pt x="639" y="1563"/>
                        <a:pt x="636" y="1571"/>
                        <a:pt x="635" y="1575"/>
                      </a:cubicBezTo>
                      <a:cubicBezTo>
                        <a:pt x="635" y="1579"/>
                        <a:pt x="634" y="1589"/>
                        <a:pt x="633" y="1593"/>
                      </a:cubicBezTo>
                      <a:cubicBezTo>
                        <a:pt x="633" y="1596"/>
                        <a:pt x="632" y="1601"/>
                        <a:pt x="630" y="1603"/>
                      </a:cubicBezTo>
                      <a:cubicBezTo>
                        <a:pt x="629" y="1603"/>
                        <a:pt x="626" y="1603"/>
                        <a:pt x="625" y="1603"/>
                      </a:cubicBezTo>
                      <a:cubicBezTo>
                        <a:pt x="624" y="1602"/>
                        <a:pt x="622" y="1599"/>
                        <a:pt x="620" y="1598"/>
                      </a:cubicBezTo>
                      <a:cubicBezTo>
                        <a:pt x="618" y="1597"/>
                        <a:pt x="615" y="1595"/>
                        <a:pt x="613" y="1595"/>
                      </a:cubicBezTo>
                      <a:cubicBezTo>
                        <a:pt x="612" y="1595"/>
                        <a:pt x="609" y="1597"/>
                        <a:pt x="609" y="1598"/>
                      </a:cubicBezTo>
                      <a:cubicBezTo>
                        <a:pt x="607" y="1601"/>
                        <a:pt x="608" y="1607"/>
                        <a:pt x="607" y="1610"/>
                      </a:cubicBezTo>
                      <a:cubicBezTo>
                        <a:pt x="606" y="1612"/>
                        <a:pt x="601" y="1616"/>
                        <a:pt x="599" y="1617"/>
                      </a:cubicBezTo>
                      <a:cubicBezTo>
                        <a:pt x="597" y="1618"/>
                        <a:pt x="592" y="1617"/>
                        <a:pt x="590" y="1618"/>
                      </a:cubicBezTo>
                      <a:cubicBezTo>
                        <a:pt x="588" y="1619"/>
                        <a:pt x="586" y="1624"/>
                        <a:pt x="586" y="1626"/>
                      </a:cubicBezTo>
                      <a:cubicBezTo>
                        <a:pt x="587" y="1628"/>
                        <a:pt x="589" y="1632"/>
                        <a:pt x="591" y="1633"/>
                      </a:cubicBezTo>
                      <a:cubicBezTo>
                        <a:pt x="593" y="1634"/>
                        <a:pt x="598" y="1632"/>
                        <a:pt x="600" y="1633"/>
                      </a:cubicBezTo>
                      <a:cubicBezTo>
                        <a:pt x="602" y="1635"/>
                        <a:pt x="605" y="1642"/>
                        <a:pt x="604" y="1645"/>
                      </a:cubicBezTo>
                      <a:cubicBezTo>
                        <a:pt x="602" y="1648"/>
                        <a:pt x="595" y="1647"/>
                        <a:pt x="591" y="1647"/>
                      </a:cubicBezTo>
                      <a:cubicBezTo>
                        <a:pt x="585" y="1647"/>
                        <a:pt x="573" y="1645"/>
                        <a:pt x="567" y="1645"/>
                      </a:cubicBezTo>
                      <a:cubicBezTo>
                        <a:pt x="563" y="1645"/>
                        <a:pt x="556" y="1644"/>
                        <a:pt x="552" y="1645"/>
                      </a:cubicBezTo>
                      <a:cubicBezTo>
                        <a:pt x="550" y="1646"/>
                        <a:pt x="544" y="1647"/>
                        <a:pt x="542" y="1649"/>
                      </a:cubicBezTo>
                      <a:cubicBezTo>
                        <a:pt x="541" y="1651"/>
                        <a:pt x="542" y="1657"/>
                        <a:pt x="542" y="1660"/>
                      </a:cubicBezTo>
                      <a:cubicBezTo>
                        <a:pt x="543" y="1663"/>
                        <a:pt x="545" y="1669"/>
                        <a:pt x="547" y="1671"/>
                      </a:cubicBezTo>
                      <a:cubicBezTo>
                        <a:pt x="547" y="1672"/>
                        <a:pt x="547" y="1672"/>
                        <a:pt x="548" y="1672"/>
                      </a:cubicBezTo>
                      <a:cubicBezTo>
                        <a:pt x="544" y="1672"/>
                        <a:pt x="541" y="1673"/>
                        <a:pt x="539" y="1674"/>
                      </a:cubicBezTo>
                      <a:cubicBezTo>
                        <a:pt x="535" y="1676"/>
                        <a:pt x="529" y="1683"/>
                        <a:pt x="526" y="1686"/>
                      </a:cubicBezTo>
                      <a:cubicBezTo>
                        <a:pt x="522" y="1689"/>
                        <a:pt x="515" y="1695"/>
                        <a:pt x="512" y="1697"/>
                      </a:cubicBezTo>
                      <a:cubicBezTo>
                        <a:pt x="506" y="1701"/>
                        <a:pt x="494" y="1707"/>
                        <a:pt x="488" y="1709"/>
                      </a:cubicBezTo>
                      <a:cubicBezTo>
                        <a:pt x="483" y="1710"/>
                        <a:pt x="473" y="1710"/>
                        <a:pt x="468" y="1709"/>
                      </a:cubicBezTo>
                      <a:cubicBezTo>
                        <a:pt x="464" y="1708"/>
                        <a:pt x="458" y="1705"/>
                        <a:pt x="455" y="1703"/>
                      </a:cubicBezTo>
                      <a:cubicBezTo>
                        <a:pt x="451" y="1700"/>
                        <a:pt x="446" y="1692"/>
                        <a:pt x="442" y="1689"/>
                      </a:cubicBezTo>
                      <a:cubicBezTo>
                        <a:pt x="440" y="1686"/>
                        <a:pt x="433" y="1682"/>
                        <a:pt x="431" y="1678"/>
                      </a:cubicBezTo>
                      <a:cubicBezTo>
                        <a:pt x="429" y="1675"/>
                        <a:pt x="430" y="1667"/>
                        <a:pt x="428" y="1664"/>
                      </a:cubicBezTo>
                      <a:cubicBezTo>
                        <a:pt x="427" y="1661"/>
                        <a:pt x="422" y="1657"/>
                        <a:pt x="420" y="1656"/>
                      </a:cubicBezTo>
                      <a:cubicBezTo>
                        <a:pt x="418" y="1654"/>
                        <a:pt x="413" y="1653"/>
                        <a:pt x="412" y="1651"/>
                      </a:cubicBezTo>
                      <a:cubicBezTo>
                        <a:pt x="410" y="1648"/>
                        <a:pt x="413" y="1641"/>
                        <a:pt x="412" y="1638"/>
                      </a:cubicBezTo>
                      <a:cubicBezTo>
                        <a:pt x="410" y="1636"/>
                        <a:pt x="404" y="1634"/>
                        <a:pt x="402" y="1633"/>
                      </a:cubicBezTo>
                      <a:cubicBezTo>
                        <a:pt x="399" y="1632"/>
                        <a:pt x="394" y="1631"/>
                        <a:pt x="392" y="1629"/>
                      </a:cubicBezTo>
                      <a:cubicBezTo>
                        <a:pt x="390" y="1627"/>
                        <a:pt x="390" y="1620"/>
                        <a:pt x="389" y="1618"/>
                      </a:cubicBezTo>
                      <a:cubicBezTo>
                        <a:pt x="387" y="1615"/>
                        <a:pt x="382" y="1612"/>
                        <a:pt x="379" y="1610"/>
                      </a:cubicBezTo>
                      <a:cubicBezTo>
                        <a:pt x="374" y="1607"/>
                        <a:pt x="362" y="1605"/>
                        <a:pt x="356" y="1604"/>
                      </a:cubicBezTo>
                      <a:cubicBezTo>
                        <a:pt x="351" y="1602"/>
                        <a:pt x="343" y="1599"/>
                        <a:pt x="339" y="1598"/>
                      </a:cubicBezTo>
                      <a:cubicBezTo>
                        <a:pt x="335" y="1597"/>
                        <a:pt x="327" y="1597"/>
                        <a:pt x="324" y="1598"/>
                      </a:cubicBezTo>
                      <a:cubicBezTo>
                        <a:pt x="322" y="1599"/>
                        <a:pt x="320" y="1602"/>
                        <a:pt x="318" y="1603"/>
                      </a:cubicBezTo>
                      <a:cubicBezTo>
                        <a:pt x="315" y="1604"/>
                        <a:pt x="308" y="1605"/>
                        <a:pt x="304" y="1604"/>
                      </a:cubicBezTo>
                      <a:cubicBezTo>
                        <a:pt x="303" y="1603"/>
                        <a:pt x="301" y="1602"/>
                        <a:pt x="299" y="1600"/>
                      </a:cubicBezTo>
                      <a:close/>
                    </a:path>
                  </a:pathLst>
                </a:custGeom>
                <a:grpFill/>
                <a:ln w="3175"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750"/>
                </a:p>
              </p:txBody>
            </p:sp>
            <p:sp>
              <p:nvSpPr>
                <p:cNvPr id="64" name="Freeform 203"/>
                <p:cNvSpPr>
                  <a:spLocks/>
                </p:cNvSpPr>
                <p:nvPr/>
              </p:nvSpPr>
              <p:spPr bwMode="auto">
                <a:xfrm>
                  <a:off x="6026151" y="3878263"/>
                  <a:ext cx="481013" cy="269875"/>
                </a:xfrm>
                <a:custGeom>
                  <a:avLst/>
                  <a:gdLst>
                    <a:gd name="T0" fmla="*/ 1694 w 1963"/>
                    <a:gd name="T1" fmla="*/ 107 h 1103"/>
                    <a:gd name="T2" fmla="*/ 1772 w 1963"/>
                    <a:gd name="T3" fmla="*/ 148 h 1103"/>
                    <a:gd name="T4" fmla="*/ 1784 w 1963"/>
                    <a:gd name="T5" fmla="*/ 185 h 1103"/>
                    <a:gd name="T6" fmla="*/ 1823 w 1963"/>
                    <a:gd name="T7" fmla="*/ 263 h 1103"/>
                    <a:gd name="T8" fmla="*/ 1791 w 1963"/>
                    <a:gd name="T9" fmla="*/ 393 h 1103"/>
                    <a:gd name="T10" fmla="*/ 1828 w 1963"/>
                    <a:gd name="T11" fmla="*/ 466 h 1103"/>
                    <a:gd name="T12" fmla="*/ 1906 w 1963"/>
                    <a:gd name="T13" fmla="*/ 518 h 1103"/>
                    <a:gd name="T14" fmla="*/ 1951 w 1963"/>
                    <a:gd name="T15" fmla="*/ 606 h 1103"/>
                    <a:gd name="T16" fmla="*/ 1876 w 1963"/>
                    <a:gd name="T17" fmla="*/ 666 h 1103"/>
                    <a:gd name="T18" fmla="*/ 1776 w 1963"/>
                    <a:gd name="T19" fmla="*/ 732 h 1103"/>
                    <a:gd name="T20" fmla="*/ 1641 w 1963"/>
                    <a:gd name="T21" fmla="*/ 865 h 1103"/>
                    <a:gd name="T22" fmla="*/ 1536 w 1963"/>
                    <a:gd name="T23" fmla="*/ 955 h 1103"/>
                    <a:gd name="T24" fmla="*/ 1415 w 1963"/>
                    <a:gd name="T25" fmla="*/ 929 h 1103"/>
                    <a:gd name="T26" fmla="*/ 1347 w 1963"/>
                    <a:gd name="T27" fmla="*/ 971 h 1103"/>
                    <a:gd name="T28" fmla="*/ 1447 w 1963"/>
                    <a:gd name="T29" fmla="*/ 1017 h 1103"/>
                    <a:gd name="T30" fmla="*/ 1348 w 1963"/>
                    <a:gd name="T31" fmla="*/ 1015 h 1103"/>
                    <a:gd name="T32" fmla="*/ 1247 w 1963"/>
                    <a:gd name="T33" fmla="*/ 1036 h 1103"/>
                    <a:gd name="T34" fmla="*/ 1199 w 1963"/>
                    <a:gd name="T35" fmla="*/ 993 h 1103"/>
                    <a:gd name="T36" fmla="*/ 1110 w 1963"/>
                    <a:gd name="T37" fmla="*/ 1009 h 1103"/>
                    <a:gd name="T38" fmla="*/ 1085 w 1963"/>
                    <a:gd name="T39" fmla="*/ 1026 h 1103"/>
                    <a:gd name="T40" fmla="*/ 1033 w 1963"/>
                    <a:gd name="T41" fmla="*/ 1031 h 1103"/>
                    <a:gd name="T42" fmla="*/ 979 w 1963"/>
                    <a:gd name="T43" fmla="*/ 1068 h 1103"/>
                    <a:gd name="T44" fmla="*/ 843 w 1963"/>
                    <a:gd name="T45" fmla="*/ 1019 h 1103"/>
                    <a:gd name="T46" fmla="*/ 773 w 1963"/>
                    <a:gd name="T47" fmla="*/ 1044 h 1103"/>
                    <a:gd name="T48" fmla="*/ 676 w 1963"/>
                    <a:gd name="T49" fmla="*/ 987 h 1103"/>
                    <a:gd name="T50" fmla="*/ 598 w 1963"/>
                    <a:gd name="T51" fmla="*/ 991 h 1103"/>
                    <a:gd name="T52" fmla="*/ 477 w 1963"/>
                    <a:gd name="T53" fmla="*/ 1052 h 1103"/>
                    <a:gd name="T54" fmla="*/ 325 w 1963"/>
                    <a:gd name="T55" fmla="*/ 1095 h 1103"/>
                    <a:gd name="T56" fmla="*/ 307 w 1963"/>
                    <a:gd name="T57" fmla="*/ 971 h 1103"/>
                    <a:gd name="T58" fmla="*/ 330 w 1963"/>
                    <a:gd name="T59" fmla="*/ 846 h 1103"/>
                    <a:gd name="T60" fmla="*/ 286 w 1963"/>
                    <a:gd name="T61" fmla="*/ 740 h 1103"/>
                    <a:gd name="T62" fmla="*/ 272 w 1963"/>
                    <a:gd name="T63" fmla="*/ 608 h 1103"/>
                    <a:gd name="T64" fmla="*/ 197 w 1963"/>
                    <a:gd name="T65" fmla="*/ 509 h 1103"/>
                    <a:gd name="T66" fmla="*/ 18 w 1963"/>
                    <a:gd name="T67" fmla="*/ 520 h 1103"/>
                    <a:gd name="T68" fmla="*/ 35 w 1963"/>
                    <a:gd name="T69" fmla="*/ 436 h 1103"/>
                    <a:gd name="T70" fmla="*/ 63 w 1963"/>
                    <a:gd name="T71" fmla="*/ 275 h 1103"/>
                    <a:gd name="T72" fmla="*/ 159 w 1963"/>
                    <a:gd name="T73" fmla="*/ 236 h 1103"/>
                    <a:gd name="T74" fmla="*/ 230 w 1963"/>
                    <a:gd name="T75" fmla="*/ 200 h 1103"/>
                    <a:gd name="T76" fmla="*/ 273 w 1963"/>
                    <a:gd name="T77" fmla="*/ 143 h 1103"/>
                    <a:gd name="T78" fmla="*/ 394 w 1963"/>
                    <a:gd name="T79" fmla="*/ 181 h 1103"/>
                    <a:gd name="T80" fmla="*/ 608 w 1963"/>
                    <a:gd name="T81" fmla="*/ 168 h 1103"/>
                    <a:gd name="T82" fmla="*/ 690 w 1963"/>
                    <a:gd name="T83" fmla="*/ 179 h 1103"/>
                    <a:gd name="T84" fmla="*/ 760 w 1963"/>
                    <a:gd name="T85" fmla="*/ 166 h 1103"/>
                    <a:gd name="T86" fmla="*/ 843 w 1963"/>
                    <a:gd name="T87" fmla="*/ 179 h 1103"/>
                    <a:gd name="T88" fmla="*/ 972 w 1963"/>
                    <a:gd name="T89" fmla="*/ 161 h 1103"/>
                    <a:gd name="T90" fmla="*/ 1065 w 1963"/>
                    <a:gd name="T91" fmla="*/ 190 h 1103"/>
                    <a:gd name="T92" fmla="*/ 1128 w 1963"/>
                    <a:gd name="T93" fmla="*/ 264 h 1103"/>
                    <a:gd name="T94" fmla="*/ 1242 w 1963"/>
                    <a:gd name="T95" fmla="*/ 256 h 1103"/>
                    <a:gd name="T96" fmla="*/ 1321 w 1963"/>
                    <a:gd name="T97" fmla="*/ 299 h 1103"/>
                    <a:gd name="T98" fmla="*/ 1387 w 1963"/>
                    <a:gd name="T99" fmla="*/ 333 h 1103"/>
                    <a:gd name="T100" fmla="*/ 1478 w 1963"/>
                    <a:gd name="T101" fmla="*/ 359 h 1103"/>
                    <a:gd name="T102" fmla="*/ 1546 w 1963"/>
                    <a:gd name="T103" fmla="*/ 338 h 1103"/>
                    <a:gd name="T104" fmla="*/ 1598 w 1963"/>
                    <a:gd name="T105" fmla="*/ 279 h 1103"/>
                    <a:gd name="T106" fmla="*/ 1556 w 1963"/>
                    <a:gd name="T107" fmla="*/ 271 h 1103"/>
                    <a:gd name="T108" fmla="*/ 1456 w 1963"/>
                    <a:gd name="T109" fmla="*/ 241 h 1103"/>
                    <a:gd name="T110" fmla="*/ 1440 w 1963"/>
                    <a:gd name="T111" fmla="*/ 148 h 1103"/>
                    <a:gd name="T112" fmla="*/ 1439 w 1963"/>
                    <a:gd name="T113" fmla="*/ 48 h 1103"/>
                    <a:gd name="T114" fmla="*/ 1490 w 1963"/>
                    <a:gd name="T115" fmla="*/ 28 h 1103"/>
                    <a:gd name="T116" fmla="*/ 1610 w 1963"/>
                    <a:gd name="T117" fmla="*/ 19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3" h="1103">
                      <a:moveTo>
                        <a:pt x="1644" y="24"/>
                      </a:moveTo>
                      <a:cubicBezTo>
                        <a:pt x="1649" y="23"/>
                        <a:pt x="1653" y="23"/>
                        <a:pt x="1656" y="23"/>
                      </a:cubicBezTo>
                      <a:cubicBezTo>
                        <a:pt x="1659" y="23"/>
                        <a:pt x="1666" y="22"/>
                        <a:pt x="1668" y="23"/>
                      </a:cubicBezTo>
                      <a:cubicBezTo>
                        <a:pt x="1672" y="25"/>
                        <a:pt x="1678" y="32"/>
                        <a:pt x="1681" y="36"/>
                      </a:cubicBezTo>
                      <a:cubicBezTo>
                        <a:pt x="1683" y="40"/>
                        <a:pt x="1689" y="48"/>
                        <a:pt x="1690" y="53"/>
                      </a:cubicBezTo>
                      <a:cubicBezTo>
                        <a:pt x="1691" y="58"/>
                        <a:pt x="1689" y="68"/>
                        <a:pt x="1690" y="73"/>
                      </a:cubicBezTo>
                      <a:cubicBezTo>
                        <a:pt x="1691" y="78"/>
                        <a:pt x="1697" y="87"/>
                        <a:pt x="1697" y="92"/>
                      </a:cubicBezTo>
                      <a:cubicBezTo>
                        <a:pt x="1697" y="96"/>
                        <a:pt x="1693" y="103"/>
                        <a:pt x="1694" y="107"/>
                      </a:cubicBezTo>
                      <a:cubicBezTo>
                        <a:pt x="1696" y="111"/>
                        <a:pt x="1705" y="117"/>
                        <a:pt x="1709" y="120"/>
                      </a:cubicBezTo>
                      <a:cubicBezTo>
                        <a:pt x="1712" y="124"/>
                        <a:pt x="1719" y="132"/>
                        <a:pt x="1722" y="137"/>
                      </a:cubicBezTo>
                      <a:cubicBezTo>
                        <a:pt x="1725" y="142"/>
                        <a:pt x="1730" y="154"/>
                        <a:pt x="1733" y="159"/>
                      </a:cubicBezTo>
                      <a:cubicBezTo>
                        <a:pt x="1735" y="161"/>
                        <a:pt x="1738" y="166"/>
                        <a:pt x="1740" y="167"/>
                      </a:cubicBezTo>
                      <a:cubicBezTo>
                        <a:pt x="1744" y="169"/>
                        <a:pt x="1754" y="168"/>
                        <a:pt x="1758" y="166"/>
                      </a:cubicBezTo>
                      <a:cubicBezTo>
                        <a:pt x="1760" y="164"/>
                        <a:pt x="1760" y="158"/>
                        <a:pt x="1762" y="156"/>
                      </a:cubicBezTo>
                      <a:cubicBezTo>
                        <a:pt x="1764" y="155"/>
                        <a:pt x="1769" y="157"/>
                        <a:pt x="1770" y="155"/>
                      </a:cubicBezTo>
                      <a:cubicBezTo>
                        <a:pt x="1772" y="154"/>
                        <a:pt x="1773" y="149"/>
                        <a:pt x="1772" y="148"/>
                      </a:cubicBezTo>
                      <a:cubicBezTo>
                        <a:pt x="1772" y="146"/>
                        <a:pt x="1768" y="144"/>
                        <a:pt x="1767" y="143"/>
                      </a:cubicBezTo>
                      <a:cubicBezTo>
                        <a:pt x="1765" y="142"/>
                        <a:pt x="1762" y="140"/>
                        <a:pt x="1762" y="138"/>
                      </a:cubicBezTo>
                      <a:cubicBezTo>
                        <a:pt x="1761" y="137"/>
                        <a:pt x="1763" y="133"/>
                        <a:pt x="1765" y="132"/>
                      </a:cubicBezTo>
                      <a:cubicBezTo>
                        <a:pt x="1766" y="131"/>
                        <a:pt x="1770" y="131"/>
                        <a:pt x="1771" y="132"/>
                      </a:cubicBezTo>
                      <a:cubicBezTo>
                        <a:pt x="1775" y="133"/>
                        <a:pt x="1782" y="137"/>
                        <a:pt x="1784" y="141"/>
                      </a:cubicBezTo>
                      <a:cubicBezTo>
                        <a:pt x="1787" y="144"/>
                        <a:pt x="1788" y="152"/>
                        <a:pt x="1788" y="156"/>
                      </a:cubicBezTo>
                      <a:cubicBezTo>
                        <a:pt x="1789" y="161"/>
                        <a:pt x="1790" y="170"/>
                        <a:pt x="1789" y="174"/>
                      </a:cubicBezTo>
                      <a:cubicBezTo>
                        <a:pt x="1788" y="177"/>
                        <a:pt x="1784" y="182"/>
                        <a:pt x="1784" y="185"/>
                      </a:cubicBezTo>
                      <a:cubicBezTo>
                        <a:pt x="1784" y="188"/>
                        <a:pt x="1786" y="192"/>
                        <a:pt x="1788" y="193"/>
                      </a:cubicBezTo>
                      <a:cubicBezTo>
                        <a:pt x="1791" y="196"/>
                        <a:pt x="1801" y="192"/>
                        <a:pt x="1804" y="195"/>
                      </a:cubicBezTo>
                      <a:cubicBezTo>
                        <a:pt x="1807" y="198"/>
                        <a:pt x="1807" y="207"/>
                        <a:pt x="1808" y="211"/>
                      </a:cubicBezTo>
                      <a:cubicBezTo>
                        <a:pt x="1809" y="214"/>
                        <a:pt x="1811" y="222"/>
                        <a:pt x="1813" y="224"/>
                      </a:cubicBezTo>
                      <a:cubicBezTo>
                        <a:pt x="1816" y="228"/>
                        <a:pt x="1825" y="230"/>
                        <a:pt x="1828" y="233"/>
                      </a:cubicBezTo>
                      <a:cubicBezTo>
                        <a:pt x="1831" y="235"/>
                        <a:pt x="1836" y="242"/>
                        <a:pt x="1837" y="246"/>
                      </a:cubicBezTo>
                      <a:cubicBezTo>
                        <a:pt x="1838" y="250"/>
                        <a:pt x="1840" y="259"/>
                        <a:pt x="1838" y="262"/>
                      </a:cubicBezTo>
                      <a:cubicBezTo>
                        <a:pt x="1835" y="265"/>
                        <a:pt x="1827" y="264"/>
                        <a:pt x="1823" y="263"/>
                      </a:cubicBezTo>
                      <a:cubicBezTo>
                        <a:pt x="1821" y="263"/>
                        <a:pt x="1816" y="258"/>
                        <a:pt x="1814" y="259"/>
                      </a:cubicBezTo>
                      <a:cubicBezTo>
                        <a:pt x="1810" y="262"/>
                        <a:pt x="1812" y="272"/>
                        <a:pt x="1812" y="277"/>
                      </a:cubicBezTo>
                      <a:cubicBezTo>
                        <a:pt x="1811" y="282"/>
                        <a:pt x="1811" y="292"/>
                        <a:pt x="1812" y="297"/>
                      </a:cubicBezTo>
                      <a:cubicBezTo>
                        <a:pt x="1813" y="306"/>
                        <a:pt x="1819" y="322"/>
                        <a:pt x="1823" y="329"/>
                      </a:cubicBezTo>
                      <a:cubicBezTo>
                        <a:pt x="1826" y="333"/>
                        <a:pt x="1836" y="337"/>
                        <a:pt x="1837" y="341"/>
                      </a:cubicBezTo>
                      <a:cubicBezTo>
                        <a:pt x="1839" y="346"/>
                        <a:pt x="1836" y="357"/>
                        <a:pt x="1833" y="362"/>
                      </a:cubicBezTo>
                      <a:cubicBezTo>
                        <a:pt x="1829" y="368"/>
                        <a:pt x="1817" y="378"/>
                        <a:pt x="1811" y="383"/>
                      </a:cubicBezTo>
                      <a:cubicBezTo>
                        <a:pt x="1806" y="386"/>
                        <a:pt x="1795" y="389"/>
                        <a:pt x="1791" y="393"/>
                      </a:cubicBezTo>
                      <a:cubicBezTo>
                        <a:pt x="1790" y="395"/>
                        <a:pt x="1788" y="398"/>
                        <a:pt x="1788" y="400"/>
                      </a:cubicBezTo>
                      <a:cubicBezTo>
                        <a:pt x="1787" y="403"/>
                        <a:pt x="1787" y="409"/>
                        <a:pt x="1788" y="412"/>
                      </a:cubicBezTo>
                      <a:cubicBezTo>
                        <a:pt x="1790" y="416"/>
                        <a:pt x="1798" y="421"/>
                        <a:pt x="1801" y="424"/>
                      </a:cubicBezTo>
                      <a:cubicBezTo>
                        <a:pt x="1803" y="426"/>
                        <a:pt x="1808" y="428"/>
                        <a:pt x="1809" y="430"/>
                      </a:cubicBezTo>
                      <a:cubicBezTo>
                        <a:pt x="1810" y="433"/>
                        <a:pt x="1804" y="438"/>
                        <a:pt x="1804" y="441"/>
                      </a:cubicBezTo>
                      <a:cubicBezTo>
                        <a:pt x="1804" y="444"/>
                        <a:pt x="1805" y="450"/>
                        <a:pt x="1807" y="452"/>
                      </a:cubicBezTo>
                      <a:cubicBezTo>
                        <a:pt x="1809" y="454"/>
                        <a:pt x="1816" y="453"/>
                        <a:pt x="1819" y="454"/>
                      </a:cubicBezTo>
                      <a:cubicBezTo>
                        <a:pt x="1822" y="456"/>
                        <a:pt x="1826" y="463"/>
                        <a:pt x="1828" y="466"/>
                      </a:cubicBezTo>
                      <a:cubicBezTo>
                        <a:pt x="1830" y="469"/>
                        <a:pt x="1832" y="477"/>
                        <a:pt x="1834" y="480"/>
                      </a:cubicBezTo>
                      <a:cubicBezTo>
                        <a:pt x="1836" y="483"/>
                        <a:pt x="1844" y="487"/>
                        <a:pt x="1846" y="491"/>
                      </a:cubicBezTo>
                      <a:cubicBezTo>
                        <a:pt x="1848" y="494"/>
                        <a:pt x="1849" y="500"/>
                        <a:pt x="1851" y="503"/>
                      </a:cubicBezTo>
                      <a:cubicBezTo>
                        <a:pt x="1852" y="504"/>
                        <a:pt x="1855" y="505"/>
                        <a:pt x="1857" y="505"/>
                      </a:cubicBezTo>
                      <a:cubicBezTo>
                        <a:pt x="1860" y="506"/>
                        <a:pt x="1868" y="506"/>
                        <a:pt x="1871" y="504"/>
                      </a:cubicBezTo>
                      <a:cubicBezTo>
                        <a:pt x="1873" y="503"/>
                        <a:pt x="1873" y="496"/>
                        <a:pt x="1876" y="496"/>
                      </a:cubicBezTo>
                      <a:cubicBezTo>
                        <a:pt x="1879" y="495"/>
                        <a:pt x="1885" y="501"/>
                        <a:pt x="1888" y="503"/>
                      </a:cubicBezTo>
                      <a:cubicBezTo>
                        <a:pt x="1892" y="507"/>
                        <a:pt x="1901" y="514"/>
                        <a:pt x="1906" y="518"/>
                      </a:cubicBezTo>
                      <a:cubicBezTo>
                        <a:pt x="1912" y="523"/>
                        <a:pt x="1925" y="531"/>
                        <a:pt x="1931" y="536"/>
                      </a:cubicBezTo>
                      <a:cubicBezTo>
                        <a:pt x="1937" y="540"/>
                        <a:pt x="1948" y="550"/>
                        <a:pt x="1953" y="555"/>
                      </a:cubicBezTo>
                      <a:cubicBezTo>
                        <a:pt x="1956" y="558"/>
                        <a:pt x="1963" y="564"/>
                        <a:pt x="1963" y="568"/>
                      </a:cubicBezTo>
                      <a:cubicBezTo>
                        <a:pt x="1963" y="570"/>
                        <a:pt x="1959" y="574"/>
                        <a:pt x="1956" y="576"/>
                      </a:cubicBezTo>
                      <a:cubicBezTo>
                        <a:pt x="1954" y="577"/>
                        <a:pt x="1948" y="574"/>
                        <a:pt x="1945" y="576"/>
                      </a:cubicBezTo>
                      <a:cubicBezTo>
                        <a:pt x="1943" y="577"/>
                        <a:pt x="1939" y="581"/>
                        <a:pt x="1939" y="584"/>
                      </a:cubicBezTo>
                      <a:cubicBezTo>
                        <a:pt x="1938" y="587"/>
                        <a:pt x="1942" y="592"/>
                        <a:pt x="1943" y="594"/>
                      </a:cubicBezTo>
                      <a:cubicBezTo>
                        <a:pt x="1945" y="597"/>
                        <a:pt x="1950" y="602"/>
                        <a:pt x="1951" y="606"/>
                      </a:cubicBezTo>
                      <a:cubicBezTo>
                        <a:pt x="1952" y="608"/>
                        <a:pt x="1952" y="615"/>
                        <a:pt x="1952" y="620"/>
                      </a:cubicBezTo>
                      <a:cubicBezTo>
                        <a:pt x="1951" y="620"/>
                        <a:pt x="1950" y="620"/>
                        <a:pt x="1949" y="620"/>
                      </a:cubicBezTo>
                      <a:cubicBezTo>
                        <a:pt x="1946" y="621"/>
                        <a:pt x="1941" y="626"/>
                        <a:pt x="1938" y="627"/>
                      </a:cubicBezTo>
                      <a:cubicBezTo>
                        <a:pt x="1934" y="628"/>
                        <a:pt x="1925" y="629"/>
                        <a:pt x="1921" y="629"/>
                      </a:cubicBezTo>
                      <a:cubicBezTo>
                        <a:pt x="1918" y="628"/>
                        <a:pt x="1912" y="626"/>
                        <a:pt x="1910" y="626"/>
                      </a:cubicBezTo>
                      <a:cubicBezTo>
                        <a:pt x="1906" y="625"/>
                        <a:pt x="1899" y="625"/>
                        <a:pt x="1896" y="627"/>
                      </a:cubicBezTo>
                      <a:cubicBezTo>
                        <a:pt x="1893" y="630"/>
                        <a:pt x="1891" y="639"/>
                        <a:pt x="1889" y="643"/>
                      </a:cubicBezTo>
                      <a:cubicBezTo>
                        <a:pt x="1886" y="649"/>
                        <a:pt x="1881" y="661"/>
                        <a:pt x="1876" y="666"/>
                      </a:cubicBezTo>
                      <a:cubicBezTo>
                        <a:pt x="1871" y="672"/>
                        <a:pt x="1858" y="679"/>
                        <a:pt x="1852" y="683"/>
                      </a:cubicBezTo>
                      <a:cubicBezTo>
                        <a:pt x="1847" y="687"/>
                        <a:pt x="1839" y="696"/>
                        <a:pt x="1834" y="699"/>
                      </a:cubicBezTo>
                      <a:cubicBezTo>
                        <a:pt x="1830" y="702"/>
                        <a:pt x="1820" y="708"/>
                        <a:pt x="1815" y="707"/>
                      </a:cubicBezTo>
                      <a:cubicBezTo>
                        <a:pt x="1812" y="706"/>
                        <a:pt x="1810" y="700"/>
                        <a:pt x="1807" y="699"/>
                      </a:cubicBezTo>
                      <a:cubicBezTo>
                        <a:pt x="1805" y="698"/>
                        <a:pt x="1800" y="696"/>
                        <a:pt x="1797" y="697"/>
                      </a:cubicBezTo>
                      <a:cubicBezTo>
                        <a:pt x="1795" y="698"/>
                        <a:pt x="1794" y="702"/>
                        <a:pt x="1793" y="704"/>
                      </a:cubicBezTo>
                      <a:cubicBezTo>
                        <a:pt x="1791" y="707"/>
                        <a:pt x="1790" y="715"/>
                        <a:pt x="1788" y="718"/>
                      </a:cubicBezTo>
                      <a:cubicBezTo>
                        <a:pt x="1786" y="722"/>
                        <a:pt x="1779" y="729"/>
                        <a:pt x="1776" y="732"/>
                      </a:cubicBezTo>
                      <a:cubicBezTo>
                        <a:pt x="1771" y="738"/>
                        <a:pt x="1760" y="749"/>
                        <a:pt x="1755" y="755"/>
                      </a:cubicBezTo>
                      <a:cubicBezTo>
                        <a:pt x="1746" y="765"/>
                        <a:pt x="1730" y="787"/>
                        <a:pt x="1722" y="798"/>
                      </a:cubicBezTo>
                      <a:cubicBezTo>
                        <a:pt x="1717" y="805"/>
                        <a:pt x="1710" y="823"/>
                        <a:pt x="1702" y="826"/>
                      </a:cubicBezTo>
                      <a:cubicBezTo>
                        <a:pt x="1698" y="828"/>
                        <a:pt x="1690" y="822"/>
                        <a:pt x="1686" y="823"/>
                      </a:cubicBezTo>
                      <a:cubicBezTo>
                        <a:pt x="1682" y="823"/>
                        <a:pt x="1673" y="827"/>
                        <a:pt x="1673" y="829"/>
                      </a:cubicBezTo>
                      <a:cubicBezTo>
                        <a:pt x="1673" y="830"/>
                        <a:pt x="1666" y="842"/>
                        <a:pt x="1662" y="845"/>
                      </a:cubicBezTo>
                      <a:cubicBezTo>
                        <a:pt x="1660" y="847"/>
                        <a:pt x="1652" y="849"/>
                        <a:pt x="1649" y="851"/>
                      </a:cubicBezTo>
                      <a:cubicBezTo>
                        <a:pt x="1646" y="854"/>
                        <a:pt x="1644" y="862"/>
                        <a:pt x="1641" y="865"/>
                      </a:cubicBezTo>
                      <a:cubicBezTo>
                        <a:pt x="1638" y="868"/>
                        <a:pt x="1629" y="873"/>
                        <a:pt x="1625" y="876"/>
                      </a:cubicBezTo>
                      <a:cubicBezTo>
                        <a:pt x="1620" y="878"/>
                        <a:pt x="1610" y="881"/>
                        <a:pt x="1605" y="884"/>
                      </a:cubicBezTo>
                      <a:cubicBezTo>
                        <a:pt x="1603" y="886"/>
                        <a:pt x="1598" y="891"/>
                        <a:pt x="1596" y="893"/>
                      </a:cubicBezTo>
                      <a:cubicBezTo>
                        <a:pt x="1592" y="897"/>
                        <a:pt x="1586" y="906"/>
                        <a:pt x="1582" y="909"/>
                      </a:cubicBezTo>
                      <a:cubicBezTo>
                        <a:pt x="1577" y="913"/>
                        <a:pt x="1564" y="914"/>
                        <a:pt x="1559" y="917"/>
                      </a:cubicBezTo>
                      <a:cubicBezTo>
                        <a:pt x="1555" y="919"/>
                        <a:pt x="1549" y="926"/>
                        <a:pt x="1547" y="930"/>
                      </a:cubicBezTo>
                      <a:cubicBezTo>
                        <a:pt x="1545" y="933"/>
                        <a:pt x="1544" y="940"/>
                        <a:pt x="1543" y="943"/>
                      </a:cubicBezTo>
                      <a:cubicBezTo>
                        <a:pt x="1541" y="946"/>
                        <a:pt x="1539" y="953"/>
                        <a:pt x="1536" y="955"/>
                      </a:cubicBezTo>
                      <a:cubicBezTo>
                        <a:pt x="1531" y="958"/>
                        <a:pt x="1518" y="961"/>
                        <a:pt x="1512" y="961"/>
                      </a:cubicBezTo>
                      <a:cubicBezTo>
                        <a:pt x="1508" y="961"/>
                        <a:pt x="1501" y="957"/>
                        <a:pt x="1497" y="956"/>
                      </a:cubicBezTo>
                      <a:cubicBezTo>
                        <a:pt x="1493" y="956"/>
                        <a:pt x="1486" y="957"/>
                        <a:pt x="1482" y="957"/>
                      </a:cubicBezTo>
                      <a:cubicBezTo>
                        <a:pt x="1478" y="956"/>
                        <a:pt x="1469" y="954"/>
                        <a:pt x="1466" y="950"/>
                      </a:cubicBezTo>
                      <a:cubicBezTo>
                        <a:pt x="1464" y="948"/>
                        <a:pt x="1466" y="940"/>
                        <a:pt x="1464" y="937"/>
                      </a:cubicBezTo>
                      <a:cubicBezTo>
                        <a:pt x="1462" y="934"/>
                        <a:pt x="1454" y="932"/>
                        <a:pt x="1450" y="932"/>
                      </a:cubicBezTo>
                      <a:cubicBezTo>
                        <a:pt x="1448" y="932"/>
                        <a:pt x="1443" y="935"/>
                        <a:pt x="1440" y="936"/>
                      </a:cubicBezTo>
                      <a:cubicBezTo>
                        <a:pt x="1434" y="936"/>
                        <a:pt x="1421" y="932"/>
                        <a:pt x="1415" y="929"/>
                      </a:cubicBezTo>
                      <a:cubicBezTo>
                        <a:pt x="1411" y="928"/>
                        <a:pt x="1406" y="923"/>
                        <a:pt x="1403" y="920"/>
                      </a:cubicBezTo>
                      <a:cubicBezTo>
                        <a:pt x="1400" y="918"/>
                        <a:pt x="1396" y="912"/>
                        <a:pt x="1394" y="909"/>
                      </a:cubicBezTo>
                      <a:cubicBezTo>
                        <a:pt x="1390" y="906"/>
                        <a:pt x="1383" y="899"/>
                        <a:pt x="1379" y="897"/>
                      </a:cubicBezTo>
                      <a:cubicBezTo>
                        <a:pt x="1376" y="896"/>
                        <a:pt x="1368" y="895"/>
                        <a:pt x="1364" y="897"/>
                      </a:cubicBezTo>
                      <a:cubicBezTo>
                        <a:pt x="1360" y="898"/>
                        <a:pt x="1353" y="906"/>
                        <a:pt x="1352" y="911"/>
                      </a:cubicBezTo>
                      <a:cubicBezTo>
                        <a:pt x="1350" y="916"/>
                        <a:pt x="1356" y="926"/>
                        <a:pt x="1355" y="931"/>
                      </a:cubicBezTo>
                      <a:cubicBezTo>
                        <a:pt x="1354" y="937"/>
                        <a:pt x="1345" y="946"/>
                        <a:pt x="1344" y="952"/>
                      </a:cubicBezTo>
                      <a:cubicBezTo>
                        <a:pt x="1343" y="957"/>
                        <a:pt x="1345" y="967"/>
                        <a:pt x="1347" y="971"/>
                      </a:cubicBezTo>
                      <a:cubicBezTo>
                        <a:pt x="1349" y="974"/>
                        <a:pt x="1355" y="977"/>
                        <a:pt x="1357" y="980"/>
                      </a:cubicBezTo>
                      <a:cubicBezTo>
                        <a:pt x="1360" y="983"/>
                        <a:pt x="1363" y="991"/>
                        <a:pt x="1365" y="993"/>
                      </a:cubicBezTo>
                      <a:cubicBezTo>
                        <a:pt x="1368" y="996"/>
                        <a:pt x="1374" y="1001"/>
                        <a:pt x="1378" y="1002"/>
                      </a:cubicBezTo>
                      <a:cubicBezTo>
                        <a:pt x="1383" y="1004"/>
                        <a:pt x="1394" y="1001"/>
                        <a:pt x="1399" y="1003"/>
                      </a:cubicBezTo>
                      <a:cubicBezTo>
                        <a:pt x="1404" y="1004"/>
                        <a:pt x="1410" y="1011"/>
                        <a:pt x="1415" y="1013"/>
                      </a:cubicBezTo>
                      <a:cubicBezTo>
                        <a:pt x="1417" y="1014"/>
                        <a:pt x="1423" y="1017"/>
                        <a:pt x="1426" y="1017"/>
                      </a:cubicBezTo>
                      <a:cubicBezTo>
                        <a:pt x="1429" y="1017"/>
                        <a:pt x="1433" y="1016"/>
                        <a:pt x="1435" y="1016"/>
                      </a:cubicBezTo>
                      <a:cubicBezTo>
                        <a:pt x="1438" y="1016"/>
                        <a:pt x="1444" y="1016"/>
                        <a:pt x="1447" y="1017"/>
                      </a:cubicBezTo>
                      <a:cubicBezTo>
                        <a:pt x="1450" y="1018"/>
                        <a:pt x="1455" y="1023"/>
                        <a:pt x="1456" y="1026"/>
                      </a:cubicBezTo>
                      <a:cubicBezTo>
                        <a:pt x="1456" y="1028"/>
                        <a:pt x="1455" y="1032"/>
                        <a:pt x="1453" y="1033"/>
                      </a:cubicBezTo>
                      <a:cubicBezTo>
                        <a:pt x="1449" y="1037"/>
                        <a:pt x="1437" y="1040"/>
                        <a:pt x="1432" y="1040"/>
                      </a:cubicBezTo>
                      <a:cubicBezTo>
                        <a:pt x="1427" y="1040"/>
                        <a:pt x="1418" y="1035"/>
                        <a:pt x="1413" y="1033"/>
                      </a:cubicBezTo>
                      <a:cubicBezTo>
                        <a:pt x="1409" y="1032"/>
                        <a:pt x="1401" y="1028"/>
                        <a:pt x="1396" y="1026"/>
                      </a:cubicBezTo>
                      <a:cubicBezTo>
                        <a:pt x="1392" y="1025"/>
                        <a:pt x="1384" y="1024"/>
                        <a:pt x="1380" y="1024"/>
                      </a:cubicBezTo>
                      <a:cubicBezTo>
                        <a:pt x="1376" y="1023"/>
                        <a:pt x="1367" y="1027"/>
                        <a:pt x="1363" y="1026"/>
                      </a:cubicBezTo>
                      <a:cubicBezTo>
                        <a:pt x="1358" y="1025"/>
                        <a:pt x="1351" y="1018"/>
                        <a:pt x="1348" y="1015"/>
                      </a:cubicBezTo>
                      <a:cubicBezTo>
                        <a:pt x="1345" y="1012"/>
                        <a:pt x="1341" y="1001"/>
                        <a:pt x="1337" y="1002"/>
                      </a:cubicBezTo>
                      <a:cubicBezTo>
                        <a:pt x="1335" y="1002"/>
                        <a:pt x="1335" y="1008"/>
                        <a:pt x="1333" y="1009"/>
                      </a:cubicBezTo>
                      <a:cubicBezTo>
                        <a:pt x="1330" y="1012"/>
                        <a:pt x="1322" y="1013"/>
                        <a:pt x="1318" y="1014"/>
                      </a:cubicBezTo>
                      <a:cubicBezTo>
                        <a:pt x="1311" y="1016"/>
                        <a:pt x="1295" y="1017"/>
                        <a:pt x="1288" y="1020"/>
                      </a:cubicBezTo>
                      <a:cubicBezTo>
                        <a:pt x="1285" y="1022"/>
                        <a:pt x="1281" y="1028"/>
                        <a:pt x="1278" y="1030"/>
                      </a:cubicBezTo>
                      <a:cubicBezTo>
                        <a:pt x="1276" y="1033"/>
                        <a:pt x="1270" y="1037"/>
                        <a:pt x="1267" y="1038"/>
                      </a:cubicBezTo>
                      <a:cubicBezTo>
                        <a:pt x="1264" y="1039"/>
                        <a:pt x="1259" y="1041"/>
                        <a:pt x="1256" y="1040"/>
                      </a:cubicBezTo>
                      <a:cubicBezTo>
                        <a:pt x="1254" y="1040"/>
                        <a:pt x="1248" y="1038"/>
                        <a:pt x="1247" y="1036"/>
                      </a:cubicBezTo>
                      <a:cubicBezTo>
                        <a:pt x="1246" y="1033"/>
                        <a:pt x="1248" y="1027"/>
                        <a:pt x="1249" y="1024"/>
                      </a:cubicBezTo>
                      <a:cubicBezTo>
                        <a:pt x="1249" y="1022"/>
                        <a:pt x="1254" y="1017"/>
                        <a:pt x="1253" y="1015"/>
                      </a:cubicBezTo>
                      <a:cubicBezTo>
                        <a:pt x="1252" y="1012"/>
                        <a:pt x="1247" y="1011"/>
                        <a:pt x="1244" y="1011"/>
                      </a:cubicBezTo>
                      <a:cubicBezTo>
                        <a:pt x="1242" y="1011"/>
                        <a:pt x="1236" y="1011"/>
                        <a:pt x="1234" y="1012"/>
                      </a:cubicBezTo>
                      <a:cubicBezTo>
                        <a:pt x="1232" y="1013"/>
                        <a:pt x="1228" y="1018"/>
                        <a:pt x="1226" y="1018"/>
                      </a:cubicBezTo>
                      <a:cubicBezTo>
                        <a:pt x="1222" y="1020"/>
                        <a:pt x="1214" y="1020"/>
                        <a:pt x="1210" y="1019"/>
                      </a:cubicBezTo>
                      <a:cubicBezTo>
                        <a:pt x="1207" y="1017"/>
                        <a:pt x="1201" y="1012"/>
                        <a:pt x="1199" y="1008"/>
                      </a:cubicBezTo>
                      <a:cubicBezTo>
                        <a:pt x="1197" y="1005"/>
                        <a:pt x="1201" y="996"/>
                        <a:pt x="1199" y="993"/>
                      </a:cubicBezTo>
                      <a:cubicBezTo>
                        <a:pt x="1196" y="990"/>
                        <a:pt x="1186" y="991"/>
                        <a:pt x="1182" y="992"/>
                      </a:cubicBezTo>
                      <a:cubicBezTo>
                        <a:pt x="1178" y="993"/>
                        <a:pt x="1168" y="1000"/>
                        <a:pt x="1167" y="1000"/>
                      </a:cubicBezTo>
                      <a:cubicBezTo>
                        <a:pt x="1166" y="1000"/>
                        <a:pt x="1152" y="1003"/>
                        <a:pt x="1147" y="1001"/>
                      </a:cubicBezTo>
                      <a:cubicBezTo>
                        <a:pt x="1145" y="999"/>
                        <a:pt x="1143" y="992"/>
                        <a:pt x="1141" y="990"/>
                      </a:cubicBezTo>
                      <a:cubicBezTo>
                        <a:pt x="1138" y="988"/>
                        <a:pt x="1130" y="986"/>
                        <a:pt x="1127" y="985"/>
                      </a:cubicBezTo>
                      <a:cubicBezTo>
                        <a:pt x="1123" y="984"/>
                        <a:pt x="1116" y="983"/>
                        <a:pt x="1113" y="985"/>
                      </a:cubicBezTo>
                      <a:cubicBezTo>
                        <a:pt x="1110" y="987"/>
                        <a:pt x="1108" y="994"/>
                        <a:pt x="1108" y="997"/>
                      </a:cubicBezTo>
                      <a:cubicBezTo>
                        <a:pt x="1107" y="1000"/>
                        <a:pt x="1110" y="1006"/>
                        <a:pt x="1110" y="1009"/>
                      </a:cubicBezTo>
                      <a:cubicBezTo>
                        <a:pt x="1110" y="1016"/>
                        <a:pt x="1107" y="1029"/>
                        <a:pt x="1107" y="1035"/>
                      </a:cubicBezTo>
                      <a:cubicBezTo>
                        <a:pt x="1107" y="1039"/>
                        <a:pt x="1111" y="1047"/>
                        <a:pt x="1111" y="1051"/>
                      </a:cubicBezTo>
                      <a:cubicBezTo>
                        <a:pt x="1110" y="1054"/>
                        <a:pt x="1107" y="1059"/>
                        <a:pt x="1105" y="1061"/>
                      </a:cubicBezTo>
                      <a:cubicBezTo>
                        <a:pt x="1101" y="1062"/>
                        <a:pt x="1093" y="1063"/>
                        <a:pt x="1090" y="1061"/>
                      </a:cubicBezTo>
                      <a:cubicBezTo>
                        <a:pt x="1087" y="1060"/>
                        <a:pt x="1083" y="1054"/>
                        <a:pt x="1082" y="1051"/>
                      </a:cubicBezTo>
                      <a:cubicBezTo>
                        <a:pt x="1082" y="1049"/>
                        <a:pt x="1082" y="1045"/>
                        <a:pt x="1083" y="1043"/>
                      </a:cubicBezTo>
                      <a:cubicBezTo>
                        <a:pt x="1084" y="1039"/>
                        <a:pt x="1092" y="1035"/>
                        <a:pt x="1092" y="1031"/>
                      </a:cubicBezTo>
                      <a:cubicBezTo>
                        <a:pt x="1091" y="1029"/>
                        <a:pt x="1087" y="1027"/>
                        <a:pt x="1085" y="1026"/>
                      </a:cubicBezTo>
                      <a:cubicBezTo>
                        <a:pt x="1083" y="1026"/>
                        <a:pt x="1077" y="1028"/>
                        <a:pt x="1075" y="1029"/>
                      </a:cubicBezTo>
                      <a:cubicBezTo>
                        <a:pt x="1071" y="1031"/>
                        <a:pt x="1062" y="1035"/>
                        <a:pt x="1060" y="1038"/>
                      </a:cubicBezTo>
                      <a:cubicBezTo>
                        <a:pt x="1059" y="1040"/>
                        <a:pt x="1059" y="1045"/>
                        <a:pt x="1058" y="1048"/>
                      </a:cubicBezTo>
                      <a:cubicBezTo>
                        <a:pt x="1056" y="1051"/>
                        <a:pt x="1050" y="1058"/>
                        <a:pt x="1047" y="1060"/>
                      </a:cubicBezTo>
                      <a:cubicBezTo>
                        <a:pt x="1044" y="1062"/>
                        <a:pt x="1037" y="1067"/>
                        <a:pt x="1033" y="1066"/>
                      </a:cubicBezTo>
                      <a:cubicBezTo>
                        <a:pt x="1031" y="1065"/>
                        <a:pt x="1029" y="1058"/>
                        <a:pt x="1028" y="1056"/>
                      </a:cubicBezTo>
                      <a:cubicBezTo>
                        <a:pt x="1027" y="1053"/>
                        <a:pt x="1025" y="1046"/>
                        <a:pt x="1025" y="1043"/>
                      </a:cubicBezTo>
                      <a:cubicBezTo>
                        <a:pt x="1026" y="1040"/>
                        <a:pt x="1032" y="1034"/>
                        <a:pt x="1033" y="1031"/>
                      </a:cubicBezTo>
                      <a:cubicBezTo>
                        <a:pt x="1034" y="1028"/>
                        <a:pt x="1033" y="1022"/>
                        <a:pt x="1033" y="1019"/>
                      </a:cubicBezTo>
                      <a:cubicBezTo>
                        <a:pt x="1033" y="1016"/>
                        <a:pt x="1035" y="1011"/>
                        <a:pt x="1033" y="1009"/>
                      </a:cubicBezTo>
                      <a:cubicBezTo>
                        <a:pt x="1032" y="1007"/>
                        <a:pt x="1027" y="1005"/>
                        <a:pt x="1024" y="1005"/>
                      </a:cubicBezTo>
                      <a:cubicBezTo>
                        <a:pt x="1022" y="1006"/>
                        <a:pt x="1017" y="1009"/>
                        <a:pt x="1015" y="1011"/>
                      </a:cubicBezTo>
                      <a:cubicBezTo>
                        <a:pt x="1014" y="1014"/>
                        <a:pt x="1015" y="1022"/>
                        <a:pt x="1013" y="1025"/>
                      </a:cubicBezTo>
                      <a:cubicBezTo>
                        <a:pt x="1011" y="1028"/>
                        <a:pt x="1005" y="1029"/>
                        <a:pt x="1003" y="1031"/>
                      </a:cubicBezTo>
                      <a:cubicBezTo>
                        <a:pt x="1000" y="1034"/>
                        <a:pt x="995" y="1042"/>
                        <a:pt x="993" y="1046"/>
                      </a:cubicBezTo>
                      <a:cubicBezTo>
                        <a:pt x="989" y="1051"/>
                        <a:pt x="985" y="1065"/>
                        <a:pt x="979" y="1068"/>
                      </a:cubicBezTo>
                      <a:cubicBezTo>
                        <a:pt x="974" y="1071"/>
                        <a:pt x="962" y="1068"/>
                        <a:pt x="957" y="1069"/>
                      </a:cubicBezTo>
                      <a:cubicBezTo>
                        <a:pt x="953" y="1070"/>
                        <a:pt x="945" y="1075"/>
                        <a:pt x="941" y="1075"/>
                      </a:cubicBezTo>
                      <a:cubicBezTo>
                        <a:pt x="935" y="1076"/>
                        <a:pt x="925" y="1070"/>
                        <a:pt x="920" y="1068"/>
                      </a:cubicBezTo>
                      <a:cubicBezTo>
                        <a:pt x="915" y="1065"/>
                        <a:pt x="905" y="1059"/>
                        <a:pt x="900" y="1056"/>
                      </a:cubicBezTo>
                      <a:cubicBezTo>
                        <a:pt x="895" y="1053"/>
                        <a:pt x="885" y="1049"/>
                        <a:pt x="881" y="1047"/>
                      </a:cubicBezTo>
                      <a:cubicBezTo>
                        <a:pt x="877" y="1045"/>
                        <a:pt x="870" y="1040"/>
                        <a:pt x="867" y="1037"/>
                      </a:cubicBezTo>
                      <a:cubicBezTo>
                        <a:pt x="864" y="1035"/>
                        <a:pt x="859" y="1027"/>
                        <a:pt x="855" y="1025"/>
                      </a:cubicBezTo>
                      <a:cubicBezTo>
                        <a:pt x="852" y="1023"/>
                        <a:pt x="846" y="1020"/>
                        <a:pt x="843" y="1019"/>
                      </a:cubicBezTo>
                      <a:cubicBezTo>
                        <a:pt x="839" y="1017"/>
                        <a:pt x="830" y="1016"/>
                        <a:pt x="827" y="1014"/>
                      </a:cubicBezTo>
                      <a:cubicBezTo>
                        <a:pt x="824" y="1012"/>
                        <a:pt x="821" y="1006"/>
                        <a:pt x="819" y="1004"/>
                      </a:cubicBezTo>
                      <a:cubicBezTo>
                        <a:pt x="818" y="1002"/>
                        <a:pt x="814" y="999"/>
                        <a:pt x="812" y="998"/>
                      </a:cubicBezTo>
                      <a:cubicBezTo>
                        <a:pt x="809" y="998"/>
                        <a:pt x="803" y="1001"/>
                        <a:pt x="801" y="1003"/>
                      </a:cubicBezTo>
                      <a:cubicBezTo>
                        <a:pt x="798" y="1006"/>
                        <a:pt x="792" y="1013"/>
                        <a:pt x="791" y="1018"/>
                      </a:cubicBezTo>
                      <a:cubicBezTo>
                        <a:pt x="791" y="1022"/>
                        <a:pt x="800" y="1029"/>
                        <a:pt x="800" y="1034"/>
                      </a:cubicBezTo>
                      <a:cubicBezTo>
                        <a:pt x="799" y="1037"/>
                        <a:pt x="796" y="1041"/>
                        <a:pt x="794" y="1043"/>
                      </a:cubicBezTo>
                      <a:cubicBezTo>
                        <a:pt x="789" y="1045"/>
                        <a:pt x="778" y="1045"/>
                        <a:pt x="773" y="1044"/>
                      </a:cubicBezTo>
                      <a:cubicBezTo>
                        <a:pt x="769" y="1043"/>
                        <a:pt x="762" y="1039"/>
                        <a:pt x="759" y="1036"/>
                      </a:cubicBezTo>
                      <a:cubicBezTo>
                        <a:pt x="757" y="1033"/>
                        <a:pt x="756" y="1023"/>
                        <a:pt x="753" y="1021"/>
                      </a:cubicBezTo>
                      <a:cubicBezTo>
                        <a:pt x="750" y="1019"/>
                        <a:pt x="741" y="1019"/>
                        <a:pt x="738" y="1020"/>
                      </a:cubicBezTo>
                      <a:cubicBezTo>
                        <a:pt x="736" y="1022"/>
                        <a:pt x="734" y="1027"/>
                        <a:pt x="731" y="1029"/>
                      </a:cubicBezTo>
                      <a:cubicBezTo>
                        <a:pt x="728" y="1031"/>
                        <a:pt x="719" y="1034"/>
                        <a:pt x="714" y="1033"/>
                      </a:cubicBezTo>
                      <a:cubicBezTo>
                        <a:pt x="709" y="1033"/>
                        <a:pt x="693" y="1025"/>
                        <a:pt x="693" y="1023"/>
                      </a:cubicBezTo>
                      <a:cubicBezTo>
                        <a:pt x="693" y="1021"/>
                        <a:pt x="688" y="1009"/>
                        <a:pt x="686" y="1005"/>
                      </a:cubicBezTo>
                      <a:cubicBezTo>
                        <a:pt x="684" y="1001"/>
                        <a:pt x="680" y="990"/>
                        <a:pt x="676" y="987"/>
                      </a:cubicBezTo>
                      <a:cubicBezTo>
                        <a:pt x="674" y="986"/>
                        <a:pt x="668" y="987"/>
                        <a:pt x="665" y="987"/>
                      </a:cubicBezTo>
                      <a:cubicBezTo>
                        <a:pt x="660" y="989"/>
                        <a:pt x="652" y="995"/>
                        <a:pt x="647" y="995"/>
                      </a:cubicBezTo>
                      <a:cubicBezTo>
                        <a:pt x="642" y="996"/>
                        <a:pt x="632" y="996"/>
                        <a:pt x="628" y="994"/>
                      </a:cubicBezTo>
                      <a:cubicBezTo>
                        <a:pt x="623" y="993"/>
                        <a:pt x="616" y="986"/>
                        <a:pt x="613" y="982"/>
                      </a:cubicBezTo>
                      <a:cubicBezTo>
                        <a:pt x="611" y="979"/>
                        <a:pt x="609" y="971"/>
                        <a:pt x="606" y="969"/>
                      </a:cubicBezTo>
                      <a:cubicBezTo>
                        <a:pt x="604" y="967"/>
                        <a:pt x="598" y="966"/>
                        <a:pt x="596" y="968"/>
                      </a:cubicBezTo>
                      <a:cubicBezTo>
                        <a:pt x="593" y="969"/>
                        <a:pt x="592" y="976"/>
                        <a:pt x="593" y="979"/>
                      </a:cubicBezTo>
                      <a:cubicBezTo>
                        <a:pt x="593" y="982"/>
                        <a:pt x="597" y="988"/>
                        <a:pt x="598" y="991"/>
                      </a:cubicBezTo>
                      <a:cubicBezTo>
                        <a:pt x="599" y="995"/>
                        <a:pt x="601" y="1003"/>
                        <a:pt x="601" y="1008"/>
                      </a:cubicBezTo>
                      <a:cubicBezTo>
                        <a:pt x="600" y="1013"/>
                        <a:pt x="596" y="1023"/>
                        <a:pt x="594" y="1028"/>
                      </a:cubicBezTo>
                      <a:cubicBezTo>
                        <a:pt x="591" y="1036"/>
                        <a:pt x="585" y="1053"/>
                        <a:pt x="579" y="1058"/>
                      </a:cubicBezTo>
                      <a:cubicBezTo>
                        <a:pt x="575" y="1062"/>
                        <a:pt x="563" y="1063"/>
                        <a:pt x="558" y="1064"/>
                      </a:cubicBezTo>
                      <a:cubicBezTo>
                        <a:pt x="547" y="1065"/>
                        <a:pt x="525" y="1066"/>
                        <a:pt x="515" y="1065"/>
                      </a:cubicBezTo>
                      <a:cubicBezTo>
                        <a:pt x="510" y="1064"/>
                        <a:pt x="499" y="1062"/>
                        <a:pt x="495" y="1059"/>
                      </a:cubicBezTo>
                      <a:cubicBezTo>
                        <a:pt x="492" y="1058"/>
                        <a:pt x="490" y="1052"/>
                        <a:pt x="487" y="1051"/>
                      </a:cubicBezTo>
                      <a:cubicBezTo>
                        <a:pt x="485" y="1050"/>
                        <a:pt x="480" y="1052"/>
                        <a:pt x="477" y="1052"/>
                      </a:cubicBezTo>
                      <a:cubicBezTo>
                        <a:pt x="474" y="1054"/>
                        <a:pt x="468" y="1059"/>
                        <a:pt x="465" y="1060"/>
                      </a:cubicBezTo>
                      <a:cubicBezTo>
                        <a:pt x="459" y="1063"/>
                        <a:pt x="447" y="1069"/>
                        <a:pt x="441" y="1070"/>
                      </a:cubicBezTo>
                      <a:cubicBezTo>
                        <a:pt x="432" y="1072"/>
                        <a:pt x="415" y="1071"/>
                        <a:pt x="407" y="1072"/>
                      </a:cubicBezTo>
                      <a:cubicBezTo>
                        <a:pt x="402" y="1072"/>
                        <a:pt x="393" y="1074"/>
                        <a:pt x="388" y="1076"/>
                      </a:cubicBezTo>
                      <a:cubicBezTo>
                        <a:pt x="383" y="1079"/>
                        <a:pt x="373" y="1087"/>
                        <a:pt x="368" y="1090"/>
                      </a:cubicBezTo>
                      <a:cubicBezTo>
                        <a:pt x="362" y="1094"/>
                        <a:pt x="349" y="1102"/>
                        <a:pt x="342" y="1103"/>
                      </a:cubicBezTo>
                      <a:cubicBezTo>
                        <a:pt x="338" y="1103"/>
                        <a:pt x="332" y="1101"/>
                        <a:pt x="329" y="1099"/>
                      </a:cubicBezTo>
                      <a:cubicBezTo>
                        <a:pt x="328" y="1098"/>
                        <a:pt x="327" y="1097"/>
                        <a:pt x="325" y="1095"/>
                      </a:cubicBezTo>
                      <a:cubicBezTo>
                        <a:pt x="330" y="1091"/>
                        <a:pt x="336" y="1086"/>
                        <a:pt x="338" y="1083"/>
                      </a:cubicBezTo>
                      <a:cubicBezTo>
                        <a:pt x="339" y="1081"/>
                        <a:pt x="339" y="1077"/>
                        <a:pt x="340" y="1075"/>
                      </a:cubicBezTo>
                      <a:cubicBezTo>
                        <a:pt x="341" y="1073"/>
                        <a:pt x="346" y="1069"/>
                        <a:pt x="347" y="1067"/>
                      </a:cubicBezTo>
                      <a:cubicBezTo>
                        <a:pt x="348" y="1063"/>
                        <a:pt x="346" y="1054"/>
                        <a:pt x="345" y="1049"/>
                      </a:cubicBezTo>
                      <a:cubicBezTo>
                        <a:pt x="344" y="1043"/>
                        <a:pt x="339" y="1031"/>
                        <a:pt x="337" y="1025"/>
                      </a:cubicBezTo>
                      <a:cubicBezTo>
                        <a:pt x="335" y="1021"/>
                        <a:pt x="332" y="1014"/>
                        <a:pt x="330" y="1010"/>
                      </a:cubicBezTo>
                      <a:cubicBezTo>
                        <a:pt x="328" y="1004"/>
                        <a:pt x="325" y="993"/>
                        <a:pt x="321" y="987"/>
                      </a:cubicBezTo>
                      <a:cubicBezTo>
                        <a:pt x="319" y="983"/>
                        <a:pt x="311" y="975"/>
                        <a:pt x="307" y="971"/>
                      </a:cubicBezTo>
                      <a:cubicBezTo>
                        <a:pt x="305" y="968"/>
                        <a:pt x="301" y="961"/>
                        <a:pt x="299" y="957"/>
                      </a:cubicBezTo>
                      <a:cubicBezTo>
                        <a:pt x="297" y="955"/>
                        <a:pt x="291" y="950"/>
                        <a:pt x="291" y="946"/>
                      </a:cubicBezTo>
                      <a:cubicBezTo>
                        <a:pt x="290" y="944"/>
                        <a:pt x="291" y="938"/>
                        <a:pt x="292" y="936"/>
                      </a:cubicBezTo>
                      <a:cubicBezTo>
                        <a:pt x="293" y="931"/>
                        <a:pt x="299" y="924"/>
                        <a:pt x="300" y="920"/>
                      </a:cubicBezTo>
                      <a:cubicBezTo>
                        <a:pt x="302" y="915"/>
                        <a:pt x="300" y="906"/>
                        <a:pt x="300" y="901"/>
                      </a:cubicBezTo>
                      <a:cubicBezTo>
                        <a:pt x="301" y="895"/>
                        <a:pt x="304" y="883"/>
                        <a:pt x="307" y="878"/>
                      </a:cubicBezTo>
                      <a:cubicBezTo>
                        <a:pt x="311" y="872"/>
                        <a:pt x="322" y="864"/>
                        <a:pt x="325" y="858"/>
                      </a:cubicBezTo>
                      <a:cubicBezTo>
                        <a:pt x="327" y="856"/>
                        <a:pt x="329" y="849"/>
                        <a:pt x="330" y="846"/>
                      </a:cubicBezTo>
                      <a:cubicBezTo>
                        <a:pt x="332" y="843"/>
                        <a:pt x="336" y="836"/>
                        <a:pt x="336" y="832"/>
                      </a:cubicBezTo>
                      <a:cubicBezTo>
                        <a:pt x="336" y="827"/>
                        <a:pt x="331" y="817"/>
                        <a:pt x="329" y="812"/>
                      </a:cubicBezTo>
                      <a:cubicBezTo>
                        <a:pt x="327" y="808"/>
                        <a:pt x="322" y="800"/>
                        <a:pt x="320" y="796"/>
                      </a:cubicBezTo>
                      <a:cubicBezTo>
                        <a:pt x="318" y="790"/>
                        <a:pt x="314" y="777"/>
                        <a:pt x="312" y="771"/>
                      </a:cubicBezTo>
                      <a:cubicBezTo>
                        <a:pt x="310" y="768"/>
                        <a:pt x="306" y="763"/>
                        <a:pt x="305" y="760"/>
                      </a:cubicBezTo>
                      <a:cubicBezTo>
                        <a:pt x="304" y="756"/>
                        <a:pt x="307" y="748"/>
                        <a:pt x="305" y="744"/>
                      </a:cubicBezTo>
                      <a:cubicBezTo>
                        <a:pt x="304" y="743"/>
                        <a:pt x="299" y="740"/>
                        <a:pt x="297" y="740"/>
                      </a:cubicBezTo>
                      <a:cubicBezTo>
                        <a:pt x="294" y="739"/>
                        <a:pt x="289" y="740"/>
                        <a:pt x="286" y="740"/>
                      </a:cubicBezTo>
                      <a:cubicBezTo>
                        <a:pt x="284" y="739"/>
                        <a:pt x="281" y="738"/>
                        <a:pt x="280" y="737"/>
                      </a:cubicBezTo>
                      <a:cubicBezTo>
                        <a:pt x="277" y="735"/>
                        <a:pt x="272" y="730"/>
                        <a:pt x="270" y="727"/>
                      </a:cubicBezTo>
                      <a:cubicBezTo>
                        <a:pt x="268" y="724"/>
                        <a:pt x="266" y="717"/>
                        <a:pt x="265" y="713"/>
                      </a:cubicBezTo>
                      <a:cubicBezTo>
                        <a:pt x="265" y="710"/>
                        <a:pt x="263" y="702"/>
                        <a:pt x="264" y="699"/>
                      </a:cubicBezTo>
                      <a:cubicBezTo>
                        <a:pt x="265" y="694"/>
                        <a:pt x="272" y="687"/>
                        <a:pt x="274" y="682"/>
                      </a:cubicBezTo>
                      <a:cubicBezTo>
                        <a:pt x="276" y="677"/>
                        <a:pt x="278" y="666"/>
                        <a:pt x="278" y="661"/>
                      </a:cubicBezTo>
                      <a:cubicBezTo>
                        <a:pt x="279" y="656"/>
                        <a:pt x="278" y="645"/>
                        <a:pt x="278" y="640"/>
                      </a:cubicBezTo>
                      <a:cubicBezTo>
                        <a:pt x="277" y="632"/>
                        <a:pt x="274" y="616"/>
                        <a:pt x="272" y="608"/>
                      </a:cubicBezTo>
                      <a:cubicBezTo>
                        <a:pt x="270" y="603"/>
                        <a:pt x="266" y="591"/>
                        <a:pt x="262" y="587"/>
                      </a:cubicBezTo>
                      <a:cubicBezTo>
                        <a:pt x="260" y="585"/>
                        <a:pt x="252" y="583"/>
                        <a:pt x="249" y="581"/>
                      </a:cubicBezTo>
                      <a:cubicBezTo>
                        <a:pt x="247" y="580"/>
                        <a:pt x="242" y="577"/>
                        <a:pt x="240" y="575"/>
                      </a:cubicBezTo>
                      <a:cubicBezTo>
                        <a:pt x="238" y="572"/>
                        <a:pt x="237" y="565"/>
                        <a:pt x="237" y="561"/>
                      </a:cubicBezTo>
                      <a:cubicBezTo>
                        <a:pt x="237" y="559"/>
                        <a:pt x="238" y="555"/>
                        <a:pt x="237" y="553"/>
                      </a:cubicBezTo>
                      <a:cubicBezTo>
                        <a:pt x="236" y="549"/>
                        <a:pt x="231" y="542"/>
                        <a:pt x="228" y="539"/>
                      </a:cubicBezTo>
                      <a:cubicBezTo>
                        <a:pt x="224" y="534"/>
                        <a:pt x="214" y="527"/>
                        <a:pt x="210" y="523"/>
                      </a:cubicBezTo>
                      <a:cubicBezTo>
                        <a:pt x="206" y="520"/>
                        <a:pt x="201" y="512"/>
                        <a:pt x="197" y="509"/>
                      </a:cubicBezTo>
                      <a:cubicBezTo>
                        <a:pt x="194" y="507"/>
                        <a:pt x="187" y="504"/>
                        <a:pt x="183" y="503"/>
                      </a:cubicBezTo>
                      <a:cubicBezTo>
                        <a:pt x="180" y="502"/>
                        <a:pt x="172" y="502"/>
                        <a:pt x="168" y="503"/>
                      </a:cubicBezTo>
                      <a:cubicBezTo>
                        <a:pt x="165" y="504"/>
                        <a:pt x="159" y="508"/>
                        <a:pt x="156" y="510"/>
                      </a:cubicBezTo>
                      <a:cubicBezTo>
                        <a:pt x="153" y="512"/>
                        <a:pt x="145" y="515"/>
                        <a:pt x="141" y="517"/>
                      </a:cubicBezTo>
                      <a:cubicBezTo>
                        <a:pt x="134" y="519"/>
                        <a:pt x="120" y="523"/>
                        <a:pt x="113" y="525"/>
                      </a:cubicBezTo>
                      <a:cubicBezTo>
                        <a:pt x="105" y="526"/>
                        <a:pt x="89" y="526"/>
                        <a:pt x="81" y="526"/>
                      </a:cubicBezTo>
                      <a:cubicBezTo>
                        <a:pt x="73" y="526"/>
                        <a:pt x="56" y="526"/>
                        <a:pt x="48" y="525"/>
                      </a:cubicBezTo>
                      <a:cubicBezTo>
                        <a:pt x="41" y="524"/>
                        <a:pt x="25" y="523"/>
                        <a:pt x="18" y="520"/>
                      </a:cubicBezTo>
                      <a:cubicBezTo>
                        <a:pt x="15" y="518"/>
                        <a:pt x="10" y="513"/>
                        <a:pt x="8" y="511"/>
                      </a:cubicBezTo>
                      <a:cubicBezTo>
                        <a:pt x="6" y="509"/>
                        <a:pt x="2" y="505"/>
                        <a:pt x="2" y="503"/>
                      </a:cubicBezTo>
                      <a:cubicBezTo>
                        <a:pt x="1" y="500"/>
                        <a:pt x="0" y="493"/>
                        <a:pt x="2" y="490"/>
                      </a:cubicBezTo>
                      <a:cubicBezTo>
                        <a:pt x="2" y="489"/>
                        <a:pt x="6" y="488"/>
                        <a:pt x="7" y="487"/>
                      </a:cubicBezTo>
                      <a:cubicBezTo>
                        <a:pt x="10" y="486"/>
                        <a:pt x="16" y="484"/>
                        <a:pt x="18" y="482"/>
                      </a:cubicBezTo>
                      <a:cubicBezTo>
                        <a:pt x="21" y="481"/>
                        <a:pt x="25" y="477"/>
                        <a:pt x="27" y="475"/>
                      </a:cubicBezTo>
                      <a:cubicBezTo>
                        <a:pt x="29" y="471"/>
                        <a:pt x="29" y="461"/>
                        <a:pt x="30" y="457"/>
                      </a:cubicBezTo>
                      <a:cubicBezTo>
                        <a:pt x="32" y="452"/>
                        <a:pt x="34" y="441"/>
                        <a:pt x="35" y="436"/>
                      </a:cubicBezTo>
                      <a:cubicBezTo>
                        <a:pt x="37" y="430"/>
                        <a:pt x="41" y="418"/>
                        <a:pt x="44" y="413"/>
                      </a:cubicBezTo>
                      <a:cubicBezTo>
                        <a:pt x="46" y="409"/>
                        <a:pt x="52" y="403"/>
                        <a:pt x="53" y="399"/>
                      </a:cubicBezTo>
                      <a:cubicBezTo>
                        <a:pt x="55" y="395"/>
                        <a:pt x="52" y="385"/>
                        <a:pt x="53" y="381"/>
                      </a:cubicBezTo>
                      <a:cubicBezTo>
                        <a:pt x="54" y="376"/>
                        <a:pt x="57" y="368"/>
                        <a:pt x="58" y="363"/>
                      </a:cubicBezTo>
                      <a:cubicBezTo>
                        <a:pt x="59" y="360"/>
                        <a:pt x="62" y="355"/>
                        <a:pt x="63" y="352"/>
                      </a:cubicBezTo>
                      <a:cubicBezTo>
                        <a:pt x="64" y="347"/>
                        <a:pt x="64" y="337"/>
                        <a:pt x="64" y="333"/>
                      </a:cubicBezTo>
                      <a:cubicBezTo>
                        <a:pt x="64" y="326"/>
                        <a:pt x="64" y="313"/>
                        <a:pt x="64" y="307"/>
                      </a:cubicBezTo>
                      <a:cubicBezTo>
                        <a:pt x="64" y="299"/>
                        <a:pt x="64" y="283"/>
                        <a:pt x="63" y="275"/>
                      </a:cubicBezTo>
                      <a:cubicBezTo>
                        <a:pt x="63" y="268"/>
                        <a:pt x="59" y="255"/>
                        <a:pt x="60" y="248"/>
                      </a:cubicBezTo>
                      <a:cubicBezTo>
                        <a:pt x="60" y="243"/>
                        <a:pt x="65" y="233"/>
                        <a:pt x="68" y="229"/>
                      </a:cubicBezTo>
                      <a:cubicBezTo>
                        <a:pt x="72" y="225"/>
                        <a:pt x="81" y="219"/>
                        <a:pt x="85" y="216"/>
                      </a:cubicBezTo>
                      <a:cubicBezTo>
                        <a:pt x="89" y="214"/>
                        <a:pt x="96" y="207"/>
                        <a:pt x="101" y="206"/>
                      </a:cubicBezTo>
                      <a:cubicBezTo>
                        <a:pt x="105" y="205"/>
                        <a:pt x="114" y="205"/>
                        <a:pt x="118" y="206"/>
                      </a:cubicBezTo>
                      <a:cubicBezTo>
                        <a:pt x="121" y="206"/>
                        <a:pt x="128" y="209"/>
                        <a:pt x="131" y="211"/>
                      </a:cubicBezTo>
                      <a:cubicBezTo>
                        <a:pt x="134" y="213"/>
                        <a:pt x="139" y="222"/>
                        <a:pt x="142" y="225"/>
                      </a:cubicBezTo>
                      <a:cubicBezTo>
                        <a:pt x="146" y="228"/>
                        <a:pt x="154" y="233"/>
                        <a:pt x="159" y="236"/>
                      </a:cubicBezTo>
                      <a:cubicBezTo>
                        <a:pt x="164" y="238"/>
                        <a:pt x="175" y="242"/>
                        <a:pt x="180" y="244"/>
                      </a:cubicBezTo>
                      <a:cubicBezTo>
                        <a:pt x="182" y="245"/>
                        <a:pt x="186" y="248"/>
                        <a:pt x="188" y="248"/>
                      </a:cubicBezTo>
                      <a:cubicBezTo>
                        <a:pt x="190" y="248"/>
                        <a:pt x="195" y="247"/>
                        <a:pt x="196" y="245"/>
                      </a:cubicBezTo>
                      <a:cubicBezTo>
                        <a:pt x="198" y="243"/>
                        <a:pt x="197" y="237"/>
                        <a:pt x="198" y="235"/>
                      </a:cubicBezTo>
                      <a:cubicBezTo>
                        <a:pt x="198" y="232"/>
                        <a:pt x="198" y="226"/>
                        <a:pt x="199" y="223"/>
                      </a:cubicBezTo>
                      <a:cubicBezTo>
                        <a:pt x="201" y="221"/>
                        <a:pt x="206" y="219"/>
                        <a:pt x="208" y="217"/>
                      </a:cubicBezTo>
                      <a:cubicBezTo>
                        <a:pt x="212" y="214"/>
                        <a:pt x="217" y="205"/>
                        <a:pt x="221" y="203"/>
                      </a:cubicBezTo>
                      <a:cubicBezTo>
                        <a:pt x="223" y="201"/>
                        <a:pt x="228" y="200"/>
                        <a:pt x="230" y="200"/>
                      </a:cubicBezTo>
                      <a:cubicBezTo>
                        <a:pt x="233" y="200"/>
                        <a:pt x="238" y="201"/>
                        <a:pt x="240" y="200"/>
                      </a:cubicBezTo>
                      <a:cubicBezTo>
                        <a:pt x="242" y="200"/>
                        <a:pt x="244" y="197"/>
                        <a:pt x="245" y="195"/>
                      </a:cubicBezTo>
                      <a:cubicBezTo>
                        <a:pt x="245" y="193"/>
                        <a:pt x="240" y="190"/>
                        <a:pt x="240" y="188"/>
                      </a:cubicBezTo>
                      <a:cubicBezTo>
                        <a:pt x="239" y="184"/>
                        <a:pt x="241" y="177"/>
                        <a:pt x="243" y="173"/>
                      </a:cubicBezTo>
                      <a:cubicBezTo>
                        <a:pt x="244" y="171"/>
                        <a:pt x="248" y="166"/>
                        <a:pt x="250" y="163"/>
                      </a:cubicBezTo>
                      <a:cubicBezTo>
                        <a:pt x="252" y="160"/>
                        <a:pt x="255" y="154"/>
                        <a:pt x="257" y="151"/>
                      </a:cubicBezTo>
                      <a:cubicBezTo>
                        <a:pt x="259" y="149"/>
                        <a:pt x="265" y="145"/>
                        <a:pt x="268" y="144"/>
                      </a:cubicBezTo>
                      <a:cubicBezTo>
                        <a:pt x="269" y="144"/>
                        <a:pt x="271" y="143"/>
                        <a:pt x="273" y="143"/>
                      </a:cubicBezTo>
                      <a:cubicBezTo>
                        <a:pt x="274" y="147"/>
                        <a:pt x="275" y="151"/>
                        <a:pt x="276" y="153"/>
                      </a:cubicBezTo>
                      <a:cubicBezTo>
                        <a:pt x="278" y="157"/>
                        <a:pt x="280" y="166"/>
                        <a:pt x="284" y="168"/>
                      </a:cubicBezTo>
                      <a:cubicBezTo>
                        <a:pt x="289" y="171"/>
                        <a:pt x="302" y="167"/>
                        <a:pt x="308" y="168"/>
                      </a:cubicBezTo>
                      <a:cubicBezTo>
                        <a:pt x="312" y="169"/>
                        <a:pt x="319" y="172"/>
                        <a:pt x="323" y="173"/>
                      </a:cubicBezTo>
                      <a:cubicBezTo>
                        <a:pt x="327" y="174"/>
                        <a:pt x="335" y="176"/>
                        <a:pt x="338" y="178"/>
                      </a:cubicBezTo>
                      <a:cubicBezTo>
                        <a:pt x="341" y="180"/>
                        <a:pt x="345" y="187"/>
                        <a:pt x="349" y="189"/>
                      </a:cubicBezTo>
                      <a:cubicBezTo>
                        <a:pt x="354" y="190"/>
                        <a:pt x="363" y="187"/>
                        <a:pt x="368" y="186"/>
                      </a:cubicBezTo>
                      <a:cubicBezTo>
                        <a:pt x="374" y="185"/>
                        <a:pt x="387" y="182"/>
                        <a:pt x="394" y="181"/>
                      </a:cubicBezTo>
                      <a:cubicBezTo>
                        <a:pt x="402" y="180"/>
                        <a:pt x="418" y="179"/>
                        <a:pt x="427" y="180"/>
                      </a:cubicBezTo>
                      <a:cubicBezTo>
                        <a:pt x="434" y="180"/>
                        <a:pt x="450" y="184"/>
                        <a:pt x="457" y="185"/>
                      </a:cubicBezTo>
                      <a:cubicBezTo>
                        <a:pt x="469" y="187"/>
                        <a:pt x="491" y="190"/>
                        <a:pt x="502" y="190"/>
                      </a:cubicBezTo>
                      <a:cubicBezTo>
                        <a:pt x="510" y="191"/>
                        <a:pt x="527" y="191"/>
                        <a:pt x="535" y="190"/>
                      </a:cubicBezTo>
                      <a:cubicBezTo>
                        <a:pt x="540" y="189"/>
                        <a:pt x="549" y="184"/>
                        <a:pt x="554" y="183"/>
                      </a:cubicBezTo>
                      <a:cubicBezTo>
                        <a:pt x="559" y="182"/>
                        <a:pt x="570" y="181"/>
                        <a:pt x="575" y="180"/>
                      </a:cubicBezTo>
                      <a:cubicBezTo>
                        <a:pt x="580" y="179"/>
                        <a:pt x="588" y="179"/>
                        <a:pt x="592" y="177"/>
                      </a:cubicBezTo>
                      <a:cubicBezTo>
                        <a:pt x="597" y="176"/>
                        <a:pt x="604" y="170"/>
                        <a:pt x="608" y="168"/>
                      </a:cubicBezTo>
                      <a:cubicBezTo>
                        <a:pt x="612" y="166"/>
                        <a:pt x="620" y="162"/>
                        <a:pt x="624" y="164"/>
                      </a:cubicBezTo>
                      <a:cubicBezTo>
                        <a:pt x="629" y="166"/>
                        <a:pt x="629" y="180"/>
                        <a:pt x="633" y="184"/>
                      </a:cubicBezTo>
                      <a:cubicBezTo>
                        <a:pt x="634" y="185"/>
                        <a:pt x="638" y="188"/>
                        <a:pt x="640" y="188"/>
                      </a:cubicBezTo>
                      <a:cubicBezTo>
                        <a:pt x="642" y="187"/>
                        <a:pt x="646" y="182"/>
                        <a:pt x="648" y="181"/>
                      </a:cubicBezTo>
                      <a:cubicBezTo>
                        <a:pt x="650" y="181"/>
                        <a:pt x="654" y="181"/>
                        <a:pt x="656" y="181"/>
                      </a:cubicBezTo>
                      <a:cubicBezTo>
                        <a:pt x="659" y="182"/>
                        <a:pt x="665" y="186"/>
                        <a:pt x="668" y="187"/>
                      </a:cubicBezTo>
                      <a:cubicBezTo>
                        <a:pt x="670" y="187"/>
                        <a:pt x="675" y="187"/>
                        <a:pt x="677" y="186"/>
                      </a:cubicBezTo>
                      <a:cubicBezTo>
                        <a:pt x="681" y="185"/>
                        <a:pt x="687" y="181"/>
                        <a:pt x="690" y="179"/>
                      </a:cubicBezTo>
                      <a:cubicBezTo>
                        <a:pt x="692" y="178"/>
                        <a:pt x="696" y="174"/>
                        <a:pt x="698" y="173"/>
                      </a:cubicBezTo>
                      <a:cubicBezTo>
                        <a:pt x="700" y="173"/>
                        <a:pt x="704" y="175"/>
                        <a:pt x="706" y="176"/>
                      </a:cubicBezTo>
                      <a:cubicBezTo>
                        <a:pt x="708" y="178"/>
                        <a:pt x="711" y="185"/>
                        <a:pt x="714" y="187"/>
                      </a:cubicBezTo>
                      <a:cubicBezTo>
                        <a:pt x="716" y="188"/>
                        <a:pt x="723" y="188"/>
                        <a:pt x="726" y="187"/>
                      </a:cubicBezTo>
                      <a:cubicBezTo>
                        <a:pt x="729" y="185"/>
                        <a:pt x="731" y="179"/>
                        <a:pt x="733" y="176"/>
                      </a:cubicBezTo>
                      <a:cubicBezTo>
                        <a:pt x="734" y="173"/>
                        <a:pt x="736" y="167"/>
                        <a:pt x="738" y="165"/>
                      </a:cubicBezTo>
                      <a:cubicBezTo>
                        <a:pt x="739" y="164"/>
                        <a:pt x="741" y="163"/>
                        <a:pt x="743" y="163"/>
                      </a:cubicBezTo>
                      <a:cubicBezTo>
                        <a:pt x="747" y="162"/>
                        <a:pt x="756" y="166"/>
                        <a:pt x="760" y="166"/>
                      </a:cubicBezTo>
                      <a:cubicBezTo>
                        <a:pt x="765" y="165"/>
                        <a:pt x="774" y="162"/>
                        <a:pt x="778" y="160"/>
                      </a:cubicBezTo>
                      <a:cubicBezTo>
                        <a:pt x="780" y="158"/>
                        <a:pt x="786" y="154"/>
                        <a:pt x="787" y="151"/>
                      </a:cubicBezTo>
                      <a:cubicBezTo>
                        <a:pt x="789" y="150"/>
                        <a:pt x="789" y="145"/>
                        <a:pt x="791" y="143"/>
                      </a:cubicBezTo>
                      <a:cubicBezTo>
                        <a:pt x="793" y="141"/>
                        <a:pt x="798" y="139"/>
                        <a:pt x="800" y="138"/>
                      </a:cubicBezTo>
                      <a:cubicBezTo>
                        <a:pt x="803" y="137"/>
                        <a:pt x="808" y="137"/>
                        <a:pt x="810" y="138"/>
                      </a:cubicBezTo>
                      <a:cubicBezTo>
                        <a:pt x="814" y="139"/>
                        <a:pt x="820" y="146"/>
                        <a:pt x="823" y="149"/>
                      </a:cubicBezTo>
                      <a:cubicBezTo>
                        <a:pt x="826" y="153"/>
                        <a:pt x="830" y="162"/>
                        <a:pt x="832" y="166"/>
                      </a:cubicBezTo>
                      <a:cubicBezTo>
                        <a:pt x="835" y="169"/>
                        <a:pt x="840" y="176"/>
                        <a:pt x="843" y="179"/>
                      </a:cubicBezTo>
                      <a:cubicBezTo>
                        <a:pt x="847" y="182"/>
                        <a:pt x="857" y="186"/>
                        <a:pt x="861" y="188"/>
                      </a:cubicBezTo>
                      <a:cubicBezTo>
                        <a:pt x="866" y="190"/>
                        <a:pt x="875" y="194"/>
                        <a:pt x="880" y="195"/>
                      </a:cubicBezTo>
                      <a:cubicBezTo>
                        <a:pt x="885" y="196"/>
                        <a:pt x="893" y="195"/>
                        <a:pt x="897" y="195"/>
                      </a:cubicBezTo>
                      <a:cubicBezTo>
                        <a:pt x="902" y="195"/>
                        <a:pt x="910" y="197"/>
                        <a:pt x="914" y="198"/>
                      </a:cubicBezTo>
                      <a:cubicBezTo>
                        <a:pt x="918" y="198"/>
                        <a:pt x="926" y="199"/>
                        <a:pt x="930" y="198"/>
                      </a:cubicBezTo>
                      <a:cubicBezTo>
                        <a:pt x="938" y="196"/>
                        <a:pt x="953" y="189"/>
                        <a:pt x="960" y="184"/>
                      </a:cubicBezTo>
                      <a:cubicBezTo>
                        <a:pt x="963" y="181"/>
                        <a:pt x="968" y="173"/>
                        <a:pt x="970" y="168"/>
                      </a:cubicBezTo>
                      <a:cubicBezTo>
                        <a:pt x="971" y="167"/>
                        <a:pt x="971" y="164"/>
                        <a:pt x="972" y="161"/>
                      </a:cubicBezTo>
                      <a:cubicBezTo>
                        <a:pt x="974" y="163"/>
                        <a:pt x="976" y="164"/>
                        <a:pt x="977" y="165"/>
                      </a:cubicBezTo>
                      <a:cubicBezTo>
                        <a:pt x="981" y="166"/>
                        <a:pt x="988" y="165"/>
                        <a:pt x="991" y="164"/>
                      </a:cubicBezTo>
                      <a:cubicBezTo>
                        <a:pt x="993" y="163"/>
                        <a:pt x="995" y="160"/>
                        <a:pt x="997" y="159"/>
                      </a:cubicBezTo>
                      <a:cubicBezTo>
                        <a:pt x="1000" y="158"/>
                        <a:pt x="1008" y="158"/>
                        <a:pt x="1012" y="159"/>
                      </a:cubicBezTo>
                      <a:cubicBezTo>
                        <a:pt x="1016" y="160"/>
                        <a:pt x="1024" y="163"/>
                        <a:pt x="1029" y="165"/>
                      </a:cubicBezTo>
                      <a:cubicBezTo>
                        <a:pt x="1035" y="166"/>
                        <a:pt x="1047" y="168"/>
                        <a:pt x="1052" y="171"/>
                      </a:cubicBezTo>
                      <a:cubicBezTo>
                        <a:pt x="1055" y="173"/>
                        <a:pt x="1060" y="176"/>
                        <a:pt x="1062" y="179"/>
                      </a:cubicBezTo>
                      <a:cubicBezTo>
                        <a:pt x="1063" y="181"/>
                        <a:pt x="1063" y="188"/>
                        <a:pt x="1065" y="190"/>
                      </a:cubicBezTo>
                      <a:cubicBezTo>
                        <a:pt x="1067" y="192"/>
                        <a:pt x="1072" y="193"/>
                        <a:pt x="1075" y="194"/>
                      </a:cubicBezTo>
                      <a:cubicBezTo>
                        <a:pt x="1077" y="195"/>
                        <a:pt x="1083" y="197"/>
                        <a:pt x="1085" y="199"/>
                      </a:cubicBezTo>
                      <a:cubicBezTo>
                        <a:pt x="1086" y="202"/>
                        <a:pt x="1083" y="209"/>
                        <a:pt x="1085" y="212"/>
                      </a:cubicBezTo>
                      <a:cubicBezTo>
                        <a:pt x="1086" y="214"/>
                        <a:pt x="1091" y="215"/>
                        <a:pt x="1093" y="217"/>
                      </a:cubicBezTo>
                      <a:cubicBezTo>
                        <a:pt x="1095" y="218"/>
                        <a:pt x="1100" y="222"/>
                        <a:pt x="1101" y="225"/>
                      </a:cubicBezTo>
                      <a:cubicBezTo>
                        <a:pt x="1103" y="228"/>
                        <a:pt x="1102" y="236"/>
                        <a:pt x="1104" y="239"/>
                      </a:cubicBezTo>
                      <a:cubicBezTo>
                        <a:pt x="1106" y="243"/>
                        <a:pt x="1113" y="247"/>
                        <a:pt x="1115" y="250"/>
                      </a:cubicBezTo>
                      <a:cubicBezTo>
                        <a:pt x="1119" y="253"/>
                        <a:pt x="1124" y="261"/>
                        <a:pt x="1128" y="264"/>
                      </a:cubicBezTo>
                      <a:cubicBezTo>
                        <a:pt x="1131" y="266"/>
                        <a:pt x="1137" y="269"/>
                        <a:pt x="1141" y="270"/>
                      </a:cubicBezTo>
                      <a:cubicBezTo>
                        <a:pt x="1146" y="271"/>
                        <a:pt x="1156" y="271"/>
                        <a:pt x="1161" y="270"/>
                      </a:cubicBezTo>
                      <a:cubicBezTo>
                        <a:pt x="1167" y="268"/>
                        <a:pt x="1179" y="262"/>
                        <a:pt x="1185" y="258"/>
                      </a:cubicBezTo>
                      <a:cubicBezTo>
                        <a:pt x="1188" y="256"/>
                        <a:pt x="1195" y="250"/>
                        <a:pt x="1199" y="247"/>
                      </a:cubicBezTo>
                      <a:cubicBezTo>
                        <a:pt x="1202" y="244"/>
                        <a:pt x="1208" y="237"/>
                        <a:pt x="1212" y="235"/>
                      </a:cubicBezTo>
                      <a:cubicBezTo>
                        <a:pt x="1214" y="234"/>
                        <a:pt x="1217" y="233"/>
                        <a:pt x="1221" y="233"/>
                      </a:cubicBezTo>
                      <a:cubicBezTo>
                        <a:pt x="1224" y="237"/>
                        <a:pt x="1231" y="241"/>
                        <a:pt x="1234" y="244"/>
                      </a:cubicBezTo>
                      <a:cubicBezTo>
                        <a:pt x="1236" y="247"/>
                        <a:pt x="1239" y="254"/>
                        <a:pt x="1242" y="256"/>
                      </a:cubicBezTo>
                      <a:cubicBezTo>
                        <a:pt x="1245" y="258"/>
                        <a:pt x="1252" y="257"/>
                        <a:pt x="1255" y="258"/>
                      </a:cubicBezTo>
                      <a:cubicBezTo>
                        <a:pt x="1256" y="258"/>
                        <a:pt x="1260" y="259"/>
                        <a:pt x="1260" y="260"/>
                      </a:cubicBezTo>
                      <a:cubicBezTo>
                        <a:pt x="1263" y="263"/>
                        <a:pt x="1261" y="272"/>
                        <a:pt x="1263" y="276"/>
                      </a:cubicBezTo>
                      <a:cubicBezTo>
                        <a:pt x="1265" y="278"/>
                        <a:pt x="1269" y="281"/>
                        <a:pt x="1272" y="282"/>
                      </a:cubicBezTo>
                      <a:cubicBezTo>
                        <a:pt x="1277" y="283"/>
                        <a:pt x="1287" y="281"/>
                        <a:pt x="1292" y="282"/>
                      </a:cubicBezTo>
                      <a:cubicBezTo>
                        <a:pt x="1296" y="283"/>
                        <a:pt x="1303" y="287"/>
                        <a:pt x="1306" y="290"/>
                      </a:cubicBezTo>
                      <a:cubicBezTo>
                        <a:pt x="1307" y="291"/>
                        <a:pt x="1308" y="295"/>
                        <a:pt x="1310" y="296"/>
                      </a:cubicBezTo>
                      <a:cubicBezTo>
                        <a:pt x="1312" y="297"/>
                        <a:pt x="1318" y="299"/>
                        <a:pt x="1321" y="299"/>
                      </a:cubicBezTo>
                      <a:cubicBezTo>
                        <a:pt x="1323" y="300"/>
                        <a:pt x="1328" y="300"/>
                        <a:pt x="1330" y="301"/>
                      </a:cubicBezTo>
                      <a:cubicBezTo>
                        <a:pt x="1331" y="302"/>
                        <a:pt x="1332" y="307"/>
                        <a:pt x="1334" y="308"/>
                      </a:cubicBezTo>
                      <a:cubicBezTo>
                        <a:pt x="1335" y="308"/>
                        <a:pt x="1338" y="307"/>
                        <a:pt x="1340" y="308"/>
                      </a:cubicBezTo>
                      <a:cubicBezTo>
                        <a:pt x="1342" y="309"/>
                        <a:pt x="1344" y="314"/>
                        <a:pt x="1345" y="316"/>
                      </a:cubicBezTo>
                      <a:cubicBezTo>
                        <a:pt x="1346" y="319"/>
                        <a:pt x="1346" y="326"/>
                        <a:pt x="1348" y="329"/>
                      </a:cubicBezTo>
                      <a:cubicBezTo>
                        <a:pt x="1350" y="331"/>
                        <a:pt x="1357" y="333"/>
                        <a:pt x="1360" y="333"/>
                      </a:cubicBezTo>
                      <a:cubicBezTo>
                        <a:pt x="1363" y="333"/>
                        <a:pt x="1368" y="328"/>
                        <a:pt x="1371" y="328"/>
                      </a:cubicBezTo>
                      <a:cubicBezTo>
                        <a:pt x="1375" y="328"/>
                        <a:pt x="1383" y="333"/>
                        <a:pt x="1387" y="333"/>
                      </a:cubicBezTo>
                      <a:cubicBezTo>
                        <a:pt x="1391" y="333"/>
                        <a:pt x="1400" y="329"/>
                        <a:pt x="1404" y="329"/>
                      </a:cubicBezTo>
                      <a:cubicBezTo>
                        <a:pt x="1412" y="328"/>
                        <a:pt x="1428" y="329"/>
                        <a:pt x="1436" y="331"/>
                      </a:cubicBezTo>
                      <a:cubicBezTo>
                        <a:pt x="1439" y="332"/>
                        <a:pt x="1446" y="335"/>
                        <a:pt x="1450" y="336"/>
                      </a:cubicBezTo>
                      <a:cubicBezTo>
                        <a:pt x="1453" y="337"/>
                        <a:pt x="1459" y="338"/>
                        <a:pt x="1460" y="341"/>
                      </a:cubicBezTo>
                      <a:cubicBezTo>
                        <a:pt x="1463" y="344"/>
                        <a:pt x="1461" y="352"/>
                        <a:pt x="1461" y="356"/>
                      </a:cubicBezTo>
                      <a:cubicBezTo>
                        <a:pt x="1462" y="359"/>
                        <a:pt x="1463" y="365"/>
                        <a:pt x="1464" y="367"/>
                      </a:cubicBezTo>
                      <a:cubicBezTo>
                        <a:pt x="1466" y="369"/>
                        <a:pt x="1471" y="372"/>
                        <a:pt x="1473" y="371"/>
                      </a:cubicBezTo>
                      <a:cubicBezTo>
                        <a:pt x="1476" y="370"/>
                        <a:pt x="1478" y="362"/>
                        <a:pt x="1478" y="359"/>
                      </a:cubicBezTo>
                      <a:cubicBezTo>
                        <a:pt x="1478" y="356"/>
                        <a:pt x="1476" y="351"/>
                        <a:pt x="1477" y="348"/>
                      </a:cubicBezTo>
                      <a:cubicBezTo>
                        <a:pt x="1477" y="346"/>
                        <a:pt x="1477" y="341"/>
                        <a:pt x="1479" y="339"/>
                      </a:cubicBezTo>
                      <a:cubicBezTo>
                        <a:pt x="1482" y="337"/>
                        <a:pt x="1488" y="338"/>
                        <a:pt x="1491" y="339"/>
                      </a:cubicBezTo>
                      <a:cubicBezTo>
                        <a:pt x="1494" y="339"/>
                        <a:pt x="1498" y="342"/>
                        <a:pt x="1501" y="344"/>
                      </a:cubicBezTo>
                      <a:cubicBezTo>
                        <a:pt x="1504" y="346"/>
                        <a:pt x="1510" y="351"/>
                        <a:pt x="1514" y="353"/>
                      </a:cubicBezTo>
                      <a:cubicBezTo>
                        <a:pt x="1518" y="354"/>
                        <a:pt x="1526" y="355"/>
                        <a:pt x="1530" y="354"/>
                      </a:cubicBezTo>
                      <a:cubicBezTo>
                        <a:pt x="1533" y="353"/>
                        <a:pt x="1537" y="350"/>
                        <a:pt x="1539" y="348"/>
                      </a:cubicBezTo>
                      <a:cubicBezTo>
                        <a:pt x="1541" y="346"/>
                        <a:pt x="1544" y="341"/>
                        <a:pt x="1546" y="338"/>
                      </a:cubicBezTo>
                      <a:cubicBezTo>
                        <a:pt x="1549" y="336"/>
                        <a:pt x="1555" y="331"/>
                        <a:pt x="1559" y="329"/>
                      </a:cubicBezTo>
                      <a:cubicBezTo>
                        <a:pt x="1562" y="328"/>
                        <a:pt x="1568" y="327"/>
                        <a:pt x="1571" y="326"/>
                      </a:cubicBezTo>
                      <a:cubicBezTo>
                        <a:pt x="1573" y="325"/>
                        <a:pt x="1579" y="325"/>
                        <a:pt x="1580" y="323"/>
                      </a:cubicBezTo>
                      <a:cubicBezTo>
                        <a:pt x="1582" y="320"/>
                        <a:pt x="1579" y="313"/>
                        <a:pt x="1580" y="310"/>
                      </a:cubicBezTo>
                      <a:cubicBezTo>
                        <a:pt x="1581" y="307"/>
                        <a:pt x="1587" y="304"/>
                        <a:pt x="1588" y="301"/>
                      </a:cubicBezTo>
                      <a:cubicBezTo>
                        <a:pt x="1589" y="299"/>
                        <a:pt x="1588" y="294"/>
                        <a:pt x="1588" y="292"/>
                      </a:cubicBezTo>
                      <a:cubicBezTo>
                        <a:pt x="1589" y="290"/>
                        <a:pt x="1589" y="285"/>
                        <a:pt x="1590" y="283"/>
                      </a:cubicBezTo>
                      <a:cubicBezTo>
                        <a:pt x="1592" y="282"/>
                        <a:pt x="1596" y="281"/>
                        <a:pt x="1598" y="279"/>
                      </a:cubicBezTo>
                      <a:cubicBezTo>
                        <a:pt x="1601" y="276"/>
                        <a:pt x="1606" y="267"/>
                        <a:pt x="1607" y="263"/>
                      </a:cubicBezTo>
                      <a:cubicBezTo>
                        <a:pt x="1607" y="261"/>
                        <a:pt x="1608" y="256"/>
                        <a:pt x="1607" y="254"/>
                      </a:cubicBezTo>
                      <a:cubicBezTo>
                        <a:pt x="1606" y="253"/>
                        <a:pt x="1601" y="252"/>
                        <a:pt x="1599" y="253"/>
                      </a:cubicBezTo>
                      <a:cubicBezTo>
                        <a:pt x="1596" y="254"/>
                        <a:pt x="1594" y="261"/>
                        <a:pt x="1591" y="262"/>
                      </a:cubicBezTo>
                      <a:cubicBezTo>
                        <a:pt x="1589" y="262"/>
                        <a:pt x="1585" y="259"/>
                        <a:pt x="1583" y="258"/>
                      </a:cubicBezTo>
                      <a:cubicBezTo>
                        <a:pt x="1581" y="258"/>
                        <a:pt x="1577" y="259"/>
                        <a:pt x="1576" y="260"/>
                      </a:cubicBezTo>
                      <a:cubicBezTo>
                        <a:pt x="1573" y="262"/>
                        <a:pt x="1570" y="269"/>
                        <a:pt x="1566" y="270"/>
                      </a:cubicBezTo>
                      <a:cubicBezTo>
                        <a:pt x="1564" y="271"/>
                        <a:pt x="1559" y="270"/>
                        <a:pt x="1556" y="271"/>
                      </a:cubicBezTo>
                      <a:cubicBezTo>
                        <a:pt x="1550" y="271"/>
                        <a:pt x="1537" y="272"/>
                        <a:pt x="1531" y="271"/>
                      </a:cubicBezTo>
                      <a:cubicBezTo>
                        <a:pt x="1527" y="271"/>
                        <a:pt x="1519" y="269"/>
                        <a:pt x="1516" y="267"/>
                      </a:cubicBezTo>
                      <a:cubicBezTo>
                        <a:pt x="1514" y="266"/>
                        <a:pt x="1511" y="262"/>
                        <a:pt x="1509" y="261"/>
                      </a:cubicBezTo>
                      <a:cubicBezTo>
                        <a:pt x="1505" y="259"/>
                        <a:pt x="1496" y="259"/>
                        <a:pt x="1492" y="258"/>
                      </a:cubicBezTo>
                      <a:cubicBezTo>
                        <a:pt x="1489" y="257"/>
                        <a:pt x="1485" y="253"/>
                        <a:pt x="1482" y="253"/>
                      </a:cubicBezTo>
                      <a:cubicBezTo>
                        <a:pt x="1480" y="252"/>
                        <a:pt x="1475" y="255"/>
                        <a:pt x="1473" y="255"/>
                      </a:cubicBezTo>
                      <a:cubicBezTo>
                        <a:pt x="1469" y="255"/>
                        <a:pt x="1461" y="254"/>
                        <a:pt x="1459" y="251"/>
                      </a:cubicBezTo>
                      <a:cubicBezTo>
                        <a:pt x="1457" y="249"/>
                        <a:pt x="1455" y="243"/>
                        <a:pt x="1456" y="241"/>
                      </a:cubicBezTo>
                      <a:cubicBezTo>
                        <a:pt x="1456" y="239"/>
                        <a:pt x="1460" y="237"/>
                        <a:pt x="1460" y="236"/>
                      </a:cubicBezTo>
                      <a:cubicBezTo>
                        <a:pt x="1461" y="233"/>
                        <a:pt x="1460" y="227"/>
                        <a:pt x="1459" y="224"/>
                      </a:cubicBezTo>
                      <a:cubicBezTo>
                        <a:pt x="1458" y="220"/>
                        <a:pt x="1452" y="212"/>
                        <a:pt x="1449" y="209"/>
                      </a:cubicBezTo>
                      <a:cubicBezTo>
                        <a:pt x="1445" y="204"/>
                        <a:pt x="1434" y="197"/>
                        <a:pt x="1429" y="193"/>
                      </a:cubicBezTo>
                      <a:cubicBezTo>
                        <a:pt x="1423" y="187"/>
                        <a:pt x="1412" y="175"/>
                        <a:pt x="1405" y="167"/>
                      </a:cubicBezTo>
                      <a:cubicBezTo>
                        <a:pt x="1410" y="165"/>
                        <a:pt x="1414" y="163"/>
                        <a:pt x="1416" y="163"/>
                      </a:cubicBezTo>
                      <a:cubicBezTo>
                        <a:pt x="1419" y="162"/>
                        <a:pt x="1426" y="163"/>
                        <a:pt x="1428" y="162"/>
                      </a:cubicBezTo>
                      <a:cubicBezTo>
                        <a:pt x="1432" y="160"/>
                        <a:pt x="1438" y="152"/>
                        <a:pt x="1440" y="148"/>
                      </a:cubicBezTo>
                      <a:cubicBezTo>
                        <a:pt x="1441" y="142"/>
                        <a:pt x="1436" y="130"/>
                        <a:pt x="1437" y="124"/>
                      </a:cubicBezTo>
                      <a:cubicBezTo>
                        <a:pt x="1438" y="119"/>
                        <a:pt x="1440" y="109"/>
                        <a:pt x="1443" y="106"/>
                      </a:cubicBezTo>
                      <a:cubicBezTo>
                        <a:pt x="1447" y="100"/>
                        <a:pt x="1460" y="94"/>
                        <a:pt x="1465" y="90"/>
                      </a:cubicBezTo>
                      <a:cubicBezTo>
                        <a:pt x="1468" y="87"/>
                        <a:pt x="1475" y="81"/>
                        <a:pt x="1475" y="77"/>
                      </a:cubicBezTo>
                      <a:cubicBezTo>
                        <a:pt x="1476" y="74"/>
                        <a:pt x="1473" y="69"/>
                        <a:pt x="1471" y="67"/>
                      </a:cubicBezTo>
                      <a:cubicBezTo>
                        <a:pt x="1469" y="64"/>
                        <a:pt x="1462" y="61"/>
                        <a:pt x="1460" y="59"/>
                      </a:cubicBezTo>
                      <a:cubicBezTo>
                        <a:pt x="1456" y="57"/>
                        <a:pt x="1450" y="53"/>
                        <a:pt x="1447" y="51"/>
                      </a:cubicBezTo>
                      <a:cubicBezTo>
                        <a:pt x="1445" y="50"/>
                        <a:pt x="1440" y="50"/>
                        <a:pt x="1439" y="48"/>
                      </a:cubicBezTo>
                      <a:cubicBezTo>
                        <a:pt x="1437" y="47"/>
                        <a:pt x="1435" y="44"/>
                        <a:pt x="1435" y="42"/>
                      </a:cubicBezTo>
                      <a:cubicBezTo>
                        <a:pt x="1435" y="40"/>
                        <a:pt x="1436" y="36"/>
                        <a:pt x="1437" y="35"/>
                      </a:cubicBezTo>
                      <a:cubicBezTo>
                        <a:pt x="1439" y="34"/>
                        <a:pt x="1444" y="33"/>
                        <a:pt x="1447" y="33"/>
                      </a:cubicBezTo>
                      <a:cubicBezTo>
                        <a:pt x="1450" y="33"/>
                        <a:pt x="1455" y="36"/>
                        <a:pt x="1458" y="37"/>
                      </a:cubicBezTo>
                      <a:cubicBezTo>
                        <a:pt x="1461" y="38"/>
                        <a:pt x="1468" y="41"/>
                        <a:pt x="1471" y="42"/>
                      </a:cubicBezTo>
                      <a:cubicBezTo>
                        <a:pt x="1473" y="42"/>
                        <a:pt x="1477" y="44"/>
                        <a:pt x="1479" y="44"/>
                      </a:cubicBezTo>
                      <a:cubicBezTo>
                        <a:pt x="1482" y="43"/>
                        <a:pt x="1486" y="38"/>
                        <a:pt x="1488" y="35"/>
                      </a:cubicBezTo>
                      <a:cubicBezTo>
                        <a:pt x="1489" y="34"/>
                        <a:pt x="1489" y="29"/>
                        <a:pt x="1490" y="28"/>
                      </a:cubicBezTo>
                      <a:cubicBezTo>
                        <a:pt x="1492" y="26"/>
                        <a:pt x="1495" y="23"/>
                        <a:pt x="1497" y="22"/>
                      </a:cubicBezTo>
                      <a:cubicBezTo>
                        <a:pt x="1501" y="20"/>
                        <a:pt x="1508" y="16"/>
                        <a:pt x="1511" y="14"/>
                      </a:cubicBezTo>
                      <a:cubicBezTo>
                        <a:pt x="1515" y="12"/>
                        <a:pt x="1524" y="9"/>
                        <a:pt x="1528" y="7"/>
                      </a:cubicBezTo>
                      <a:cubicBezTo>
                        <a:pt x="1530" y="5"/>
                        <a:pt x="1533" y="1"/>
                        <a:pt x="1535" y="0"/>
                      </a:cubicBezTo>
                      <a:cubicBezTo>
                        <a:pt x="1537" y="0"/>
                        <a:pt x="1541" y="3"/>
                        <a:pt x="1543" y="4"/>
                      </a:cubicBezTo>
                      <a:cubicBezTo>
                        <a:pt x="1547" y="5"/>
                        <a:pt x="1556" y="8"/>
                        <a:pt x="1561" y="9"/>
                      </a:cubicBezTo>
                      <a:cubicBezTo>
                        <a:pt x="1570" y="10"/>
                        <a:pt x="1587" y="11"/>
                        <a:pt x="1596" y="13"/>
                      </a:cubicBezTo>
                      <a:cubicBezTo>
                        <a:pt x="1599" y="14"/>
                        <a:pt x="1606" y="18"/>
                        <a:pt x="1610" y="19"/>
                      </a:cubicBezTo>
                      <a:cubicBezTo>
                        <a:pt x="1615" y="20"/>
                        <a:pt x="1625" y="23"/>
                        <a:pt x="1630" y="23"/>
                      </a:cubicBezTo>
                      <a:cubicBezTo>
                        <a:pt x="1634" y="24"/>
                        <a:pt x="1639" y="24"/>
                        <a:pt x="1644" y="24"/>
                      </a:cubicBezTo>
                      <a:close/>
                    </a:path>
                  </a:pathLst>
                </a:custGeom>
                <a:grpFill/>
                <a:ln w="3175"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750"/>
                </a:p>
              </p:txBody>
            </p:sp>
            <p:sp>
              <p:nvSpPr>
                <p:cNvPr id="65" name="Freeform 204"/>
                <p:cNvSpPr>
                  <a:spLocks/>
                </p:cNvSpPr>
                <p:nvPr/>
              </p:nvSpPr>
              <p:spPr bwMode="auto">
                <a:xfrm>
                  <a:off x="6419851" y="3602038"/>
                  <a:ext cx="503238" cy="585788"/>
                </a:xfrm>
                <a:custGeom>
                  <a:avLst/>
                  <a:gdLst>
                    <a:gd name="T0" fmla="*/ 2011 w 2056"/>
                    <a:gd name="T1" fmla="*/ 2080 h 2394"/>
                    <a:gd name="T2" fmla="*/ 1971 w 2056"/>
                    <a:gd name="T3" fmla="*/ 2184 h 2394"/>
                    <a:gd name="T4" fmla="*/ 1885 w 2056"/>
                    <a:gd name="T5" fmla="*/ 2308 h 2394"/>
                    <a:gd name="T6" fmla="*/ 1728 w 2056"/>
                    <a:gd name="T7" fmla="*/ 2329 h 2394"/>
                    <a:gd name="T8" fmla="*/ 1530 w 2056"/>
                    <a:gd name="T9" fmla="*/ 2219 h 2394"/>
                    <a:gd name="T10" fmla="*/ 1331 w 2056"/>
                    <a:gd name="T11" fmla="*/ 2175 h 2394"/>
                    <a:gd name="T12" fmla="*/ 1041 w 2056"/>
                    <a:gd name="T13" fmla="*/ 2162 h 2394"/>
                    <a:gd name="T14" fmla="*/ 814 w 2056"/>
                    <a:gd name="T15" fmla="*/ 2013 h 2394"/>
                    <a:gd name="T16" fmla="*/ 827 w 2056"/>
                    <a:gd name="T17" fmla="*/ 1921 h 2394"/>
                    <a:gd name="T18" fmla="*/ 624 w 2056"/>
                    <a:gd name="T19" fmla="*/ 1837 h 2394"/>
                    <a:gd name="T20" fmla="*/ 428 w 2056"/>
                    <a:gd name="T21" fmla="*/ 1804 h 2394"/>
                    <a:gd name="T22" fmla="*/ 351 w 2056"/>
                    <a:gd name="T23" fmla="*/ 1699 h 2394"/>
                    <a:gd name="T24" fmla="*/ 216 w 2056"/>
                    <a:gd name="T25" fmla="*/ 1597 h 2394"/>
                    <a:gd name="T26" fmla="*/ 225 w 2056"/>
                    <a:gd name="T27" fmla="*/ 1472 h 2394"/>
                    <a:gd name="T28" fmla="*/ 192 w 2056"/>
                    <a:gd name="T29" fmla="*/ 1326 h 2394"/>
                    <a:gd name="T30" fmla="*/ 158 w 2056"/>
                    <a:gd name="T31" fmla="*/ 1286 h 2394"/>
                    <a:gd name="T32" fmla="*/ 69 w 2056"/>
                    <a:gd name="T33" fmla="*/ 1167 h 2394"/>
                    <a:gd name="T34" fmla="*/ 16 w 2056"/>
                    <a:gd name="T35" fmla="*/ 1094 h 2394"/>
                    <a:gd name="T36" fmla="*/ 125 w 2056"/>
                    <a:gd name="T37" fmla="*/ 1056 h 2394"/>
                    <a:gd name="T38" fmla="*/ 192 w 2056"/>
                    <a:gd name="T39" fmla="*/ 1010 h 2394"/>
                    <a:gd name="T40" fmla="*/ 65 w 2056"/>
                    <a:gd name="T41" fmla="*/ 952 h 2394"/>
                    <a:gd name="T42" fmla="*/ 41 w 2056"/>
                    <a:gd name="T43" fmla="*/ 796 h 2394"/>
                    <a:gd name="T44" fmla="*/ 70 w 2056"/>
                    <a:gd name="T45" fmla="*/ 689 h 2394"/>
                    <a:gd name="T46" fmla="*/ 123 w 2056"/>
                    <a:gd name="T47" fmla="*/ 476 h 2394"/>
                    <a:gd name="T48" fmla="*/ 257 w 2056"/>
                    <a:gd name="T49" fmla="*/ 379 h 2394"/>
                    <a:gd name="T50" fmla="*/ 236 w 2056"/>
                    <a:gd name="T51" fmla="*/ 226 h 2394"/>
                    <a:gd name="T52" fmla="*/ 322 w 2056"/>
                    <a:gd name="T53" fmla="*/ 34 h 2394"/>
                    <a:gd name="T54" fmla="*/ 441 w 2056"/>
                    <a:gd name="T55" fmla="*/ 44 h 2394"/>
                    <a:gd name="T56" fmla="*/ 612 w 2056"/>
                    <a:gd name="T57" fmla="*/ 49 h 2394"/>
                    <a:gd name="T58" fmla="*/ 749 w 2056"/>
                    <a:gd name="T59" fmla="*/ 110 h 2394"/>
                    <a:gd name="T60" fmla="*/ 873 w 2056"/>
                    <a:gd name="T61" fmla="*/ 129 h 2394"/>
                    <a:gd name="T62" fmla="*/ 842 w 2056"/>
                    <a:gd name="T63" fmla="*/ 295 h 2394"/>
                    <a:gd name="T64" fmla="*/ 817 w 2056"/>
                    <a:gd name="T65" fmla="*/ 444 h 2394"/>
                    <a:gd name="T66" fmla="*/ 704 w 2056"/>
                    <a:gd name="T67" fmla="*/ 497 h 2394"/>
                    <a:gd name="T68" fmla="*/ 786 w 2056"/>
                    <a:gd name="T69" fmla="*/ 619 h 2394"/>
                    <a:gd name="T70" fmla="*/ 878 w 2056"/>
                    <a:gd name="T71" fmla="*/ 707 h 2394"/>
                    <a:gd name="T72" fmla="*/ 982 w 2056"/>
                    <a:gd name="T73" fmla="*/ 726 h 2394"/>
                    <a:gd name="T74" fmla="*/ 1078 w 2056"/>
                    <a:gd name="T75" fmla="*/ 828 h 2394"/>
                    <a:gd name="T76" fmla="*/ 1167 w 2056"/>
                    <a:gd name="T77" fmla="*/ 839 h 2394"/>
                    <a:gd name="T78" fmla="*/ 1256 w 2056"/>
                    <a:gd name="T79" fmla="*/ 873 h 2394"/>
                    <a:gd name="T80" fmla="*/ 1336 w 2056"/>
                    <a:gd name="T81" fmla="*/ 910 h 2394"/>
                    <a:gd name="T82" fmla="*/ 1461 w 2056"/>
                    <a:gd name="T83" fmla="*/ 894 h 2394"/>
                    <a:gd name="T84" fmla="*/ 1511 w 2056"/>
                    <a:gd name="T85" fmla="*/ 991 h 2394"/>
                    <a:gd name="T86" fmla="*/ 1623 w 2056"/>
                    <a:gd name="T87" fmla="*/ 994 h 2394"/>
                    <a:gd name="T88" fmla="*/ 1638 w 2056"/>
                    <a:gd name="T89" fmla="*/ 1120 h 2394"/>
                    <a:gd name="T90" fmla="*/ 1508 w 2056"/>
                    <a:gd name="T91" fmla="*/ 1259 h 2394"/>
                    <a:gd name="T92" fmla="*/ 1377 w 2056"/>
                    <a:gd name="T93" fmla="*/ 1338 h 2394"/>
                    <a:gd name="T94" fmla="*/ 1407 w 2056"/>
                    <a:gd name="T95" fmla="*/ 1499 h 2394"/>
                    <a:gd name="T96" fmla="*/ 1475 w 2056"/>
                    <a:gd name="T97" fmla="*/ 1503 h 2394"/>
                    <a:gd name="T98" fmla="*/ 1549 w 2056"/>
                    <a:gd name="T99" fmla="*/ 1515 h 2394"/>
                    <a:gd name="T100" fmla="*/ 1537 w 2056"/>
                    <a:gd name="T101" fmla="*/ 1565 h 2394"/>
                    <a:gd name="T102" fmla="*/ 1549 w 2056"/>
                    <a:gd name="T103" fmla="*/ 1636 h 2394"/>
                    <a:gd name="T104" fmla="*/ 1593 w 2056"/>
                    <a:gd name="T105" fmla="*/ 1690 h 2394"/>
                    <a:gd name="T106" fmla="*/ 1655 w 2056"/>
                    <a:gd name="T107" fmla="*/ 1720 h 2394"/>
                    <a:gd name="T108" fmla="*/ 1702 w 2056"/>
                    <a:gd name="T109" fmla="*/ 1767 h 2394"/>
                    <a:gd name="T110" fmla="*/ 1884 w 2056"/>
                    <a:gd name="T111" fmla="*/ 1852 h 2394"/>
                    <a:gd name="T112" fmla="*/ 1943 w 2056"/>
                    <a:gd name="T113" fmla="*/ 1889 h 2394"/>
                    <a:gd name="T114" fmla="*/ 1957 w 2056"/>
                    <a:gd name="T115" fmla="*/ 1917 h 2394"/>
                    <a:gd name="T116" fmla="*/ 2009 w 2056"/>
                    <a:gd name="T117" fmla="*/ 1959 h 2394"/>
                    <a:gd name="T118" fmla="*/ 2042 w 2056"/>
                    <a:gd name="T119" fmla="*/ 2017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6" h="2394">
                      <a:moveTo>
                        <a:pt x="2055" y="2019"/>
                      </a:moveTo>
                      <a:cubicBezTo>
                        <a:pt x="2056" y="2021"/>
                        <a:pt x="2054" y="2025"/>
                        <a:pt x="2053" y="2026"/>
                      </a:cubicBezTo>
                      <a:cubicBezTo>
                        <a:pt x="2051" y="2028"/>
                        <a:pt x="2048" y="2031"/>
                        <a:pt x="2046" y="2031"/>
                      </a:cubicBezTo>
                      <a:cubicBezTo>
                        <a:pt x="2042" y="2031"/>
                        <a:pt x="2038" y="2023"/>
                        <a:pt x="2035" y="2023"/>
                      </a:cubicBezTo>
                      <a:cubicBezTo>
                        <a:pt x="2034" y="2024"/>
                        <a:pt x="2033" y="2028"/>
                        <a:pt x="2032" y="2029"/>
                      </a:cubicBezTo>
                      <a:cubicBezTo>
                        <a:pt x="2031" y="2032"/>
                        <a:pt x="2032" y="2037"/>
                        <a:pt x="2031" y="2039"/>
                      </a:cubicBezTo>
                      <a:cubicBezTo>
                        <a:pt x="2030" y="2042"/>
                        <a:pt x="2027" y="2048"/>
                        <a:pt x="2025" y="2050"/>
                      </a:cubicBezTo>
                      <a:cubicBezTo>
                        <a:pt x="2024" y="2051"/>
                        <a:pt x="2020" y="2053"/>
                        <a:pt x="2018" y="2054"/>
                      </a:cubicBezTo>
                      <a:cubicBezTo>
                        <a:pt x="2016" y="2056"/>
                        <a:pt x="2010" y="2058"/>
                        <a:pt x="2009" y="2060"/>
                      </a:cubicBezTo>
                      <a:cubicBezTo>
                        <a:pt x="2008" y="2062"/>
                        <a:pt x="2013" y="2066"/>
                        <a:pt x="2013" y="2068"/>
                      </a:cubicBezTo>
                      <a:cubicBezTo>
                        <a:pt x="2014" y="2071"/>
                        <a:pt x="2011" y="2077"/>
                        <a:pt x="2011" y="2080"/>
                      </a:cubicBezTo>
                      <a:cubicBezTo>
                        <a:pt x="2010" y="2082"/>
                        <a:pt x="2011" y="2087"/>
                        <a:pt x="2011" y="2089"/>
                      </a:cubicBezTo>
                      <a:cubicBezTo>
                        <a:pt x="2010" y="2094"/>
                        <a:pt x="2006" y="2104"/>
                        <a:pt x="2003" y="2106"/>
                      </a:cubicBezTo>
                      <a:cubicBezTo>
                        <a:pt x="2000" y="2108"/>
                        <a:pt x="1991" y="2105"/>
                        <a:pt x="1988" y="2107"/>
                      </a:cubicBezTo>
                      <a:cubicBezTo>
                        <a:pt x="1985" y="2109"/>
                        <a:pt x="1985" y="2116"/>
                        <a:pt x="1983" y="2119"/>
                      </a:cubicBezTo>
                      <a:cubicBezTo>
                        <a:pt x="1981" y="2121"/>
                        <a:pt x="1976" y="2124"/>
                        <a:pt x="1975" y="2127"/>
                      </a:cubicBezTo>
                      <a:cubicBezTo>
                        <a:pt x="1974" y="2129"/>
                        <a:pt x="1977" y="2133"/>
                        <a:pt x="1976" y="2135"/>
                      </a:cubicBezTo>
                      <a:cubicBezTo>
                        <a:pt x="1975" y="2138"/>
                        <a:pt x="1967" y="2140"/>
                        <a:pt x="1965" y="2143"/>
                      </a:cubicBezTo>
                      <a:cubicBezTo>
                        <a:pt x="1964" y="2146"/>
                        <a:pt x="1964" y="2153"/>
                        <a:pt x="1964" y="2156"/>
                      </a:cubicBezTo>
                      <a:cubicBezTo>
                        <a:pt x="1963" y="2159"/>
                        <a:pt x="1962" y="2167"/>
                        <a:pt x="1964" y="2170"/>
                      </a:cubicBezTo>
                      <a:cubicBezTo>
                        <a:pt x="1965" y="2172"/>
                        <a:pt x="1970" y="2173"/>
                        <a:pt x="1971" y="2175"/>
                      </a:cubicBezTo>
                      <a:cubicBezTo>
                        <a:pt x="1972" y="2177"/>
                        <a:pt x="1972" y="2182"/>
                        <a:pt x="1971" y="2184"/>
                      </a:cubicBezTo>
                      <a:cubicBezTo>
                        <a:pt x="1971" y="2187"/>
                        <a:pt x="1968" y="2191"/>
                        <a:pt x="1968" y="2194"/>
                      </a:cubicBezTo>
                      <a:cubicBezTo>
                        <a:pt x="1968" y="2197"/>
                        <a:pt x="1973" y="2202"/>
                        <a:pt x="1972" y="2204"/>
                      </a:cubicBezTo>
                      <a:cubicBezTo>
                        <a:pt x="1971" y="2207"/>
                        <a:pt x="1963" y="2209"/>
                        <a:pt x="1961" y="2212"/>
                      </a:cubicBezTo>
                      <a:cubicBezTo>
                        <a:pt x="1959" y="2216"/>
                        <a:pt x="1958" y="2225"/>
                        <a:pt x="1958" y="2229"/>
                      </a:cubicBezTo>
                      <a:cubicBezTo>
                        <a:pt x="1957" y="2234"/>
                        <a:pt x="1959" y="2245"/>
                        <a:pt x="1960" y="2250"/>
                      </a:cubicBezTo>
                      <a:cubicBezTo>
                        <a:pt x="1960" y="2258"/>
                        <a:pt x="1963" y="2274"/>
                        <a:pt x="1960" y="2281"/>
                      </a:cubicBezTo>
                      <a:cubicBezTo>
                        <a:pt x="1959" y="2284"/>
                        <a:pt x="1953" y="2287"/>
                        <a:pt x="1952" y="2289"/>
                      </a:cubicBezTo>
                      <a:cubicBezTo>
                        <a:pt x="1950" y="2292"/>
                        <a:pt x="1950" y="2301"/>
                        <a:pt x="1947" y="2304"/>
                      </a:cubicBezTo>
                      <a:cubicBezTo>
                        <a:pt x="1944" y="2308"/>
                        <a:pt x="1934" y="2312"/>
                        <a:pt x="1929" y="2314"/>
                      </a:cubicBezTo>
                      <a:cubicBezTo>
                        <a:pt x="1923" y="2317"/>
                        <a:pt x="1909" y="2322"/>
                        <a:pt x="1903" y="2320"/>
                      </a:cubicBezTo>
                      <a:cubicBezTo>
                        <a:pt x="1897" y="2319"/>
                        <a:pt x="1889" y="2311"/>
                        <a:pt x="1885" y="2308"/>
                      </a:cubicBezTo>
                      <a:cubicBezTo>
                        <a:pt x="1881" y="2306"/>
                        <a:pt x="1874" y="2302"/>
                        <a:pt x="1870" y="2301"/>
                      </a:cubicBezTo>
                      <a:cubicBezTo>
                        <a:pt x="1865" y="2300"/>
                        <a:pt x="1856" y="2299"/>
                        <a:pt x="1851" y="2300"/>
                      </a:cubicBezTo>
                      <a:cubicBezTo>
                        <a:pt x="1846" y="2300"/>
                        <a:pt x="1837" y="2302"/>
                        <a:pt x="1833" y="2305"/>
                      </a:cubicBezTo>
                      <a:cubicBezTo>
                        <a:pt x="1827" y="2309"/>
                        <a:pt x="1818" y="2324"/>
                        <a:pt x="1813" y="2330"/>
                      </a:cubicBezTo>
                      <a:cubicBezTo>
                        <a:pt x="1809" y="2336"/>
                        <a:pt x="1802" y="2347"/>
                        <a:pt x="1799" y="2353"/>
                      </a:cubicBezTo>
                      <a:cubicBezTo>
                        <a:pt x="1796" y="2358"/>
                        <a:pt x="1791" y="2369"/>
                        <a:pt x="1788" y="2374"/>
                      </a:cubicBezTo>
                      <a:cubicBezTo>
                        <a:pt x="1784" y="2379"/>
                        <a:pt x="1778" y="2390"/>
                        <a:pt x="1772" y="2392"/>
                      </a:cubicBezTo>
                      <a:cubicBezTo>
                        <a:pt x="1769" y="2394"/>
                        <a:pt x="1760" y="2393"/>
                        <a:pt x="1757" y="2391"/>
                      </a:cubicBezTo>
                      <a:cubicBezTo>
                        <a:pt x="1752" y="2390"/>
                        <a:pt x="1744" y="2382"/>
                        <a:pt x="1741" y="2378"/>
                      </a:cubicBezTo>
                      <a:cubicBezTo>
                        <a:pt x="1738" y="2374"/>
                        <a:pt x="1735" y="2363"/>
                        <a:pt x="1734" y="2358"/>
                      </a:cubicBezTo>
                      <a:cubicBezTo>
                        <a:pt x="1732" y="2351"/>
                        <a:pt x="1734" y="2333"/>
                        <a:pt x="1728" y="2329"/>
                      </a:cubicBezTo>
                      <a:cubicBezTo>
                        <a:pt x="1727" y="2327"/>
                        <a:pt x="1722" y="2329"/>
                        <a:pt x="1720" y="2328"/>
                      </a:cubicBezTo>
                      <a:cubicBezTo>
                        <a:pt x="1715" y="2327"/>
                        <a:pt x="1708" y="2320"/>
                        <a:pt x="1703" y="2318"/>
                      </a:cubicBezTo>
                      <a:cubicBezTo>
                        <a:pt x="1699" y="2317"/>
                        <a:pt x="1690" y="2318"/>
                        <a:pt x="1686" y="2318"/>
                      </a:cubicBezTo>
                      <a:cubicBezTo>
                        <a:pt x="1680" y="2319"/>
                        <a:pt x="1669" y="2326"/>
                        <a:pt x="1664" y="2327"/>
                      </a:cubicBezTo>
                      <a:cubicBezTo>
                        <a:pt x="1657" y="2328"/>
                        <a:pt x="1643" y="2327"/>
                        <a:pt x="1637" y="2325"/>
                      </a:cubicBezTo>
                      <a:cubicBezTo>
                        <a:pt x="1633" y="2323"/>
                        <a:pt x="1624" y="2318"/>
                        <a:pt x="1621" y="2315"/>
                      </a:cubicBezTo>
                      <a:cubicBezTo>
                        <a:pt x="1618" y="2310"/>
                        <a:pt x="1616" y="2299"/>
                        <a:pt x="1613" y="2294"/>
                      </a:cubicBezTo>
                      <a:cubicBezTo>
                        <a:pt x="1610" y="2289"/>
                        <a:pt x="1603" y="2281"/>
                        <a:pt x="1599" y="2277"/>
                      </a:cubicBezTo>
                      <a:cubicBezTo>
                        <a:pt x="1594" y="2272"/>
                        <a:pt x="1582" y="2265"/>
                        <a:pt x="1577" y="2260"/>
                      </a:cubicBezTo>
                      <a:cubicBezTo>
                        <a:pt x="1571" y="2254"/>
                        <a:pt x="1562" y="2240"/>
                        <a:pt x="1556" y="2234"/>
                      </a:cubicBezTo>
                      <a:cubicBezTo>
                        <a:pt x="1550" y="2229"/>
                        <a:pt x="1535" y="2224"/>
                        <a:pt x="1530" y="2219"/>
                      </a:cubicBezTo>
                      <a:cubicBezTo>
                        <a:pt x="1526" y="2214"/>
                        <a:pt x="1523" y="2203"/>
                        <a:pt x="1519" y="2199"/>
                      </a:cubicBezTo>
                      <a:cubicBezTo>
                        <a:pt x="1516" y="2195"/>
                        <a:pt x="1511" y="2188"/>
                        <a:pt x="1507" y="2186"/>
                      </a:cubicBezTo>
                      <a:cubicBezTo>
                        <a:pt x="1504" y="2185"/>
                        <a:pt x="1497" y="2187"/>
                        <a:pt x="1494" y="2188"/>
                      </a:cubicBezTo>
                      <a:cubicBezTo>
                        <a:pt x="1492" y="2189"/>
                        <a:pt x="1489" y="2192"/>
                        <a:pt x="1487" y="2193"/>
                      </a:cubicBezTo>
                      <a:cubicBezTo>
                        <a:pt x="1480" y="2196"/>
                        <a:pt x="1465" y="2198"/>
                        <a:pt x="1457" y="2196"/>
                      </a:cubicBezTo>
                      <a:cubicBezTo>
                        <a:pt x="1454" y="2195"/>
                        <a:pt x="1450" y="2188"/>
                        <a:pt x="1446" y="2186"/>
                      </a:cubicBezTo>
                      <a:cubicBezTo>
                        <a:pt x="1439" y="2182"/>
                        <a:pt x="1423" y="2180"/>
                        <a:pt x="1416" y="2179"/>
                      </a:cubicBezTo>
                      <a:cubicBezTo>
                        <a:pt x="1411" y="2178"/>
                        <a:pt x="1401" y="2179"/>
                        <a:pt x="1397" y="2179"/>
                      </a:cubicBezTo>
                      <a:cubicBezTo>
                        <a:pt x="1392" y="2178"/>
                        <a:pt x="1383" y="2174"/>
                        <a:pt x="1378" y="2173"/>
                      </a:cubicBezTo>
                      <a:cubicBezTo>
                        <a:pt x="1371" y="2171"/>
                        <a:pt x="1356" y="2169"/>
                        <a:pt x="1348" y="2170"/>
                      </a:cubicBezTo>
                      <a:cubicBezTo>
                        <a:pt x="1344" y="2170"/>
                        <a:pt x="1335" y="2173"/>
                        <a:pt x="1331" y="2175"/>
                      </a:cubicBezTo>
                      <a:cubicBezTo>
                        <a:pt x="1325" y="2179"/>
                        <a:pt x="1317" y="2190"/>
                        <a:pt x="1313" y="2195"/>
                      </a:cubicBezTo>
                      <a:cubicBezTo>
                        <a:pt x="1309" y="2200"/>
                        <a:pt x="1303" y="2210"/>
                        <a:pt x="1298" y="2213"/>
                      </a:cubicBezTo>
                      <a:cubicBezTo>
                        <a:pt x="1294" y="2215"/>
                        <a:pt x="1282" y="2216"/>
                        <a:pt x="1278" y="2214"/>
                      </a:cubicBezTo>
                      <a:cubicBezTo>
                        <a:pt x="1273" y="2212"/>
                        <a:pt x="1269" y="2202"/>
                        <a:pt x="1265" y="2199"/>
                      </a:cubicBezTo>
                      <a:cubicBezTo>
                        <a:pt x="1261" y="2196"/>
                        <a:pt x="1252" y="2192"/>
                        <a:pt x="1247" y="2191"/>
                      </a:cubicBezTo>
                      <a:cubicBezTo>
                        <a:pt x="1242" y="2190"/>
                        <a:pt x="1230" y="2192"/>
                        <a:pt x="1224" y="2193"/>
                      </a:cubicBezTo>
                      <a:cubicBezTo>
                        <a:pt x="1212" y="2195"/>
                        <a:pt x="1188" y="2202"/>
                        <a:pt x="1176" y="2204"/>
                      </a:cubicBezTo>
                      <a:cubicBezTo>
                        <a:pt x="1163" y="2207"/>
                        <a:pt x="1137" y="2214"/>
                        <a:pt x="1125" y="2213"/>
                      </a:cubicBezTo>
                      <a:cubicBezTo>
                        <a:pt x="1114" y="2213"/>
                        <a:pt x="1095" y="2207"/>
                        <a:pt x="1085" y="2202"/>
                      </a:cubicBezTo>
                      <a:cubicBezTo>
                        <a:pt x="1079" y="2200"/>
                        <a:pt x="1068" y="2191"/>
                        <a:pt x="1063" y="2187"/>
                      </a:cubicBezTo>
                      <a:cubicBezTo>
                        <a:pt x="1057" y="2181"/>
                        <a:pt x="1048" y="2167"/>
                        <a:pt x="1041" y="2162"/>
                      </a:cubicBezTo>
                      <a:cubicBezTo>
                        <a:pt x="1037" y="2159"/>
                        <a:pt x="1026" y="2155"/>
                        <a:pt x="1020" y="2153"/>
                      </a:cubicBezTo>
                      <a:cubicBezTo>
                        <a:pt x="1013" y="2151"/>
                        <a:pt x="999" y="2147"/>
                        <a:pt x="991" y="2146"/>
                      </a:cubicBezTo>
                      <a:cubicBezTo>
                        <a:pt x="985" y="2145"/>
                        <a:pt x="972" y="2147"/>
                        <a:pt x="966" y="2146"/>
                      </a:cubicBezTo>
                      <a:cubicBezTo>
                        <a:pt x="959" y="2145"/>
                        <a:pt x="945" y="2142"/>
                        <a:pt x="938" y="2139"/>
                      </a:cubicBezTo>
                      <a:cubicBezTo>
                        <a:pt x="930" y="2135"/>
                        <a:pt x="916" y="2122"/>
                        <a:pt x="910" y="2116"/>
                      </a:cubicBezTo>
                      <a:cubicBezTo>
                        <a:pt x="904" y="2111"/>
                        <a:pt x="895" y="2098"/>
                        <a:pt x="889" y="2093"/>
                      </a:cubicBezTo>
                      <a:cubicBezTo>
                        <a:pt x="883" y="2089"/>
                        <a:pt x="869" y="2086"/>
                        <a:pt x="864" y="2081"/>
                      </a:cubicBezTo>
                      <a:cubicBezTo>
                        <a:pt x="857" y="2076"/>
                        <a:pt x="847" y="2062"/>
                        <a:pt x="843" y="2056"/>
                      </a:cubicBezTo>
                      <a:cubicBezTo>
                        <a:pt x="839" y="2051"/>
                        <a:pt x="835" y="2039"/>
                        <a:pt x="831" y="2035"/>
                      </a:cubicBezTo>
                      <a:cubicBezTo>
                        <a:pt x="828" y="2032"/>
                        <a:pt x="821" y="2029"/>
                        <a:pt x="818" y="2026"/>
                      </a:cubicBezTo>
                      <a:cubicBezTo>
                        <a:pt x="816" y="2023"/>
                        <a:pt x="814" y="2016"/>
                        <a:pt x="814" y="2013"/>
                      </a:cubicBezTo>
                      <a:cubicBezTo>
                        <a:pt x="814" y="2011"/>
                        <a:pt x="815" y="2007"/>
                        <a:pt x="816" y="2005"/>
                      </a:cubicBezTo>
                      <a:cubicBezTo>
                        <a:pt x="817" y="2001"/>
                        <a:pt x="822" y="1994"/>
                        <a:pt x="824" y="1991"/>
                      </a:cubicBezTo>
                      <a:cubicBezTo>
                        <a:pt x="829" y="1985"/>
                        <a:pt x="840" y="1974"/>
                        <a:pt x="844" y="1967"/>
                      </a:cubicBezTo>
                      <a:cubicBezTo>
                        <a:pt x="846" y="1964"/>
                        <a:pt x="847" y="1955"/>
                        <a:pt x="849" y="1953"/>
                      </a:cubicBezTo>
                      <a:cubicBezTo>
                        <a:pt x="851" y="1951"/>
                        <a:pt x="856" y="1949"/>
                        <a:pt x="858" y="1949"/>
                      </a:cubicBezTo>
                      <a:cubicBezTo>
                        <a:pt x="862" y="1948"/>
                        <a:pt x="868" y="1951"/>
                        <a:pt x="871" y="1952"/>
                      </a:cubicBezTo>
                      <a:cubicBezTo>
                        <a:pt x="873" y="1952"/>
                        <a:pt x="878" y="1954"/>
                        <a:pt x="880" y="1953"/>
                      </a:cubicBezTo>
                      <a:cubicBezTo>
                        <a:pt x="883" y="1949"/>
                        <a:pt x="882" y="1938"/>
                        <a:pt x="880" y="1935"/>
                      </a:cubicBezTo>
                      <a:cubicBezTo>
                        <a:pt x="877" y="1931"/>
                        <a:pt x="866" y="1930"/>
                        <a:pt x="862" y="1928"/>
                      </a:cubicBezTo>
                      <a:cubicBezTo>
                        <a:pt x="858" y="1926"/>
                        <a:pt x="849" y="1922"/>
                        <a:pt x="844" y="1921"/>
                      </a:cubicBezTo>
                      <a:cubicBezTo>
                        <a:pt x="840" y="1920"/>
                        <a:pt x="831" y="1919"/>
                        <a:pt x="827" y="1921"/>
                      </a:cubicBezTo>
                      <a:cubicBezTo>
                        <a:pt x="824" y="1922"/>
                        <a:pt x="821" y="1928"/>
                        <a:pt x="818" y="1929"/>
                      </a:cubicBezTo>
                      <a:cubicBezTo>
                        <a:pt x="812" y="1932"/>
                        <a:pt x="799" y="1932"/>
                        <a:pt x="793" y="1930"/>
                      </a:cubicBezTo>
                      <a:cubicBezTo>
                        <a:pt x="787" y="1929"/>
                        <a:pt x="776" y="1923"/>
                        <a:pt x="772" y="1919"/>
                      </a:cubicBezTo>
                      <a:cubicBezTo>
                        <a:pt x="766" y="1914"/>
                        <a:pt x="759" y="1901"/>
                        <a:pt x="753" y="1897"/>
                      </a:cubicBezTo>
                      <a:cubicBezTo>
                        <a:pt x="749" y="1895"/>
                        <a:pt x="738" y="1894"/>
                        <a:pt x="733" y="1894"/>
                      </a:cubicBezTo>
                      <a:cubicBezTo>
                        <a:pt x="725" y="1895"/>
                        <a:pt x="710" y="1901"/>
                        <a:pt x="702" y="1902"/>
                      </a:cubicBezTo>
                      <a:cubicBezTo>
                        <a:pt x="696" y="1903"/>
                        <a:pt x="685" y="1904"/>
                        <a:pt x="679" y="1902"/>
                      </a:cubicBezTo>
                      <a:cubicBezTo>
                        <a:pt x="676" y="1901"/>
                        <a:pt x="669" y="1898"/>
                        <a:pt x="667" y="1895"/>
                      </a:cubicBezTo>
                      <a:cubicBezTo>
                        <a:pt x="664" y="1890"/>
                        <a:pt x="666" y="1878"/>
                        <a:pt x="665" y="1873"/>
                      </a:cubicBezTo>
                      <a:cubicBezTo>
                        <a:pt x="662" y="1867"/>
                        <a:pt x="654" y="1857"/>
                        <a:pt x="649" y="1852"/>
                      </a:cubicBezTo>
                      <a:cubicBezTo>
                        <a:pt x="643" y="1847"/>
                        <a:pt x="630" y="1840"/>
                        <a:pt x="624" y="1837"/>
                      </a:cubicBezTo>
                      <a:cubicBezTo>
                        <a:pt x="619" y="1834"/>
                        <a:pt x="608" y="1832"/>
                        <a:pt x="603" y="1830"/>
                      </a:cubicBezTo>
                      <a:cubicBezTo>
                        <a:pt x="597" y="1826"/>
                        <a:pt x="585" y="1817"/>
                        <a:pt x="579" y="1813"/>
                      </a:cubicBezTo>
                      <a:cubicBezTo>
                        <a:pt x="571" y="1809"/>
                        <a:pt x="555" y="1801"/>
                        <a:pt x="548" y="1796"/>
                      </a:cubicBezTo>
                      <a:cubicBezTo>
                        <a:pt x="545" y="1793"/>
                        <a:pt x="540" y="1786"/>
                        <a:pt x="537" y="1784"/>
                      </a:cubicBezTo>
                      <a:cubicBezTo>
                        <a:pt x="533" y="1781"/>
                        <a:pt x="525" y="1775"/>
                        <a:pt x="521" y="1776"/>
                      </a:cubicBezTo>
                      <a:cubicBezTo>
                        <a:pt x="518" y="1776"/>
                        <a:pt x="514" y="1782"/>
                        <a:pt x="511" y="1784"/>
                      </a:cubicBezTo>
                      <a:cubicBezTo>
                        <a:pt x="508" y="1787"/>
                        <a:pt x="501" y="1795"/>
                        <a:pt x="498" y="1798"/>
                      </a:cubicBezTo>
                      <a:cubicBezTo>
                        <a:pt x="494" y="1802"/>
                        <a:pt x="488" y="1809"/>
                        <a:pt x="485" y="1811"/>
                      </a:cubicBezTo>
                      <a:cubicBezTo>
                        <a:pt x="479" y="1815"/>
                        <a:pt x="466" y="1820"/>
                        <a:pt x="459" y="1821"/>
                      </a:cubicBezTo>
                      <a:cubicBezTo>
                        <a:pt x="454" y="1822"/>
                        <a:pt x="443" y="1822"/>
                        <a:pt x="439" y="1819"/>
                      </a:cubicBezTo>
                      <a:cubicBezTo>
                        <a:pt x="435" y="1817"/>
                        <a:pt x="430" y="1808"/>
                        <a:pt x="428" y="1804"/>
                      </a:cubicBezTo>
                      <a:cubicBezTo>
                        <a:pt x="425" y="1799"/>
                        <a:pt x="421" y="1786"/>
                        <a:pt x="417" y="1781"/>
                      </a:cubicBezTo>
                      <a:cubicBezTo>
                        <a:pt x="414" y="1778"/>
                        <a:pt x="406" y="1772"/>
                        <a:pt x="402" y="1770"/>
                      </a:cubicBezTo>
                      <a:cubicBezTo>
                        <a:pt x="397" y="1768"/>
                        <a:pt x="385" y="1766"/>
                        <a:pt x="379" y="1764"/>
                      </a:cubicBezTo>
                      <a:cubicBezTo>
                        <a:pt x="374" y="1762"/>
                        <a:pt x="363" y="1757"/>
                        <a:pt x="358" y="1755"/>
                      </a:cubicBezTo>
                      <a:cubicBezTo>
                        <a:pt x="354" y="1754"/>
                        <a:pt x="346" y="1751"/>
                        <a:pt x="340" y="1751"/>
                      </a:cubicBezTo>
                      <a:cubicBezTo>
                        <a:pt x="340" y="1746"/>
                        <a:pt x="340" y="1739"/>
                        <a:pt x="339" y="1737"/>
                      </a:cubicBezTo>
                      <a:cubicBezTo>
                        <a:pt x="338" y="1733"/>
                        <a:pt x="333" y="1728"/>
                        <a:pt x="331" y="1725"/>
                      </a:cubicBezTo>
                      <a:cubicBezTo>
                        <a:pt x="330" y="1723"/>
                        <a:pt x="326" y="1718"/>
                        <a:pt x="327" y="1715"/>
                      </a:cubicBezTo>
                      <a:cubicBezTo>
                        <a:pt x="327" y="1712"/>
                        <a:pt x="331" y="1708"/>
                        <a:pt x="333" y="1707"/>
                      </a:cubicBezTo>
                      <a:cubicBezTo>
                        <a:pt x="336" y="1705"/>
                        <a:pt x="342" y="1708"/>
                        <a:pt x="344" y="1707"/>
                      </a:cubicBezTo>
                      <a:cubicBezTo>
                        <a:pt x="347" y="1705"/>
                        <a:pt x="351" y="1701"/>
                        <a:pt x="351" y="1699"/>
                      </a:cubicBezTo>
                      <a:cubicBezTo>
                        <a:pt x="351" y="1695"/>
                        <a:pt x="344" y="1689"/>
                        <a:pt x="341" y="1686"/>
                      </a:cubicBezTo>
                      <a:cubicBezTo>
                        <a:pt x="336" y="1681"/>
                        <a:pt x="325" y="1671"/>
                        <a:pt x="319" y="1667"/>
                      </a:cubicBezTo>
                      <a:cubicBezTo>
                        <a:pt x="313" y="1662"/>
                        <a:pt x="300" y="1654"/>
                        <a:pt x="294" y="1649"/>
                      </a:cubicBezTo>
                      <a:cubicBezTo>
                        <a:pt x="289" y="1645"/>
                        <a:pt x="280" y="1638"/>
                        <a:pt x="276" y="1634"/>
                      </a:cubicBezTo>
                      <a:cubicBezTo>
                        <a:pt x="273" y="1632"/>
                        <a:pt x="267" y="1626"/>
                        <a:pt x="264" y="1627"/>
                      </a:cubicBezTo>
                      <a:cubicBezTo>
                        <a:pt x="261" y="1627"/>
                        <a:pt x="261" y="1634"/>
                        <a:pt x="259" y="1635"/>
                      </a:cubicBezTo>
                      <a:cubicBezTo>
                        <a:pt x="256" y="1637"/>
                        <a:pt x="248" y="1637"/>
                        <a:pt x="245" y="1636"/>
                      </a:cubicBezTo>
                      <a:cubicBezTo>
                        <a:pt x="243" y="1636"/>
                        <a:pt x="240" y="1635"/>
                        <a:pt x="239" y="1634"/>
                      </a:cubicBezTo>
                      <a:cubicBezTo>
                        <a:pt x="237" y="1631"/>
                        <a:pt x="236" y="1625"/>
                        <a:pt x="234" y="1622"/>
                      </a:cubicBezTo>
                      <a:cubicBezTo>
                        <a:pt x="232" y="1618"/>
                        <a:pt x="224" y="1614"/>
                        <a:pt x="222" y="1611"/>
                      </a:cubicBezTo>
                      <a:cubicBezTo>
                        <a:pt x="220" y="1608"/>
                        <a:pt x="218" y="1600"/>
                        <a:pt x="216" y="1597"/>
                      </a:cubicBezTo>
                      <a:cubicBezTo>
                        <a:pt x="214" y="1594"/>
                        <a:pt x="210" y="1587"/>
                        <a:pt x="207" y="1585"/>
                      </a:cubicBezTo>
                      <a:cubicBezTo>
                        <a:pt x="204" y="1584"/>
                        <a:pt x="197" y="1585"/>
                        <a:pt x="195" y="1583"/>
                      </a:cubicBezTo>
                      <a:cubicBezTo>
                        <a:pt x="193" y="1581"/>
                        <a:pt x="192" y="1575"/>
                        <a:pt x="192" y="1572"/>
                      </a:cubicBezTo>
                      <a:cubicBezTo>
                        <a:pt x="192" y="1569"/>
                        <a:pt x="198" y="1564"/>
                        <a:pt x="197" y="1561"/>
                      </a:cubicBezTo>
                      <a:cubicBezTo>
                        <a:pt x="196" y="1559"/>
                        <a:pt x="191" y="1557"/>
                        <a:pt x="189" y="1555"/>
                      </a:cubicBezTo>
                      <a:cubicBezTo>
                        <a:pt x="186" y="1552"/>
                        <a:pt x="178" y="1547"/>
                        <a:pt x="176" y="1543"/>
                      </a:cubicBezTo>
                      <a:cubicBezTo>
                        <a:pt x="175" y="1540"/>
                        <a:pt x="175" y="1534"/>
                        <a:pt x="176" y="1531"/>
                      </a:cubicBezTo>
                      <a:cubicBezTo>
                        <a:pt x="176" y="1529"/>
                        <a:pt x="178" y="1526"/>
                        <a:pt x="179" y="1524"/>
                      </a:cubicBezTo>
                      <a:cubicBezTo>
                        <a:pt x="183" y="1520"/>
                        <a:pt x="194" y="1517"/>
                        <a:pt x="199" y="1514"/>
                      </a:cubicBezTo>
                      <a:cubicBezTo>
                        <a:pt x="205" y="1509"/>
                        <a:pt x="217" y="1499"/>
                        <a:pt x="221" y="1493"/>
                      </a:cubicBezTo>
                      <a:cubicBezTo>
                        <a:pt x="224" y="1488"/>
                        <a:pt x="227" y="1477"/>
                        <a:pt x="225" y="1472"/>
                      </a:cubicBezTo>
                      <a:cubicBezTo>
                        <a:pt x="224" y="1468"/>
                        <a:pt x="214" y="1464"/>
                        <a:pt x="211" y="1460"/>
                      </a:cubicBezTo>
                      <a:cubicBezTo>
                        <a:pt x="207" y="1453"/>
                        <a:pt x="201" y="1437"/>
                        <a:pt x="200" y="1428"/>
                      </a:cubicBezTo>
                      <a:cubicBezTo>
                        <a:pt x="199" y="1423"/>
                        <a:pt x="199" y="1413"/>
                        <a:pt x="200" y="1408"/>
                      </a:cubicBezTo>
                      <a:cubicBezTo>
                        <a:pt x="200" y="1403"/>
                        <a:pt x="198" y="1393"/>
                        <a:pt x="202" y="1390"/>
                      </a:cubicBezTo>
                      <a:cubicBezTo>
                        <a:pt x="204" y="1389"/>
                        <a:pt x="209" y="1394"/>
                        <a:pt x="211" y="1394"/>
                      </a:cubicBezTo>
                      <a:cubicBezTo>
                        <a:pt x="215" y="1395"/>
                        <a:pt x="223" y="1396"/>
                        <a:pt x="226" y="1393"/>
                      </a:cubicBezTo>
                      <a:cubicBezTo>
                        <a:pt x="228" y="1390"/>
                        <a:pt x="226" y="1381"/>
                        <a:pt x="225" y="1377"/>
                      </a:cubicBezTo>
                      <a:cubicBezTo>
                        <a:pt x="224" y="1373"/>
                        <a:pt x="219" y="1366"/>
                        <a:pt x="216" y="1364"/>
                      </a:cubicBezTo>
                      <a:cubicBezTo>
                        <a:pt x="213" y="1361"/>
                        <a:pt x="204" y="1359"/>
                        <a:pt x="201" y="1355"/>
                      </a:cubicBezTo>
                      <a:cubicBezTo>
                        <a:pt x="199" y="1353"/>
                        <a:pt x="197" y="1345"/>
                        <a:pt x="196" y="1342"/>
                      </a:cubicBezTo>
                      <a:cubicBezTo>
                        <a:pt x="195" y="1338"/>
                        <a:pt x="195" y="1329"/>
                        <a:pt x="192" y="1326"/>
                      </a:cubicBezTo>
                      <a:cubicBezTo>
                        <a:pt x="189" y="1323"/>
                        <a:pt x="179" y="1327"/>
                        <a:pt x="176" y="1324"/>
                      </a:cubicBezTo>
                      <a:cubicBezTo>
                        <a:pt x="174" y="1323"/>
                        <a:pt x="172" y="1319"/>
                        <a:pt x="172" y="1316"/>
                      </a:cubicBezTo>
                      <a:cubicBezTo>
                        <a:pt x="172" y="1313"/>
                        <a:pt x="176" y="1308"/>
                        <a:pt x="177" y="1305"/>
                      </a:cubicBezTo>
                      <a:cubicBezTo>
                        <a:pt x="178" y="1301"/>
                        <a:pt x="177" y="1292"/>
                        <a:pt x="176" y="1287"/>
                      </a:cubicBezTo>
                      <a:cubicBezTo>
                        <a:pt x="176" y="1283"/>
                        <a:pt x="175" y="1275"/>
                        <a:pt x="172" y="1272"/>
                      </a:cubicBezTo>
                      <a:cubicBezTo>
                        <a:pt x="170" y="1268"/>
                        <a:pt x="163" y="1264"/>
                        <a:pt x="159" y="1263"/>
                      </a:cubicBezTo>
                      <a:cubicBezTo>
                        <a:pt x="158" y="1262"/>
                        <a:pt x="154" y="1262"/>
                        <a:pt x="153" y="1263"/>
                      </a:cubicBezTo>
                      <a:cubicBezTo>
                        <a:pt x="151" y="1264"/>
                        <a:pt x="149" y="1268"/>
                        <a:pt x="150" y="1269"/>
                      </a:cubicBezTo>
                      <a:cubicBezTo>
                        <a:pt x="150" y="1271"/>
                        <a:pt x="153" y="1273"/>
                        <a:pt x="155" y="1274"/>
                      </a:cubicBezTo>
                      <a:cubicBezTo>
                        <a:pt x="156" y="1275"/>
                        <a:pt x="160" y="1277"/>
                        <a:pt x="160" y="1279"/>
                      </a:cubicBezTo>
                      <a:cubicBezTo>
                        <a:pt x="161" y="1280"/>
                        <a:pt x="160" y="1285"/>
                        <a:pt x="158" y="1286"/>
                      </a:cubicBezTo>
                      <a:cubicBezTo>
                        <a:pt x="157" y="1288"/>
                        <a:pt x="152" y="1286"/>
                        <a:pt x="150" y="1287"/>
                      </a:cubicBezTo>
                      <a:cubicBezTo>
                        <a:pt x="148" y="1289"/>
                        <a:pt x="148" y="1295"/>
                        <a:pt x="146" y="1297"/>
                      </a:cubicBezTo>
                      <a:cubicBezTo>
                        <a:pt x="142" y="1299"/>
                        <a:pt x="132" y="1300"/>
                        <a:pt x="128" y="1298"/>
                      </a:cubicBezTo>
                      <a:cubicBezTo>
                        <a:pt x="126" y="1297"/>
                        <a:pt x="123" y="1292"/>
                        <a:pt x="121" y="1290"/>
                      </a:cubicBezTo>
                      <a:cubicBezTo>
                        <a:pt x="118" y="1285"/>
                        <a:pt x="113" y="1273"/>
                        <a:pt x="110" y="1268"/>
                      </a:cubicBezTo>
                      <a:cubicBezTo>
                        <a:pt x="107" y="1263"/>
                        <a:pt x="100" y="1255"/>
                        <a:pt x="97" y="1251"/>
                      </a:cubicBezTo>
                      <a:cubicBezTo>
                        <a:pt x="93" y="1248"/>
                        <a:pt x="84" y="1242"/>
                        <a:pt x="82" y="1238"/>
                      </a:cubicBezTo>
                      <a:cubicBezTo>
                        <a:pt x="81" y="1234"/>
                        <a:pt x="85" y="1227"/>
                        <a:pt x="85" y="1223"/>
                      </a:cubicBezTo>
                      <a:cubicBezTo>
                        <a:pt x="85" y="1218"/>
                        <a:pt x="79" y="1209"/>
                        <a:pt x="78" y="1204"/>
                      </a:cubicBezTo>
                      <a:cubicBezTo>
                        <a:pt x="77" y="1199"/>
                        <a:pt x="79" y="1189"/>
                        <a:pt x="78" y="1184"/>
                      </a:cubicBezTo>
                      <a:cubicBezTo>
                        <a:pt x="77" y="1179"/>
                        <a:pt x="71" y="1171"/>
                        <a:pt x="69" y="1167"/>
                      </a:cubicBezTo>
                      <a:cubicBezTo>
                        <a:pt x="66" y="1163"/>
                        <a:pt x="60" y="1156"/>
                        <a:pt x="56" y="1154"/>
                      </a:cubicBezTo>
                      <a:cubicBezTo>
                        <a:pt x="54" y="1153"/>
                        <a:pt x="47" y="1154"/>
                        <a:pt x="44" y="1154"/>
                      </a:cubicBezTo>
                      <a:cubicBezTo>
                        <a:pt x="41" y="1154"/>
                        <a:pt x="37" y="1154"/>
                        <a:pt x="32" y="1155"/>
                      </a:cubicBezTo>
                      <a:cubicBezTo>
                        <a:pt x="33" y="1151"/>
                        <a:pt x="34" y="1147"/>
                        <a:pt x="34" y="1145"/>
                      </a:cubicBezTo>
                      <a:cubicBezTo>
                        <a:pt x="35" y="1143"/>
                        <a:pt x="39" y="1140"/>
                        <a:pt x="40" y="1138"/>
                      </a:cubicBezTo>
                      <a:cubicBezTo>
                        <a:pt x="41" y="1136"/>
                        <a:pt x="40" y="1131"/>
                        <a:pt x="41" y="1129"/>
                      </a:cubicBezTo>
                      <a:cubicBezTo>
                        <a:pt x="43" y="1127"/>
                        <a:pt x="47" y="1125"/>
                        <a:pt x="49" y="1123"/>
                      </a:cubicBezTo>
                      <a:cubicBezTo>
                        <a:pt x="51" y="1121"/>
                        <a:pt x="54" y="1114"/>
                        <a:pt x="53" y="1111"/>
                      </a:cubicBezTo>
                      <a:cubicBezTo>
                        <a:pt x="53" y="1108"/>
                        <a:pt x="48" y="1103"/>
                        <a:pt x="45" y="1101"/>
                      </a:cubicBezTo>
                      <a:cubicBezTo>
                        <a:pt x="42" y="1099"/>
                        <a:pt x="35" y="1097"/>
                        <a:pt x="31" y="1096"/>
                      </a:cubicBezTo>
                      <a:cubicBezTo>
                        <a:pt x="28" y="1095"/>
                        <a:pt x="20" y="1095"/>
                        <a:pt x="16" y="1094"/>
                      </a:cubicBezTo>
                      <a:cubicBezTo>
                        <a:pt x="12" y="1092"/>
                        <a:pt x="4" y="1089"/>
                        <a:pt x="1" y="1086"/>
                      </a:cubicBezTo>
                      <a:cubicBezTo>
                        <a:pt x="0" y="1083"/>
                        <a:pt x="0" y="1075"/>
                        <a:pt x="1" y="1072"/>
                      </a:cubicBezTo>
                      <a:cubicBezTo>
                        <a:pt x="3" y="1069"/>
                        <a:pt x="11" y="1064"/>
                        <a:pt x="14" y="1062"/>
                      </a:cubicBezTo>
                      <a:cubicBezTo>
                        <a:pt x="17" y="1062"/>
                        <a:pt x="23" y="1063"/>
                        <a:pt x="25" y="1062"/>
                      </a:cubicBezTo>
                      <a:cubicBezTo>
                        <a:pt x="29" y="1062"/>
                        <a:pt x="35" y="1058"/>
                        <a:pt x="38" y="1056"/>
                      </a:cubicBezTo>
                      <a:cubicBezTo>
                        <a:pt x="42" y="1054"/>
                        <a:pt x="49" y="1047"/>
                        <a:pt x="53" y="1044"/>
                      </a:cubicBezTo>
                      <a:cubicBezTo>
                        <a:pt x="57" y="1041"/>
                        <a:pt x="65" y="1034"/>
                        <a:pt x="70" y="1033"/>
                      </a:cubicBezTo>
                      <a:cubicBezTo>
                        <a:pt x="73" y="1032"/>
                        <a:pt x="80" y="1032"/>
                        <a:pt x="84" y="1033"/>
                      </a:cubicBezTo>
                      <a:cubicBezTo>
                        <a:pt x="89" y="1034"/>
                        <a:pt x="100" y="1037"/>
                        <a:pt x="105" y="1040"/>
                      </a:cubicBezTo>
                      <a:cubicBezTo>
                        <a:pt x="108" y="1042"/>
                        <a:pt x="110" y="1050"/>
                        <a:pt x="114" y="1053"/>
                      </a:cubicBezTo>
                      <a:cubicBezTo>
                        <a:pt x="116" y="1054"/>
                        <a:pt x="123" y="1054"/>
                        <a:pt x="125" y="1056"/>
                      </a:cubicBezTo>
                      <a:cubicBezTo>
                        <a:pt x="128" y="1058"/>
                        <a:pt x="131" y="1065"/>
                        <a:pt x="133" y="1068"/>
                      </a:cubicBezTo>
                      <a:cubicBezTo>
                        <a:pt x="135" y="1070"/>
                        <a:pt x="136" y="1075"/>
                        <a:pt x="138" y="1076"/>
                      </a:cubicBezTo>
                      <a:cubicBezTo>
                        <a:pt x="141" y="1076"/>
                        <a:pt x="144" y="1071"/>
                        <a:pt x="146" y="1070"/>
                      </a:cubicBezTo>
                      <a:cubicBezTo>
                        <a:pt x="150" y="1069"/>
                        <a:pt x="159" y="1071"/>
                        <a:pt x="163" y="1070"/>
                      </a:cubicBezTo>
                      <a:cubicBezTo>
                        <a:pt x="166" y="1070"/>
                        <a:pt x="171" y="1067"/>
                        <a:pt x="174" y="1065"/>
                      </a:cubicBezTo>
                      <a:cubicBezTo>
                        <a:pt x="176" y="1063"/>
                        <a:pt x="179" y="1056"/>
                        <a:pt x="182" y="1055"/>
                      </a:cubicBezTo>
                      <a:cubicBezTo>
                        <a:pt x="185" y="1053"/>
                        <a:pt x="192" y="1054"/>
                        <a:pt x="195" y="1053"/>
                      </a:cubicBezTo>
                      <a:cubicBezTo>
                        <a:pt x="199" y="1052"/>
                        <a:pt x="208" y="1049"/>
                        <a:pt x="211" y="1046"/>
                      </a:cubicBezTo>
                      <a:cubicBezTo>
                        <a:pt x="213" y="1043"/>
                        <a:pt x="211" y="1035"/>
                        <a:pt x="211" y="1032"/>
                      </a:cubicBezTo>
                      <a:cubicBezTo>
                        <a:pt x="210" y="1028"/>
                        <a:pt x="205" y="1021"/>
                        <a:pt x="203" y="1018"/>
                      </a:cubicBezTo>
                      <a:cubicBezTo>
                        <a:pt x="201" y="1016"/>
                        <a:pt x="195" y="1013"/>
                        <a:pt x="192" y="1010"/>
                      </a:cubicBezTo>
                      <a:cubicBezTo>
                        <a:pt x="189" y="1008"/>
                        <a:pt x="184" y="1001"/>
                        <a:pt x="181" y="999"/>
                      </a:cubicBezTo>
                      <a:cubicBezTo>
                        <a:pt x="178" y="997"/>
                        <a:pt x="173" y="996"/>
                        <a:pt x="170" y="996"/>
                      </a:cubicBezTo>
                      <a:cubicBezTo>
                        <a:pt x="167" y="996"/>
                        <a:pt x="162" y="998"/>
                        <a:pt x="160" y="998"/>
                      </a:cubicBezTo>
                      <a:cubicBezTo>
                        <a:pt x="155" y="998"/>
                        <a:pt x="147" y="995"/>
                        <a:pt x="144" y="993"/>
                      </a:cubicBezTo>
                      <a:cubicBezTo>
                        <a:pt x="141" y="992"/>
                        <a:pt x="138" y="987"/>
                        <a:pt x="136" y="985"/>
                      </a:cubicBezTo>
                      <a:cubicBezTo>
                        <a:pt x="133" y="983"/>
                        <a:pt x="127" y="979"/>
                        <a:pt x="123" y="978"/>
                      </a:cubicBezTo>
                      <a:cubicBezTo>
                        <a:pt x="121" y="978"/>
                        <a:pt x="115" y="978"/>
                        <a:pt x="113" y="978"/>
                      </a:cubicBezTo>
                      <a:cubicBezTo>
                        <a:pt x="110" y="979"/>
                        <a:pt x="107" y="982"/>
                        <a:pt x="105" y="982"/>
                      </a:cubicBezTo>
                      <a:cubicBezTo>
                        <a:pt x="102" y="983"/>
                        <a:pt x="95" y="983"/>
                        <a:pt x="92" y="982"/>
                      </a:cubicBezTo>
                      <a:cubicBezTo>
                        <a:pt x="88" y="981"/>
                        <a:pt x="81" y="978"/>
                        <a:pt x="78" y="976"/>
                      </a:cubicBezTo>
                      <a:cubicBezTo>
                        <a:pt x="73" y="971"/>
                        <a:pt x="69" y="957"/>
                        <a:pt x="65" y="952"/>
                      </a:cubicBezTo>
                      <a:cubicBezTo>
                        <a:pt x="63" y="949"/>
                        <a:pt x="56" y="945"/>
                        <a:pt x="55" y="942"/>
                      </a:cubicBezTo>
                      <a:cubicBezTo>
                        <a:pt x="53" y="939"/>
                        <a:pt x="53" y="930"/>
                        <a:pt x="53" y="926"/>
                      </a:cubicBezTo>
                      <a:cubicBezTo>
                        <a:pt x="54" y="922"/>
                        <a:pt x="57" y="912"/>
                        <a:pt x="60" y="909"/>
                      </a:cubicBezTo>
                      <a:cubicBezTo>
                        <a:pt x="64" y="905"/>
                        <a:pt x="74" y="903"/>
                        <a:pt x="77" y="899"/>
                      </a:cubicBezTo>
                      <a:cubicBezTo>
                        <a:pt x="80" y="897"/>
                        <a:pt x="84" y="890"/>
                        <a:pt x="84" y="887"/>
                      </a:cubicBezTo>
                      <a:cubicBezTo>
                        <a:pt x="86" y="881"/>
                        <a:pt x="86" y="869"/>
                        <a:pt x="83" y="864"/>
                      </a:cubicBezTo>
                      <a:cubicBezTo>
                        <a:pt x="81" y="859"/>
                        <a:pt x="71" y="854"/>
                        <a:pt x="68" y="851"/>
                      </a:cubicBezTo>
                      <a:cubicBezTo>
                        <a:pt x="65" y="848"/>
                        <a:pt x="59" y="843"/>
                        <a:pt x="57" y="840"/>
                      </a:cubicBezTo>
                      <a:cubicBezTo>
                        <a:pt x="53" y="835"/>
                        <a:pt x="48" y="823"/>
                        <a:pt x="45" y="817"/>
                      </a:cubicBezTo>
                      <a:cubicBezTo>
                        <a:pt x="43" y="816"/>
                        <a:pt x="40" y="813"/>
                        <a:pt x="39" y="811"/>
                      </a:cubicBezTo>
                      <a:cubicBezTo>
                        <a:pt x="38" y="807"/>
                        <a:pt x="40" y="799"/>
                        <a:pt x="41" y="796"/>
                      </a:cubicBezTo>
                      <a:cubicBezTo>
                        <a:pt x="42" y="792"/>
                        <a:pt x="45" y="785"/>
                        <a:pt x="48" y="782"/>
                      </a:cubicBezTo>
                      <a:cubicBezTo>
                        <a:pt x="50" y="779"/>
                        <a:pt x="56" y="776"/>
                        <a:pt x="58" y="773"/>
                      </a:cubicBezTo>
                      <a:cubicBezTo>
                        <a:pt x="59" y="771"/>
                        <a:pt x="63" y="766"/>
                        <a:pt x="63" y="763"/>
                      </a:cubicBezTo>
                      <a:cubicBezTo>
                        <a:pt x="64" y="760"/>
                        <a:pt x="61" y="755"/>
                        <a:pt x="60" y="752"/>
                      </a:cubicBezTo>
                      <a:cubicBezTo>
                        <a:pt x="58" y="749"/>
                        <a:pt x="52" y="742"/>
                        <a:pt x="48" y="740"/>
                      </a:cubicBezTo>
                      <a:cubicBezTo>
                        <a:pt x="46" y="739"/>
                        <a:pt x="40" y="742"/>
                        <a:pt x="37" y="740"/>
                      </a:cubicBezTo>
                      <a:cubicBezTo>
                        <a:pt x="34" y="739"/>
                        <a:pt x="30" y="735"/>
                        <a:pt x="29" y="732"/>
                      </a:cubicBezTo>
                      <a:cubicBezTo>
                        <a:pt x="28" y="729"/>
                        <a:pt x="29" y="723"/>
                        <a:pt x="29" y="720"/>
                      </a:cubicBezTo>
                      <a:cubicBezTo>
                        <a:pt x="30" y="716"/>
                        <a:pt x="34" y="708"/>
                        <a:pt x="37" y="705"/>
                      </a:cubicBezTo>
                      <a:cubicBezTo>
                        <a:pt x="42" y="701"/>
                        <a:pt x="54" y="700"/>
                        <a:pt x="59" y="698"/>
                      </a:cubicBezTo>
                      <a:cubicBezTo>
                        <a:pt x="62" y="696"/>
                        <a:pt x="68" y="692"/>
                        <a:pt x="70" y="689"/>
                      </a:cubicBezTo>
                      <a:cubicBezTo>
                        <a:pt x="72" y="686"/>
                        <a:pt x="72" y="678"/>
                        <a:pt x="72" y="675"/>
                      </a:cubicBezTo>
                      <a:cubicBezTo>
                        <a:pt x="72" y="668"/>
                        <a:pt x="68" y="655"/>
                        <a:pt x="70" y="649"/>
                      </a:cubicBezTo>
                      <a:cubicBezTo>
                        <a:pt x="71" y="643"/>
                        <a:pt x="79" y="635"/>
                        <a:pt x="82" y="630"/>
                      </a:cubicBezTo>
                      <a:cubicBezTo>
                        <a:pt x="84" y="625"/>
                        <a:pt x="88" y="615"/>
                        <a:pt x="88" y="609"/>
                      </a:cubicBezTo>
                      <a:cubicBezTo>
                        <a:pt x="88" y="605"/>
                        <a:pt x="86" y="598"/>
                        <a:pt x="85" y="594"/>
                      </a:cubicBezTo>
                      <a:cubicBezTo>
                        <a:pt x="84" y="586"/>
                        <a:pt x="83" y="570"/>
                        <a:pt x="84" y="562"/>
                      </a:cubicBezTo>
                      <a:cubicBezTo>
                        <a:pt x="85" y="556"/>
                        <a:pt x="88" y="543"/>
                        <a:pt x="92" y="538"/>
                      </a:cubicBezTo>
                      <a:cubicBezTo>
                        <a:pt x="94" y="535"/>
                        <a:pt x="101" y="532"/>
                        <a:pt x="102" y="529"/>
                      </a:cubicBezTo>
                      <a:cubicBezTo>
                        <a:pt x="105" y="525"/>
                        <a:pt x="104" y="515"/>
                        <a:pt x="106" y="511"/>
                      </a:cubicBezTo>
                      <a:cubicBezTo>
                        <a:pt x="108" y="506"/>
                        <a:pt x="115" y="499"/>
                        <a:pt x="118" y="494"/>
                      </a:cubicBezTo>
                      <a:cubicBezTo>
                        <a:pt x="120" y="490"/>
                        <a:pt x="123" y="481"/>
                        <a:pt x="123" y="476"/>
                      </a:cubicBezTo>
                      <a:cubicBezTo>
                        <a:pt x="123" y="473"/>
                        <a:pt x="122" y="467"/>
                        <a:pt x="122" y="464"/>
                      </a:cubicBezTo>
                      <a:cubicBezTo>
                        <a:pt x="123" y="461"/>
                        <a:pt x="126" y="456"/>
                        <a:pt x="128" y="454"/>
                      </a:cubicBezTo>
                      <a:cubicBezTo>
                        <a:pt x="130" y="451"/>
                        <a:pt x="136" y="446"/>
                        <a:pt x="140" y="444"/>
                      </a:cubicBezTo>
                      <a:cubicBezTo>
                        <a:pt x="142" y="443"/>
                        <a:pt x="148" y="445"/>
                        <a:pt x="150" y="444"/>
                      </a:cubicBezTo>
                      <a:cubicBezTo>
                        <a:pt x="152" y="443"/>
                        <a:pt x="156" y="439"/>
                        <a:pt x="157" y="437"/>
                      </a:cubicBezTo>
                      <a:cubicBezTo>
                        <a:pt x="159" y="433"/>
                        <a:pt x="158" y="424"/>
                        <a:pt x="160" y="421"/>
                      </a:cubicBezTo>
                      <a:cubicBezTo>
                        <a:pt x="163" y="416"/>
                        <a:pt x="172" y="411"/>
                        <a:pt x="176" y="408"/>
                      </a:cubicBezTo>
                      <a:cubicBezTo>
                        <a:pt x="182" y="405"/>
                        <a:pt x="192" y="397"/>
                        <a:pt x="198" y="395"/>
                      </a:cubicBezTo>
                      <a:cubicBezTo>
                        <a:pt x="205" y="393"/>
                        <a:pt x="219" y="396"/>
                        <a:pt x="226" y="395"/>
                      </a:cubicBezTo>
                      <a:cubicBezTo>
                        <a:pt x="230" y="394"/>
                        <a:pt x="238" y="391"/>
                        <a:pt x="242" y="389"/>
                      </a:cubicBezTo>
                      <a:cubicBezTo>
                        <a:pt x="246" y="387"/>
                        <a:pt x="254" y="382"/>
                        <a:pt x="257" y="379"/>
                      </a:cubicBezTo>
                      <a:cubicBezTo>
                        <a:pt x="259" y="376"/>
                        <a:pt x="260" y="369"/>
                        <a:pt x="261" y="365"/>
                      </a:cubicBezTo>
                      <a:cubicBezTo>
                        <a:pt x="262" y="361"/>
                        <a:pt x="261" y="350"/>
                        <a:pt x="261" y="345"/>
                      </a:cubicBezTo>
                      <a:cubicBezTo>
                        <a:pt x="261" y="339"/>
                        <a:pt x="260" y="325"/>
                        <a:pt x="258" y="319"/>
                      </a:cubicBezTo>
                      <a:cubicBezTo>
                        <a:pt x="256" y="314"/>
                        <a:pt x="251" y="306"/>
                        <a:pt x="248" y="302"/>
                      </a:cubicBezTo>
                      <a:cubicBezTo>
                        <a:pt x="246" y="301"/>
                        <a:pt x="243" y="298"/>
                        <a:pt x="241" y="297"/>
                      </a:cubicBezTo>
                      <a:cubicBezTo>
                        <a:pt x="240" y="295"/>
                        <a:pt x="239" y="290"/>
                        <a:pt x="239" y="287"/>
                      </a:cubicBezTo>
                      <a:cubicBezTo>
                        <a:pt x="239" y="285"/>
                        <a:pt x="242" y="281"/>
                        <a:pt x="242" y="279"/>
                      </a:cubicBezTo>
                      <a:cubicBezTo>
                        <a:pt x="243" y="276"/>
                        <a:pt x="242" y="269"/>
                        <a:pt x="241" y="266"/>
                      </a:cubicBezTo>
                      <a:cubicBezTo>
                        <a:pt x="240" y="263"/>
                        <a:pt x="235" y="257"/>
                        <a:pt x="234" y="253"/>
                      </a:cubicBezTo>
                      <a:cubicBezTo>
                        <a:pt x="233" y="250"/>
                        <a:pt x="234" y="243"/>
                        <a:pt x="234" y="240"/>
                      </a:cubicBezTo>
                      <a:cubicBezTo>
                        <a:pt x="234" y="236"/>
                        <a:pt x="235" y="229"/>
                        <a:pt x="236" y="226"/>
                      </a:cubicBezTo>
                      <a:cubicBezTo>
                        <a:pt x="238" y="223"/>
                        <a:pt x="244" y="220"/>
                        <a:pt x="247" y="218"/>
                      </a:cubicBezTo>
                      <a:cubicBezTo>
                        <a:pt x="251" y="214"/>
                        <a:pt x="258" y="205"/>
                        <a:pt x="263" y="202"/>
                      </a:cubicBezTo>
                      <a:cubicBezTo>
                        <a:pt x="269" y="197"/>
                        <a:pt x="283" y="189"/>
                        <a:pt x="288" y="183"/>
                      </a:cubicBezTo>
                      <a:cubicBezTo>
                        <a:pt x="291" y="180"/>
                        <a:pt x="295" y="171"/>
                        <a:pt x="296" y="167"/>
                      </a:cubicBezTo>
                      <a:cubicBezTo>
                        <a:pt x="297" y="164"/>
                        <a:pt x="297" y="157"/>
                        <a:pt x="297" y="154"/>
                      </a:cubicBezTo>
                      <a:cubicBezTo>
                        <a:pt x="298" y="147"/>
                        <a:pt x="301" y="133"/>
                        <a:pt x="301" y="126"/>
                      </a:cubicBezTo>
                      <a:cubicBezTo>
                        <a:pt x="302" y="120"/>
                        <a:pt x="302" y="107"/>
                        <a:pt x="301" y="100"/>
                      </a:cubicBezTo>
                      <a:cubicBezTo>
                        <a:pt x="301" y="96"/>
                        <a:pt x="298" y="86"/>
                        <a:pt x="298" y="81"/>
                      </a:cubicBezTo>
                      <a:cubicBezTo>
                        <a:pt x="298" y="77"/>
                        <a:pt x="299" y="69"/>
                        <a:pt x="301" y="65"/>
                      </a:cubicBezTo>
                      <a:cubicBezTo>
                        <a:pt x="303" y="61"/>
                        <a:pt x="310" y="55"/>
                        <a:pt x="312" y="51"/>
                      </a:cubicBezTo>
                      <a:cubicBezTo>
                        <a:pt x="315" y="47"/>
                        <a:pt x="319" y="38"/>
                        <a:pt x="322" y="34"/>
                      </a:cubicBezTo>
                      <a:cubicBezTo>
                        <a:pt x="325" y="28"/>
                        <a:pt x="332" y="17"/>
                        <a:pt x="335" y="12"/>
                      </a:cubicBezTo>
                      <a:cubicBezTo>
                        <a:pt x="337" y="10"/>
                        <a:pt x="341" y="4"/>
                        <a:pt x="343" y="0"/>
                      </a:cubicBezTo>
                      <a:cubicBezTo>
                        <a:pt x="346" y="2"/>
                        <a:pt x="348" y="4"/>
                        <a:pt x="349" y="6"/>
                      </a:cubicBezTo>
                      <a:cubicBezTo>
                        <a:pt x="352" y="10"/>
                        <a:pt x="352" y="21"/>
                        <a:pt x="353" y="26"/>
                      </a:cubicBezTo>
                      <a:cubicBezTo>
                        <a:pt x="355" y="32"/>
                        <a:pt x="360" y="45"/>
                        <a:pt x="361" y="52"/>
                      </a:cubicBezTo>
                      <a:cubicBezTo>
                        <a:pt x="362" y="55"/>
                        <a:pt x="362" y="62"/>
                        <a:pt x="363" y="66"/>
                      </a:cubicBezTo>
                      <a:cubicBezTo>
                        <a:pt x="364" y="69"/>
                        <a:pt x="368" y="76"/>
                        <a:pt x="371" y="79"/>
                      </a:cubicBezTo>
                      <a:cubicBezTo>
                        <a:pt x="373" y="80"/>
                        <a:pt x="379" y="80"/>
                        <a:pt x="381" y="80"/>
                      </a:cubicBezTo>
                      <a:cubicBezTo>
                        <a:pt x="386" y="80"/>
                        <a:pt x="395" y="79"/>
                        <a:pt x="399" y="78"/>
                      </a:cubicBezTo>
                      <a:cubicBezTo>
                        <a:pt x="406" y="75"/>
                        <a:pt x="418" y="66"/>
                        <a:pt x="424" y="61"/>
                      </a:cubicBezTo>
                      <a:cubicBezTo>
                        <a:pt x="429" y="57"/>
                        <a:pt x="436" y="48"/>
                        <a:pt x="441" y="44"/>
                      </a:cubicBezTo>
                      <a:cubicBezTo>
                        <a:pt x="445" y="41"/>
                        <a:pt x="453" y="34"/>
                        <a:pt x="458" y="34"/>
                      </a:cubicBezTo>
                      <a:cubicBezTo>
                        <a:pt x="461" y="34"/>
                        <a:pt x="465" y="39"/>
                        <a:pt x="468" y="41"/>
                      </a:cubicBezTo>
                      <a:cubicBezTo>
                        <a:pt x="472" y="42"/>
                        <a:pt x="479" y="45"/>
                        <a:pt x="483" y="46"/>
                      </a:cubicBezTo>
                      <a:cubicBezTo>
                        <a:pt x="487" y="47"/>
                        <a:pt x="496" y="45"/>
                        <a:pt x="501" y="45"/>
                      </a:cubicBezTo>
                      <a:cubicBezTo>
                        <a:pt x="507" y="46"/>
                        <a:pt x="519" y="49"/>
                        <a:pt x="525" y="50"/>
                      </a:cubicBezTo>
                      <a:cubicBezTo>
                        <a:pt x="530" y="51"/>
                        <a:pt x="539" y="55"/>
                        <a:pt x="544" y="55"/>
                      </a:cubicBezTo>
                      <a:cubicBezTo>
                        <a:pt x="550" y="56"/>
                        <a:pt x="562" y="56"/>
                        <a:pt x="568" y="55"/>
                      </a:cubicBezTo>
                      <a:cubicBezTo>
                        <a:pt x="572" y="53"/>
                        <a:pt x="579" y="47"/>
                        <a:pt x="583" y="46"/>
                      </a:cubicBezTo>
                      <a:cubicBezTo>
                        <a:pt x="585" y="46"/>
                        <a:pt x="590" y="46"/>
                        <a:pt x="592" y="46"/>
                      </a:cubicBezTo>
                      <a:cubicBezTo>
                        <a:pt x="595" y="47"/>
                        <a:pt x="600" y="49"/>
                        <a:pt x="603" y="50"/>
                      </a:cubicBezTo>
                      <a:cubicBezTo>
                        <a:pt x="605" y="50"/>
                        <a:pt x="609" y="49"/>
                        <a:pt x="612" y="49"/>
                      </a:cubicBezTo>
                      <a:cubicBezTo>
                        <a:pt x="616" y="48"/>
                        <a:pt x="624" y="46"/>
                        <a:pt x="628" y="45"/>
                      </a:cubicBezTo>
                      <a:cubicBezTo>
                        <a:pt x="632" y="44"/>
                        <a:pt x="642" y="40"/>
                        <a:pt x="647" y="41"/>
                      </a:cubicBezTo>
                      <a:cubicBezTo>
                        <a:pt x="652" y="43"/>
                        <a:pt x="660" y="49"/>
                        <a:pt x="663" y="53"/>
                      </a:cubicBezTo>
                      <a:cubicBezTo>
                        <a:pt x="666" y="56"/>
                        <a:pt x="668" y="63"/>
                        <a:pt x="669" y="67"/>
                      </a:cubicBezTo>
                      <a:cubicBezTo>
                        <a:pt x="670" y="71"/>
                        <a:pt x="673" y="78"/>
                        <a:pt x="674" y="82"/>
                      </a:cubicBezTo>
                      <a:cubicBezTo>
                        <a:pt x="674" y="84"/>
                        <a:pt x="675" y="89"/>
                        <a:pt x="676" y="91"/>
                      </a:cubicBezTo>
                      <a:cubicBezTo>
                        <a:pt x="679" y="94"/>
                        <a:pt x="685" y="100"/>
                        <a:pt x="689" y="101"/>
                      </a:cubicBezTo>
                      <a:cubicBezTo>
                        <a:pt x="693" y="102"/>
                        <a:pt x="699" y="99"/>
                        <a:pt x="702" y="99"/>
                      </a:cubicBezTo>
                      <a:cubicBezTo>
                        <a:pt x="707" y="100"/>
                        <a:pt x="716" y="101"/>
                        <a:pt x="721" y="103"/>
                      </a:cubicBezTo>
                      <a:cubicBezTo>
                        <a:pt x="723" y="105"/>
                        <a:pt x="727" y="112"/>
                        <a:pt x="730" y="113"/>
                      </a:cubicBezTo>
                      <a:cubicBezTo>
                        <a:pt x="735" y="114"/>
                        <a:pt x="745" y="112"/>
                        <a:pt x="749" y="110"/>
                      </a:cubicBezTo>
                      <a:cubicBezTo>
                        <a:pt x="751" y="109"/>
                        <a:pt x="752" y="105"/>
                        <a:pt x="754" y="104"/>
                      </a:cubicBezTo>
                      <a:cubicBezTo>
                        <a:pt x="758" y="102"/>
                        <a:pt x="768" y="102"/>
                        <a:pt x="772" y="104"/>
                      </a:cubicBezTo>
                      <a:cubicBezTo>
                        <a:pt x="775" y="105"/>
                        <a:pt x="778" y="109"/>
                        <a:pt x="780" y="111"/>
                      </a:cubicBezTo>
                      <a:cubicBezTo>
                        <a:pt x="781" y="114"/>
                        <a:pt x="782" y="121"/>
                        <a:pt x="784" y="124"/>
                      </a:cubicBezTo>
                      <a:cubicBezTo>
                        <a:pt x="785" y="128"/>
                        <a:pt x="790" y="135"/>
                        <a:pt x="793" y="138"/>
                      </a:cubicBezTo>
                      <a:cubicBezTo>
                        <a:pt x="795" y="140"/>
                        <a:pt x="801" y="145"/>
                        <a:pt x="805" y="147"/>
                      </a:cubicBezTo>
                      <a:cubicBezTo>
                        <a:pt x="807" y="148"/>
                        <a:pt x="812" y="150"/>
                        <a:pt x="814" y="150"/>
                      </a:cubicBezTo>
                      <a:cubicBezTo>
                        <a:pt x="820" y="151"/>
                        <a:pt x="831" y="147"/>
                        <a:pt x="836" y="146"/>
                      </a:cubicBezTo>
                      <a:cubicBezTo>
                        <a:pt x="840" y="145"/>
                        <a:pt x="848" y="144"/>
                        <a:pt x="851" y="142"/>
                      </a:cubicBezTo>
                      <a:cubicBezTo>
                        <a:pt x="855" y="141"/>
                        <a:pt x="861" y="134"/>
                        <a:pt x="865" y="132"/>
                      </a:cubicBezTo>
                      <a:cubicBezTo>
                        <a:pt x="867" y="131"/>
                        <a:pt x="871" y="129"/>
                        <a:pt x="873" y="129"/>
                      </a:cubicBezTo>
                      <a:cubicBezTo>
                        <a:pt x="876" y="129"/>
                        <a:pt x="883" y="129"/>
                        <a:pt x="885" y="131"/>
                      </a:cubicBezTo>
                      <a:cubicBezTo>
                        <a:pt x="888" y="133"/>
                        <a:pt x="888" y="141"/>
                        <a:pt x="888" y="145"/>
                      </a:cubicBezTo>
                      <a:cubicBezTo>
                        <a:pt x="887" y="148"/>
                        <a:pt x="884" y="154"/>
                        <a:pt x="883" y="157"/>
                      </a:cubicBezTo>
                      <a:cubicBezTo>
                        <a:pt x="883" y="160"/>
                        <a:pt x="884" y="168"/>
                        <a:pt x="885" y="171"/>
                      </a:cubicBezTo>
                      <a:cubicBezTo>
                        <a:pt x="886" y="175"/>
                        <a:pt x="889" y="182"/>
                        <a:pt x="890" y="185"/>
                      </a:cubicBezTo>
                      <a:cubicBezTo>
                        <a:pt x="890" y="189"/>
                        <a:pt x="891" y="195"/>
                        <a:pt x="891" y="198"/>
                      </a:cubicBezTo>
                      <a:cubicBezTo>
                        <a:pt x="890" y="202"/>
                        <a:pt x="888" y="211"/>
                        <a:pt x="887" y="215"/>
                      </a:cubicBezTo>
                      <a:cubicBezTo>
                        <a:pt x="886" y="219"/>
                        <a:pt x="882" y="228"/>
                        <a:pt x="879" y="232"/>
                      </a:cubicBezTo>
                      <a:cubicBezTo>
                        <a:pt x="875" y="239"/>
                        <a:pt x="865" y="253"/>
                        <a:pt x="861" y="260"/>
                      </a:cubicBezTo>
                      <a:cubicBezTo>
                        <a:pt x="858" y="266"/>
                        <a:pt x="853" y="277"/>
                        <a:pt x="850" y="283"/>
                      </a:cubicBezTo>
                      <a:cubicBezTo>
                        <a:pt x="848" y="286"/>
                        <a:pt x="843" y="292"/>
                        <a:pt x="842" y="295"/>
                      </a:cubicBezTo>
                      <a:cubicBezTo>
                        <a:pt x="841" y="298"/>
                        <a:pt x="839" y="304"/>
                        <a:pt x="839" y="307"/>
                      </a:cubicBezTo>
                      <a:cubicBezTo>
                        <a:pt x="839" y="311"/>
                        <a:pt x="843" y="317"/>
                        <a:pt x="844" y="320"/>
                      </a:cubicBezTo>
                      <a:cubicBezTo>
                        <a:pt x="844" y="323"/>
                        <a:pt x="845" y="328"/>
                        <a:pt x="845" y="330"/>
                      </a:cubicBezTo>
                      <a:cubicBezTo>
                        <a:pt x="846" y="335"/>
                        <a:pt x="845" y="345"/>
                        <a:pt x="846" y="349"/>
                      </a:cubicBezTo>
                      <a:cubicBezTo>
                        <a:pt x="846" y="354"/>
                        <a:pt x="846" y="365"/>
                        <a:pt x="848" y="370"/>
                      </a:cubicBezTo>
                      <a:cubicBezTo>
                        <a:pt x="849" y="374"/>
                        <a:pt x="855" y="379"/>
                        <a:pt x="856" y="382"/>
                      </a:cubicBezTo>
                      <a:cubicBezTo>
                        <a:pt x="858" y="385"/>
                        <a:pt x="860" y="390"/>
                        <a:pt x="861" y="393"/>
                      </a:cubicBezTo>
                      <a:cubicBezTo>
                        <a:pt x="862" y="398"/>
                        <a:pt x="862" y="407"/>
                        <a:pt x="861" y="412"/>
                      </a:cubicBezTo>
                      <a:cubicBezTo>
                        <a:pt x="860" y="417"/>
                        <a:pt x="855" y="428"/>
                        <a:pt x="851" y="433"/>
                      </a:cubicBezTo>
                      <a:cubicBezTo>
                        <a:pt x="847" y="437"/>
                        <a:pt x="838" y="444"/>
                        <a:pt x="832" y="445"/>
                      </a:cubicBezTo>
                      <a:cubicBezTo>
                        <a:pt x="828" y="446"/>
                        <a:pt x="821" y="445"/>
                        <a:pt x="817" y="444"/>
                      </a:cubicBezTo>
                      <a:cubicBezTo>
                        <a:pt x="814" y="443"/>
                        <a:pt x="810" y="438"/>
                        <a:pt x="807" y="437"/>
                      </a:cubicBezTo>
                      <a:cubicBezTo>
                        <a:pt x="804" y="436"/>
                        <a:pt x="796" y="436"/>
                        <a:pt x="793" y="437"/>
                      </a:cubicBezTo>
                      <a:cubicBezTo>
                        <a:pt x="790" y="439"/>
                        <a:pt x="788" y="448"/>
                        <a:pt x="785" y="451"/>
                      </a:cubicBezTo>
                      <a:cubicBezTo>
                        <a:pt x="782" y="453"/>
                        <a:pt x="774" y="456"/>
                        <a:pt x="771" y="456"/>
                      </a:cubicBezTo>
                      <a:cubicBezTo>
                        <a:pt x="768" y="457"/>
                        <a:pt x="761" y="456"/>
                        <a:pt x="758" y="455"/>
                      </a:cubicBezTo>
                      <a:cubicBezTo>
                        <a:pt x="756" y="453"/>
                        <a:pt x="756" y="447"/>
                        <a:pt x="754" y="446"/>
                      </a:cubicBezTo>
                      <a:cubicBezTo>
                        <a:pt x="752" y="444"/>
                        <a:pt x="746" y="444"/>
                        <a:pt x="744" y="444"/>
                      </a:cubicBezTo>
                      <a:cubicBezTo>
                        <a:pt x="741" y="445"/>
                        <a:pt x="736" y="449"/>
                        <a:pt x="734" y="452"/>
                      </a:cubicBezTo>
                      <a:cubicBezTo>
                        <a:pt x="731" y="457"/>
                        <a:pt x="731" y="470"/>
                        <a:pt x="728" y="475"/>
                      </a:cubicBezTo>
                      <a:cubicBezTo>
                        <a:pt x="726" y="478"/>
                        <a:pt x="720" y="482"/>
                        <a:pt x="717" y="484"/>
                      </a:cubicBezTo>
                      <a:cubicBezTo>
                        <a:pt x="714" y="487"/>
                        <a:pt x="706" y="493"/>
                        <a:pt x="704" y="497"/>
                      </a:cubicBezTo>
                      <a:cubicBezTo>
                        <a:pt x="702" y="500"/>
                        <a:pt x="702" y="506"/>
                        <a:pt x="702" y="508"/>
                      </a:cubicBezTo>
                      <a:cubicBezTo>
                        <a:pt x="701" y="511"/>
                        <a:pt x="702" y="515"/>
                        <a:pt x="701" y="518"/>
                      </a:cubicBezTo>
                      <a:cubicBezTo>
                        <a:pt x="700" y="522"/>
                        <a:pt x="692" y="529"/>
                        <a:pt x="690" y="534"/>
                      </a:cubicBezTo>
                      <a:cubicBezTo>
                        <a:pt x="688" y="541"/>
                        <a:pt x="687" y="558"/>
                        <a:pt x="688" y="565"/>
                      </a:cubicBezTo>
                      <a:cubicBezTo>
                        <a:pt x="689" y="567"/>
                        <a:pt x="691" y="571"/>
                        <a:pt x="692" y="573"/>
                      </a:cubicBezTo>
                      <a:cubicBezTo>
                        <a:pt x="695" y="575"/>
                        <a:pt x="703" y="575"/>
                        <a:pt x="706" y="576"/>
                      </a:cubicBezTo>
                      <a:cubicBezTo>
                        <a:pt x="710" y="577"/>
                        <a:pt x="717" y="580"/>
                        <a:pt x="720" y="583"/>
                      </a:cubicBezTo>
                      <a:cubicBezTo>
                        <a:pt x="723" y="586"/>
                        <a:pt x="725" y="597"/>
                        <a:pt x="729" y="601"/>
                      </a:cubicBezTo>
                      <a:cubicBezTo>
                        <a:pt x="732" y="604"/>
                        <a:pt x="742" y="607"/>
                        <a:pt x="746" y="608"/>
                      </a:cubicBezTo>
                      <a:cubicBezTo>
                        <a:pt x="751" y="610"/>
                        <a:pt x="760" y="613"/>
                        <a:pt x="765" y="614"/>
                      </a:cubicBezTo>
                      <a:cubicBezTo>
                        <a:pt x="770" y="616"/>
                        <a:pt x="781" y="617"/>
                        <a:pt x="786" y="619"/>
                      </a:cubicBezTo>
                      <a:cubicBezTo>
                        <a:pt x="791" y="621"/>
                        <a:pt x="802" y="627"/>
                        <a:pt x="806" y="630"/>
                      </a:cubicBezTo>
                      <a:cubicBezTo>
                        <a:pt x="812" y="635"/>
                        <a:pt x="822" y="646"/>
                        <a:pt x="826" y="652"/>
                      </a:cubicBezTo>
                      <a:cubicBezTo>
                        <a:pt x="828" y="654"/>
                        <a:pt x="829" y="660"/>
                        <a:pt x="831" y="661"/>
                      </a:cubicBezTo>
                      <a:cubicBezTo>
                        <a:pt x="834" y="663"/>
                        <a:pt x="843" y="659"/>
                        <a:pt x="847" y="659"/>
                      </a:cubicBezTo>
                      <a:cubicBezTo>
                        <a:pt x="849" y="660"/>
                        <a:pt x="856" y="662"/>
                        <a:pt x="857" y="664"/>
                      </a:cubicBezTo>
                      <a:cubicBezTo>
                        <a:pt x="859" y="667"/>
                        <a:pt x="860" y="673"/>
                        <a:pt x="858" y="675"/>
                      </a:cubicBezTo>
                      <a:cubicBezTo>
                        <a:pt x="857" y="677"/>
                        <a:pt x="852" y="677"/>
                        <a:pt x="851" y="678"/>
                      </a:cubicBezTo>
                      <a:cubicBezTo>
                        <a:pt x="849" y="680"/>
                        <a:pt x="848" y="687"/>
                        <a:pt x="848" y="690"/>
                      </a:cubicBezTo>
                      <a:cubicBezTo>
                        <a:pt x="849" y="693"/>
                        <a:pt x="851" y="699"/>
                        <a:pt x="853" y="701"/>
                      </a:cubicBezTo>
                      <a:cubicBezTo>
                        <a:pt x="856" y="704"/>
                        <a:pt x="864" y="706"/>
                        <a:pt x="868" y="707"/>
                      </a:cubicBezTo>
                      <a:cubicBezTo>
                        <a:pt x="870" y="707"/>
                        <a:pt x="876" y="706"/>
                        <a:pt x="878" y="707"/>
                      </a:cubicBezTo>
                      <a:cubicBezTo>
                        <a:pt x="881" y="709"/>
                        <a:pt x="883" y="714"/>
                        <a:pt x="885" y="717"/>
                      </a:cubicBezTo>
                      <a:cubicBezTo>
                        <a:pt x="886" y="720"/>
                        <a:pt x="887" y="727"/>
                        <a:pt x="889" y="729"/>
                      </a:cubicBezTo>
                      <a:cubicBezTo>
                        <a:pt x="891" y="732"/>
                        <a:pt x="895" y="736"/>
                        <a:pt x="898" y="737"/>
                      </a:cubicBezTo>
                      <a:cubicBezTo>
                        <a:pt x="900" y="738"/>
                        <a:pt x="905" y="739"/>
                        <a:pt x="907" y="737"/>
                      </a:cubicBezTo>
                      <a:cubicBezTo>
                        <a:pt x="911" y="735"/>
                        <a:pt x="910" y="723"/>
                        <a:pt x="914" y="720"/>
                      </a:cubicBezTo>
                      <a:cubicBezTo>
                        <a:pt x="916" y="719"/>
                        <a:pt x="920" y="719"/>
                        <a:pt x="923" y="720"/>
                      </a:cubicBezTo>
                      <a:cubicBezTo>
                        <a:pt x="926" y="721"/>
                        <a:pt x="933" y="724"/>
                        <a:pt x="936" y="726"/>
                      </a:cubicBezTo>
                      <a:cubicBezTo>
                        <a:pt x="938" y="727"/>
                        <a:pt x="941" y="731"/>
                        <a:pt x="943" y="732"/>
                      </a:cubicBezTo>
                      <a:cubicBezTo>
                        <a:pt x="946" y="732"/>
                        <a:pt x="952" y="729"/>
                        <a:pt x="954" y="729"/>
                      </a:cubicBezTo>
                      <a:cubicBezTo>
                        <a:pt x="959" y="728"/>
                        <a:pt x="968" y="731"/>
                        <a:pt x="973" y="730"/>
                      </a:cubicBezTo>
                      <a:cubicBezTo>
                        <a:pt x="975" y="729"/>
                        <a:pt x="979" y="726"/>
                        <a:pt x="982" y="726"/>
                      </a:cubicBezTo>
                      <a:cubicBezTo>
                        <a:pt x="986" y="726"/>
                        <a:pt x="993" y="729"/>
                        <a:pt x="997" y="731"/>
                      </a:cubicBezTo>
                      <a:cubicBezTo>
                        <a:pt x="999" y="732"/>
                        <a:pt x="1004" y="736"/>
                        <a:pt x="1007" y="737"/>
                      </a:cubicBezTo>
                      <a:cubicBezTo>
                        <a:pt x="1011" y="739"/>
                        <a:pt x="1022" y="736"/>
                        <a:pt x="1027" y="737"/>
                      </a:cubicBezTo>
                      <a:cubicBezTo>
                        <a:pt x="1031" y="737"/>
                        <a:pt x="1041" y="738"/>
                        <a:pt x="1044" y="741"/>
                      </a:cubicBezTo>
                      <a:cubicBezTo>
                        <a:pt x="1047" y="744"/>
                        <a:pt x="1049" y="753"/>
                        <a:pt x="1052" y="757"/>
                      </a:cubicBezTo>
                      <a:cubicBezTo>
                        <a:pt x="1054" y="761"/>
                        <a:pt x="1061" y="768"/>
                        <a:pt x="1061" y="773"/>
                      </a:cubicBezTo>
                      <a:cubicBezTo>
                        <a:pt x="1061" y="777"/>
                        <a:pt x="1051" y="783"/>
                        <a:pt x="1049" y="787"/>
                      </a:cubicBezTo>
                      <a:cubicBezTo>
                        <a:pt x="1048" y="791"/>
                        <a:pt x="1048" y="799"/>
                        <a:pt x="1050" y="802"/>
                      </a:cubicBezTo>
                      <a:cubicBezTo>
                        <a:pt x="1053" y="806"/>
                        <a:pt x="1062" y="809"/>
                        <a:pt x="1065" y="811"/>
                      </a:cubicBezTo>
                      <a:cubicBezTo>
                        <a:pt x="1068" y="813"/>
                        <a:pt x="1074" y="815"/>
                        <a:pt x="1076" y="818"/>
                      </a:cubicBezTo>
                      <a:cubicBezTo>
                        <a:pt x="1077" y="820"/>
                        <a:pt x="1078" y="825"/>
                        <a:pt x="1078" y="828"/>
                      </a:cubicBezTo>
                      <a:cubicBezTo>
                        <a:pt x="1078" y="831"/>
                        <a:pt x="1075" y="838"/>
                        <a:pt x="1074" y="841"/>
                      </a:cubicBezTo>
                      <a:cubicBezTo>
                        <a:pt x="1074" y="844"/>
                        <a:pt x="1073" y="849"/>
                        <a:pt x="1075" y="851"/>
                      </a:cubicBezTo>
                      <a:cubicBezTo>
                        <a:pt x="1077" y="853"/>
                        <a:pt x="1083" y="852"/>
                        <a:pt x="1085" y="853"/>
                      </a:cubicBezTo>
                      <a:cubicBezTo>
                        <a:pt x="1087" y="853"/>
                        <a:pt x="1090" y="856"/>
                        <a:pt x="1091" y="857"/>
                      </a:cubicBezTo>
                      <a:cubicBezTo>
                        <a:pt x="1093" y="859"/>
                        <a:pt x="1094" y="864"/>
                        <a:pt x="1096" y="864"/>
                      </a:cubicBezTo>
                      <a:cubicBezTo>
                        <a:pt x="1098" y="865"/>
                        <a:pt x="1103" y="863"/>
                        <a:pt x="1106" y="862"/>
                      </a:cubicBezTo>
                      <a:cubicBezTo>
                        <a:pt x="1110" y="861"/>
                        <a:pt x="1118" y="857"/>
                        <a:pt x="1121" y="854"/>
                      </a:cubicBezTo>
                      <a:cubicBezTo>
                        <a:pt x="1124" y="851"/>
                        <a:pt x="1128" y="843"/>
                        <a:pt x="1132" y="840"/>
                      </a:cubicBezTo>
                      <a:cubicBezTo>
                        <a:pt x="1134" y="838"/>
                        <a:pt x="1138" y="835"/>
                        <a:pt x="1141" y="835"/>
                      </a:cubicBezTo>
                      <a:cubicBezTo>
                        <a:pt x="1144" y="835"/>
                        <a:pt x="1150" y="838"/>
                        <a:pt x="1153" y="839"/>
                      </a:cubicBezTo>
                      <a:cubicBezTo>
                        <a:pt x="1157" y="839"/>
                        <a:pt x="1163" y="839"/>
                        <a:pt x="1167" y="839"/>
                      </a:cubicBezTo>
                      <a:cubicBezTo>
                        <a:pt x="1170" y="839"/>
                        <a:pt x="1178" y="836"/>
                        <a:pt x="1181" y="838"/>
                      </a:cubicBezTo>
                      <a:cubicBezTo>
                        <a:pt x="1183" y="839"/>
                        <a:pt x="1184" y="844"/>
                        <a:pt x="1184" y="846"/>
                      </a:cubicBezTo>
                      <a:cubicBezTo>
                        <a:pt x="1185" y="850"/>
                        <a:pt x="1181" y="858"/>
                        <a:pt x="1183" y="861"/>
                      </a:cubicBezTo>
                      <a:cubicBezTo>
                        <a:pt x="1185" y="864"/>
                        <a:pt x="1193" y="866"/>
                        <a:pt x="1196" y="867"/>
                      </a:cubicBezTo>
                      <a:cubicBezTo>
                        <a:pt x="1201" y="868"/>
                        <a:pt x="1211" y="868"/>
                        <a:pt x="1216" y="867"/>
                      </a:cubicBezTo>
                      <a:cubicBezTo>
                        <a:pt x="1219" y="866"/>
                        <a:pt x="1225" y="863"/>
                        <a:pt x="1227" y="861"/>
                      </a:cubicBezTo>
                      <a:cubicBezTo>
                        <a:pt x="1229" y="858"/>
                        <a:pt x="1228" y="851"/>
                        <a:pt x="1230" y="848"/>
                      </a:cubicBezTo>
                      <a:cubicBezTo>
                        <a:pt x="1232" y="846"/>
                        <a:pt x="1236" y="845"/>
                        <a:pt x="1238" y="845"/>
                      </a:cubicBezTo>
                      <a:cubicBezTo>
                        <a:pt x="1242" y="845"/>
                        <a:pt x="1251" y="845"/>
                        <a:pt x="1253" y="848"/>
                      </a:cubicBezTo>
                      <a:cubicBezTo>
                        <a:pt x="1256" y="850"/>
                        <a:pt x="1255" y="857"/>
                        <a:pt x="1256" y="861"/>
                      </a:cubicBezTo>
                      <a:cubicBezTo>
                        <a:pt x="1256" y="864"/>
                        <a:pt x="1256" y="870"/>
                        <a:pt x="1256" y="873"/>
                      </a:cubicBezTo>
                      <a:cubicBezTo>
                        <a:pt x="1256" y="876"/>
                        <a:pt x="1253" y="882"/>
                        <a:pt x="1254" y="885"/>
                      </a:cubicBezTo>
                      <a:cubicBezTo>
                        <a:pt x="1255" y="889"/>
                        <a:pt x="1258" y="895"/>
                        <a:pt x="1261" y="897"/>
                      </a:cubicBezTo>
                      <a:cubicBezTo>
                        <a:pt x="1263" y="900"/>
                        <a:pt x="1267" y="903"/>
                        <a:pt x="1270" y="904"/>
                      </a:cubicBezTo>
                      <a:cubicBezTo>
                        <a:pt x="1272" y="906"/>
                        <a:pt x="1276" y="911"/>
                        <a:pt x="1279" y="911"/>
                      </a:cubicBezTo>
                      <a:cubicBezTo>
                        <a:pt x="1282" y="912"/>
                        <a:pt x="1289" y="908"/>
                        <a:pt x="1292" y="907"/>
                      </a:cubicBezTo>
                      <a:cubicBezTo>
                        <a:pt x="1297" y="904"/>
                        <a:pt x="1305" y="897"/>
                        <a:pt x="1309" y="893"/>
                      </a:cubicBezTo>
                      <a:cubicBezTo>
                        <a:pt x="1311" y="892"/>
                        <a:pt x="1314" y="887"/>
                        <a:pt x="1316" y="886"/>
                      </a:cubicBezTo>
                      <a:cubicBezTo>
                        <a:pt x="1320" y="884"/>
                        <a:pt x="1329" y="882"/>
                        <a:pt x="1333" y="884"/>
                      </a:cubicBezTo>
                      <a:cubicBezTo>
                        <a:pt x="1336" y="885"/>
                        <a:pt x="1339" y="891"/>
                        <a:pt x="1339" y="894"/>
                      </a:cubicBezTo>
                      <a:cubicBezTo>
                        <a:pt x="1338" y="896"/>
                        <a:pt x="1333" y="898"/>
                        <a:pt x="1333" y="900"/>
                      </a:cubicBezTo>
                      <a:cubicBezTo>
                        <a:pt x="1332" y="903"/>
                        <a:pt x="1334" y="909"/>
                        <a:pt x="1336" y="910"/>
                      </a:cubicBezTo>
                      <a:cubicBezTo>
                        <a:pt x="1338" y="911"/>
                        <a:pt x="1342" y="911"/>
                        <a:pt x="1344" y="910"/>
                      </a:cubicBezTo>
                      <a:cubicBezTo>
                        <a:pt x="1347" y="909"/>
                        <a:pt x="1351" y="904"/>
                        <a:pt x="1355" y="903"/>
                      </a:cubicBezTo>
                      <a:cubicBezTo>
                        <a:pt x="1357" y="902"/>
                        <a:pt x="1362" y="903"/>
                        <a:pt x="1364" y="903"/>
                      </a:cubicBezTo>
                      <a:cubicBezTo>
                        <a:pt x="1368" y="903"/>
                        <a:pt x="1376" y="903"/>
                        <a:pt x="1379" y="902"/>
                      </a:cubicBezTo>
                      <a:cubicBezTo>
                        <a:pt x="1383" y="901"/>
                        <a:pt x="1388" y="897"/>
                        <a:pt x="1391" y="895"/>
                      </a:cubicBezTo>
                      <a:cubicBezTo>
                        <a:pt x="1395" y="893"/>
                        <a:pt x="1402" y="887"/>
                        <a:pt x="1405" y="885"/>
                      </a:cubicBezTo>
                      <a:cubicBezTo>
                        <a:pt x="1409" y="882"/>
                        <a:pt x="1415" y="877"/>
                        <a:pt x="1419" y="876"/>
                      </a:cubicBezTo>
                      <a:cubicBezTo>
                        <a:pt x="1423" y="875"/>
                        <a:pt x="1429" y="877"/>
                        <a:pt x="1432" y="878"/>
                      </a:cubicBezTo>
                      <a:cubicBezTo>
                        <a:pt x="1435" y="879"/>
                        <a:pt x="1439" y="884"/>
                        <a:pt x="1441" y="885"/>
                      </a:cubicBezTo>
                      <a:cubicBezTo>
                        <a:pt x="1444" y="886"/>
                        <a:pt x="1449" y="885"/>
                        <a:pt x="1452" y="886"/>
                      </a:cubicBezTo>
                      <a:cubicBezTo>
                        <a:pt x="1454" y="888"/>
                        <a:pt x="1460" y="892"/>
                        <a:pt x="1461" y="894"/>
                      </a:cubicBezTo>
                      <a:cubicBezTo>
                        <a:pt x="1462" y="897"/>
                        <a:pt x="1462" y="902"/>
                        <a:pt x="1461" y="904"/>
                      </a:cubicBezTo>
                      <a:cubicBezTo>
                        <a:pt x="1460" y="907"/>
                        <a:pt x="1454" y="909"/>
                        <a:pt x="1453" y="911"/>
                      </a:cubicBezTo>
                      <a:cubicBezTo>
                        <a:pt x="1452" y="913"/>
                        <a:pt x="1452" y="918"/>
                        <a:pt x="1452" y="920"/>
                      </a:cubicBezTo>
                      <a:cubicBezTo>
                        <a:pt x="1452" y="921"/>
                        <a:pt x="1453" y="925"/>
                        <a:pt x="1455" y="926"/>
                      </a:cubicBezTo>
                      <a:cubicBezTo>
                        <a:pt x="1457" y="929"/>
                        <a:pt x="1466" y="927"/>
                        <a:pt x="1468" y="930"/>
                      </a:cubicBezTo>
                      <a:cubicBezTo>
                        <a:pt x="1471" y="932"/>
                        <a:pt x="1471" y="940"/>
                        <a:pt x="1473" y="943"/>
                      </a:cubicBezTo>
                      <a:cubicBezTo>
                        <a:pt x="1475" y="947"/>
                        <a:pt x="1484" y="954"/>
                        <a:pt x="1487" y="958"/>
                      </a:cubicBezTo>
                      <a:cubicBezTo>
                        <a:pt x="1488" y="960"/>
                        <a:pt x="1490" y="965"/>
                        <a:pt x="1491" y="968"/>
                      </a:cubicBezTo>
                      <a:cubicBezTo>
                        <a:pt x="1492" y="970"/>
                        <a:pt x="1492" y="976"/>
                        <a:pt x="1493" y="978"/>
                      </a:cubicBezTo>
                      <a:cubicBezTo>
                        <a:pt x="1494" y="982"/>
                        <a:pt x="1497" y="988"/>
                        <a:pt x="1500" y="990"/>
                      </a:cubicBezTo>
                      <a:cubicBezTo>
                        <a:pt x="1502" y="992"/>
                        <a:pt x="1508" y="990"/>
                        <a:pt x="1511" y="991"/>
                      </a:cubicBezTo>
                      <a:cubicBezTo>
                        <a:pt x="1514" y="991"/>
                        <a:pt x="1518" y="992"/>
                        <a:pt x="1520" y="993"/>
                      </a:cubicBezTo>
                      <a:cubicBezTo>
                        <a:pt x="1522" y="995"/>
                        <a:pt x="1524" y="1000"/>
                        <a:pt x="1526" y="1002"/>
                      </a:cubicBezTo>
                      <a:cubicBezTo>
                        <a:pt x="1528" y="1003"/>
                        <a:pt x="1532" y="1005"/>
                        <a:pt x="1534" y="1005"/>
                      </a:cubicBezTo>
                      <a:cubicBezTo>
                        <a:pt x="1537" y="1005"/>
                        <a:pt x="1541" y="1003"/>
                        <a:pt x="1543" y="1002"/>
                      </a:cubicBezTo>
                      <a:cubicBezTo>
                        <a:pt x="1546" y="1000"/>
                        <a:pt x="1548" y="992"/>
                        <a:pt x="1550" y="990"/>
                      </a:cubicBezTo>
                      <a:cubicBezTo>
                        <a:pt x="1552" y="989"/>
                        <a:pt x="1556" y="987"/>
                        <a:pt x="1558" y="987"/>
                      </a:cubicBezTo>
                      <a:cubicBezTo>
                        <a:pt x="1559" y="986"/>
                        <a:pt x="1564" y="986"/>
                        <a:pt x="1565" y="987"/>
                      </a:cubicBezTo>
                      <a:cubicBezTo>
                        <a:pt x="1568" y="987"/>
                        <a:pt x="1571" y="990"/>
                        <a:pt x="1573" y="991"/>
                      </a:cubicBezTo>
                      <a:cubicBezTo>
                        <a:pt x="1577" y="994"/>
                        <a:pt x="1585" y="999"/>
                        <a:pt x="1589" y="1000"/>
                      </a:cubicBezTo>
                      <a:cubicBezTo>
                        <a:pt x="1594" y="1001"/>
                        <a:pt x="1604" y="997"/>
                        <a:pt x="1609" y="997"/>
                      </a:cubicBezTo>
                      <a:cubicBezTo>
                        <a:pt x="1613" y="996"/>
                        <a:pt x="1620" y="994"/>
                        <a:pt x="1623" y="994"/>
                      </a:cubicBezTo>
                      <a:cubicBezTo>
                        <a:pt x="1625" y="994"/>
                        <a:pt x="1630" y="996"/>
                        <a:pt x="1631" y="997"/>
                      </a:cubicBezTo>
                      <a:cubicBezTo>
                        <a:pt x="1633" y="999"/>
                        <a:pt x="1634" y="1005"/>
                        <a:pt x="1634" y="1007"/>
                      </a:cubicBezTo>
                      <a:cubicBezTo>
                        <a:pt x="1635" y="1010"/>
                        <a:pt x="1634" y="1015"/>
                        <a:pt x="1635" y="1017"/>
                      </a:cubicBezTo>
                      <a:cubicBezTo>
                        <a:pt x="1638" y="1019"/>
                        <a:pt x="1646" y="1019"/>
                        <a:pt x="1649" y="1021"/>
                      </a:cubicBezTo>
                      <a:cubicBezTo>
                        <a:pt x="1653" y="1023"/>
                        <a:pt x="1662" y="1026"/>
                        <a:pt x="1664" y="1030"/>
                      </a:cubicBezTo>
                      <a:cubicBezTo>
                        <a:pt x="1665" y="1034"/>
                        <a:pt x="1662" y="1043"/>
                        <a:pt x="1661" y="1047"/>
                      </a:cubicBezTo>
                      <a:cubicBezTo>
                        <a:pt x="1659" y="1051"/>
                        <a:pt x="1653" y="1057"/>
                        <a:pt x="1652" y="1061"/>
                      </a:cubicBezTo>
                      <a:cubicBezTo>
                        <a:pt x="1650" y="1065"/>
                        <a:pt x="1647" y="1075"/>
                        <a:pt x="1647" y="1079"/>
                      </a:cubicBezTo>
                      <a:cubicBezTo>
                        <a:pt x="1648" y="1084"/>
                        <a:pt x="1656" y="1089"/>
                        <a:pt x="1657" y="1093"/>
                      </a:cubicBezTo>
                      <a:cubicBezTo>
                        <a:pt x="1658" y="1097"/>
                        <a:pt x="1654" y="1104"/>
                        <a:pt x="1652" y="1107"/>
                      </a:cubicBezTo>
                      <a:cubicBezTo>
                        <a:pt x="1650" y="1111"/>
                        <a:pt x="1640" y="1115"/>
                        <a:pt x="1638" y="1120"/>
                      </a:cubicBezTo>
                      <a:cubicBezTo>
                        <a:pt x="1637" y="1123"/>
                        <a:pt x="1639" y="1131"/>
                        <a:pt x="1638" y="1135"/>
                      </a:cubicBezTo>
                      <a:cubicBezTo>
                        <a:pt x="1637" y="1138"/>
                        <a:pt x="1634" y="1142"/>
                        <a:pt x="1632" y="1144"/>
                      </a:cubicBezTo>
                      <a:cubicBezTo>
                        <a:pt x="1627" y="1150"/>
                        <a:pt x="1616" y="1158"/>
                        <a:pt x="1611" y="1162"/>
                      </a:cubicBezTo>
                      <a:cubicBezTo>
                        <a:pt x="1607" y="1166"/>
                        <a:pt x="1599" y="1174"/>
                        <a:pt x="1595" y="1177"/>
                      </a:cubicBezTo>
                      <a:cubicBezTo>
                        <a:pt x="1590" y="1180"/>
                        <a:pt x="1578" y="1185"/>
                        <a:pt x="1573" y="1189"/>
                      </a:cubicBezTo>
                      <a:cubicBezTo>
                        <a:pt x="1569" y="1192"/>
                        <a:pt x="1561" y="1199"/>
                        <a:pt x="1557" y="1202"/>
                      </a:cubicBezTo>
                      <a:cubicBezTo>
                        <a:pt x="1555" y="1205"/>
                        <a:pt x="1550" y="1212"/>
                        <a:pt x="1548" y="1216"/>
                      </a:cubicBezTo>
                      <a:cubicBezTo>
                        <a:pt x="1545" y="1219"/>
                        <a:pt x="1540" y="1225"/>
                        <a:pt x="1537" y="1227"/>
                      </a:cubicBezTo>
                      <a:cubicBezTo>
                        <a:pt x="1535" y="1228"/>
                        <a:pt x="1531" y="1230"/>
                        <a:pt x="1529" y="1231"/>
                      </a:cubicBezTo>
                      <a:cubicBezTo>
                        <a:pt x="1526" y="1234"/>
                        <a:pt x="1524" y="1241"/>
                        <a:pt x="1522" y="1244"/>
                      </a:cubicBezTo>
                      <a:cubicBezTo>
                        <a:pt x="1519" y="1248"/>
                        <a:pt x="1513" y="1257"/>
                        <a:pt x="1508" y="1259"/>
                      </a:cubicBezTo>
                      <a:cubicBezTo>
                        <a:pt x="1502" y="1260"/>
                        <a:pt x="1491" y="1255"/>
                        <a:pt x="1485" y="1256"/>
                      </a:cubicBezTo>
                      <a:cubicBezTo>
                        <a:pt x="1481" y="1256"/>
                        <a:pt x="1473" y="1259"/>
                        <a:pt x="1470" y="1261"/>
                      </a:cubicBezTo>
                      <a:cubicBezTo>
                        <a:pt x="1467" y="1263"/>
                        <a:pt x="1463" y="1268"/>
                        <a:pt x="1461" y="1270"/>
                      </a:cubicBezTo>
                      <a:cubicBezTo>
                        <a:pt x="1457" y="1273"/>
                        <a:pt x="1450" y="1282"/>
                        <a:pt x="1445" y="1283"/>
                      </a:cubicBezTo>
                      <a:cubicBezTo>
                        <a:pt x="1440" y="1285"/>
                        <a:pt x="1430" y="1282"/>
                        <a:pt x="1425" y="1280"/>
                      </a:cubicBezTo>
                      <a:cubicBezTo>
                        <a:pt x="1422" y="1279"/>
                        <a:pt x="1418" y="1274"/>
                        <a:pt x="1415" y="1273"/>
                      </a:cubicBezTo>
                      <a:cubicBezTo>
                        <a:pt x="1413" y="1272"/>
                        <a:pt x="1409" y="1272"/>
                        <a:pt x="1408" y="1273"/>
                      </a:cubicBezTo>
                      <a:cubicBezTo>
                        <a:pt x="1405" y="1273"/>
                        <a:pt x="1401" y="1276"/>
                        <a:pt x="1399" y="1277"/>
                      </a:cubicBezTo>
                      <a:cubicBezTo>
                        <a:pt x="1396" y="1280"/>
                        <a:pt x="1394" y="1289"/>
                        <a:pt x="1392" y="1293"/>
                      </a:cubicBezTo>
                      <a:cubicBezTo>
                        <a:pt x="1389" y="1298"/>
                        <a:pt x="1384" y="1307"/>
                        <a:pt x="1382" y="1313"/>
                      </a:cubicBezTo>
                      <a:cubicBezTo>
                        <a:pt x="1380" y="1319"/>
                        <a:pt x="1377" y="1332"/>
                        <a:pt x="1377" y="1338"/>
                      </a:cubicBezTo>
                      <a:cubicBezTo>
                        <a:pt x="1376" y="1345"/>
                        <a:pt x="1378" y="1359"/>
                        <a:pt x="1379" y="1366"/>
                      </a:cubicBezTo>
                      <a:cubicBezTo>
                        <a:pt x="1380" y="1373"/>
                        <a:pt x="1384" y="1386"/>
                        <a:pt x="1386" y="1392"/>
                      </a:cubicBezTo>
                      <a:cubicBezTo>
                        <a:pt x="1386" y="1396"/>
                        <a:pt x="1386" y="1403"/>
                        <a:pt x="1387" y="1406"/>
                      </a:cubicBezTo>
                      <a:cubicBezTo>
                        <a:pt x="1389" y="1410"/>
                        <a:pt x="1395" y="1416"/>
                        <a:pt x="1398" y="1420"/>
                      </a:cubicBezTo>
                      <a:cubicBezTo>
                        <a:pt x="1400" y="1423"/>
                        <a:pt x="1406" y="1430"/>
                        <a:pt x="1407" y="1434"/>
                      </a:cubicBezTo>
                      <a:cubicBezTo>
                        <a:pt x="1408" y="1437"/>
                        <a:pt x="1408" y="1443"/>
                        <a:pt x="1407" y="1446"/>
                      </a:cubicBezTo>
                      <a:cubicBezTo>
                        <a:pt x="1406" y="1449"/>
                        <a:pt x="1400" y="1452"/>
                        <a:pt x="1399" y="1455"/>
                      </a:cubicBezTo>
                      <a:cubicBezTo>
                        <a:pt x="1397" y="1460"/>
                        <a:pt x="1395" y="1472"/>
                        <a:pt x="1398" y="1476"/>
                      </a:cubicBezTo>
                      <a:cubicBezTo>
                        <a:pt x="1400" y="1478"/>
                        <a:pt x="1407" y="1477"/>
                        <a:pt x="1409" y="1479"/>
                      </a:cubicBezTo>
                      <a:cubicBezTo>
                        <a:pt x="1410" y="1481"/>
                        <a:pt x="1410" y="1486"/>
                        <a:pt x="1410" y="1488"/>
                      </a:cubicBezTo>
                      <a:cubicBezTo>
                        <a:pt x="1410" y="1491"/>
                        <a:pt x="1407" y="1496"/>
                        <a:pt x="1407" y="1499"/>
                      </a:cubicBezTo>
                      <a:cubicBezTo>
                        <a:pt x="1408" y="1502"/>
                        <a:pt x="1411" y="1507"/>
                        <a:pt x="1413" y="1509"/>
                      </a:cubicBezTo>
                      <a:cubicBezTo>
                        <a:pt x="1416" y="1512"/>
                        <a:pt x="1424" y="1512"/>
                        <a:pt x="1427" y="1514"/>
                      </a:cubicBezTo>
                      <a:cubicBezTo>
                        <a:pt x="1429" y="1515"/>
                        <a:pt x="1430" y="1520"/>
                        <a:pt x="1432" y="1522"/>
                      </a:cubicBezTo>
                      <a:cubicBezTo>
                        <a:pt x="1435" y="1523"/>
                        <a:pt x="1441" y="1522"/>
                        <a:pt x="1443" y="1524"/>
                      </a:cubicBezTo>
                      <a:cubicBezTo>
                        <a:pt x="1447" y="1525"/>
                        <a:pt x="1451" y="1534"/>
                        <a:pt x="1454" y="1534"/>
                      </a:cubicBezTo>
                      <a:cubicBezTo>
                        <a:pt x="1456" y="1535"/>
                        <a:pt x="1460" y="1532"/>
                        <a:pt x="1461" y="1530"/>
                      </a:cubicBezTo>
                      <a:cubicBezTo>
                        <a:pt x="1462" y="1529"/>
                        <a:pt x="1462" y="1526"/>
                        <a:pt x="1461" y="1524"/>
                      </a:cubicBezTo>
                      <a:cubicBezTo>
                        <a:pt x="1461" y="1521"/>
                        <a:pt x="1457" y="1515"/>
                        <a:pt x="1458" y="1513"/>
                      </a:cubicBezTo>
                      <a:cubicBezTo>
                        <a:pt x="1458" y="1512"/>
                        <a:pt x="1460" y="1511"/>
                        <a:pt x="1461" y="1511"/>
                      </a:cubicBezTo>
                      <a:cubicBezTo>
                        <a:pt x="1462" y="1509"/>
                        <a:pt x="1462" y="1504"/>
                        <a:pt x="1463" y="1503"/>
                      </a:cubicBezTo>
                      <a:cubicBezTo>
                        <a:pt x="1466" y="1501"/>
                        <a:pt x="1472" y="1504"/>
                        <a:pt x="1475" y="1503"/>
                      </a:cubicBezTo>
                      <a:cubicBezTo>
                        <a:pt x="1476" y="1501"/>
                        <a:pt x="1477" y="1497"/>
                        <a:pt x="1477" y="1495"/>
                      </a:cubicBezTo>
                      <a:cubicBezTo>
                        <a:pt x="1478" y="1493"/>
                        <a:pt x="1476" y="1488"/>
                        <a:pt x="1477" y="1486"/>
                      </a:cubicBezTo>
                      <a:cubicBezTo>
                        <a:pt x="1479" y="1485"/>
                        <a:pt x="1486" y="1486"/>
                        <a:pt x="1488" y="1487"/>
                      </a:cubicBezTo>
                      <a:cubicBezTo>
                        <a:pt x="1492" y="1490"/>
                        <a:pt x="1494" y="1499"/>
                        <a:pt x="1494" y="1503"/>
                      </a:cubicBezTo>
                      <a:cubicBezTo>
                        <a:pt x="1494" y="1506"/>
                        <a:pt x="1492" y="1511"/>
                        <a:pt x="1492" y="1514"/>
                      </a:cubicBezTo>
                      <a:cubicBezTo>
                        <a:pt x="1491" y="1517"/>
                        <a:pt x="1491" y="1523"/>
                        <a:pt x="1493" y="1526"/>
                      </a:cubicBezTo>
                      <a:cubicBezTo>
                        <a:pt x="1495" y="1528"/>
                        <a:pt x="1501" y="1530"/>
                        <a:pt x="1504" y="1530"/>
                      </a:cubicBezTo>
                      <a:cubicBezTo>
                        <a:pt x="1508" y="1531"/>
                        <a:pt x="1518" y="1534"/>
                        <a:pt x="1521" y="1532"/>
                      </a:cubicBezTo>
                      <a:cubicBezTo>
                        <a:pt x="1523" y="1530"/>
                        <a:pt x="1520" y="1522"/>
                        <a:pt x="1522" y="1520"/>
                      </a:cubicBezTo>
                      <a:cubicBezTo>
                        <a:pt x="1523" y="1518"/>
                        <a:pt x="1530" y="1516"/>
                        <a:pt x="1533" y="1515"/>
                      </a:cubicBezTo>
                      <a:cubicBezTo>
                        <a:pt x="1537" y="1514"/>
                        <a:pt x="1546" y="1512"/>
                        <a:pt x="1549" y="1515"/>
                      </a:cubicBezTo>
                      <a:cubicBezTo>
                        <a:pt x="1552" y="1517"/>
                        <a:pt x="1548" y="1526"/>
                        <a:pt x="1550" y="1530"/>
                      </a:cubicBezTo>
                      <a:cubicBezTo>
                        <a:pt x="1551" y="1532"/>
                        <a:pt x="1555" y="1534"/>
                        <a:pt x="1557" y="1536"/>
                      </a:cubicBezTo>
                      <a:cubicBezTo>
                        <a:pt x="1560" y="1537"/>
                        <a:pt x="1565" y="1538"/>
                        <a:pt x="1567" y="1540"/>
                      </a:cubicBezTo>
                      <a:cubicBezTo>
                        <a:pt x="1570" y="1542"/>
                        <a:pt x="1575" y="1549"/>
                        <a:pt x="1576" y="1553"/>
                      </a:cubicBezTo>
                      <a:cubicBezTo>
                        <a:pt x="1576" y="1556"/>
                        <a:pt x="1572" y="1561"/>
                        <a:pt x="1572" y="1564"/>
                      </a:cubicBezTo>
                      <a:cubicBezTo>
                        <a:pt x="1573" y="1567"/>
                        <a:pt x="1576" y="1570"/>
                        <a:pt x="1577" y="1572"/>
                      </a:cubicBezTo>
                      <a:cubicBezTo>
                        <a:pt x="1577" y="1574"/>
                        <a:pt x="1578" y="1579"/>
                        <a:pt x="1577" y="1581"/>
                      </a:cubicBezTo>
                      <a:cubicBezTo>
                        <a:pt x="1575" y="1583"/>
                        <a:pt x="1569" y="1583"/>
                        <a:pt x="1567" y="1582"/>
                      </a:cubicBezTo>
                      <a:cubicBezTo>
                        <a:pt x="1564" y="1580"/>
                        <a:pt x="1563" y="1572"/>
                        <a:pt x="1561" y="1570"/>
                      </a:cubicBezTo>
                      <a:cubicBezTo>
                        <a:pt x="1558" y="1568"/>
                        <a:pt x="1553" y="1564"/>
                        <a:pt x="1550" y="1563"/>
                      </a:cubicBezTo>
                      <a:cubicBezTo>
                        <a:pt x="1547" y="1562"/>
                        <a:pt x="1539" y="1563"/>
                        <a:pt x="1537" y="1565"/>
                      </a:cubicBezTo>
                      <a:cubicBezTo>
                        <a:pt x="1535" y="1567"/>
                        <a:pt x="1539" y="1574"/>
                        <a:pt x="1537" y="1576"/>
                      </a:cubicBezTo>
                      <a:cubicBezTo>
                        <a:pt x="1536" y="1577"/>
                        <a:pt x="1533" y="1576"/>
                        <a:pt x="1532" y="1576"/>
                      </a:cubicBezTo>
                      <a:cubicBezTo>
                        <a:pt x="1531" y="1575"/>
                        <a:pt x="1529" y="1571"/>
                        <a:pt x="1528" y="1572"/>
                      </a:cubicBezTo>
                      <a:cubicBezTo>
                        <a:pt x="1526" y="1572"/>
                        <a:pt x="1525" y="1576"/>
                        <a:pt x="1525" y="1577"/>
                      </a:cubicBezTo>
                      <a:cubicBezTo>
                        <a:pt x="1524" y="1581"/>
                        <a:pt x="1526" y="1588"/>
                        <a:pt x="1527" y="1591"/>
                      </a:cubicBezTo>
                      <a:cubicBezTo>
                        <a:pt x="1528" y="1595"/>
                        <a:pt x="1532" y="1602"/>
                        <a:pt x="1533" y="1606"/>
                      </a:cubicBezTo>
                      <a:cubicBezTo>
                        <a:pt x="1534" y="1610"/>
                        <a:pt x="1532" y="1620"/>
                        <a:pt x="1534" y="1624"/>
                      </a:cubicBezTo>
                      <a:cubicBezTo>
                        <a:pt x="1534" y="1627"/>
                        <a:pt x="1538" y="1632"/>
                        <a:pt x="1540" y="1632"/>
                      </a:cubicBezTo>
                      <a:cubicBezTo>
                        <a:pt x="1543" y="1633"/>
                        <a:pt x="1547" y="1625"/>
                        <a:pt x="1550" y="1625"/>
                      </a:cubicBezTo>
                      <a:cubicBezTo>
                        <a:pt x="1552" y="1625"/>
                        <a:pt x="1556" y="1628"/>
                        <a:pt x="1556" y="1630"/>
                      </a:cubicBezTo>
                      <a:cubicBezTo>
                        <a:pt x="1556" y="1632"/>
                        <a:pt x="1549" y="1634"/>
                        <a:pt x="1549" y="1636"/>
                      </a:cubicBezTo>
                      <a:cubicBezTo>
                        <a:pt x="1548" y="1638"/>
                        <a:pt x="1551" y="1641"/>
                        <a:pt x="1553" y="1643"/>
                      </a:cubicBezTo>
                      <a:cubicBezTo>
                        <a:pt x="1555" y="1645"/>
                        <a:pt x="1563" y="1644"/>
                        <a:pt x="1564" y="1647"/>
                      </a:cubicBezTo>
                      <a:cubicBezTo>
                        <a:pt x="1566" y="1649"/>
                        <a:pt x="1565" y="1653"/>
                        <a:pt x="1564" y="1655"/>
                      </a:cubicBezTo>
                      <a:cubicBezTo>
                        <a:pt x="1563" y="1657"/>
                        <a:pt x="1557" y="1658"/>
                        <a:pt x="1557" y="1661"/>
                      </a:cubicBezTo>
                      <a:cubicBezTo>
                        <a:pt x="1556" y="1663"/>
                        <a:pt x="1559" y="1667"/>
                        <a:pt x="1560" y="1670"/>
                      </a:cubicBezTo>
                      <a:cubicBezTo>
                        <a:pt x="1561" y="1672"/>
                        <a:pt x="1561" y="1678"/>
                        <a:pt x="1563" y="1680"/>
                      </a:cubicBezTo>
                      <a:cubicBezTo>
                        <a:pt x="1565" y="1682"/>
                        <a:pt x="1571" y="1683"/>
                        <a:pt x="1574" y="1685"/>
                      </a:cubicBezTo>
                      <a:cubicBezTo>
                        <a:pt x="1575" y="1687"/>
                        <a:pt x="1577" y="1691"/>
                        <a:pt x="1578" y="1692"/>
                      </a:cubicBezTo>
                      <a:cubicBezTo>
                        <a:pt x="1579" y="1694"/>
                        <a:pt x="1580" y="1699"/>
                        <a:pt x="1582" y="1699"/>
                      </a:cubicBezTo>
                      <a:cubicBezTo>
                        <a:pt x="1584" y="1699"/>
                        <a:pt x="1584" y="1692"/>
                        <a:pt x="1586" y="1690"/>
                      </a:cubicBezTo>
                      <a:cubicBezTo>
                        <a:pt x="1587" y="1690"/>
                        <a:pt x="1591" y="1689"/>
                        <a:pt x="1593" y="1690"/>
                      </a:cubicBezTo>
                      <a:cubicBezTo>
                        <a:pt x="1595" y="1692"/>
                        <a:pt x="1591" y="1699"/>
                        <a:pt x="1593" y="1702"/>
                      </a:cubicBezTo>
                      <a:cubicBezTo>
                        <a:pt x="1594" y="1704"/>
                        <a:pt x="1599" y="1707"/>
                        <a:pt x="1602" y="1708"/>
                      </a:cubicBezTo>
                      <a:cubicBezTo>
                        <a:pt x="1603" y="1708"/>
                        <a:pt x="1606" y="1707"/>
                        <a:pt x="1608" y="1707"/>
                      </a:cubicBezTo>
                      <a:cubicBezTo>
                        <a:pt x="1610" y="1708"/>
                        <a:pt x="1614" y="1710"/>
                        <a:pt x="1615" y="1712"/>
                      </a:cubicBezTo>
                      <a:cubicBezTo>
                        <a:pt x="1616" y="1714"/>
                        <a:pt x="1613" y="1719"/>
                        <a:pt x="1615" y="1720"/>
                      </a:cubicBezTo>
                      <a:cubicBezTo>
                        <a:pt x="1617" y="1722"/>
                        <a:pt x="1624" y="1722"/>
                        <a:pt x="1626" y="1720"/>
                      </a:cubicBezTo>
                      <a:cubicBezTo>
                        <a:pt x="1628" y="1719"/>
                        <a:pt x="1628" y="1714"/>
                        <a:pt x="1630" y="1713"/>
                      </a:cubicBezTo>
                      <a:cubicBezTo>
                        <a:pt x="1632" y="1712"/>
                        <a:pt x="1638" y="1715"/>
                        <a:pt x="1639" y="1717"/>
                      </a:cubicBezTo>
                      <a:cubicBezTo>
                        <a:pt x="1641" y="1719"/>
                        <a:pt x="1639" y="1724"/>
                        <a:pt x="1641" y="1726"/>
                      </a:cubicBezTo>
                      <a:cubicBezTo>
                        <a:pt x="1642" y="1728"/>
                        <a:pt x="1647" y="1731"/>
                        <a:pt x="1649" y="1730"/>
                      </a:cubicBezTo>
                      <a:cubicBezTo>
                        <a:pt x="1652" y="1729"/>
                        <a:pt x="1652" y="1721"/>
                        <a:pt x="1655" y="1720"/>
                      </a:cubicBezTo>
                      <a:cubicBezTo>
                        <a:pt x="1660" y="1719"/>
                        <a:pt x="1669" y="1726"/>
                        <a:pt x="1672" y="1730"/>
                      </a:cubicBezTo>
                      <a:cubicBezTo>
                        <a:pt x="1673" y="1732"/>
                        <a:pt x="1672" y="1737"/>
                        <a:pt x="1673" y="1739"/>
                      </a:cubicBezTo>
                      <a:cubicBezTo>
                        <a:pt x="1674" y="1740"/>
                        <a:pt x="1678" y="1740"/>
                        <a:pt x="1679" y="1741"/>
                      </a:cubicBezTo>
                      <a:cubicBezTo>
                        <a:pt x="1681" y="1743"/>
                        <a:pt x="1679" y="1749"/>
                        <a:pt x="1679" y="1751"/>
                      </a:cubicBezTo>
                      <a:cubicBezTo>
                        <a:pt x="1680" y="1753"/>
                        <a:pt x="1682" y="1757"/>
                        <a:pt x="1683" y="1758"/>
                      </a:cubicBezTo>
                      <a:cubicBezTo>
                        <a:pt x="1685" y="1759"/>
                        <a:pt x="1688" y="1761"/>
                        <a:pt x="1689" y="1760"/>
                      </a:cubicBezTo>
                      <a:cubicBezTo>
                        <a:pt x="1691" y="1759"/>
                        <a:pt x="1688" y="1753"/>
                        <a:pt x="1689" y="1751"/>
                      </a:cubicBezTo>
                      <a:cubicBezTo>
                        <a:pt x="1691" y="1749"/>
                        <a:pt x="1696" y="1750"/>
                        <a:pt x="1698" y="1751"/>
                      </a:cubicBezTo>
                      <a:cubicBezTo>
                        <a:pt x="1701" y="1752"/>
                        <a:pt x="1708" y="1756"/>
                        <a:pt x="1709" y="1759"/>
                      </a:cubicBezTo>
                      <a:cubicBezTo>
                        <a:pt x="1709" y="1761"/>
                        <a:pt x="1708" y="1766"/>
                        <a:pt x="1706" y="1767"/>
                      </a:cubicBezTo>
                      <a:cubicBezTo>
                        <a:pt x="1705" y="1767"/>
                        <a:pt x="1702" y="1766"/>
                        <a:pt x="1702" y="1767"/>
                      </a:cubicBezTo>
                      <a:cubicBezTo>
                        <a:pt x="1700" y="1769"/>
                        <a:pt x="1704" y="1774"/>
                        <a:pt x="1706" y="1776"/>
                      </a:cubicBezTo>
                      <a:cubicBezTo>
                        <a:pt x="1708" y="1778"/>
                        <a:pt x="1713" y="1782"/>
                        <a:pt x="1716" y="1784"/>
                      </a:cubicBezTo>
                      <a:cubicBezTo>
                        <a:pt x="1720" y="1787"/>
                        <a:pt x="1730" y="1789"/>
                        <a:pt x="1734" y="1792"/>
                      </a:cubicBezTo>
                      <a:cubicBezTo>
                        <a:pt x="1738" y="1794"/>
                        <a:pt x="1747" y="1798"/>
                        <a:pt x="1750" y="1802"/>
                      </a:cubicBezTo>
                      <a:cubicBezTo>
                        <a:pt x="1751" y="1803"/>
                        <a:pt x="1752" y="1808"/>
                        <a:pt x="1753" y="1809"/>
                      </a:cubicBezTo>
                      <a:cubicBezTo>
                        <a:pt x="1756" y="1812"/>
                        <a:pt x="1766" y="1811"/>
                        <a:pt x="1769" y="1813"/>
                      </a:cubicBezTo>
                      <a:cubicBezTo>
                        <a:pt x="1772" y="1815"/>
                        <a:pt x="1776" y="1821"/>
                        <a:pt x="1778" y="1822"/>
                      </a:cubicBezTo>
                      <a:cubicBezTo>
                        <a:pt x="1782" y="1824"/>
                        <a:pt x="1791" y="1825"/>
                        <a:pt x="1795" y="1826"/>
                      </a:cubicBezTo>
                      <a:cubicBezTo>
                        <a:pt x="1804" y="1827"/>
                        <a:pt x="1824" y="1829"/>
                        <a:pt x="1833" y="1832"/>
                      </a:cubicBezTo>
                      <a:cubicBezTo>
                        <a:pt x="1841" y="1834"/>
                        <a:pt x="1856" y="1841"/>
                        <a:pt x="1864" y="1844"/>
                      </a:cubicBezTo>
                      <a:cubicBezTo>
                        <a:pt x="1869" y="1846"/>
                        <a:pt x="1879" y="1849"/>
                        <a:pt x="1884" y="1852"/>
                      </a:cubicBezTo>
                      <a:cubicBezTo>
                        <a:pt x="1886" y="1853"/>
                        <a:pt x="1890" y="1861"/>
                        <a:pt x="1893" y="1861"/>
                      </a:cubicBezTo>
                      <a:cubicBezTo>
                        <a:pt x="1895" y="1860"/>
                        <a:pt x="1895" y="1854"/>
                        <a:pt x="1897" y="1854"/>
                      </a:cubicBezTo>
                      <a:cubicBezTo>
                        <a:pt x="1900" y="1854"/>
                        <a:pt x="1902" y="1860"/>
                        <a:pt x="1903" y="1862"/>
                      </a:cubicBezTo>
                      <a:cubicBezTo>
                        <a:pt x="1904" y="1864"/>
                        <a:pt x="1904" y="1869"/>
                        <a:pt x="1905" y="1870"/>
                      </a:cubicBezTo>
                      <a:cubicBezTo>
                        <a:pt x="1907" y="1872"/>
                        <a:pt x="1911" y="1874"/>
                        <a:pt x="1913" y="1873"/>
                      </a:cubicBezTo>
                      <a:cubicBezTo>
                        <a:pt x="1914" y="1873"/>
                        <a:pt x="1914" y="1869"/>
                        <a:pt x="1915" y="1869"/>
                      </a:cubicBezTo>
                      <a:cubicBezTo>
                        <a:pt x="1917" y="1868"/>
                        <a:pt x="1920" y="1870"/>
                        <a:pt x="1921" y="1871"/>
                      </a:cubicBezTo>
                      <a:cubicBezTo>
                        <a:pt x="1923" y="1872"/>
                        <a:pt x="1925" y="1874"/>
                        <a:pt x="1927" y="1875"/>
                      </a:cubicBezTo>
                      <a:cubicBezTo>
                        <a:pt x="1928" y="1875"/>
                        <a:pt x="1931" y="1874"/>
                        <a:pt x="1932" y="1875"/>
                      </a:cubicBezTo>
                      <a:cubicBezTo>
                        <a:pt x="1934" y="1875"/>
                        <a:pt x="1938" y="1878"/>
                        <a:pt x="1940" y="1880"/>
                      </a:cubicBezTo>
                      <a:cubicBezTo>
                        <a:pt x="1941" y="1882"/>
                        <a:pt x="1943" y="1887"/>
                        <a:pt x="1943" y="1889"/>
                      </a:cubicBezTo>
                      <a:cubicBezTo>
                        <a:pt x="1942" y="1892"/>
                        <a:pt x="1938" y="1896"/>
                        <a:pt x="1936" y="1898"/>
                      </a:cubicBezTo>
                      <a:cubicBezTo>
                        <a:pt x="1933" y="1899"/>
                        <a:pt x="1927" y="1898"/>
                        <a:pt x="1925" y="1900"/>
                      </a:cubicBezTo>
                      <a:cubicBezTo>
                        <a:pt x="1924" y="1901"/>
                        <a:pt x="1924" y="1906"/>
                        <a:pt x="1925" y="1907"/>
                      </a:cubicBezTo>
                      <a:cubicBezTo>
                        <a:pt x="1927" y="1909"/>
                        <a:pt x="1934" y="1908"/>
                        <a:pt x="1936" y="1909"/>
                      </a:cubicBezTo>
                      <a:cubicBezTo>
                        <a:pt x="1938" y="1910"/>
                        <a:pt x="1941" y="1915"/>
                        <a:pt x="1943" y="1915"/>
                      </a:cubicBezTo>
                      <a:cubicBezTo>
                        <a:pt x="1945" y="1915"/>
                        <a:pt x="1948" y="1911"/>
                        <a:pt x="1949" y="1910"/>
                      </a:cubicBezTo>
                      <a:cubicBezTo>
                        <a:pt x="1951" y="1907"/>
                        <a:pt x="1948" y="1900"/>
                        <a:pt x="1949" y="1897"/>
                      </a:cubicBezTo>
                      <a:cubicBezTo>
                        <a:pt x="1950" y="1895"/>
                        <a:pt x="1954" y="1893"/>
                        <a:pt x="1955" y="1894"/>
                      </a:cubicBezTo>
                      <a:cubicBezTo>
                        <a:pt x="1958" y="1894"/>
                        <a:pt x="1962" y="1897"/>
                        <a:pt x="1963" y="1898"/>
                      </a:cubicBezTo>
                      <a:cubicBezTo>
                        <a:pt x="1964" y="1901"/>
                        <a:pt x="1963" y="1906"/>
                        <a:pt x="1963" y="1909"/>
                      </a:cubicBezTo>
                      <a:cubicBezTo>
                        <a:pt x="1962" y="1911"/>
                        <a:pt x="1957" y="1915"/>
                        <a:pt x="1957" y="1917"/>
                      </a:cubicBezTo>
                      <a:cubicBezTo>
                        <a:pt x="1957" y="1920"/>
                        <a:pt x="1960" y="1924"/>
                        <a:pt x="1963" y="1925"/>
                      </a:cubicBezTo>
                      <a:cubicBezTo>
                        <a:pt x="1965" y="1926"/>
                        <a:pt x="1971" y="1923"/>
                        <a:pt x="1973" y="1925"/>
                      </a:cubicBezTo>
                      <a:cubicBezTo>
                        <a:pt x="1975" y="1926"/>
                        <a:pt x="1975" y="1931"/>
                        <a:pt x="1975" y="1933"/>
                      </a:cubicBezTo>
                      <a:cubicBezTo>
                        <a:pt x="1975" y="1935"/>
                        <a:pt x="1972" y="1939"/>
                        <a:pt x="1973" y="1941"/>
                      </a:cubicBezTo>
                      <a:cubicBezTo>
                        <a:pt x="1973" y="1943"/>
                        <a:pt x="1977" y="1944"/>
                        <a:pt x="1979" y="1944"/>
                      </a:cubicBezTo>
                      <a:cubicBezTo>
                        <a:pt x="1981" y="1944"/>
                        <a:pt x="1983" y="1939"/>
                        <a:pt x="1986" y="1939"/>
                      </a:cubicBezTo>
                      <a:cubicBezTo>
                        <a:pt x="1988" y="1939"/>
                        <a:pt x="1992" y="1941"/>
                        <a:pt x="1993" y="1942"/>
                      </a:cubicBezTo>
                      <a:cubicBezTo>
                        <a:pt x="1994" y="1944"/>
                        <a:pt x="1993" y="1949"/>
                        <a:pt x="1993" y="1951"/>
                      </a:cubicBezTo>
                      <a:cubicBezTo>
                        <a:pt x="1993" y="1952"/>
                        <a:pt x="1989" y="1955"/>
                        <a:pt x="1990" y="1957"/>
                      </a:cubicBezTo>
                      <a:cubicBezTo>
                        <a:pt x="1992" y="1959"/>
                        <a:pt x="1999" y="1956"/>
                        <a:pt x="2002" y="1957"/>
                      </a:cubicBezTo>
                      <a:cubicBezTo>
                        <a:pt x="2004" y="1957"/>
                        <a:pt x="2008" y="1957"/>
                        <a:pt x="2009" y="1959"/>
                      </a:cubicBezTo>
                      <a:cubicBezTo>
                        <a:pt x="2010" y="1960"/>
                        <a:pt x="2010" y="1964"/>
                        <a:pt x="2009" y="1966"/>
                      </a:cubicBezTo>
                      <a:cubicBezTo>
                        <a:pt x="2008" y="1967"/>
                        <a:pt x="2005" y="1969"/>
                        <a:pt x="2004" y="1970"/>
                      </a:cubicBezTo>
                      <a:cubicBezTo>
                        <a:pt x="2002" y="1970"/>
                        <a:pt x="1997" y="1968"/>
                        <a:pt x="1995" y="1970"/>
                      </a:cubicBezTo>
                      <a:cubicBezTo>
                        <a:pt x="1994" y="1971"/>
                        <a:pt x="1995" y="1975"/>
                        <a:pt x="1995" y="1976"/>
                      </a:cubicBezTo>
                      <a:cubicBezTo>
                        <a:pt x="1996" y="1979"/>
                        <a:pt x="1999" y="1982"/>
                        <a:pt x="2000" y="1984"/>
                      </a:cubicBezTo>
                      <a:cubicBezTo>
                        <a:pt x="2003" y="1987"/>
                        <a:pt x="2010" y="1990"/>
                        <a:pt x="2011" y="1993"/>
                      </a:cubicBezTo>
                      <a:cubicBezTo>
                        <a:pt x="2013" y="1995"/>
                        <a:pt x="2012" y="2000"/>
                        <a:pt x="2014" y="2001"/>
                      </a:cubicBezTo>
                      <a:cubicBezTo>
                        <a:pt x="2015" y="2003"/>
                        <a:pt x="2019" y="2006"/>
                        <a:pt x="2021" y="2007"/>
                      </a:cubicBezTo>
                      <a:cubicBezTo>
                        <a:pt x="2023" y="2008"/>
                        <a:pt x="2030" y="2009"/>
                        <a:pt x="2031" y="2012"/>
                      </a:cubicBezTo>
                      <a:cubicBezTo>
                        <a:pt x="2032" y="2013"/>
                        <a:pt x="2030" y="2018"/>
                        <a:pt x="2031" y="2019"/>
                      </a:cubicBezTo>
                      <a:cubicBezTo>
                        <a:pt x="2033" y="2021"/>
                        <a:pt x="2039" y="2018"/>
                        <a:pt x="2042" y="2017"/>
                      </a:cubicBezTo>
                      <a:cubicBezTo>
                        <a:pt x="2045" y="2017"/>
                        <a:pt x="2054" y="2017"/>
                        <a:pt x="2055" y="2019"/>
                      </a:cubicBezTo>
                      <a:close/>
                    </a:path>
                  </a:pathLst>
                </a:custGeom>
                <a:grpFill/>
                <a:ln w="3175"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750"/>
                </a:p>
              </p:txBody>
            </p:sp>
          </p:grpSp>
          <p:sp>
            <p:nvSpPr>
              <p:cNvPr id="40" name="Shape 39"/>
              <p:cNvSpPr/>
              <p:nvPr/>
            </p:nvSpPr>
            <p:spPr>
              <a:xfrm rot="887909">
                <a:off x="3182624" y="2379331"/>
                <a:ext cx="2609286" cy="1630804"/>
              </a:xfrm>
              <a:prstGeom prst="swooshArrow">
                <a:avLst>
                  <a:gd name="adj1" fmla="val 25000"/>
                  <a:gd name="adj2" fmla="val 25000"/>
                </a:avLst>
              </a:prstGeom>
              <a:solidFill>
                <a:schemeClr val="tx1">
                  <a:lumMod val="95000"/>
                  <a:lumOff val="5000"/>
                  <a:alpha val="2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41" name="Shape 40"/>
              <p:cNvSpPr/>
              <p:nvPr/>
            </p:nvSpPr>
            <p:spPr>
              <a:xfrm rot="16689873" flipV="1">
                <a:off x="4427556" y="3657223"/>
                <a:ext cx="2301597" cy="1520205"/>
              </a:xfrm>
              <a:prstGeom prst="swooshArrow">
                <a:avLst>
                  <a:gd name="adj1" fmla="val 25000"/>
                  <a:gd name="adj2" fmla="val 25000"/>
                </a:avLst>
              </a:prstGeom>
              <a:solidFill>
                <a:schemeClr val="tx1">
                  <a:lumMod val="95000"/>
                  <a:lumOff val="5000"/>
                  <a:alpha val="2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42" name="Shape 41"/>
              <p:cNvSpPr/>
              <p:nvPr/>
            </p:nvSpPr>
            <p:spPr>
              <a:xfrm rot="11113685" flipV="1">
                <a:off x="6253877" y="3047184"/>
                <a:ext cx="2748039" cy="1520205"/>
              </a:xfrm>
              <a:prstGeom prst="swooshArrow">
                <a:avLst>
                  <a:gd name="adj1" fmla="val 25000"/>
                  <a:gd name="adj2" fmla="val 25000"/>
                </a:avLst>
              </a:prstGeom>
              <a:solidFill>
                <a:schemeClr val="tx1">
                  <a:lumMod val="95000"/>
                  <a:lumOff val="5000"/>
                  <a:alpha val="2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grpSp>
        <p:sp>
          <p:nvSpPr>
            <p:cNvPr id="31" name="Rectangle 30"/>
            <p:cNvSpPr/>
            <p:nvPr/>
          </p:nvSpPr>
          <p:spPr>
            <a:xfrm>
              <a:off x="10968477" y="3433640"/>
              <a:ext cx="1165363" cy="561779"/>
            </a:xfrm>
            <a:prstGeom prst="rect">
              <a:avLst/>
            </a:prstGeom>
          </p:spPr>
          <p:txBody>
            <a:bodyPr wrap="none">
              <a:spAutoFit/>
            </a:bodyPr>
            <a:lstStyle/>
            <a:p>
              <a:pPr algn="r"/>
              <a:r>
                <a:rPr lang="en-US" sz="675"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Azerbaijan</a:t>
              </a:r>
              <a:endParaRPr lang="ka-GE" sz="675"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endParaRPr>
            </a:p>
            <a:p>
              <a:pPr algn="r"/>
              <a:r>
                <a:rPr lang="ka-GE" sz="788"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378.2 </a:t>
              </a:r>
              <a:r>
                <a:rPr lang="en-US" sz="788" dirty="0" err="1">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mln</a:t>
              </a:r>
              <a:r>
                <a:rPr lang="en-US" sz="788"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 USD</a:t>
              </a:r>
              <a:endParaRPr lang="ka-GE" sz="788"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endParaRPr>
            </a:p>
            <a:p>
              <a:pPr algn="r"/>
              <a:endParaRPr lang="ka-GE" sz="675"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32" name="Rectangle 31"/>
            <p:cNvSpPr/>
            <p:nvPr/>
          </p:nvSpPr>
          <p:spPr>
            <a:xfrm>
              <a:off x="8115052" y="3550666"/>
              <a:ext cx="1165276" cy="423279"/>
            </a:xfrm>
            <a:prstGeom prst="rect">
              <a:avLst/>
            </a:prstGeom>
          </p:spPr>
          <p:txBody>
            <a:bodyPr wrap="none">
              <a:spAutoFit/>
            </a:bodyPr>
            <a:lstStyle/>
            <a:p>
              <a:r>
                <a:rPr lang="en-US" sz="675"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Turkey</a:t>
              </a:r>
              <a:endParaRPr lang="ka-GE" sz="675"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endParaRPr>
            </a:p>
            <a:p>
              <a:r>
                <a:rPr lang="ka-GE" sz="788"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259.2 </a:t>
              </a:r>
              <a:r>
                <a:rPr lang="en-US" sz="788" dirty="0" err="1">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mln</a:t>
              </a:r>
              <a:r>
                <a:rPr lang="en-US" sz="788"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 USD</a:t>
              </a:r>
              <a:endParaRPr lang="ka-GE" sz="788"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33" name="Rectangle 32"/>
            <p:cNvSpPr/>
            <p:nvPr/>
          </p:nvSpPr>
          <p:spPr>
            <a:xfrm>
              <a:off x="8362529" y="1353910"/>
              <a:ext cx="1165277" cy="423279"/>
            </a:xfrm>
            <a:prstGeom prst="rect">
              <a:avLst/>
            </a:prstGeom>
          </p:spPr>
          <p:txBody>
            <a:bodyPr wrap="none">
              <a:spAutoFit/>
            </a:bodyPr>
            <a:lstStyle/>
            <a:p>
              <a:pPr algn="r"/>
              <a:r>
                <a:rPr lang="en-US" sz="675"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United Kingdom</a:t>
              </a:r>
            </a:p>
            <a:p>
              <a:pPr algn="r"/>
              <a:r>
                <a:rPr lang="en-US" sz="788"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175.0 </a:t>
              </a:r>
              <a:r>
                <a:rPr lang="en-US" sz="788" dirty="0" err="1">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mln</a:t>
              </a:r>
              <a:r>
                <a:rPr lang="en-US" sz="788" dirty="0">
                  <a:solidFill>
                    <a:prstClr val="black">
                      <a:lumMod val="65000"/>
                      <a:lumOff val="35000"/>
                    </a:prstClr>
                  </a:solidFill>
                  <a:latin typeface="DejaVu Sans" panose="020B0603030804020204" pitchFamily="34" charset="0"/>
                  <a:ea typeface="DejaVu Sans" panose="020B0603030804020204" pitchFamily="34" charset="0"/>
                  <a:cs typeface="DejaVu Sans" panose="020B0603030804020204" pitchFamily="34" charset="0"/>
                </a:rPr>
                <a:t> USD</a:t>
              </a:r>
            </a:p>
          </p:txBody>
        </p:sp>
      </p:grpSp>
      <p:graphicFrame>
        <p:nvGraphicFramePr>
          <p:cNvPr id="90" name="Chart 89"/>
          <p:cNvGraphicFramePr/>
          <p:nvPr>
            <p:extLst/>
          </p:nvPr>
        </p:nvGraphicFramePr>
        <p:xfrm>
          <a:off x="0" y="3791115"/>
          <a:ext cx="5049427" cy="2030696"/>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p:cNvSpPr txBox="1"/>
          <p:nvPr/>
        </p:nvSpPr>
        <p:spPr>
          <a:xfrm>
            <a:off x="4666268" y="2033723"/>
            <a:ext cx="402995" cy="253916"/>
          </a:xfrm>
          <a:prstGeom prst="rect">
            <a:avLst/>
          </a:prstGeom>
          <a:noFill/>
        </p:spPr>
        <p:txBody>
          <a:bodyPr wrap="square" rtlCol="0">
            <a:spAutoFit/>
          </a:bodyPr>
          <a:lstStyle/>
          <a:p>
            <a:r>
              <a:rPr lang="en-US" sz="525" b="1" dirty="0">
                <a:solidFill>
                  <a:schemeClr val="bg1"/>
                </a:solidFill>
              </a:rPr>
              <a:t>estimate</a:t>
            </a:r>
          </a:p>
        </p:txBody>
      </p:sp>
    </p:spTree>
    <p:extLst>
      <p:ext uri="{BB962C8B-B14F-4D97-AF65-F5344CB8AC3E}">
        <p14:creationId xmlns:p14="http://schemas.microsoft.com/office/powerpoint/2010/main" val="23041506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Graphic spid="1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4409"/>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PG Mrgvlovani Caps 2010" panose="02000503000000020004" pitchFamily="2" charset="0"/>
              </a:rPr>
              <a:t>Poverty Indicators</a:t>
            </a:r>
            <a:endParaRPr lang="ka-GE" dirty="0">
              <a:solidFill>
                <a:schemeClr val="bg1"/>
              </a:solidFill>
              <a:latin typeface="BPG Mrgvlovani Caps 2010" panose="02000503000000020004" pitchFamily="2" charset="0"/>
            </a:endParaRPr>
          </a:p>
        </p:txBody>
      </p:sp>
      <p:graphicFrame>
        <p:nvGraphicFramePr>
          <p:cNvPr id="17" name="Chart 16"/>
          <p:cNvGraphicFramePr/>
          <p:nvPr>
            <p:extLst/>
          </p:nvPr>
        </p:nvGraphicFramePr>
        <p:xfrm>
          <a:off x="233313" y="1495533"/>
          <a:ext cx="4319834" cy="223924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853979" y="4190149"/>
            <a:ext cx="3082631" cy="415498"/>
          </a:xfrm>
          <a:prstGeom prst="rect">
            <a:avLst/>
          </a:prstGeom>
        </p:spPr>
        <p:txBody>
          <a:bodyPr wrap="square">
            <a:spAutoFit/>
          </a:bodyPr>
          <a:lstStyle/>
          <a:p>
            <a:pPr>
              <a:defRPr sz="1050" b="0" i="0" u="none" strike="noStrike" kern="1200" spc="0" baseline="0">
                <a:solidFill>
                  <a:sysClr val="windowText" lastClr="000000"/>
                </a:solidFill>
                <a:latin typeface="+mn-lt"/>
                <a:ea typeface="+mn-ea"/>
                <a:cs typeface="+mn-cs"/>
              </a:defRPr>
            </a:pPr>
            <a:r>
              <a:rPr lang="en-US" sz="1050" dirty="0">
                <a:solidFill>
                  <a:schemeClr val="bg2">
                    <a:lumMod val="50000"/>
                  </a:schemeClr>
                </a:solidFill>
              </a:rPr>
              <a:t>In the recent period absolute poverty decreased and remains below the trend line</a:t>
            </a:r>
            <a:endParaRPr lang="en-US" sz="1050" b="1" dirty="0">
              <a:solidFill>
                <a:schemeClr val="bg2">
                  <a:lumMod val="50000"/>
                </a:schemeClr>
              </a:solidFill>
            </a:endParaRPr>
          </a:p>
        </p:txBody>
      </p:sp>
      <p:graphicFrame>
        <p:nvGraphicFramePr>
          <p:cNvPr id="9" name="Chart 8"/>
          <p:cNvGraphicFramePr/>
          <p:nvPr>
            <p:extLst/>
          </p:nvPr>
        </p:nvGraphicFramePr>
        <p:xfrm>
          <a:off x="233313" y="3734782"/>
          <a:ext cx="4974886" cy="19089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nvPr>
        </p:nvGraphicFramePr>
        <p:xfrm>
          <a:off x="4687479" y="1495534"/>
          <a:ext cx="4369324" cy="2239248"/>
        </p:xfrm>
        <a:graphic>
          <a:graphicData uri="http://schemas.openxmlformats.org/drawingml/2006/chart">
            <c:chart xmlns:c="http://schemas.openxmlformats.org/drawingml/2006/chart" xmlns:r="http://schemas.openxmlformats.org/officeDocument/2006/relationships" r:id="rId4"/>
          </a:graphicData>
        </a:graphic>
      </p:graphicFrame>
      <p:sp>
        <p:nvSpPr>
          <p:cNvPr id="33" name="Rectangle 32"/>
          <p:cNvSpPr/>
          <p:nvPr/>
        </p:nvSpPr>
        <p:spPr>
          <a:xfrm>
            <a:off x="5853979" y="4804910"/>
            <a:ext cx="3176549" cy="253916"/>
          </a:xfrm>
          <a:prstGeom prst="rect">
            <a:avLst/>
          </a:prstGeom>
        </p:spPr>
        <p:txBody>
          <a:bodyPr wrap="square">
            <a:spAutoFit/>
          </a:bodyPr>
          <a:lstStyle/>
          <a:p>
            <a:pPr>
              <a:defRPr sz="1050" b="0" i="0" u="none" strike="noStrike" kern="1200" spc="0" baseline="0">
                <a:solidFill>
                  <a:sysClr val="windowText" lastClr="000000"/>
                </a:solidFill>
                <a:latin typeface="+mn-lt"/>
                <a:ea typeface="+mn-ea"/>
                <a:cs typeface="+mn-cs"/>
              </a:defRPr>
            </a:pPr>
            <a:r>
              <a:rPr lang="en-US" sz="788" dirty="0">
                <a:solidFill>
                  <a:schemeClr val="bg2">
                    <a:lumMod val="50000"/>
                  </a:schemeClr>
                </a:solidFill>
              </a:rPr>
              <a:t> </a:t>
            </a:r>
            <a:r>
              <a:rPr lang="en-US" sz="1050" dirty="0">
                <a:solidFill>
                  <a:schemeClr val="bg2">
                    <a:lumMod val="50000"/>
                  </a:schemeClr>
                </a:solidFill>
              </a:rPr>
              <a:t>In </a:t>
            </a:r>
            <a:r>
              <a:rPr lang="ka-GE" sz="1050" dirty="0">
                <a:solidFill>
                  <a:schemeClr val="bg2">
                    <a:lumMod val="50000"/>
                  </a:schemeClr>
                </a:solidFill>
              </a:rPr>
              <a:t>2016 </a:t>
            </a:r>
            <a:r>
              <a:rPr lang="en-US" sz="1050" dirty="0">
                <a:solidFill>
                  <a:schemeClr val="bg2">
                    <a:lumMod val="50000"/>
                  </a:schemeClr>
                </a:solidFill>
              </a:rPr>
              <a:t>Gini coefficient amounted to 0</a:t>
            </a:r>
            <a:r>
              <a:rPr lang="ka-GE" sz="1050" dirty="0">
                <a:solidFill>
                  <a:schemeClr val="bg2">
                    <a:lumMod val="50000"/>
                  </a:schemeClr>
                </a:solidFill>
              </a:rPr>
              <a:t>.4</a:t>
            </a:r>
            <a:r>
              <a:rPr lang="en-US" sz="1050" dirty="0">
                <a:solidFill>
                  <a:schemeClr val="bg2">
                    <a:lumMod val="50000"/>
                  </a:schemeClr>
                </a:solidFill>
              </a:rPr>
              <a:t>.</a:t>
            </a:r>
            <a:endParaRPr lang="en-US" sz="1050" b="1" dirty="0">
              <a:solidFill>
                <a:schemeClr val="bg2">
                  <a:lumMod val="50000"/>
                </a:schemeClr>
              </a:solidFill>
            </a:endParaRPr>
          </a:p>
        </p:txBody>
      </p:sp>
      <p:pic>
        <p:nvPicPr>
          <p:cNvPr id="10" name="Picture 9"/>
          <p:cNvPicPr>
            <a:picLocks noChangeAspect="1"/>
          </p:cNvPicPr>
          <p:nvPr/>
        </p:nvPicPr>
        <p:blipFill>
          <a:blip r:embed="rId5">
            <a:extLst/>
          </a:blip>
          <a:stretch>
            <a:fillRect/>
          </a:stretch>
        </p:blipFill>
        <p:spPr>
          <a:xfrm>
            <a:off x="5455796" y="4190149"/>
            <a:ext cx="292803" cy="332732"/>
          </a:xfrm>
          <a:prstGeom prst="rect">
            <a:avLst/>
          </a:prstGeom>
        </p:spPr>
      </p:pic>
      <p:pic>
        <p:nvPicPr>
          <p:cNvPr id="11" name="Picture 10"/>
          <p:cNvPicPr>
            <a:picLocks noChangeAspect="1"/>
          </p:cNvPicPr>
          <p:nvPr/>
        </p:nvPicPr>
        <p:blipFill>
          <a:blip r:embed="rId6">
            <a:extLst/>
          </a:blip>
          <a:stretch>
            <a:fillRect/>
          </a:stretch>
        </p:blipFill>
        <p:spPr>
          <a:xfrm>
            <a:off x="5492040" y="4750677"/>
            <a:ext cx="256559" cy="298903"/>
          </a:xfrm>
          <a:prstGeom prst="rect">
            <a:avLst/>
          </a:prstGeom>
        </p:spPr>
      </p:pic>
    </p:spTree>
    <p:extLst>
      <p:ext uri="{BB962C8B-B14F-4D97-AF65-F5344CB8AC3E}">
        <p14:creationId xmlns:p14="http://schemas.microsoft.com/office/powerpoint/2010/main" val="362148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980269"/>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BPG Mrgvlovani Caps 2010" panose="02000503000000020004" pitchFamily="2" charset="0"/>
              </a:rPr>
              <a:t>Sovereign </a:t>
            </a:r>
            <a:r>
              <a:rPr lang="en-US" dirty="0">
                <a:solidFill>
                  <a:schemeClr val="bg1"/>
                </a:solidFill>
                <a:latin typeface="BPG Mrgvlovani Caps 2010" panose="02000503000000020004" pitchFamily="2" charset="0"/>
              </a:rPr>
              <a:t>Ratings</a:t>
            </a:r>
          </a:p>
        </p:txBody>
      </p:sp>
      <p:sp>
        <p:nvSpPr>
          <p:cNvPr id="369" name="TextBox 368"/>
          <p:cNvSpPr txBox="1"/>
          <p:nvPr/>
        </p:nvSpPr>
        <p:spPr>
          <a:xfrm>
            <a:off x="271295" y="1931563"/>
            <a:ext cx="1932470" cy="992579"/>
          </a:xfrm>
          <a:prstGeom prst="rect">
            <a:avLst/>
          </a:prstGeom>
          <a:noFill/>
        </p:spPr>
        <p:txBody>
          <a:bodyPr wrap="square" rtlCol="0">
            <a:spAutoFit/>
          </a:bodyPr>
          <a:lstStyle/>
          <a:p>
            <a:pPr>
              <a:lnSpc>
                <a:spcPct val="150000"/>
              </a:lnSpc>
            </a:pPr>
            <a:r>
              <a:rPr lang="en-US" sz="900" b="1" dirty="0">
                <a:latin typeface="DejaVu Sans" panose="020B0603030804020204" pitchFamily="34" charset="0"/>
                <a:ea typeface="DejaVu Sans" panose="020B0603030804020204" pitchFamily="34" charset="0"/>
                <a:cs typeface="DejaVu Sans" panose="020B0603030804020204" pitchFamily="34" charset="0"/>
              </a:rPr>
              <a:t>Moody's Investors Service has upgraded Georgia’s  sovereign rating to Ba2 from Ba3. </a:t>
            </a:r>
          </a:p>
          <a:p>
            <a:pPr>
              <a:lnSpc>
                <a:spcPct val="150000"/>
              </a:lnSpc>
            </a:pPr>
            <a:endParaRPr lang="en-US" sz="1200" b="1" dirty="0">
              <a:latin typeface="DejaVu Sans" panose="020B0603030804020204" pitchFamily="34" charset="0"/>
              <a:ea typeface="DejaVu Sans" panose="020B0603030804020204" pitchFamily="34" charset="0"/>
              <a:cs typeface="DejaVu Sans" panose="020B0603030804020204" pitchFamily="34" charset="0"/>
            </a:endParaRPr>
          </a:p>
        </p:txBody>
      </p:sp>
      <p:sp>
        <p:nvSpPr>
          <p:cNvPr id="373" name="object 27"/>
          <p:cNvSpPr/>
          <p:nvPr/>
        </p:nvSpPr>
        <p:spPr>
          <a:xfrm>
            <a:off x="2479010" y="1651041"/>
            <a:ext cx="2082329" cy="793338"/>
          </a:xfrm>
          <a:prstGeom prst="rect">
            <a:avLst/>
          </a:prstGeom>
          <a:blipFill>
            <a:blip r:embed="rId3" cstate="print"/>
            <a:stretch>
              <a:fillRect/>
            </a:stretch>
          </a:blipFill>
        </p:spPr>
        <p:txBody>
          <a:bodyPr wrap="square" lIns="0" tIns="0" rIns="0" bIns="0" rtlCol="0"/>
          <a:lstStyle/>
          <a:p>
            <a:endParaRPr>
              <a:solidFill>
                <a:srgbClr val="000000"/>
              </a:solidFill>
            </a:endParaRPr>
          </a:p>
        </p:txBody>
      </p:sp>
      <p:sp>
        <p:nvSpPr>
          <p:cNvPr id="8" name="Rectangle 7"/>
          <p:cNvSpPr/>
          <p:nvPr/>
        </p:nvSpPr>
        <p:spPr>
          <a:xfrm>
            <a:off x="2448938" y="2476210"/>
            <a:ext cx="2112401" cy="860356"/>
          </a:xfrm>
          <a:prstGeom prst="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 algn="ctr"/>
            <a:r>
              <a:rPr lang="en-US" sz="2100" b="1" spc="-15" dirty="0">
                <a:solidFill>
                  <a:schemeClr val="bg1"/>
                </a:solidFill>
                <a:latin typeface="BPG DejaVu Sans M" panose="020B0603030804020204" pitchFamily="34" charset="0"/>
                <a:cs typeface="Calibri"/>
              </a:rPr>
              <a:t>Ba</a:t>
            </a:r>
            <a:r>
              <a:rPr lang="ka-GE" sz="2100" b="1" spc="-15" dirty="0">
                <a:solidFill>
                  <a:schemeClr val="bg1"/>
                </a:solidFill>
                <a:latin typeface="BPG DejaVu Sans M" panose="020B0603030804020204" pitchFamily="34" charset="0"/>
                <a:cs typeface="Calibri"/>
              </a:rPr>
              <a:t>2</a:t>
            </a:r>
            <a:r>
              <a:rPr lang="en-US" sz="2100" dirty="0">
                <a:solidFill>
                  <a:schemeClr val="bg1"/>
                </a:solidFill>
                <a:latin typeface="BPG DejaVu Sans M" panose="020B0603030804020204" pitchFamily="34" charset="0"/>
                <a:cs typeface="Calibri"/>
              </a:rPr>
              <a:t> </a:t>
            </a:r>
            <a:r>
              <a:rPr lang="en-US" sz="2100" b="1" dirty="0">
                <a:solidFill>
                  <a:schemeClr val="bg1"/>
                </a:solidFill>
                <a:latin typeface="BPG DejaVu Sans M" panose="020B0603030804020204" pitchFamily="34" charset="0"/>
                <a:cs typeface="Calibri"/>
              </a:rPr>
              <a:t>S</a:t>
            </a:r>
            <a:r>
              <a:rPr lang="en-US" sz="2100" b="1" spc="-15" dirty="0">
                <a:solidFill>
                  <a:schemeClr val="bg1"/>
                </a:solidFill>
                <a:latin typeface="BPG DejaVu Sans M" panose="020B0603030804020204" pitchFamily="34" charset="0"/>
                <a:cs typeface="Calibri"/>
              </a:rPr>
              <a:t>t</a:t>
            </a:r>
            <a:r>
              <a:rPr lang="en-US" sz="2100" b="1" dirty="0">
                <a:solidFill>
                  <a:schemeClr val="bg1"/>
                </a:solidFill>
                <a:latin typeface="BPG DejaVu Sans M" panose="020B0603030804020204" pitchFamily="34" charset="0"/>
                <a:cs typeface="Calibri"/>
              </a:rPr>
              <a:t>able</a:t>
            </a:r>
            <a:endParaRPr lang="en-US" sz="2100" dirty="0">
              <a:solidFill>
                <a:schemeClr val="bg1"/>
              </a:solidFill>
              <a:latin typeface="BPG DejaVu Sans M" panose="020B0603030804020204" pitchFamily="34" charset="0"/>
              <a:cs typeface="Calibri"/>
            </a:endParaRPr>
          </a:p>
        </p:txBody>
      </p:sp>
      <p:sp>
        <p:nvSpPr>
          <p:cNvPr id="39" name="Rectangle 38"/>
          <p:cNvSpPr/>
          <p:nvPr/>
        </p:nvSpPr>
        <p:spPr>
          <a:xfrm>
            <a:off x="1382507" y="3769084"/>
            <a:ext cx="2710290" cy="646331"/>
          </a:xfrm>
          <a:prstGeom prst="rect">
            <a:avLst/>
          </a:prstGeom>
        </p:spPr>
        <p:txBody>
          <a:bodyPr wrap="square">
            <a:spAutoFit/>
          </a:bodyPr>
          <a:lstStyle/>
          <a:p>
            <a:pPr marL="128588" indent="-128588" algn="just">
              <a:buFont typeface="Arial" panose="020B0604020202020204" pitchFamily="34" charset="0"/>
              <a:buChar char="•"/>
            </a:pPr>
            <a:r>
              <a:rPr lang="ka-GE" sz="90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სავალო ფასიანი ქაღალდების  ჭერი გაიზარდა </a:t>
            </a:r>
            <a:r>
              <a:rPr lang="id-ID" sz="90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Ba1-</a:t>
            </a:r>
            <a:r>
              <a:rPr lang="ka-GE" sz="90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დან </a:t>
            </a:r>
            <a:r>
              <a:rPr lang="id-ID" sz="90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Baa3-</a:t>
            </a:r>
            <a:r>
              <a:rPr lang="ka-GE" sz="90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მდე;</a:t>
            </a:r>
          </a:p>
          <a:p>
            <a:pPr marL="128588" indent="-128588" algn="just">
              <a:buFont typeface="Arial" panose="020B0604020202020204" pitchFamily="34" charset="0"/>
              <a:buChar char="•"/>
            </a:pPr>
            <a:r>
              <a:rPr lang="ka-GE" sz="90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უცხოური ვალუტის დეპოზიტების ჭერი </a:t>
            </a:r>
            <a:r>
              <a:rPr lang="id-ID" sz="90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Ba1-</a:t>
            </a:r>
            <a:r>
              <a:rPr lang="ka-GE" sz="90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დან </a:t>
            </a:r>
            <a:r>
              <a:rPr lang="id-ID" sz="90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Ba3-</a:t>
            </a:r>
            <a:r>
              <a:rPr lang="ka-GE" sz="90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მდე.</a:t>
            </a:r>
          </a:p>
        </p:txBody>
      </p:sp>
      <p:sp>
        <p:nvSpPr>
          <p:cNvPr id="40" name="Rectangle 39"/>
          <p:cNvSpPr/>
          <p:nvPr/>
        </p:nvSpPr>
        <p:spPr>
          <a:xfrm>
            <a:off x="1382507" y="3491588"/>
            <a:ext cx="1385316" cy="253916"/>
          </a:xfrm>
          <a:prstGeom prst="rect">
            <a:avLst/>
          </a:prstGeom>
        </p:spPr>
        <p:txBody>
          <a:bodyPr wrap="none">
            <a:spAutoFit/>
          </a:bodyPr>
          <a:lstStyle/>
          <a:p>
            <a:r>
              <a:rPr lang="ka-GE" sz="1050" dirty="0">
                <a:solidFill>
                  <a:srgbClr val="FFFFFF"/>
                </a:solidFill>
                <a:latin typeface="BPG DejaVu Sans M" panose="020B0603030804020204" pitchFamily="34" charset="0"/>
                <a:ea typeface="DejaVu Sans" panose="020B0603030804020204" pitchFamily="34" charset="0"/>
                <a:cs typeface="DejaVu Sans" panose="020B0603030804020204" pitchFamily="34" charset="0"/>
              </a:rPr>
              <a:t>უცხოური ვალუტა </a:t>
            </a:r>
          </a:p>
        </p:txBody>
      </p:sp>
      <p:sp>
        <p:nvSpPr>
          <p:cNvPr id="42" name="Rectangle 41"/>
          <p:cNvSpPr/>
          <p:nvPr/>
        </p:nvSpPr>
        <p:spPr>
          <a:xfrm>
            <a:off x="1382506" y="4984763"/>
            <a:ext cx="1459054" cy="253916"/>
          </a:xfrm>
          <a:prstGeom prst="rect">
            <a:avLst/>
          </a:prstGeom>
        </p:spPr>
        <p:txBody>
          <a:bodyPr wrap="none">
            <a:spAutoFit/>
          </a:bodyPr>
          <a:lstStyle/>
          <a:p>
            <a:r>
              <a:rPr lang="ka-GE" sz="1050" dirty="0">
                <a:solidFill>
                  <a:srgbClr val="FFFFFF"/>
                </a:solidFill>
                <a:latin typeface="BPG DejaVu Sans M" panose="020B0603030804020204" pitchFamily="34" charset="0"/>
              </a:rPr>
              <a:t> ეროვნული ვალუტა</a:t>
            </a:r>
          </a:p>
        </p:txBody>
      </p:sp>
      <p:sp>
        <p:nvSpPr>
          <p:cNvPr id="47" name="Rectangle 46"/>
          <p:cNvSpPr/>
          <p:nvPr/>
        </p:nvSpPr>
        <p:spPr>
          <a:xfrm>
            <a:off x="258295" y="3832558"/>
            <a:ext cx="8662303" cy="438582"/>
          </a:xfrm>
          <a:prstGeom prst="rect">
            <a:avLst/>
          </a:prstGeom>
          <a:solidFill>
            <a:srgbClr val="C0392B"/>
          </a:solidFill>
        </p:spPr>
        <p:txBody>
          <a:bodyPr wrap="square">
            <a:spAutoFit/>
          </a:bodyPr>
          <a:lstStyle/>
          <a:p>
            <a:pPr algn="just"/>
            <a:r>
              <a:rPr lang="en-US" sz="12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According to “Standard &amp; Poor’s” and “Fitch”, Georgia maintains stable credit rating performance at </a:t>
            </a:r>
            <a:r>
              <a:rPr lang="ka-GE" sz="12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“BB-”</a:t>
            </a:r>
            <a:r>
              <a:rPr lang="en-US" sz="12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 level.</a:t>
            </a:r>
            <a:r>
              <a:rPr lang="ka-GE" sz="12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 </a:t>
            </a:r>
            <a:endParaRPr lang="en-US" sz="1200" b="1" dirty="0">
              <a:solidFill>
                <a:schemeClr val="bg1"/>
              </a:solidFill>
              <a:latin typeface="DejaVu Sans" panose="020B0603030804020204" pitchFamily="34" charset="0"/>
              <a:ea typeface="DejaVu Sans" panose="020B0603030804020204" pitchFamily="34" charset="0"/>
              <a:cs typeface="DejaVu Sans" panose="020B0603030804020204" pitchFamily="34" charset="0"/>
            </a:endParaRPr>
          </a:p>
          <a:p>
            <a:endParaRPr lang="ka-GE" sz="1050" dirty="0">
              <a:latin typeface="DejaVu Sans" panose="020B0603030804020204" pitchFamily="34" charset="0"/>
              <a:ea typeface="DejaVu Sans" panose="020B0603030804020204" pitchFamily="34" charset="0"/>
              <a:cs typeface="DejaVu Sans" panose="020B0603030804020204" pitchFamily="34" charset="0"/>
            </a:endParaRPr>
          </a:p>
        </p:txBody>
      </p:sp>
      <p:sp>
        <p:nvSpPr>
          <p:cNvPr id="48" name="Rectangle 47"/>
          <p:cNvSpPr/>
          <p:nvPr/>
        </p:nvSpPr>
        <p:spPr>
          <a:xfrm>
            <a:off x="258295" y="4654309"/>
            <a:ext cx="795411" cy="1015663"/>
          </a:xfrm>
          <a:prstGeom prst="rect">
            <a:avLst/>
          </a:prstGeom>
        </p:spPr>
        <p:txBody>
          <a:bodyPr wrap="none">
            <a:spAutoFit/>
          </a:bodyPr>
          <a:lstStyle/>
          <a:p>
            <a:r>
              <a:rPr lang="ka-GE" sz="6000" dirty="0">
                <a:solidFill>
                  <a:srgbClr val="FFFFFF"/>
                </a:solidFill>
                <a:latin typeface="BPG DejaVu Sans M" panose="020B0603030804020204" pitchFamily="34" charset="0"/>
                <a:ea typeface="DejaVu Sans" panose="020B0603030804020204" pitchFamily="34" charset="0"/>
                <a:cs typeface="DejaVu Sans" panose="020B0603030804020204" pitchFamily="34" charset="0"/>
              </a:rPr>
              <a:t>₾</a:t>
            </a:r>
          </a:p>
        </p:txBody>
      </p:sp>
      <p:sp>
        <p:nvSpPr>
          <p:cNvPr id="22" name="Rectangle 21"/>
          <p:cNvSpPr/>
          <p:nvPr/>
        </p:nvSpPr>
        <p:spPr>
          <a:xfrm>
            <a:off x="1089304" y="5185224"/>
            <a:ext cx="2173724" cy="615062"/>
          </a:xfrm>
          <a:prstGeom prst="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 algn="ctr"/>
            <a:r>
              <a:rPr lang="en-US" sz="2100" b="1" spc="-15" dirty="0">
                <a:solidFill>
                  <a:schemeClr val="bg1"/>
                </a:solidFill>
                <a:latin typeface="BPG DejaVu Sans M" panose="020B0603030804020204" pitchFamily="34" charset="0"/>
                <a:cs typeface="Calibri"/>
              </a:rPr>
              <a:t>BB- Stable</a:t>
            </a:r>
            <a:endParaRPr lang="en-US" sz="2100" dirty="0">
              <a:solidFill>
                <a:schemeClr val="bg1"/>
              </a:solidFill>
              <a:latin typeface="BPG DejaVu Sans M" panose="020B0603030804020204" pitchFamily="34" charset="0"/>
              <a:cs typeface="Calibri"/>
            </a:endParaRPr>
          </a:p>
        </p:txBody>
      </p:sp>
      <p:pic>
        <p:nvPicPr>
          <p:cNvPr id="1028" name="Picture 4" descr="Image result for fi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303" y="4616737"/>
            <a:ext cx="2186092" cy="435497"/>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4720856" y="1707895"/>
            <a:ext cx="4354032" cy="1569660"/>
            <a:chOff x="6170929" y="3534066"/>
            <a:chExt cx="5868113" cy="3981181"/>
          </a:xfrm>
        </p:grpSpPr>
        <p:sp>
          <p:nvSpPr>
            <p:cNvPr id="28" name="TextBox 27"/>
            <p:cNvSpPr txBox="1"/>
            <p:nvPr/>
          </p:nvSpPr>
          <p:spPr>
            <a:xfrm>
              <a:off x="6170929" y="3534066"/>
              <a:ext cx="5868113" cy="3981181"/>
            </a:xfrm>
            <a:prstGeom prst="rect">
              <a:avLst/>
            </a:prstGeom>
            <a:noFill/>
          </p:spPr>
          <p:txBody>
            <a:bodyPr wrap="square" rtlCol="0">
              <a:spAutoFit/>
            </a:bodyPr>
            <a:lstStyle/>
            <a:p>
              <a:r>
                <a:rPr lang="en-US" sz="900" b="1"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Reasons  for upgrading sovereign rating</a:t>
              </a:r>
              <a:endParaRPr lang="ka-GE" sz="900" b="1"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endParaRPr>
            </a:p>
            <a:p>
              <a:endParaRPr lang="ka-GE" sz="1500" b="1"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endParaRPr>
            </a:p>
            <a:p>
              <a:pPr marL="342900" algn="just"/>
              <a:r>
                <a:rPr lang="en-US"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resilience to a significant economic, financial and exchange rate shock in the region in 2014-2016;</a:t>
              </a:r>
            </a:p>
            <a:p>
              <a:pPr marL="342900" algn="just"/>
              <a:endParaRPr lang="ka-GE"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endParaRPr>
            </a:p>
            <a:p>
              <a:pPr marL="342900" algn="just"/>
              <a:r>
                <a:rPr lang="en-US"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Stabile macroeconomic environment;</a:t>
              </a:r>
              <a:endParaRPr lang="ka-GE"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endParaRPr>
            </a:p>
            <a:p>
              <a:pPr marL="342900" algn="just"/>
              <a:endParaRPr lang="ka-GE"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endParaRPr>
            </a:p>
            <a:p>
              <a:pPr marL="342900" algn="just"/>
              <a:r>
                <a:rPr lang="en-US"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strength of institutions</a:t>
              </a:r>
              <a:r>
                <a:rPr lang="ka-GE"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a:t>
              </a:r>
            </a:p>
            <a:p>
              <a:pPr marL="342900" algn="just"/>
              <a:endParaRPr lang="ka-GE"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endParaRPr>
            </a:p>
            <a:p>
              <a:pPr marL="342900" algn="just"/>
              <a:r>
                <a:rPr lang="en-US"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Economic Reforms</a:t>
              </a:r>
              <a:r>
                <a:rPr lang="ka-GE"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  </a:t>
              </a:r>
              <a:endParaRPr lang="en-US" sz="9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29" name="Picture 28"/>
            <p:cNvPicPr>
              <a:picLocks noChangeAspect="1"/>
            </p:cNvPicPr>
            <p:nvPr/>
          </p:nvPicPr>
          <p:blipFill>
            <a:blip r:embed="rId5">
              <a:extLst>
                <a:ext uri="{BEBA8EAE-BF5A-486C-A8C5-ECC9F3942E4B}">
                  <a14:imgProps xmlns:a14="http://schemas.microsoft.com/office/drawing/2010/main">
                    <a14:imgLayer r:embed="rId6">
                      <a14:imgEffect>
                        <a14:backgroundRemoval t="9600" b="100000" l="10000" r="100000"/>
                      </a14:imgEffect>
                    </a14:imgLayer>
                  </a14:imgProps>
                </a:ext>
              </a:extLst>
            </a:blip>
            <a:stretch>
              <a:fillRect/>
            </a:stretch>
          </p:blipFill>
          <p:spPr>
            <a:xfrm>
              <a:off x="6245778" y="4584922"/>
              <a:ext cx="390405" cy="443643"/>
            </a:xfrm>
            <a:prstGeom prst="rect">
              <a:avLst/>
            </a:prstGeom>
          </p:spPr>
        </p:pic>
        <p:pic>
          <p:nvPicPr>
            <p:cNvPr id="34" name="Picture 33"/>
            <p:cNvPicPr>
              <a:picLocks noChangeAspect="1"/>
            </p:cNvPicPr>
            <p:nvPr/>
          </p:nvPicPr>
          <p:blipFill>
            <a:blip r:embed="rId7">
              <a:extLst>
                <a:ext uri="{BEBA8EAE-BF5A-486C-A8C5-ECC9F3942E4B}">
                  <a14:imgProps xmlns:a14="http://schemas.microsoft.com/office/drawing/2010/main">
                    <a14:imgLayer r:embed="rId8">
                      <a14:imgEffect>
                        <a14:backgroundRemoval t="0" b="99107" l="0" r="100000"/>
                      </a14:imgEffect>
                    </a14:imgLayer>
                  </a14:imgProps>
                </a:ext>
              </a:extLst>
            </a:blip>
            <a:stretch>
              <a:fillRect/>
            </a:stretch>
          </p:blipFill>
          <p:spPr>
            <a:xfrm>
              <a:off x="6245778" y="5527883"/>
              <a:ext cx="418556" cy="418558"/>
            </a:xfrm>
            <a:prstGeom prst="rect">
              <a:avLst/>
            </a:prstGeom>
          </p:spPr>
        </p:pic>
        <p:pic>
          <p:nvPicPr>
            <p:cNvPr id="35" name="Picture 34"/>
            <p:cNvPicPr>
              <a:picLocks noChangeAspect="1"/>
            </p:cNvPicPr>
            <p:nvPr/>
          </p:nvPicPr>
          <p:blipFill>
            <a:blip r:embed="rId9">
              <a:extLst>
                <a:ext uri="{BEBA8EAE-BF5A-486C-A8C5-ECC9F3942E4B}">
                  <a14:imgProps xmlns:a14="http://schemas.microsoft.com/office/drawing/2010/main">
                    <a14:imgLayer r:embed="rId10">
                      <a14:imgEffect>
                        <a14:backgroundRemoval t="0" b="100000" l="9483" r="100000"/>
                      </a14:imgEffect>
                    </a14:imgLayer>
                  </a14:imgProps>
                </a:ext>
              </a:extLst>
            </a:blip>
            <a:stretch>
              <a:fillRect/>
            </a:stretch>
          </p:blipFill>
          <p:spPr>
            <a:xfrm>
              <a:off x="6207111" y="6208605"/>
              <a:ext cx="429072" cy="406878"/>
            </a:xfrm>
            <a:prstGeom prst="rect">
              <a:avLst/>
            </a:prstGeom>
          </p:spPr>
        </p:pic>
        <p:pic>
          <p:nvPicPr>
            <p:cNvPr id="37" name="Picture 36"/>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Lst>
            </a:blip>
            <a:stretch>
              <a:fillRect/>
            </a:stretch>
          </p:blipFill>
          <p:spPr>
            <a:xfrm>
              <a:off x="6284016" y="6927213"/>
              <a:ext cx="342079" cy="398537"/>
            </a:xfrm>
            <a:prstGeom prst="rect">
              <a:avLst/>
            </a:prstGeom>
          </p:spPr>
        </p:pic>
      </p:grpSp>
      <p:sp>
        <p:nvSpPr>
          <p:cNvPr id="38" name="Rectangle 37"/>
          <p:cNvSpPr/>
          <p:nvPr/>
        </p:nvSpPr>
        <p:spPr>
          <a:xfrm>
            <a:off x="5441037" y="5233272"/>
            <a:ext cx="2270491" cy="610411"/>
          </a:xfrm>
          <a:prstGeom prst="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 algn="ctr"/>
            <a:r>
              <a:rPr lang="en-US" sz="2100" b="1" spc="-15" dirty="0">
                <a:solidFill>
                  <a:schemeClr val="bg1"/>
                </a:solidFill>
                <a:latin typeface="BPG DejaVu Sans M" panose="020B0603030804020204" pitchFamily="34" charset="0"/>
                <a:cs typeface="Calibri"/>
              </a:rPr>
              <a:t>BB- Stable</a:t>
            </a:r>
            <a:endParaRPr lang="en-US" sz="2100" dirty="0">
              <a:solidFill>
                <a:schemeClr val="bg1"/>
              </a:solidFill>
              <a:latin typeface="BPG DejaVu Sans M" panose="020B0603030804020204" pitchFamily="34" charset="0"/>
              <a:cs typeface="Calibri"/>
            </a:endParaRPr>
          </a:p>
        </p:txBody>
      </p:sp>
      <p:pic>
        <p:nvPicPr>
          <p:cNvPr id="43" name="Picture 2" descr="Image result for s&amp;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64127" y="4503348"/>
            <a:ext cx="1797064" cy="72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701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3"/>
                                        </p:tgtEl>
                                        <p:attrNameLst>
                                          <p:attrName>style.visibility</p:attrName>
                                        </p:attrNameLst>
                                      </p:cBhvr>
                                      <p:to>
                                        <p:strVal val="visible"/>
                                      </p:to>
                                    </p:set>
                                    <p:animEffect transition="in" filter="fade">
                                      <p:cBhvr>
                                        <p:cTn id="15" dur="500"/>
                                        <p:tgtEl>
                                          <p:spTgt spid="3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9"/>
                                        </p:tgtEl>
                                        <p:attrNameLst>
                                          <p:attrName>style.visibility</p:attrName>
                                        </p:attrNameLst>
                                      </p:cBhvr>
                                      <p:to>
                                        <p:strVal val="visible"/>
                                      </p:to>
                                    </p:set>
                                    <p:animEffect transition="in" filter="fade">
                                      <p:cBhvr>
                                        <p:cTn id="18" dur="500"/>
                                        <p:tgtEl>
                                          <p:spTgt spid="3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9" grpId="0"/>
      <p:bldP spid="373" grpId="0" animBg="1"/>
      <p:bldP spid="8" grpId="0" animBg="1"/>
      <p:bldP spid="39" grpId="0"/>
      <p:bldP spid="40" grpId="0"/>
      <p:bldP spid="42" grpId="0"/>
      <p:bldP spid="47" grpId="0" animBg="1"/>
      <p:bldP spid="48" grpId="0"/>
      <p:bldP spid="22"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5202</TotalTime>
  <Words>3369</Words>
  <Application>Microsoft Office PowerPoint</Application>
  <PresentationFormat>On-screen Show (4:3)</PresentationFormat>
  <Paragraphs>470</Paragraphs>
  <Slides>43</Slides>
  <Notes>29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43</vt:i4>
      </vt:variant>
    </vt:vector>
  </HeadingPairs>
  <TitlesOfParts>
    <vt:vector size="60" baseType="lpstr">
      <vt:lpstr>MS PGothic</vt:lpstr>
      <vt:lpstr>MS PGothic</vt:lpstr>
      <vt:lpstr>SimSun</vt:lpstr>
      <vt:lpstr>Andes ExtraLight</vt:lpstr>
      <vt:lpstr>Arial</vt:lpstr>
      <vt:lpstr>BPG Arial</vt:lpstr>
      <vt:lpstr>BPG DejaVu Sans M</vt:lpstr>
      <vt:lpstr>BPG Mrgvlovani Caps 2010</vt:lpstr>
      <vt:lpstr>Calibri</vt:lpstr>
      <vt:lpstr>Century Schoolbook</vt:lpstr>
      <vt:lpstr>DejaVu Sans</vt:lpstr>
      <vt:lpstr>Kozuka Mincho Pro H</vt:lpstr>
      <vt:lpstr>Sylfaen</vt:lpstr>
      <vt:lpstr>Times New Roman</vt:lpstr>
      <vt:lpstr>Tw Cen MT</vt:lpstr>
      <vt:lpstr>Wingdings</vt:lpstr>
      <vt:lpstr>სოფლის ექიმი პჯდ საბჭო 21 01 14 (4)</vt:lpstr>
      <vt:lpstr> HEALTH SYSTEM ACHIEVEMENTS AND CHALLENGES GEORGIA   </vt:lpstr>
      <vt:lpstr>25 years: Collapse, Stabilization, Acceleration …</vt:lpstr>
      <vt:lpstr>Demographic and Socio-Economic Situation, 2016 </vt:lpstr>
      <vt:lpstr>PowerPoint Presentation</vt:lpstr>
      <vt:lpstr>PowerPoint Presentation</vt:lpstr>
      <vt:lpstr>PowerPoint Presentation</vt:lpstr>
      <vt:lpstr>PowerPoint Presentation</vt:lpstr>
      <vt:lpstr>PowerPoint Presentation</vt:lpstr>
      <vt:lpstr>PowerPoint Presentation</vt:lpstr>
      <vt:lpstr>Non-communicable diseases are the primary driver of overall disease burden</vt:lpstr>
      <vt:lpstr>PowerPoint Presentation</vt:lpstr>
      <vt:lpstr>PowerPoint Presentation</vt:lpstr>
      <vt:lpstr>PowerPoint Presentation</vt:lpstr>
      <vt:lpstr>Reforms have moved Georgia closer to universal health coverage</vt:lpstr>
      <vt:lpstr>Health sector expenditures</vt:lpstr>
      <vt:lpstr>Out-of-pocket health expenditures</vt:lpstr>
      <vt:lpstr>Covering people: major increase population entitlement to publicly financed health services       </vt:lpstr>
      <vt:lpstr>Expanding benefits</vt:lpstr>
      <vt:lpstr>Number of ambulatory care visits per  capita</vt:lpstr>
      <vt:lpstr>PowerPoint Presentation</vt:lpstr>
      <vt:lpstr>2020 Targets: 90-95-95 </vt:lpstr>
      <vt:lpstr>Maternal and Child Health</vt:lpstr>
      <vt:lpstr>PowerPoint Presentation</vt:lpstr>
      <vt:lpstr>Health management Information system</vt:lpstr>
      <vt:lpstr>PowerPoint Presentation</vt:lpstr>
      <vt:lpstr>PowerPoint Presentation</vt:lpstr>
      <vt:lpstr>Challenges ...</vt:lpstr>
      <vt:lpstr>Under-5 mortality rate per 1000 live births</vt:lpstr>
      <vt:lpstr>Infant mortality rate per 1000 live births</vt:lpstr>
      <vt:lpstr>Maternal mortality ratio per 100 000 live births</vt:lpstr>
      <vt:lpstr>Health Expenditures, Georgia</vt:lpstr>
      <vt:lpstr>Structure of Total Spending on Healthcare</vt:lpstr>
      <vt:lpstr>Out-of-Pocket payment (OOP) as % of Total Health Expenditure (THE)</vt:lpstr>
      <vt:lpstr>Health Priority Directions for 2014-2020</vt:lpstr>
      <vt:lpstr>Universal Health Care –  Socially Oriented Political Platform </vt:lpstr>
      <vt:lpstr>Coverage of Healthcare services</vt:lpstr>
      <vt:lpstr>“Vertical” State Health Programs </vt:lpstr>
      <vt:lpstr>PowerPoint Presentation</vt:lpstr>
      <vt:lpstr>PowerPoint Presentation</vt:lpstr>
      <vt:lpstr>PowerPoint Presentation</vt:lpstr>
      <vt:lpstr>PowerPoint Presentation</vt:lpstr>
      <vt:lpstr>PowerPoint Presentation</vt:lpstr>
      <vt:lpstr>PowerPoint Presentation</vt:lpstr>
    </vt:vector>
  </TitlesOfParts>
  <Company>SSA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Amiran Gamkrelidze</cp:lastModifiedBy>
  <cp:revision>572</cp:revision>
  <cp:lastPrinted>2017-11-27T07:20:42Z</cp:lastPrinted>
  <dcterms:created xsi:type="dcterms:W3CDTF">2012-02-03T10:47:59Z</dcterms:created>
  <dcterms:modified xsi:type="dcterms:W3CDTF">2018-01-12T16:48:24Z</dcterms:modified>
</cp:coreProperties>
</file>