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48" r:id="rId1"/>
  </p:sldMasterIdLst>
  <p:notesMasterIdLst>
    <p:notesMasterId r:id="rId19"/>
  </p:notesMasterIdLst>
  <p:handoutMasterIdLst>
    <p:handoutMasterId r:id="rId20"/>
  </p:handoutMasterIdLst>
  <p:sldIdLst>
    <p:sldId id="256" r:id="rId2"/>
    <p:sldId id="307" r:id="rId3"/>
    <p:sldId id="305" r:id="rId4"/>
    <p:sldId id="260" r:id="rId5"/>
    <p:sldId id="308" r:id="rId6"/>
    <p:sldId id="257" r:id="rId7"/>
    <p:sldId id="309" r:id="rId8"/>
    <p:sldId id="310" r:id="rId9"/>
    <p:sldId id="290" r:id="rId10"/>
    <p:sldId id="259" r:id="rId11"/>
    <p:sldId id="280" r:id="rId12"/>
    <p:sldId id="314" r:id="rId13"/>
    <p:sldId id="311" r:id="rId14"/>
    <p:sldId id="316" r:id="rId15"/>
    <p:sldId id="317" r:id="rId16"/>
    <p:sldId id="302" r:id="rId17"/>
    <p:sldId id="299" r:id="rId18"/>
  </p:sldIdLst>
  <p:sldSz cx="9144000" cy="6858000" type="screen4x3"/>
  <p:notesSz cx="6723063" cy="9853613"/>
  <p:custDataLst>
    <p:tags r:id="rId21"/>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76199" autoAdjust="0"/>
  </p:normalViewPr>
  <p:slideViewPr>
    <p:cSldViewPr>
      <p:cViewPr>
        <p:scale>
          <a:sx n="50" d="100"/>
          <a:sy n="50" d="100"/>
        </p:scale>
        <p:origin x="-870" y="-138"/>
      </p:cViewPr>
      <p:guideLst>
        <p:guide orient="horz" pos="2160"/>
        <p:guide pos="272"/>
        <p:guide pos="5420"/>
      </p:guideLst>
    </p:cSldViewPr>
  </p:slideViewPr>
  <p:outlineViewPr>
    <p:cViewPr>
      <p:scale>
        <a:sx n="33" d="100"/>
        <a:sy n="33" d="100"/>
      </p:scale>
      <p:origin x="0" y="21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71" tIns="45235" rIns="90471" bIns="45235" rtlCol="0"/>
          <a:lstStyle>
            <a:lvl1pPr algn="l">
              <a:defRPr sz="1200"/>
            </a:lvl1pPr>
          </a:lstStyle>
          <a:p>
            <a:endParaRPr lang="en-GB" dirty="0"/>
          </a:p>
        </p:txBody>
      </p:sp>
      <p:sp>
        <p:nvSpPr>
          <p:cNvPr id="3" name="Date Placeholder 2"/>
          <p:cNvSpPr>
            <a:spLocks noGrp="1"/>
          </p:cNvSpPr>
          <p:nvPr>
            <p:ph type="dt" sz="quarter" idx="1"/>
          </p:nvPr>
        </p:nvSpPr>
        <p:spPr>
          <a:xfrm>
            <a:off x="3808180" y="0"/>
            <a:ext cx="2913328" cy="492681"/>
          </a:xfrm>
          <a:prstGeom prst="rect">
            <a:avLst/>
          </a:prstGeom>
        </p:spPr>
        <p:txBody>
          <a:bodyPr vert="horz" lIns="90471" tIns="45235" rIns="90471" bIns="45235" rtlCol="0"/>
          <a:lstStyle>
            <a:lvl1pPr algn="r">
              <a:defRPr sz="1200"/>
            </a:lvl1pPr>
          </a:lstStyle>
          <a:p>
            <a:fld id="{09241B33-3437-4E6C-B17E-8710ACDAF777}" type="datetimeFigureOut">
              <a:rPr lang="en-GB" smtClean="0"/>
              <a:t>21/11/2016</a:t>
            </a:fld>
            <a:endParaRPr lang="en-GB" dirty="0"/>
          </a:p>
        </p:txBody>
      </p:sp>
      <p:sp>
        <p:nvSpPr>
          <p:cNvPr id="4" name="Footer Placeholder 3"/>
          <p:cNvSpPr>
            <a:spLocks noGrp="1"/>
          </p:cNvSpPr>
          <p:nvPr>
            <p:ph type="ftr" sz="quarter" idx="2"/>
          </p:nvPr>
        </p:nvSpPr>
        <p:spPr>
          <a:xfrm>
            <a:off x="0" y="9359222"/>
            <a:ext cx="2913328" cy="492681"/>
          </a:xfrm>
          <a:prstGeom prst="rect">
            <a:avLst/>
          </a:prstGeom>
        </p:spPr>
        <p:txBody>
          <a:bodyPr vert="horz" lIns="90471" tIns="45235" rIns="90471" bIns="4523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8180" y="9359222"/>
            <a:ext cx="2913328" cy="492681"/>
          </a:xfrm>
          <a:prstGeom prst="rect">
            <a:avLst/>
          </a:prstGeom>
        </p:spPr>
        <p:txBody>
          <a:bodyPr vert="horz" lIns="90471" tIns="45235" rIns="90471" bIns="45235" rtlCol="0" anchor="b"/>
          <a:lstStyle>
            <a:lvl1pPr algn="r">
              <a:defRPr sz="1200"/>
            </a:lvl1pPr>
          </a:lstStyle>
          <a:p>
            <a:fld id="{C81859B9-9990-403E-AA19-67890E6F5F79}" type="slidenum">
              <a:rPr lang="en-GB" smtClean="0"/>
              <a:t>‹#›</a:t>
            </a:fld>
            <a:endParaRPr lang="en-GB" dirty="0"/>
          </a:p>
        </p:txBody>
      </p:sp>
    </p:spTree>
    <p:extLst>
      <p:ext uri="{BB962C8B-B14F-4D97-AF65-F5344CB8AC3E}">
        <p14:creationId xmlns:p14="http://schemas.microsoft.com/office/powerpoint/2010/main" val="338857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71" tIns="45235" rIns="90471" bIns="45235" rtlCol="0"/>
          <a:lstStyle>
            <a:lvl1pPr algn="l">
              <a:defRPr sz="1200"/>
            </a:lvl1pPr>
          </a:lstStyle>
          <a:p>
            <a:endParaRPr lang="en-GB" dirty="0"/>
          </a:p>
        </p:txBody>
      </p:sp>
      <p:sp>
        <p:nvSpPr>
          <p:cNvPr id="3" name="Date Placeholder 2"/>
          <p:cNvSpPr>
            <a:spLocks noGrp="1"/>
          </p:cNvSpPr>
          <p:nvPr>
            <p:ph type="dt" idx="1"/>
          </p:nvPr>
        </p:nvSpPr>
        <p:spPr>
          <a:xfrm>
            <a:off x="3808180" y="0"/>
            <a:ext cx="2913328" cy="492681"/>
          </a:xfrm>
          <a:prstGeom prst="rect">
            <a:avLst/>
          </a:prstGeom>
        </p:spPr>
        <p:txBody>
          <a:bodyPr vert="horz" lIns="90471" tIns="45235" rIns="90471" bIns="45235" rtlCol="0"/>
          <a:lstStyle>
            <a:lvl1pPr algn="r">
              <a:defRPr sz="1200"/>
            </a:lvl1pPr>
          </a:lstStyle>
          <a:p>
            <a:fld id="{91D7CBE2-EB88-451E-B493-0D6E44066C26}" type="datetimeFigureOut">
              <a:rPr lang="en-GB" smtClean="0"/>
              <a:t>21/11/2016</a:t>
            </a:fld>
            <a:endParaRPr lang="en-GB" dirty="0"/>
          </a:p>
        </p:txBody>
      </p:sp>
      <p:sp>
        <p:nvSpPr>
          <p:cNvPr id="4" name="Slide Image Placeholder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0471" tIns="45235" rIns="90471" bIns="45235" rtlCol="0" anchor="ctr"/>
          <a:lstStyle/>
          <a:p>
            <a:endParaRPr lang="en-GB"/>
          </a:p>
        </p:txBody>
      </p:sp>
      <p:sp>
        <p:nvSpPr>
          <p:cNvPr id="5" name="Notes Placeholder 4"/>
          <p:cNvSpPr>
            <a:spLocks noGrp="1"/>
          </p:cNvSpPr>
          <p:nvPr>
            <p:ph type="body" sz="quarter" idx="3"/>
          </p:nvPr>
        </p:nvSpPr>
        <p:spPr>
          <a:xfrm>
            <a:off x="672307" y="4680467"/>
            <a:ext cx="5378450" cy="4434126"/>
          </a:xfrm>
          <a:prstGeom prst="rect">
            <a:avLst/>
          </a:prstGeom>
        </p:spPr>
        <p:txBody>
          <a:bodyPr vert="horz" lIns="90471" tIns="45235" rIns="90471" bIns="45235"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359222"/>
            <a:ext cx="2913328" cy="492681"/>
          </a:xfrm>
          <a:prstGeom prst="rect">
            <a:avLst/>
          </a:prstGeom>
        </p:spPr>
        <p:txBody>
          <a:bodyPr vert="horz" lIns="90471" tIns="45235" rIns="90471" bIns="4523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8180" y="9359222"/>
            <a:ext cx="2913328" cy="492681"/>
          </a:xfrm>
          <a:prstGeom prst="rect">
            <a:avLst/>
          </a:prstGeom>
        </p:spPr>
        <p:txBody>
          <a:bodyPr vert="horz" lIns="90471" tIns="45235" rIns="90471" bIns="45235" rtlCol="0" anchor="b"/>
          <a:lstStyle>
            <a:lvl1pPr algn="r">
              <a:defRPr sz="1200"/>
            </a:lvl1pPr>
          </a:lstStyle>
          <a:p>
            <a:fld id="{8B67E339-1E27-42D0-B67F-A3AF7349EDBD}" type="slidenum">
              <a:rPr lang="en-GB" smtClean="0"/>
              <a:t>‹#›</a:t>
            </a:fld>
            <a:endParaRPr lang="en-GB" dirty="0"/>
          </a:p>
        </p:txBody>
      </p:sp>
    </p:spTree>
    <p:extLst>
      <p:ext uri="{BB962C8B-B14F-4D97-AF65-F5344CB8AC3E}">
        <p14:creationId xmlns:p14="http://schemas.microsoft.com/office/powerpoint/2010/main" val="362492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More</a:t>
            </a:r>
            <a:r>
              <a:rPr lang="en-GB" baseline="0" dirty="0" smtClean="0"/>
              <a:t> and more the Pompidou Group has developed in the last years the capacity to act timely and flexibly in those emerging topics that needs to have a spot light into it (that need to be addressed). So I congratulate the PG to have allocated in this symposium a session to demand and harms.</a:t>
            </a:r>
          </a:p>
          <a:p>
            <a:endParaRPr lang="en-GB" baseline="0" dirty="0" smtClean="0"/>
          </a:p>
          <a:p>
            <a:r>
              <a:rPr lang="en-GB" baseline="0" dirty="0" smtClean="0"/>
              <a:t>Health responses to NPS is one of those areas where </a:t>
            </a:r>
            <a:r>
              <a:rPr lang="en-GB" sz="1200" b="0" i="0" u="none" strike="noStrike" kern="1200" baseline="0" dirty="0" smtClean="0">
                <a:solidFill>
                  <a:schemeClr val="tx1"/>
                </a:solidFill>
                <a:latin typeface="+mn-lt"/>
                <a:ea typeface="+mn-ea"/>
                <a:cs typeface="+mn-cs"/>
              </a:rPr>
              <a:t>information and research are small and limited. more are needed in this area.  We hope that the European Commission and national agencies may dedicate funding to understand more the phenomenon under our eyes. </a:t>
            </a:r>
            <a:endParaRPr lang="en-GB" baseline="0" dirty="0" smtClean="0"/>
          </a:p>
          <a:p>
            <a:endParaRPr lang="en-GB" baseline="0" dirty="0" smtClean="0"/>
          </a:p>
          <a:p>
            <a:r>
              <a:rPr lang="en-GB" baseline="0" dirty="0" smtClean="0"/>
              <a:t>To day I will present our small contribution, our </a:t>
            </a:r>
            <a:r>
              <a:rPr lang="en-GB" sz="1200" b="0" i="0" u="none" strike="noStrike" kern="1200" baseline="0" dirty="0" smtClean="0">
                <a:solidFill>
                  <a:schemeClr val="tx1"/>
                </a:solidFill>
                <a:latin typeface="+mn-lt"/>
                <a:ea typeface="+mn-ea"/>
                <a:cs typeface="+mn-cs"/>
              </a:rPr>
              <a:t>first (again small) analysis of the health responses to NPS, hoping to promote more research in the area. </a:t>
            </a:r>
            <a:endParaRPr lang="en-GB" baseline="0" dirty="0" smtClean="0"/>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7E339-1E27-42D0-B67F-A3AF7349EDBD}" type="slidenum">
              <a:rPr lang="en-GB" smtClean="0"/>
              <a:t>1</a:t>
            </a:fld>
            <a:endParaRPr lang="en-GB" dirty="0"/>
          </a:p>
        </p:txBody>
      </p:sp>
    </p:spTree>
    <p:extLst>
      <p:ext uri="{BB962C8B-B14F-4D97-AF65-F5344CB8AC3E}">
        <p14:creationId xmlns:p14="http://schemas.microsoft.com/office/powerpoint/2010/main" val="404120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Demand for specialist treatment related to NPS problems in Europe remains limited, below 2% potentially reflecting overall low prevalence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However, increases in demands for specialist treatment related to problem use of synthetic </a:t>
            </a:r>
            <a:r>
              <a:rPr lang="en-GB" sz="1200" b="0" i="0" u="none" strike="noStrike" kern="1200" baseline="0" dirty="0" err="1" smtClean="0">
                <a:solidFill>
                  <a:schemeClr val="tx1"/>
                </a:solidFill>
                <a:latin typeface="+mn-lt"/>
                <a:ea typeface="+mn-ea"/>
                <a:cs typeface="+mn-cs"/>
              </a:rPr>
              <a:t>cathinones</a:t>
            </a:r>
            <a:r>
              <a:rPr lang="en-GB" sz="1200" b="0" i="0" u="none" strike="noStrike" kern="1200" baseline="0" dirty="0" smtClean="0">
                <a:solidFill>
                  <a:schemeClr val="tx1"/>
                </a:solidFill>
                <a:latin typeface="+mn-lt"/>
                <a:ea typeface="+mn-ea"/>
                <a:cs typeface="+mn-cs"/>
              </a:rPr>
              <a:t> are reported from France, Ireland, Poland, Romania and the United Kingdom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currently no maintenance or substitute pharmacotherapies available for people with problematic NPS use, and with the exception of GHB/GBL, few recommendations for specific pharmacological management of withdrawal have been developed.</a:t>
            </a:r>
          </a:p>
          <a:p>
            <a:endParaRPr lang="fr-FR" dirty="0" smtClean="0"/>
          </a:p>
          <a:p>
            <a:r>
              <a:rPr lang="fr-FR" dirty="0" err="1" smtClean="0"/>
              <a:t>Mephedrone</a:t>
            </a:r>
            <a:r>
              <a:rPr lang="fr-FR" baseline="0" dirty="0" smtClean="0"/>
              <a:t> top </a:t>
            </a:r>
            <a:r>
              <a:rPr lang="fr-FR" baseline="0" dirty="0" err="1" smtClean="0"/>
              <a:t>three</a:t>
            </a:r>
            <a:r>
              <a:rPr lang="fr-FR" baseline="0" dirty="0" smtClean="0"/>
              <a:t> </a:t>
            </a:r>
            <a:r>
              <a:rPr lang="fr-FR" baseline="0" dirty="0" err="1" smtClean="0"/>
              <a:t>drugs</a:t>
            </a:r>
            <a:r>
              <a:rPr lang="fr-FR" baseline="0" dirty="0" smtClean="0"/>
              <a:t> </a:t>
            </a:r>
          </a:p>
          <a:p>
            <a:endParaRPr lang="fr-FR" baseline="0" dirty="0" smtClean="0"/>
          </a:p>
          <a:p>
            <a:r>
              <a:rPr lang="fr-FR" baseline="0" dirty="0" smtClean="0"/>
              <a:t>Most countries no </a:t>
            </a:r>
            <a:r>
              <a:rPr lang="fr-FR" baseline="0" dirty="0" err="1" smtClean="0"/>
              <a:t>collaboartion</a:t>
            </a:r>
            <a:r>
              <a:rPr lang="fr-FR" baseline="0" dirty="0" smtClean="0"/>
              <a:t> </a:t>
            </a:r>
            <a:r>
              <a:rPr lang="fr-FR" baseline="0" dirty="0" err="1" smtClean="0"/>
              <a:t>between</a:t>
            </a:r>
            <a:r>
              <a:rPr lang="fr-FR" baseline="0" dirty="0" smtClean="0"/>
              <a:t> </a:t>
            </a:r>
            <a:r>
              <a:rPr lang="fr-FR" baseline="0" dirty="0" err="1" smtClean="0"/>
              <a:t>health</a:t>
            </a:r>
            <a:r>
              <a:rPr lang="fr-FR" baseline="0" dirty="0" smtClean="0"/>
              <a:t> </a:t>
            </a:r>
            <a:r>
              <a:rPr lang="fr-FR" baseline="0" dirty="0" err="1" smtClean="0"/>
              <a:t>treatment</a:t>
            </a:r>
            <a:r>
              <a:rPr lang="fr-FR" baseline="0" dirty="0" smtClean="0"/>
              <a:t> and </a:t>
            </a:r>
            <a:r>
              <a:rPr lang="fr-FR" baseline="0" dirty="0" err="1" smtClean="0"/>
              <a:t>sexuals</a:t>
            </a:r>
            <a:r>
              <a:rPr lang="fr-FR" baseline="0" dirty="0" smtClean="0"/>
              <a:t> </a:t>
            </a:r>
            <a:r>
              <a:rPr lang="fr-FR" baseline="0" dirty="0" err="1" smtClean="0"/>
              <a:t>helath</a:t>
            </a:r>
            <a:r>
              <a:rPr lang="fr-FR" baseline="0" dirty="0" smtClean="0"/>
              <a:t> </a:t>
            </a:r>
            <a:r>
              <a:rPr lang="fr-FR" baseline="0" dirty="0" err="1" smtClean="0"/>
              <a:t>clinics</a:t>
            </a:r>
            <a:r>
              <a:rPr lang="fr-FR" baseline="0" dirty="0" smtClean="0"/>
              <a:t> </a:t>
            </a:r>
          </a:p>
          <a:p>
            <a:endParaRPr lang="fr-FR" baseline="0" dirty="0" smtClean="0"/>
          </a:p>
          <a:p>
            <a:r>
              <a:rPr lang="fr-FR" baseline="0" dirty="0" err="1" smtClean="0"/>
              <a:t>Localised</a:t>
            </a:r>
            <a:r>
              <a:rPr lang="fr-FR" baseline="0" dirty="0" smtClean="0"/>
              <a:t> in </a:t>
            </a:r>
            <a:r>
              <a:rPr lang="fr-FR" baseline="0" dirty="0" err="1" smtClean="0"/>
              <a:t>urban</a:t>
            </a:r>
            <a:r>
              <a:rPr lang="fr-FR" baseline="0" dirty="0" smtClean="0"/>
              <a:t> area </a:t>
            </a:r>
            <a:r>
              <a:rPr lang="fr-FR" baseline="0" dirty="0" err="1" smtClean="0"/>
              <a:t>london</a:t>
            </a:r>
            <a:r>
              <a:rPr lang="fr-FR" baseline="0" dirty="0" smtClean="0"/>
              <a:t> </a:t>
            </a:r>
            <a:r>
              <a:rPr lang="fr-FR" baseline="0" dirty="0" err="1" smtClean="0"/>
              <a:t>amsterdam</a:t>
            </a:r>
            <a:r>
              <a:rPr lang="fr-FR" baseline="0" dirty="0" smtClean="0"/>
              <a:t> </a:t>
            </a:r>
          </a:p>
          <a:p>
            <a:endParaRPr lang="fr-FR" dirty="0"/>
          </a:p>
        </p:txBody>
      </p:sp>
      <p:sp>
        <p:nvSpPr>
          <p:cNvPr id="4" name="Slide Number Placeholder 3"/>
          <p:cNvSpPr>
            <a:spLocks noGrp="1"/>
          </p:cNvSpPr>
          <p:nvPr>
            <p:ph type="sldNum" sz="quarter" idx="10"/>
          </p:nvPr>
        </p:nvSpPr>
        <p:spPr/>
        <p:txBody>
          <a:bodyPr/>
          <a:lstStyle/>
          <a:p>
            <a:fld id="{8B67E339-1E27-42D0-B67F-A3AF7349EDBD}" type="slidenum">
              <a:rPr lang="en-GB" smtClean="0"/>
              <a:t>11</a:t>
            </a:fld>
            <a:endParaRPr lang="en-GB" dirty="0"/>
          </a:p>
        </p:txBody>
      </p:sp>
    </p:spTree>
    <p:extLst>
      <p:ext uri="{BB962C8B-B14F-4D97-AF65-F5344CB8AC3E}">
        <p14:creationId xmlns:p14="http://schemas.microsoft.com/office/powerpoint/2010/main" val="35496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12</a:t>
            </a:fld>
            <a:endParaRPr lang="en-GB" dirty="0"/>
          </a:p>
        </p:txBody>
      </p:sp>
    </p:spTree>
    <p:extLst>
      <p:ext uri="{BB962C8B-B14F-4D97-AF65-F5344CB8AC3E}">
        <p14:creationId xmlns:p14="http://schemas.microsoft.com/office/powerpoint/2010/main" val="11681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Adaptation is here the keyword recommended</a:t>
            </a:r>
            <a:r>
              <a:rPr lang="en-US" baseline="0" noProof="0" dirty="0" smtClean="0"/>
              <a:t> in our study. There is no need to reinvent the wheel, We do need to reinvent, we need to adapt. This is sees in our study as a more affordable and effective way to deal with the phenomenon. </a:t>
            </a:r>
            <a:r>
              <a:rPr lang="en-US" noProof="0" dirty="0" smtClean="0"/>
              <a:t>In</a:t>
            </a:r>
            <a:r>
              <a:rPr lang="en-US" baseline="0" noProof="0" dirty="0" smtClean="0"/>
              <a:t> many cases </a:t>
            </a:r>
            <a:r>
              <a:rPr lang="en-US" noProof="0" dirty="0" smtClean="0"/>
              <a:t>Existing services can be adequate, to adapt to NPS treatment</a:t>
            </a:r>
            <a:r>
              <a:rPr lang="en-US" baseline="0" noProof="0" dirty="0" smtClean="0"/>
              <a:t> and harm reduction </a:t>
            </a:r>
          </a:p>
          <a:p>
            <a:endParaRPr lang="en-US" baseline="0" noProof="0" dirty="0" smtClean="0"/>
          </a:p>
          <a:p>
            <a:r>
              <a:rPr lang="en-US" baseline="0" noProof="0" dirty="0" smtClean="0"/>
              <a:t>However there is a need to adapt taking into account 2 crucial factors: Diversification and Quality</a:t>
            </a:r>
          </a:p>
          <a:p>
            <a:endParaRPr lang="en-US" baseline="0" noProof="0" dirty="0" smtClean="0"/>
          </a:p>
          <a:p>
            <a:endParaRPr lang="fr-FR" baseline="0" dirty="0" smtClean="0"/>
          </a:p>
          <a:p>
            <a:endParaRPr lang="fr-FR" dirty="0" smtClean="0"/>
          </a:p>
          <a:p>
            <a:endParaRPr lang="fr-FR"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13</a:t>
            </a:fld>
            <a:endParaRPr lang="en-GB" dirty="0"/>
          </a:p>
        </p:txBody>
      </p:sp>
    </p:spTree>
    <p:extLst>
      <p:ext uri="{BB962C8B-B14F-4D97-AF65-F5344CB8AC3E}">
        <p14:creationId xmlns:p14="http://schemas.microsoft.com/office/powerpoint/2010/main" val="31888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DIVERSIFICATION</a:t>
            </a:r>
          </a:p>
          <a:p>
            <a:endParaRPr lang="en-US" baseline="0" noProof="0" dirty="0" smtClean="0"/>
          </a:p>
          <a:p>
            <a:r>
              <a:rPr lang="en-US" baseline="0" noProof="0" dirty="0" smtClean="0"/>
              <a:t>Services must adapt diversifying according to target population and settings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Opiate services needs</a:t>
            </a:r>
            <a:r>
              <a:rPr lang="en-US" baseline="0" dirty="0" smtClean="0"/>
              <a:t> to </a:t>
            </a:r>
            <a:r>
              <a:rPr lang="en-US" dirty="0" smtClean="0"/>
              <a:t>adapt to the culture aspect of the users</a:t>
            </a:r>
            <a:r>
              <a:rPr lang="en-US" baseline="0" dirty="0" smtClean="0"/>
              <a:t>: young party goers; MSM adaptation to culture population, prisoners.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Collaboration is needed between services health services, prisons, night industry and sex clinics. Collaboration that often need to be started from scratch on the issue of NPS</a:t>
            </a:r>
          </a:p>
          <a:p>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58595B"/>
                </a:solidFill>
              </a:rPr>
              <a:t>Limited availability of culturally competent services or even generic services</a:t>
            </a:r>
          </a:p>
          <a:p>
            <a:endParaRPr lang="en-US" baseline="0" dirty="0" smtClean="0"/>
          </a:p>
          <a:p>
            <a:r>
              <a:rPr lang="en-US" baseline="0" dirty="0" smtClean="0"/>
              <a:t>Generic services – to cover diffuse </a:t>
            </a:r>
            <a:r>
              <a:rPr lang="en-US" baseline="0" dirty="0" err="1" smtClean="0"/>
              <a:t>geographica</a:t>
            </a:r>
            <a:r>
              <a:rPr lang="en-US" baseline="0" dirty="0" smtClean="0"/>
              <a:t> problems – whit NPS internet </a:t>
            </a:r>
            <a:r>
              <a:rPr lang="en-US" baseline="0" dirty="0" err="1" smtClean="0"/>
              <a:t>consumo</a:t>
            </a:r>
            <a:r>
              <a:rPr lang="en-US" baseline="0" dirty="0" smtClean="0"/>
              <a:t> </a:t>
            </a:r>
            <a:r>
              <a:rPr lang="en-US" baseline="0" dirty="0" err="1" smtClean="0"/>
              <a:t>anche</a:t>
            </a:r>
            <a:r>
              <a:rPr lang="en-US" baseline="0" dirty="0" smtClean="0"/>
              <a:t> in </a:t>
            </a:r>
            <a:r>
              <a:rPr lang="en-US" baseline="0" dirty="0" err="1" smtClean="0"/>
              <a:t>parti</a:t>
            </a:r>
            <a:r>
              <a:rPr lang="en-US" baseline="0" dirty="0" smtClean="0"/>
              <a:t> </a:t>
            </a:r>
            <a:r>
              <a:rPr lang="en-US" baseline="0" dirty="0" err="1" smtClean="0"/>
              <a:t>riurali</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58595B"/>
                </a:solidFill>
              </a:rPr>
              <a:t>Risk groups ‘off the radar’ monitoring- political</a:t>
            </a:r>
          </a:p>
          <a:p>
            <a:r>
              <a:rPr lang="en-US" dirty="0" smtClean="0"/>
              <a:t>SMS</a:t>
            </a:r>
          </a:p>
          <a:p>
            <a:r>
              <a:rPr lang="en-US" dirty="0" smtClean="0"/>
              <a:t>Prison</a:t>
            </a:r>
          </a:p>
          <a:p>
            <a:r>
              <a:rPr lang="en-US" dirty="0" smtClean="0"/>
              <a:t>Rural</a:t>
            </a:r>
          </a:p>
          <a:p>
            <a:r>
              <a:rPr lang="en-US" dirty="0" smtClean="0"/>
              <a:t>NPS brought to light these population even to us monitoring agencies, so we need to be more attentive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 </a:t>
            </a:r>
            <a:endParaRPr lang="fr-FR" baseline="0" dirty="0" smtClean="0"/>
          </a:p>
          <a:p>
            <a:endParaRPr lang="fr-FR" dirty="0" smtClean="0"/>
          </a:p>
          <a:p>
            <a:endParaRPr lang="fr-FR"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14</a:t>
            </a:fld>
            <a:endParaRPr lang="en-GB" dirty="0"/>
          </a:p>
        </p:txBody>
      </p:sp>
    </p:spTree>
    <p:extLst>
      <p:ext uri="{BB962C8B-B14F-4D97-AF65-F5344CB8AC3E}">
        <p14:creationId xmlns:p14="http://schemas.microsoft.com/office/powerpoint/2010/main" val="31888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adapt and innovate on the base of the existing services and experience,</a:t>
            </a:r>
            <a:r>
              <a:rPr lang="en-US" baseline="0" dirty="0" smtClean="0"/>
              <a:t> however in this transition this work recommend to transfer only those interventions of proven effectiveness. </a:t>
            </a:r>
          </a:p>
          <a:p>
            <a:endParaRPr lang="en-US" baseline="0" dirty="0" smtClean="0"/>
          </a:p>
          <a:p>
            <a:r>
              <a:rPr lang="en-US" baseline="0" dirty="0" smtClean="0"/>
              <a:t>So it is hinted that services need to have the courage to dismiss what does not work. There is the need to prevent transferring ineffective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r>
              <a:rPr lang="en-GB" sz="1200" b="0" i="0" u="none" strike="noStrike" kern="1200" baseline="0" dirty="0" smtClean="0">
                <a:solidFill>
                  <a:schemeClr val="tx1"/>
                </a:solidFill>
                <a:latin typeface="+mn-lt"/>
                <a:ea typeface="+mn-ea"/>
                <a:cs typeface="+mn-cs"/>
              </a:rPr>
              <a:t>The approaches recommended in the study are therefore largely based on existing responses (e.g. counselling, needle- and syringe-exchange</a:t>
            </a:r>
          </a:p>
          <a:p>
            <a:r>
              <a:rPr lang="en-GB" sz="1200" b="0" i="0" u="none" strike="noStrike" kern="1200" baseline="0" dirty="0" smtClean="0">
                <a:solidFill>
                  <a:schemeClr val="tx1"/>
                </a:solidFill>
                <a:latin typeface="+mn-lt"/>
                <a:ea typeface="+mn-ea"/>
                <a:cs typeface="+mn-cs"/>
              </a:rPr>
              <a:t>programmes) but adapted to reflect: unique user group needs; the structural, cultural and social contexts of use and new opportunities for engaging recreational NPS user groups.</a:t>
            </a:r>
            <a:endParaRPr lang="en-US" baseline="0" noProof="0" dirty="0" smtClean="0"/>
          </a:p>
          <a:p>
            <a:endParaRPr lang="fr-FR" baseline="0" dirty="0" smtClean="0"/>
          </a:p>
          <a:p>
            <a:r>
              <a:rPr lang="en-GB" sz="1200" b="0" i="0" u="none" strike="noStrike" kern="1200" baseline="0" dirty="0" smtClean="0">
                <a:solidFill>
                  <a:schemeClr val="tx1"/>
                </a:solidFill>
                <a:latin typeface="+mn-lt"/>
                <a:ea typeface="+mn-ea"/>
                <a:cs typeface="+mn-cs"/>
              </a:rPr>
              <a:t>It adds: ‘Professionals’ lack of experience with NPS and lack of knowledge of their pharmacology does not mean that they do not have the skills to support the users of these drugs. A professionally competent workforce is likely to already possess the skills required to support health responses to NPS use.’</a:t>
            </a:r>
            <a:endParaRPr lang="fr-FR" dirty="0" smtClean="0"/>
          </a:p>
          <a:p>
            <a:endParaRPr lang="fr-FR" dirty="0" smtClean="0"/>
          </a:p>
          <a:p>
            <a:r>
              <a:rPr lang="en-GB" sz="1200" b="0" i="0" u="none" strike="noStrike" kern="1200" baseline="0" dirty="0" smtClean="0">
                <a:solidFill>
                  <a:schemeClr val="tx1"/>
                </a:solidFill>
                <a:latin typeface="+mn-lt"/>
                <a:ea typeface="+mn-ea"/>
                <a:cs typeface="+mn-cs"/>
              </a:rPr>
              <a:t>Finally, adapting existing interventions to respond to NPS ‘must proceed with caution and within a robust evaluative framework’.</a:t>
            </a:r>
            <a:endParaRPr lang="en-GB" altLang="en-US" dirty="0" smtClean="0">
              <a:latin typeface="Times New Roman" pitchFamily="18" charset="0"/>
              <a:ea typeface="ＭＳ Ｐゴシック" pitchFamily="34" charset="-128"/>
            </a:endParaRPr>
          </a:p>
          <a:p>
            <a:endParaRPr lang="fr-FR"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15</a:t>
            </a:fld>
            <a:endParaRPr lang="en-GB" dirty="0"/>
          </a:p>
        </p:txBody>
      </p:sp>
    </p:spTree>
    <p:extLst>
      <p:ext uri="{BB962C8B-B14F-4D97-AF65-F5344CB8AC3E}">
        <p14:creationId xmlns:p14="http://schemas.microsoft.com/office/powerpoint/2010/main" val="31888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solidFill>
                  <a:srgbClr val="58595B"/>
                </a:solidFill>
              </a:rPr>
              <a:t>Risk information</a:t>
            </a:r>
          </a:p>
          <a:p>
            <a:pPr eaLnBrk="1" hangingPunct="1">
              <a:spcBef>
                <a:spcPct val="0"/>
              </a:spcBef>
            </a:pPr>
            <a:r>
              <a:rPr lang="en-GB" altLang="en-US" dirty="0" smtClean="0">
                <a:latin typeface="Times New Roman" pitchFamily="18" charset="0"/>
                <a:ea typeface="ＭＳ Ｐゴシック" pitchFamily="34" charset="-128"/>
              </a:rPr>
              <a:t>Dissemination risk information for National EWS</a:t>
            </a:r>
            <a:r>
              <a:rPr lang="en-GB" altLang="en-US" baseline="0" dirty="0" smtClean="0">
                <a:latin typeface="Times New Roman" pitchFamily="18" charset="0"/>
                <a:ea typeface="ＭＳ Ｐゴシック" pitchFamily="34" charset="-128"/>
              </a:rPr>
              <a:t> </a:t>
            </a:r>
            <a:r>
              <a:rPr lang="en-GB" altLang="en-US" dirty="0" smtClean="0">
                <a:latin typeface="Times New Roman" pitchFamily="18" charset="0"/>
                <a:ea typeface="ＭＳ Ｐゴシック" pitchFamily="34" charset="-128"/>
              </a:rPr>
              <a:t>on the harms substance,</a:t>
            </a:r>
            <a:r>
              <a:rPr lang="en-GB" altLang="en-US" baseline="0" dirty="0" smtClean="0">
                <a:latin typeface="Times New Roman" pitchFamily="18" charset="0"/>
                <a:ea typeface="ＭＳ Ｐゴシック" pitchFamily="34" charset="-128"/>
              </a:rPr>
              <a:t> alert systems</a:t>
            </a:r>
            <a:endParaRPr lang="en-GB" altLang="en-US" dirty="0" smtClean="0">
              <a:latin typeface="Times New Roman" pitchFamily="18" charset="0"/>
              <a:ea typeface="ＭＳ Ｐゴシック" pitchFamily="34" charset="-128"/>
            </a:endParaRPr>
          </a:p>
          <a:p>
            <a:pPr eaLnBrk="1" hangingPunct="1">
              <a:spcBef>
                <a:spcPct val="0"/>
              </a:spcBef>
            </a:pPr>
            <a:r>
              <a:rPr lang="en-GB" altLang="en-US" dirty="0" smtClean="0">
                <a:latin typeface="Times New Roman" pitchFamily="18" charset="0"/>
                <a:ea typeface="ＭＳ Ｐゴシック" pitchFamily="34" charset="-128"/>
              </a:rPr>
              <a:t>to professionals in treatment, professionals, health sex clinic,</a:t>
            </a:r>
            <a:r>
              <a:rPr lang="en-GB" altLang="en-US" baseline="0" dirty="0" smtClean="0">
                <a:latin typeface="Times New Roman" pitchFamily="18" charset="0"/>
                <a:ea typeface="ＭＳ Ｐゴシック" pitchFamily="34" charset="-128"/>
              </a:rPr>
              <a:t> in prisons in all setting, low threshold – platform a network of sharing of relevant and </a:t>
            </a:r>
            <a:r>
              <a:rPr lang="en-GB" altLang="en-US" baseline="0" dirty="0" err="1" smtClean="0">
                <a:latin typeface="Times New Roman" pitchFamily="18" charset="0"/>
                <a:ea typeface="ＭＳ Ｐゴシック" pitchFamily="34" charset="-128"/>
              </a:rPr>
              <a:t>adequet</a:t>
            </a:r>
            <a:r>
              <a:rPr lang="en-GB" altLang="en-US" baseline="0" dirty="0" smtClean="0">
                <a:latin typeface="Times New Roman" pitchFamily="18" charset="0"/>
                <a:ea typeface="ＭＳ Ｐゴシック" pitchFamily="34" charset="-128"/>
              </a:rPr>
              <a:t> info also in the format</a:t>
            </a:r>
          </a:p>
          <a:p>
            <a:pPr eaLnBrk="1" hangingPunct="1">
              <a:spcBef>
                <a:spcPct val="0"/>
              </a:spcBef>
            </a:pPr>
            <a:endParaRPr lang="en-GB" altLang="en-US" baseline="0" dirty="0" smtClean="0">
              <a:latin typeface="Times New Roman" pitchFamily="18" charset="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solidFill>
                  <a:srgbClr val="58595B"/>
                </a:solidFill>
              </a:rPr>
              <a:t>Competence building</a:t>
            </a:r>
          </a:p>
          <a:p>
            <a:r>
              <a:rPr lang="en-GB" altLang="en-US" dirty="0" smtClean="0">
                <a:latin typeface="Times New Roman" pitchFamily="18" charset="0"/>
                <a:ea typeface="ＭＳ Ｐゴシック" pitchFamily="34" charset="-128"/>
              </a:rPr>
              <a:t>Training for professionals, fear factor is blocking</a:t>
            </a:r>
            <a:r>
              <a:rPr lang="en-GB" altLang="en-US" baseline="0" dirty="0" smtClean="0">
                <a:latin typeface="Times New Roman" pitchFamily="18" charset="0"/>
                <a:ea typeface="ＭＳ Ｐゴシック" pitchFamily="34" charset="-128"/>
              </a:rPr>
              <a:t> not properly addressed EK47,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nature and intensity of the treatment offered should be related to the severity of the NPS problem with an assessment of the client’s health and other consequences of use. Some clients presenting to treatment services may benefit from low intensity brief interventions based on general or tailored advice and even those showing NPS-related harm may benefit most from self-help approaches rather than referral to a structured intervention. Where problematic or high risk NPS use has been identified, individual/ group-based behavioural and psychosocial approaches (e.g. cognitive behavioural therapy, motivational interviewing, community reinforcement, and contingency management) or formal psychological therapies, delivered as part of a staged or stepped care approach, may be effective.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also important that treatment provider competencies include the skills needed to screen, assess, and treat NPS problems; the provision of support to develop expertise on NPS (e.g. training on broad classes of drugs, effects, and harms); the development of ‘cultural competencies’ to work with a wide range of client groups; the identification of clear pathways to more specialised support for complex cases; and the establishment of networks to share evidence, develop guidelines, and facilitate professional development. </a:t>
            </a:r>
            <a:endParaRPr lang="en-GB" sz="1200" b="0" i="0" u="none" strike="noStrike" kern="1200" baseline="0" dirty="0" smtClean="0">
              <a:solidFill>
                <a:schemeClr val="tx1"/>
              </a:solidFill>
              <a:latin typeface="Times New Roman" pitchFamily="18" charset="0"/>
              <a:ea typeface="ＭＳ Ｐゴシック" pitchFamily="34" charset="-128"/>
              <a:cs typeface="+mn-cs"/>
            </a:endParaRPr>
          </a:p>
          <a:p>
            <a:endParaRPr lang="en-GB" sz="1200" b="0" i="0" u="none" strike="noStrike" kern="1200" baseline="0" dirty="0" smtClean="0">
              <a:solidFill>
                <a:schemeClr val="tx1"/>
              </a:solidFill>
              <a:latin typeface="Times New Roman" pitchFamily="18" charset="0"/>
              <a:ea typeface="ＭＳ Ｐゴシック" pitchFamily="34" charset="-128"/>
              <a:cs typeface="+mn-cs"/>
            </a:endParaRPr>
          </a:p>
          <a:p>
            <a:r>
              <a:rPr lang="en-GB" sz="1200" b="0" i="0" u="none" strike="noStrike" kern="1200" baseline="0" dirty="0" smtClean="0">
                <a:solidFill>
                  <a:schemeClr val="tx1"/>
                </a:solidFill>
                <a:latin typeface="+mn-lt"/>
                <a:ea typeface="+mn-ea"/>
                <a:cs typeface="+mn-cs"/>
              </a:rPr>
              <a:t>Clinical guidelines for professionals are also cited as important resources. </a:t>
            </a:r>
          </a:p>
          <a:p>
            <a:r>
              <a:rPr lang="en-GB" sz="1200" b="0" i="0" u="none" strike="noStrike" kern="1200" baseline="0" dirty="0" smtClean="0">
                <a:solidFill>
                  <a:schemeClr val="tx1"/>
                </a:solidFill>
                <a:latin typeface="+mn-lt"/>
                <a:ea typeface="+mn-ea"/>
                <a:cs typeface="+mn-cs"/>
              </a:rPr>
              <a:t>The NEPTUNE project is one example of European guidance material on NPS (6). http://neptune-clinical-guidance.co.uk</a:t>
            </a:r>
          </a:p>
          <a:p>
            <a:pPr eaLnBrk="1" hangingPunct="1">
              <a:spcBef>
                <a:spcPct val="0"/>
              </a:spcBef>
            </a:pPr>
            <a:endParaRPr lang="en-GB" altLang="en-US" baseline="0" dirty="0" smtClean="0">
              <a:latin typeface="Times New Roman" pitchFamily="18" charset="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solidFill>
                  <a:srgbClr val="58595B"/>
                </a:solidFill>
              </a:rPr>
              <a:t>Substance identification</a:t>
            </a:r>
            <a:endParaRPr lang="en-GB" altLang="en-US" sz="1000" dirty="0" smtClean="0">
              <a:solidFill>
                <a:srgbClr val="58595B"/>
              </a:solidFill>
            </a:endParaRPr>
          </a:p>
          <a:p>
            <a:pPr eaLnBrk="1" hangingPunct="1">
              <a:spcBef>
                <a:spcPct val="0"/>
              </a:spcBef>
            </a:pPr>
            <a:r>
              <a:rPr lang="en-GB" altLang="en-US" dirty="0" smtClean="0">
                <a:latin typeface="Times New Roman" pitchFamily="18" charset="0"/>
                <a:ea typeface="ＭＳ Ｐゴシック" pitchFamily="34" charset="-128"/>
              </a:rPr>
              <a:t>Drug</a:t>
            </a:r>
            <a:r>
              <a:rPr lang="en-GB" altLang="en-US" baseline="0" dirty="0" smtClean="0">
                <a:latin typeface="Times New Roman" pitchFamily="18" charset="0"/>
                <a:ea typeface="ＭＳ Ｐゴシック" pitchFamily="34" charset="-128"/>
              </a:rPr>
              <a:t> testing – faster more reliable link to consumer protection </a:t>
            </a:r>
          </a:p>
          <a:p>
            <a:r>
              <a:rPr lang="en-GB" sz="1200" b="0" i="0" u="none" strike="noStrike" kern="1200" baseline="0" dirty="0" smtClean="0">
                <a:solidFill>
                  <a:schemeClr val="tx1"/>
                </a:solidFill>
                <a:latin typeface="+mn-lt"/>
                <a:ea typeface="+mn-ea"/>
                <a:cs typeface="+mn-cs"/>
              </a:rPr>
              <a:t>Among the health responses highlighted in the report are consumer-protection initiatives, such as drug checking and harm-reduction interventions, which provide opportunities to reduce and prevent severe health consequences.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61" eaLnBrk="0" hangingPunct="0">
              <a:spcBef>
                <a:spcPct val="30000"/>
              </a:spcBef>
              <a:defRPr sz="1200">
                <a:solidFill>
                  <a:schemeClr val="tx1"/>
                </a:solidFill>
                <a:latin typeface="Times New Roman" pitchFamily="18" charset="0"/>
                <a:ea typeface="ＭＳ Ｐゴシック" pitchFamily="34" charset="-128"/>
              </a:defRPr>
            </a:lvl1pPr>
            <a:lvl2pPr marL="733505" indent="-281151" defTabSz="912561" eaLnBrk="0" hangingPunct="0">
              <a:spcBef>
                <a:spcPct val="30000"/>
              </a:spcBef>
              <a:defRPr sz="1200">
                <a:solidFill>
                  <a:schemeClr val="tx1"/>
                </a:solidFill>
                <a:latin typeface="Times New Roman" pitchFamily="18" charset="0"/>
                <a:ea typeface="ＭＳ Ｐゴシック" pitchFamily="34" charset="-128"/>
              </a:defRPr>
            </a:lvl2pPr>
            <a:lvl3pPr marL="1129314" indent="-224607" defTabSz="912561" eaLnBrk="0" hangingPunct="0">
              <a:spcBef>
                <a:spcPct val="30000"/>
              </a:spcBef>
              <a:defRPr sz="1200">
                <a:solidFill>
                  <a:schemeClr val="tx1"/>
                </a:solidFill>
                <a:latin typeface="Times New Roman" pitchFamily="18" charset="0"/>
                <a:ea typeface="ＭＳ Ｐゴシック" pitchFamily="34" charset="-128"/>
              </a:defRPr>
            </a:lvl3pPr>
            <a:lvl4pPr marL="1581668" indent="-224607" defTabSz="912561" eaLnBrk="0" hangingPunct="0">
              <a:spcBef>
                <a:spcPct val="30000"/>
              </a:spcBef>
              <a:defRPr sz="1200">
                <a:solidFill>
                  <a:schemeClr val="tx1"/>
                </a:solidFill>
                <a:latin typeface="Times New Roman" pitchFamily="18" charset="0"/>
                <a:ea typeface="ＭＳ Ｐゴシック" pitchFamily="34" charset="-128"/>
              </a:defRPr>
            </a:lvl4pPr>
            <a:lvl5pPr marL="2034021" indent="-224607" defTabSz="912561" eaLnBrk="0" hangingPunct="0">
              <a:spcBef>
                <a:spcPct val="30000"/>
              </a:spcBef>
              <a:defRPr sz="1200">
                <a:solidFill>
                  <a:schemeClr val="tx1"/>
                </a:solidFill>
                <a:latin typeface="Times New Roman" pitchFamily="18" charset="0"/>
                <a:ea typeface="ＭＳ Ｐゴシック" pitchFamily="34" charset="-128"/>
              </a:defRPr>
            </a:lvl5pPr>
            <a:lvl6pPr marL="2486375" indent="-224607" defTabSz="91256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38729" indent="-224607" defTabSz="91256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91082" indent="-224607" defTabSz="91256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43436" indent="-224607" defTabSz="91256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6ECDE46-F47D-4E20-8F25-6B63F37AC134}" type="slidenum">
              <a:rPr lang="en-GB" altLang="en-US" smtClean="0">
                <a:latin typeface="Calibri" pitchFamily="34" charset="0"/>
              </a:rPr>
              <a:pPr eaLnBrk="1" hangingPunct="1">
                <a:spcBef>
                  <a:spcPct val="0"/>
                </a:spcBef>
              </a:pPr>
              <a:t>16</a:t>
            </a:fld>
            <a:endParaRPr lang="en-GB"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looked</a:t>
            </a:r>
            <a:r>
              <a:rPr lang="en-GB" baseline="0" dirty="0" smtClean="0"/>
              <a:t> into the literature available and we gathered experts working in health settings dealing also with NPS</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2</a:t>
            </a:fld>
            <a:endParaRPr lang="en-GB" dirty="0"/>
          </a:p>
        </p:txBody>
      </p:sp>
    </p:spTree>
    <p:extLst>
      <p:ext uri="{BB962C8B-B14F-4D97-AF65-F5344CB8AC3E}">
        <p14:creationId xmlns:p14="http://schemas.microsoft.com/office/powerpoint/2010/main" val="317492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Over the last decade, there has been an unprecedented rise in the number of new drugs appearing on the global market. In Europe, around two new psychoactive substances (NPS) are detected every week, posing a major challenge to drug policy and practice. And the EWS monitors now about 600 new NPS – the UN conventions control 250.</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Initial responses to new drugs in Europe have largely been regulatory, focusing on legislative tools to tackle supply.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But as the phenomenon evolves, it is critical that we formulate and implement effective public health responses to the</a:t>
            </a:r>
          </a:p>
          <a:p>
            <a:r>
              <a:rPr lang="en-GB" sz="1200" b="0" i="0" u="none" strike="noStrike" kern="1200" baseline="0" dirty="0" smtClean="0">
                <a:solidFill>
                  <a:schemeClr val="tx1"/>
                </a:solidFill>
                <a:latin typeface="+mn-lt"/>
                <a:ea typeface="+mn-ea"/>
                <a:cs typeface="+mn-cs"/>
              </a:rPr>
              <a:t>use of these substances.</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3</a:t>
            </a:fld>
            <a:endParaRPr lang="en-GB" dirty="0"/>
          </a:p>
        </p:txBody>
      </p:sp>
    </p:spTree>
    <p:extLst>
      <p:ext uri="{BB962C8B-B14F-4D97-AF65-F5344CB8AC3E}">
        <p14:creationId xmlns:p14="http://schemas.microsoft.com/office/powerpoint/2010/main" val="369817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NPS use in Europe remains relatively low. </a:t>
            </a:r>
            <a:r>
              <a:rPr lang="en-GB" sz="1200" dirty="0" smtClean="0"/>
              <a:t>NPS prevalence </a:t>
            </a:r>
          </a:p>
          <a:p>
            <a:r>
              <a:rPr lang="en-GB" sz="1200" dirty="0" smtClean="0"/>
              <a:t>age group 15-24 N=12351 % of respondents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Introduce Comparison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But there are growing concerns over problematic forms of use and harms related to these drugs.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study reviews, for the first time, health- and drug-related responses to these drugs now emerging in Europe.</a:t>
            </a:r>
            <a:endParaRPr lang="en-GB" dirty="0" smtClean="0"/>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67E339-1E27-42D0-B67F-A3AF7349EDBD}" type="slidenum">
              <a:rPr lang="en-GB" smtClean="0"/>
              <a:t>4</a:t>
            </a:fld>
            <a:endParaRPr lang="en-GB" dirty="0"/>
          </a:p>
        </p:txBody>
      </p:sp>
    </p:spTree>
    <p:extLst>
      <p:ext uri="{BB962C8B-B14F-4D97-AF65-F5344CB8AC3E}">
        <p14:creationId xmlns:p14="http://schemas.microsoft.com/office/powerpoint/2010/main" val="420810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study identifies key groups considered to be at particular risk of NPS use and harms.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These include, but are not limited to: </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participants in nightlife events;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men who have sex with men (MSM);</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individuals in custodial facilities;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and people who inject drugs (PWID).</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young people; </a:t>
            </a: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5</a:t>
            </a:fld>
            <a:endParaRPr lang="en-GB" dirty="0"/>
          </a:p>
        </p:txBody>
      </p:sp>
    </p:spTree>
    <p:extLst>
      <p:ext uri="{BB962C8B-B14F-4D97-AF65-F5344CB8AC3E}">
        <p14:creationId xmlns:p14="http://schemas.microsoft.com/office/powerpoint/2010/main" val="357595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Usually young people participating in nightlife settings such as bars, pubs, nightclubs, discotheques and music festivals and events high rates and frequency of drug use compared to the general population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use of NPS in nightlife settings is relatively low compared to traditional club drugs.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Health responses and interventions aimed at the use of established drugs and alcohol in nightlife settings are relevant and may be adapted to respond to NPS use and related harms</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6</a:t>
            </a:fld>
            <a:endParaRPr lang="en-GB" dirty="0"/>
          </a:p>
        </p:txBody>
      </p:sp>
    </p:spTree>
    <p:extLst>
      <p:ext uri="{BB962C8B-B14F-4D97-AF65-F5344CB8AC3E}">
        <p14:creationId xmlns:p14="http://schemas.microsoft.com/office/powerpoint/2010/main" val="119138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Increasing evidence is becoming available on how men who have sex with men (MSM) are using synthetic </a:t>
            </a:r>
            <a:r>
              <a:rPr lang="en-GB" sz="1200" b="0" i="0" u="none" strike="noStrike" kern="1200" baseline="0" dirty="0" err="1" smtClean="0">
                <a:solidFill>
                  <a:schemeClr val="tx1"/>
                </a:solidFill>
                <a:latin typeface="+mn-lt"/>
                <a:ea typeface="+mn-ea"/>
                <a:cs typeface="+mn-cs"/>
              </a:rPr>
              <a:t>cathinones</a:t>
            </a:r>
            <a:r>
              <a:rPr lang="en-GB" sz="1200" b="0" i="0" u="none" strike="noStrike" kern="1200" baseline="0" dirty="0" smtClean="0">
                <a:solidFill>
                  <a:schemeClr val="tx1"/>
                </a:solidFill>
                <a:latin typeface="+mn-lt"/>
                <a:ea typeface="+mn-ea"/>
                <a:cs typeface="+mn-cs"/>
              </a:rPr>
              <a:t>, such as </a:t>
            </a:r>
            <a:r>
              <a:rPr lang="en-GB" sz="1200" b="0" i="0" u="none" strike="noStrike" kern="1200" baseline="0" dirty="0" err="1" smtClean="0">
                <a:solidFill>
                  <a:schemeClr val="tx1"/>
                </a:solidFill>
                <a:latin typeface="+mn-lt"/>
                <a:ea typeface="+mn-ea"/>
                <a:cs typeface="+mn-cs"/>
              </a:rPr>
              <a:t>mephedrone</a:t>
            </a:r>
            <a:r>
              <a:rPr lang="en-GB" sz="1200" b="0" i="0" u="none" strike="noStrike" kern="1200" baseline="0" dirty="0" smtClean="0">
                <a:solidFill>
                  <a:schemeClr val="tx1"/>
                </a:solidFill>
                <a:latin typeface="+mn-lt"/>
                <a:ea typeface="+mn-ea"/>
                <a:cs typeface="+mn-cs"/>
              </a:rPr>
              <a:t>, alongside traditional stimulants, for sexual purposes (Bourne et al, 2014). This is often referred to as ‘</a:t>
            </a:r>
            <a:r>
              <a:rPr lang="en-GB" sz="1200" b="0" i="0" u="none" strike="noStrike" kern="1200" baseline="0" dirty="0" err="1" smtClean="0">
                <a:solidFill>
                  <a:schemeClr val="tx1"/>
                </a:solidFill>
                <a:latin typeface="+mn-lt"/>
                <a:ea typeface="+mn-ea"/>
                <a:cs typeface="+mn-cs"/>
              </a:rPr>
              <a:t>chemsex</a:t>
            </a:r>
            <a:r>
              <a:rPr lang="en-GB"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a:t>
            </a:r>
            <a:r>
              <a:rPr lang="en-GB" sz="1200" b="0" i="0" u="none" strike="noStrike" kern="1200" baseline="0" dirty="0" err="1" smtClean="0">
                <a:solidFill>
                  <a:schemeClr val="tx1"/>
                </a:solidFill>
                <a:latin typeface="+mn-lt"/>
                <a:ea typeface="+mn-ea"/>
                <a:cs typeface="+mn-cs"/>
              </a:rPr>
              <a:t>Chemsex</a:t>
            </a:r>
            <a:r>
              <a:rPr lang="en-GB" sz="1200" b="0" i="0" u="none" strike="noStrike" kern="1200" baseline="0" dirty="0" smtClean="0">
                <a:solidFill>
                  <a:schemeClr val="tx1"/>
                </a:solidFill>
                <a:latin typeface="+mn-lt"/>
                <a:ea typeface="+mn-ea"/>
                <a:cs typeface="+mn-cs"/>
              </a:rPr>
              <a:t>’ is defined as sex between men that occurs under the influence of drugs taken immediately preceding and/or during the sexual session and is associated with high-risk sexual behaviours and sexually transmitted infections (Bourne et al., 2014). A survey of HIV-positive patients attending 30 HIV clinics in England and Wales, found that nearly a third (29 %) of MSM patients reported engaging in ‘</a:t>
            </a:r>
            <a:r>
              <a:rPr lang="en-GB" sz="1200" b="0" i="0" u="none" strike="noStrike" kern="1200" baseline="0" dirty="0" err="1" smtClean="0">
                <a:solidFill>
                  <a:schemeClr val="tx1"/>
                </a:solidFill>
                <a:latin typeface="+mn-lt"/>
                <a:ea typeface="+mn-ea"/>
                <a:cs typeface="+mn-cs"/>
              </a:rPr>
              <a:t>chemsex</a:t>
            </a:r>
            <a:r>
              <a:rPr lang="en-GB" sz="1200" b="0" i="0" u="none" strike="noStrike" kern="1200" baseline="0" dirty="0" smtClean="0">
                <a:solidFill>
                  <a:schemeClr val="tx1"/>
                </a:solidFill>
                <a:latin typeface="+mn-lt"/>
                <a:ea typeface="+mn-ea"/>
                <a:cs typeface="+mn-cs"/>
              </a:rPr>
              <a:t>’ in the past year and that one in ten reported ‘slamming’ 	</a:t>
            </a:r>
          </a:p>
          <a:p>
            <a:endParaRPr lang="en-GB" dirty="0" smtClean="0"/>
          </a:p>
          <a:p>
            <a:r>
              <a:rPr lang="en-GB" sz="1200" b="0" i="0" u="none" strike="noStrike" kern="1200" baseline="0" dirty="0" smtClean="0">
                <a:solidFill>
                  <a:schemeClr val="tx1"/>
                </a:solidFill>
                <a:latin typeface="+mn-lt"/>
                <a:ea typeface="+mn-ea"/>
                <a:cs typeface="+mn-cs"/>
              </a:rPr>
              <a:t>Studies also report injection of </a:t>
            </a:r>
            <a:r>
              <a:rPr lang="en-GB" sz="1200" b="0" i="0" u="none" strike="noStrike" kern="1200" baseline="0" dirty="0" err="1" smtClean="0">
                <a:solidFill>
                  <a:schemeClr val="tx1"/>
                </a:solidFill>
                <a:latin typeface="+mn-lt"/>
                <a:ea typeface="+mn-ea"/>
                <a:cs typeface="+mn-cs"/>
              </a:rPr>
              <a:t>cathinones</a:t>
            </a:r>
            <a:r>
              <a:rPr lang="en-GB" sz="1200" b="0" i="0" u="none" strike="noStrike" kern="1200" baseline="0" dirty="0" smtClean="0">
                <a:solidFill>
                  <a:schemeClr val="tx1"/>
                </a:solidFill>
                <a:latin typeface="+mn-lt"/>
                <a:ea typeface="+mn-ea"/>
                <a:cs typeface="+mn-cs"/>
              </a:rPr>
              <a:t> (and other stimulants) among MSM during sexual practices known as ‘slamming’, with a high risk of infections of both HIV and Hepatitis C linked to sharing of injecting material.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exist several barriers to MSM with drug problems accessing services. These include stigma, a lack of cultural competence among traditional drug service providers, MSM not self-identifying their drug use as problematic, a lack of awareness of available drug services among MSM, and a lack of specific services for the use of </a:t>
            </a:r>
            <a:r>
              <a:rPr lang="en-GB" sz="1200" b="0" i="0" u="none" strike="noStrike" kern="1200" baseline="0" dirty="0" err="1" smtClean="0">
                <a:solidFill>
                  <a:schemeClr val="tx1"/>
                </a:solidFill>
                <a:latin typeface="+mn-lt"/>
                <a:ea typeface="+mn-ea"/>
                <a:cs typeface="+mn-cs"/>
              </a:rPr>
              <a:t>chemsex</a:t>
            </a:r>
            <a:r>
              <a:rPr lang="en-GB" sz="1200" b="0" i="0" u="none" strike="noStrike" kern="1200" baseline="0" dirty="0" smtClean="0">
                <a:solidFill>
                  <a:schemeClr val="tx1"/>
                </a:solidFill>
                <a:latin typeface="+mn-lt"/>
                <a:ea typeface="+mn-ea"/>
                <a:cs typeface="+mn-cs"/>
              </a:rPr>
              <a:t> drugs. A preference for MSM to engage with sexual health services and a need for combined sexual health and drug interventions, has led some countries to focus on the development of joint drug and sexual health services targeted at this population. </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7</a:t>
            </a:fld>
            <a:endParaRPr lang="en-GB" dirty="0"/>
          </a:p>
        </p:txBody>
      </p:sp>
    </p:spTree>
    <p:extLst>
      <p:ext uri="{BB962C8B-B14F-4D97-AF65-F5344CB8AC3E}">
        <p14:creationId xmlns:p14="http://schemas.microsoft.com/office/powerpoint/2010/main" val="332592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A recent survey in English prisons found that synthetic cannabinoids were reported by 10 % of surveyed inmates and as the second most commonly used drug while in prison, after herbal cannabis (13 %). The use of synthetic cannabinoids in prisons is reported to be associated with increasing medical emergencies, deaths, bullying, violence and debt (HM Inspectorate of Prisons, 2015a and b).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For NPS users who may also be consuming opioids and injecting NPS, existing evidence supports the prescription of opioid substitution treatment to reduce mortality and risky drug injecting behaviours in prison. Moreover, psychosocial treatment has been found to be effective in reducing </a:t>
            </a:r>
            <a:r>
              <a:rPr lang="en-GB" sz="1200" b="0" i="0" u="none" strike="noStrike" kern="1200" baseline="0" dirty="0" err="1" smtClean="0">
                <a:solidFill>
                  <a:schemeClr val="tx1"/>
                </a:solidFill>
                <a:latin typeface="+mn-lt"/>
                <a:ea typeface="+mn-ea"/>
                <a:cs typeface="+mn-cs"/>
              </a:rPr>
              <a:t>reincarceration</a:t>
            </a:r>
            <a:r>
              <a:rPr lang="en-GB" sz="1200" b="0" i="0" u="none" strike="noStrike" kern="1200" baseline="0" dirty="0" smtClean="0">
                <a:solidFill>
                  <a:schemeClr val="tx1"/>
                </a:solidFill>
                <a:latin typeface="+mn-lt"/>
                <a:ea typeface="+mn-ea"/>
                <a:cs typeface="+mn-cs"/>
              </a:rPr>
              <a:t>. However, due to an overall lack of research and information available on how to respond to NPS in custodial settings, it remains unclear as to whether such responses help prevent risky practices associated with NPS use in this setting.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Partnerships between prison health services and providers in the community may prove particularly important in supporting the delivery of health education and treatment interventions for NPS use and harms in prisons and in ensuring continuity of care upon prison entry and release. </a:t>
            </a:r>
          </a:p>
          <a:p>
            <a:r>
              <a:rPr lang="en-GB" sz="1200" b="0" i="0" u="none" strike="noStrike" kern="1200" baseline="0" dirty="0" smtClean="0">
                <a:solidFill>
                  <a:schemeClr val="tx1"/>
                </a:solidFill>
                <a:latin typeface="+mn-lt"/>
                <a:ea typeface="+mn-ea"/>
                <a:cs typeface="+mn-cs"/>
              </a:rPr>
              <a:t>A toolkit for prison staff on the management of NPS-related health problems has been developed in the UK.</a:t>
            </a: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8</a:t>
            </a:fld>
            <a:endParaRPr lang="en-GB" dirty="0"/>
          </a:p>
        </p:txBody>
      </p:sp>
    </p:spTree>
    <p:extLst>
      <p:ext uri="{BB962C8B-B14F-4D97-AF65-F5344CB8AC3E}">
        <p14:creationId xmlns:p14="http://schemas.microsoft.com/office/powerpoint/2010/main" val="189733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latin typeface="Arial" charset="0"/>
                <a:ea typeface="ＭＳ Ｐゴシック" pitchFamily="34" charset="-128"/>
              </a:rPr>
              <a:t>EURO-DEN study (Dines et al., 2015)</a:t>
            </a:r>
          </a:p>
          <a:p>
            <a:r>
              <a:rPr lang="en-US" dirty="0" smtClean="0">
                <a:solidFill>
                  <a:schemeClr val="tx2"/>
                </a:solidFill>
                <a:latin typeface="Arial" charset="0"/>
                <a:ea typeface="ＭＳ Ｐゴシック" pitchFamily="34" charset="-128"/>
              </a:rPr>
              <a:t>During 12 months the research team have </a:t>
            </a:r>
            <a:r>
              <a:rPr lang="en-US" dirty="0" err="1" smtClean="0">
                <a:solidFill>
                  <a:schemeClr val="tx2"/>
                </a:solidFill>
                <a:latin typeface="Arial" charset="0"/>
                <a:ea typeface="ＭＳ Ｐゴシック" pitchFamily="34" charset="-128"/>
              </a:rPr>
              <a:t>analysed</a:t>
            </a:r>
            <a:r>
              <a:rPr lang="en-US" dirty="0" smtClean="0">
                <a:solidFill>
                  <a:schemeClr val="tx2"/>
                </a:solidFill>
                <a:latin typeface="Arial" charset="0"/>
                <a:ea typeface="ＭＳ Ｐゴシック" pitchFamily="34" charset="-128"/>
              </a:rPr>
              <a:t> acute drugs intoxication in 16</a:t>
            </a:r>
            <a:r>
              <a:rPr lang="en-US" baseline="0" dirty="0" smtClean="0">
                <a:solidFill>
                  <a:schemeClr val="tx2"/>
                </a:solidFill>
                <a:latin typeface="Arial" charset="0"/>
                <a:ea typeface="ＭＳ Ｐゴシック" pitchFamily="34" charset="-128"/>
              </a:rPr>
              <a:t> hospitals of 10 countries. </a:t>
            </a:r>
            <a:endParaRPr lang="en-US" dirty="0" smtClean="0">
              <a:solidFill>
                <a:schemeClr val="tx2"/>
              </a:solidFill>
              <a:latin typeface="Arial" charset="0"/>
              <a:ea typeface="ＭＳ Ｐゴシック" pitchFamily="34" charset="-128"/>
            </a:endParaRPr>
          </a:p>
          <a:p>
            <a:r>
              <a:rPr lang="en-US" dirty="0" smtClean="0">
                <a:solidFill>
                  <a:schemeClr val="tx2"/>
                </a:solidFill>
                <a:latin typeface="Arial" charset="0"/>
                <a:ea typeface="ＭＳ Ｐゴシック" pitchFamily="34" charset="-128"/>
              </a:rPr>
              <a:t>Among the 5529 Acute drug toxicities NPS: were the 5.6% (mostly </a:t>
            </a:r>
            <a:r>
              <a:rPr lang="en-US" dirty="0" err="1" smtClean="0">
                <a:solidFill>
                  <a:schemeClr val="tx2"/>
                </a:solidFill>
                <a:latin typeface="Arial" charset="0"/>
                <a:ea typeface="ＭＳ Ｐゴシック" pitchFamily="34" charset="-128"/>
              </a:rPr>
              <a:t>mephedrone</a:t>
            </a:r>
            <a:r>
              <a:rPr lang="en-US" dirty="0" smtClean="0">
                <a:solidFill>
                  <a:schemeClr val="tx2"/>
                </a:solidFill>
                <a:latin typeface="Arial" charset="0"/>
                <a:ea typeface="ＭＳ Ｐゴシック" pitchFamily="34" charset="-128"/>
              </a:rPr>
              <a:t>)</a:t>
            </a:r>
          </a:p>
          <a:p>
            <a:endParaRPr lang="en-US" dirty="0" smtClean="0">
              <a:solidFill>
                <a:schemeClr val="tx2"/>
              </a:solidFill>
              <a:latin typeface="Arial" charset="0"/>
              <a:ea typeface="ＭＳ Ｐゴシック" pitchFamily="34" charset="-128"/>
            </a:endParaRPr>
          </a:p>
          <a:p>
            <a:r>
              <a:rPr lang="en-US" dirty="0" smtClean="0">
                <a:solidFill>
                  <a:schemeClr val="accent6"/>
                </a:solidFill>
                <a:latin typeface="Arial" charset="0"/>
                <a:ea typeface="ＭＳ Ｐゴシック" pitchFamily="34" charset="-128"/>
              </a:rPr>
              <a:t>Main symptoms…, and here</a:t>
            </a:r>
            <a:r>
              <a:rPr lang="en-US" baseline="0" dirty="0" smtClean="0">
                <a:solidFill>
                  <a:schemeClr val="accent6"/>
                </a:solidFill>
                <a:latin typeface="Arial" charset="0"/>
                <a:ea typeface="ＭＳ Ｐゴシック" pitchFamily="34" charset="-128"/>
              </a:rPr>
              <a:t> enters the </a:t>
            </a:r>
            <a:r>
              <a:rPr lang="fr-FR" sz="1200" dirty="0" err="1" smtClean="0"/>
              <a:t>Diagnosis</a:t>
            </a:r>
            <a:r>
              <a:rPr lang="fr-FR" sz="1200" dirty="0" smtClean="0"/>
              <a:t> </a:t>
            </a:r>
            <a:r>
              <a:rPr lang="fr-FR" sz="1200" dirty="0" err="1" smtClean="0"/>
              <a:t>dilemma</a:t>
            </a:r>
            <a:r>
              <a:rPr lang="fr-FR" sz="1200" dirty="0" smtClean="0"/>
              <a:t>. People</a:t>
            </a:r>
            <a:r>
              <a:rPr lang="fr-FR" sz="1200" baseline="0" dirty="0" smtClean="0"/>
              <a:t> </a:t>
            </a:r>
            <a:r>
              <a:rPr lang="fr-FR" sz="1200" baseline="0" dirty="0" err="1" smtClean="0"/>
              <a:t>having</a:t>
            </a:r>
            <a:r>
              <a:rPr lang="fr-FR" sz="1200" baseline="0" dirty="0" smtClean="0"/>
              <a:t> </a:t>
            </a:r>
            <a:r>
              <a:rPr lang="fr-FR" sz="1200" baseline="0" dirty="0" err="1" smtClean="0"/>
              <a:t>used</a:t>
            </a:r>
            <a:r>
              <a:rPr lang="fr-FR" sz="1200" baseline="0" dirty="0" smtClean="0"/>
              <a:t> NPS are </a:t>
            </a:r>
            <a:r>
              <a:rPr lang="fr-FR" sz="1200" baseline="0" dirty="0" err="1" smtClean="0"/>
              <a:t>cured</a:t>
            </a:r>
            <a:r>
              <a:rPr lang="fr-FR" sz="1200" baseline="0" dirty="0" smtClean="0"/>
              <a:t> </a:t>
            </a:r>
            <a:r>
              <a:rPr lang="fr-FR" sz="1200" baseline="0" dirty="0" err="1" smtClean="0"/>
              <a:t>through</a:t>
            </a:r>
            <a:r>
              <a:rPr lang="fr-FR" sz="1200" baseline="0" dirty="0" smtClean="0"/>
              <a:t> </a:t>
            </a:r>
            <a:r>
              <a:rPr lang="fr-FR" sz="1200" baseline="0" dirty="0" err="1" smtClean="0"/>
              <a:t>their</a:t>
            </a:r>
            <a:r>
              <a:rPr lang="fr-FR" sz="1200" baseline="0" dirty="0" smtClean="0"/>
              <a:t> </a:t>
            </a:r>
            <a:r>
              <a:rPr lang="fr-FR" sz="1200" baseline="0" dirty="0" err="1" smtClean="0"/>
              <a:t>syntoms</a:t>
            </a:r>
            <a:r>
              <a:rPr lang="fr-FR" sz="1200" baseline="0" dirty="0" smtClean="0"/>
              <a:t> </a:t>
            </a:r>
            <a:endParaRPr lang="fr-FR" sz="1200" dirty="0" smtClean="0"/>
          </a:p>
          <a:p>
            <a:r>
              <a:rPr lang="fr-FR" sz="1200" dirty="0" err="1" smtClean="0"/>
              <a:t>Syntomatic</a:t>
            </a:r>
            <a:r>
              <a:rPr lang="fr-FR" sz="1200" dirty="0" smtClean="0"/>
              <a:t> management, </a:t>
            </a:r>
            <a:r>
              <a:rPr lang="fr-FR" sz="1200" dirty="0" err="1" smtClean="0"/>
              <a:t>beacuse</a:t>
            </a:r>
            <a:r>
              <a:rPr lang="fr-FR" sz="1200" dirty="0" smtClean="0"/>
              <a:t> the </a:t>
            </a:r>
            <a:r>
              <a:rPr lang="fr-FR" sz="1200" dirty="0" err="1" smtClean="0"/>
              <a:t>un</a:t>
            </a:r>
            <a:r>
              <a:rPr lang="fr-FR" sz="1200" baseline="0" dirty="0" err="1" smtClean="0"/>
              <a:t>known</a:t>
            </a:r>
            <a:r>
              <a:rPr lang="fr-FR" sz="1200" baseline="0" dirty="0" smtClean="0"/>
              <a:t> composition of the </a:t>
            </a:r>
            <a:r>
              <a:rPr lang="fr-FR" sz="1200" baseline="0" dirty="0" err="1" smtClean="0"/>
              <a:t>chemicals</a:t>
            </a:r>
            <a:r>
              <a:rPr lang="fr-FR" sz="1200" baseline="0" dirty="0" smtClean="0"/>
              <a:t> </a:t>
            </a:r>
            <a:r>
              <a:rPr lang="fr-FR" sz="1200" baseline="0" dirty="0" err="1" smtClean="0"/>
              <a:t>assumed</a:t>
            </a:r>
            <a:r>
              <a:rPr lang="fr-FR" sz="1200" baseline="0" dirty="0" smtClean="0"/>
              <a:t> and </a:t>
            </a:r>
            <a:r>
              <a:rPr lang="fr-FR" sz="1200" baseline="0" dirty="0" err="1" smtClean="0"/>
              <a:t>their</a:t>
            </a:r>
            <a:r>
              <a:rPr lang="fr-FR" sz="1200" baseline="0" dirty="0" smtClean="0"/>
              <a:t> </a:t>
            </a:r>
            <a:r>
              <a:rPr lang="fr-FR" sz="1200" baseline="0" dirty="0" err="1" smtClean="0"/>
              <a:t>effects</a:t>
            </a:r>
            <a:r>
              <a:rPr lang="fr-FR" sz="1200" baseline="0" dirty="0" smtClean="0"/>
              <a:t>. </a:t>
            </a:r>
            <a:endParaRPr lang="fr-FR" sz="1200" dirty="0" smtClean="0"/>
          </a:p>
          <a:p>
            <a:endParaRPr lang="fr-FR" sz="1200" dirty="0" smtClean="0"/>
          </a:p>
          <a:p>
            <a:r>
              <a:rPr lang="fr-FR" sz="1200" dirty="0" err="1" smtClean="0"/>
              <a:t>Add</a:t>
            </a:r>
            <a:r>
              <a:rPr lang="fr-FR" sz="1200" dirty="0" smtClean="0"/>
              <a:t> a </a:t>
            </a:r>
            <a:r>
              <a:rPr lang="fr-FR" sz="1200" dirty="0" err="1" smtClean="0"/>
              <a:t>brief</a:t>
            </a:r>
            <a:r>
              <a:rPr lang="fr-FR" sz="1200" dirty="0" smtClean="0"/>
              <a:t> on release – </a:t>
            </a:r>
            <a:r>
              <a:rPr lang="fr-FR" sz="1200" dirty="0" err="1" smtClean="0"/>
              <a:t>this</a:t>
            </a:r>
            <a:r>
              <a:rPr lang="fr-FR" sz="1200" dirty="0" smtClean="0"/>
              <a:t> </a:t>
            </a:r>
            <a:r>
              <a:rPr lang="fr-FR" sz="1200" dirty="0" err="1" smtClean="0"/>
              <a:t>should</a:t>
            </a:r>
            <a:r>
              <a:rPr lang="fr-FR" sz="1200" dirty="0" smtClean="0"/>
              <a:t> </a:t>
            </a:r>
            <a:r>
              <a:rPr lang="fr-FR" sz="1200" dirty="0" err="1" smtClean="0"/>
              <a:t>be</a:t>
            </a:r>
            <a:r>
              <a:rPr lang="fr-FR" sz="1200" dirty="0" smtClean="0"/>
              <a:t> </a:t>
            </a:r>
            <a:r>
              <a:rPr lang="fr-FR" sz="1200" dirty="0" err="1" smtClean="0"/>
              <a:t>done</a:t>
            </a:r>
            <a:r>
              <a:rPr lang="fr-FR" sz="1200" dirty="0" smtClean="0"/>
              <a:t> but RARE </a:t>
            </a:r>
          </a:p>
          <a:p>
            <a:endParaRPr lang="en-US" dirty="0" smtClean="0">
              <a:solidFill>
                <a:schemeClr val="accent6"/>
              </a:solidFill>
              <a:latin typeface="Arial" charset="0"/>
              <a:ea typeface="ＭＳ Ｐゴシック" pitchFamily="34" charset="-128"/>
            </a:endParaRPr>
          </a:p>
          <a:p>
            <a:endParaRPr lang="fr-FR" dirty="0">
              <a:solidFill>
                <a:schemeClr val="accent6"/>
              </a:solidFill>
            </a:endParaRPr>
          </a:p>
        </p:txBody>
      </p:sp>
      <p:sp>
        <p:nvSpPr>
          <p:cNvPr id="4" name="Slide Number Placeholder 3"/>
          <p:cNvSpPr>
            <a:spLocks noGrp="1"/>
          </p:cNvSpPr>
          <p:nvPr>
            <p:ph type="sldNum" sz="quarter" idx="10"/>
          </p:nvPr>
        </p:nvSpPr>
        <p:spPr/>
        <p:txBody>
          <a:bodyPr/>
          <a:lstStyle/>
          <a:p>
            <a:fld id="{8B67E339-1E27-42D0-B67F-A3AF7349EDBD}" type="slidenum">
              <a:rPr lang="en-GB" smtClean="0"/>
              <a:t>10</a:t>
            </a:fld>
            <a:endParaRPr lang="en-GB" dirty="0"/>
          </a:p>
        </p:txBody>
      </p:sp>
    </p:spTree>
    <p:extLst>
      <p:ext uri="{BB962C8B-B14F-4D97-AF65-F5344CB8AC3E}">
        <p14:creationId xmlns:p14="http://schemas.microsoft.com/office/powerpoint/2010/main" val="2114589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28000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28000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28000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28000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1761592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1 image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31800" y="1602000"/>
            <a:ext cx="3960200" cy="44208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10"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9"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103787231"/>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2 images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1602000"/>
            <a:ext cx="3960000" cy="2052000"/>
          </a:xfrm>
        </p:spPr>
        <p:txBody>
          <a:bodyPr/>
          <a:lstStyle/>
          <a:p>
            <a:r>
              <a:rPr lang="en-US" noProof="0" smtClean="0"/>
              <a:t>Click icon to add picture</a:t>
            </a:r>
            <a:endParaRPr lang="en-GB" noProof="0"/>
          </a:p>
        </p:txBody>
      </p:sp>
      <p:sp>
        <p:nvSpPr>
          <p:cNvPr id="11" name="Picture Placeholder 4"/>
          <p:cNvSpPr>
            <a:spLocks noGrp="1"/>
          </p:cNvSpPr>
          <p:nvPr>
            <p:ph type="pic" sz="quarter" idx="14"/>
          </p:nvPr>
        </p:nvSpPr>
        <p:spPr>
          <a:xfrm>
            <a:off x="431800" y="3969288"/>
            <a:ext cx="3960000" cy="2052000"/>
          </a:xfrm>
        </p:spPr>
        <p:txBody>
          <a:bodyPr/>
          <a:lstStyle/>
          <a:p>
            <a:r>
              <a:rPr lang="en-US" noProof="0" smtClean="0"/>
              <a:t>Click icon to add picture</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440093487"/>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1 text block left 2 imag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716016" y="1602000"/>
            <a:ext cx="3888234" cy="2052000"/>
          </a:xfrm>
        </p:spPr>
        <p:txBody>
          <a:bodyPr/>
          <a:lstStyle/>
          <a:p>
            <a:r>
              <a:rPr lang="en-US" noProof="0" smtClean="0"/>
              <a:t>Click icon to add picture</a:t>
            </a:r>
            <a:endParaRPr lang="en-GB" noProof="0"/>
          </a:p>
        </p:txBody>
      </p:sp>
      <p:sp>
        <p:nvSpPr>
          <p:cNvPr id="11" name="Picture Placeholder 4"/>
          <p:cNvSpPr>
            <a:spLocks noGrp="1"/>
          </p:cNvSpPr>
          <p:nvPr>
            <p:ph type="pic" sz="quarter" idx="14"/>
          </p:nvPr>
        </p:nvSpPr>
        <p:spPr>
          <a:xfrm>
            <a:off x="4716016" y="3969288"/>
            <a:ext cx="3888234" cy="20520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32000" y="16002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4360422"/>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1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2169088"/>
            <a:ext cx="8172450" cy="3780192"/>
          </a:xfrm>
        </p:spPr>
        <p:txBody>
          <a:bodyPr/>
          <a:lstStyle/>
          <a:p>
            <a:r>
              <a:rPr lang="en-US" noProof="0" smtClean="0"/>
              <a:t>Click icon to add picture</a:t>
            </a:r>
            <a:endParaRPr lang="en-GB" noProof="0" dirty="0"/>
          </a:p>
        </p:txBody>
      </p:sp>
      <p:sp>
        <p:nvSpPr>
          <p:cNvPr id="3" name="Text Placeholder 2"/>
          <p:cNvSpPr>
            <a:spLocks noGrp="1"/>
          </p:cNvSpPr>
          <p:nvPr>
            <p:ph type="body" sz="quarter" idx="15" hasCustomPrompt="1"/>
          </p:nvPr>
        </p:nvSpPr>
        <p:spPr>
          <a:xfrm>
            <a:off x="431800" y="1485454"/>
            <a:ext cx="8172450" cy="431378"/>
          </a:xfrm>
        </p:spPr>
        <p:txBody>
          <a:bodyPr lIns="0" tIns="0" rIns="0" bIns="0"/>
          <a:lstStyle>
            <a:lvl1pPr>
              <a:defRPr>
                <a:solidFill>
                  <a:schemeClr val="accent6"/>
                </a:solidFill>
              </a:defRPr>
            </a:lvl1pPr>
          </a:lstStyle>
          <a:p>
            <a:pPr lvl="0"/>
            <a:r>
              <a:rPr lang="en-GB" noProof="0" dirty="0" smtClean="0"/>
              <a:t>Title of the graphic</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US" dirty="0" smtClean="0"/>
              <a:t>Title</a:t>
            </a:r>
            <a:endParaRPr lang="en-GB" dirty="0"/>
          </a:p>
        </p:txBody>
      </p:sp>
      <p:sp>
        <p:nvSpPr>
          <p:cNvPr id="7"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Tree>
    <p:extLst>
      <p:ext uri="{BB962C8B-B14F-4D97-AF65-F5344CB8AC3E}">
        <p14:creationId xmlns:p14="http://schemas.microsoft.com/office/powerpoint/2010/main" val="139832623"/>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1" y="3276008"/>
            <a:ext cx="8172250" cy="441024"/>
          </a:xfrm>
        </p:spPr>
        <p:txBody>
          <a:bodyPr lIns="0" tIns="0" rIns="0" bIns="0">
            <a:noAutofit/>
          </a:bodyPr>
          <a:lstStyle>
            <a:lvl1pPr marL="0" indent="0">
              <a:spcBef>
                <a:spcPts val="0"/>
              </a:spcBef>
              <a:buNone/>
              <a:defRPr sz="3000" b="0">
                <a:solidFill>
                  <a:schemeClr val="tx1"/>
                </a:solidFill>
              </a:defRPr>
            </a:lvl1pPr>
          </a:lstStyle>
          <a:p>
            <a:pPr lvl="0"/>
            <a:r>
              <a:rPr lang="en-GB" noProof="0" dirty="0" smtClean="0"/>
              <a:t>name</a:t>
            </a:r>
          </a:p>
        </p:txBody>
      </p:sp>
      <p:sp>
        <p:nvSpPr>
          <p:cNvPr id="19" name="Text Placeholder 18"/>
          <p:cNvSpPr>
            <a:spLocks noGrp="1"/>
          </p:cNvSpPr>
          <p:nvPr>
            <p:ph type="body" sz="quarter" idx="11" hasCustomPrompt="1"/>
          </p:nvPr>
        </p:nvSpPr>
        <p:spPr>
          <a:xfrm>
            <a:off x="431800" y="3717032"/>
            <a:ext cx="8172450" cy="432048"/>
          </a:xfrm>
        </p:spPr>
        <p:txBody>
          <a:bodyPr lIns="0" tIns="0" rIns="0" bIns="0">
            <a:noAutofit/>
          </a:bodyPr>
          <a:lstStyle>
            <a:lvl1pPr marL="0" indent="0">
              <a:spcBef>
                <a:spcPts val="0"/>
              </a:spcBef>
              <a:buNone/>
              <a:defRPr lang="nl-BE" sz="3000" b="0" kern="1200" dirty="0">
                <a:solidFill>
                  <a:schemeClr val="tx1"/>
                </a:solidFill>
                <a:latin typeface="+mn-lt"/>
                <a:ea typeface="+mn-ea"/>
                <a:cs typeface="+mn-cs"/>
              </a:defRPr>
            </a:lvl1pPr>
          </a:lstStyle>
          <a:p>
            <a:pPr lvl="0"/>
            <a:r>
              <a:rPr lang="en-GB" noProof="0" dirty="0" smtClean="0"/>
              <a:t>contact</a:t>
            </a:r>
            <a:endParaRPr lang="en-GB" noProof="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824000"/>
            <a:ext cx="2255727" cy="1580446"/>
          </a:xfrm>
          <a:prstGeom prst="rect">
            <a:avLst/>
          </a:prstGeom>
        </p:spPr>
      </p:pic>
      <p:sp>
        <p:nvSpPr>
          <p:cNvPr id="14" name="Text Placeholder 3"/>
          <p:cNvSpPr>
            <a:spLocks noGrp="1"/>
          </p:cNvSpPr>
          <p:nvPr>
            <p:ph type="body" sz="quarter" idx="12" hasCustomPrompt="1"/>
          </p:nvPr>
        </p:nvSpPr>
        <p:spPr>
          <a:xfrm>
            <a:off x="431800" y="2348880"/>
            <a:ext cx="8172450" cy="786576"/>
          </a:xfrm>
        </p:spPr>
        <p:txBody>
          <a:bodyPr lIns="0" tIns="0" rIns="0" bIns="0">
            <a:normAutofit/>
          </a:bodyPr>
          <a:lstStyle>
            <a:lvl1pPr marL="0" indent="0">
              <a:spcBef>
                <a:spcPts val="0"/>
              </a:spcBef>
              <a:buNone/>
              <a:defRPr sz="4200" b="1" baseline="0">
                <a:solidFill>
                  <a:srgbClr val="58595B"/>
                </a:solidFill>
              </a:defRPr>
            </a:lvl1pPr>
          </a:lstStyle>
          <a:p>
            <a:pPr lvl="0"/>
            <a:r>
              <a:rPr lang="en-GB" noProof="0" dirty="0" smtClean="0"/>
              <a:t>Insert a message here</a:t>
            </a:r>
            <a:endParaRPr lang="en-GB" noProof="0" dirty="0"/>
          </a:p>
        </p:txBody>
      </p:sp>
      <p:pic>
        <p:nvPicPr>
          <p:cNvPr id="9"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0"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2"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13"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15"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6"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8"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0"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21"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22"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23"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4"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spTree>
    <p:extLst>
      <p:ext uri="{BB962C8B-B14F-4D97-AF65-F5344CB8AC3E}">
        <p14:creationId xmlns:p14="http://schemas.microsoft.com/office/powerpoint/2010/main" val="364528472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17225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1724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2949988180"/>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D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2000" y="5292000"/>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5796000"/>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6120000"/>
            <a:ext cx="81722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
        <p:nvSpPr>
          <p:cNvPr id="5" name="TextBox 4"/>
          <p:cNvSpPr txBox="1"/>
          <p:nvPr/>
        </p:nvSpPr>
        <p:spPr>
          <a:xfrm>
            <a:off x="612000" y="2134800"/>
            <a:ext cx="3960000" cy="2448272"/>
          </a:xfrm>
          <a:prstGeom prst="rect">
            <a:avLst/>
          </a:prstGeom>
        </p:spPr>
        <p:txBody>
          <a:bodyPr vert="horz" wrap="square" lIns="0" tIns="0" rIns="0" bIns="0" rtlCol="0">
            <a:noAutofit/>
          </a:bodyPr>
          <a:lstStyle/>
          <a:p>
            <a:pPr>
              <a:lnSpc>
                <a:spcPts val="6500"/>
              </a:lnSpc>
              <a:tabLst>
                <a:tab pos="87313" algn="l"/>
              </a:tabLst>
            </a:pPr>
            <a:endParaRPr lang="en-GB" sz="6500" b="1" noProof="0" smtClean="0"/>
          </a:p>
        </p:txBody>
      </p:sp>
      <p:sp>
        <p:nvSpPr>
          <p:cNvPr id="9" name="TextBox 8"/>
          <p:cNvSpPr txBox="1"/>
          <p:nvPr/>
        </p:nvSpPr>
        <p:spPr>
          <a:xfrm>
            <a:off x="431800" y="4797152"/>
            <a:ext cx="3081212" cy="432048"/>
          </a:xfrm>
          <a:prstGeom prst="rect">
            <a:avLst/>
          </a:prstGeom>
        </p:spPr>
        <p:txBody>
          <a:bodyPr vert="horz" wrap="square" lIns="0" tIns="0" rIns="0" bIns="0" rtlCol="0">
            <a:normAutofit/>
          </a:bodyPr>
          <a:lstStyle/>
          <a:p>
            <a:r>
              <a:rPr lang="en-GB" sz="2000" noProof="0" smtClean="0">
                <a:solidFill>
                  <a:schemeClr val="tx2">
                    <a:lumMod val="65000"/>
                    <a:lumOff val="35000"/>
                  </a:schemeClr>
                </a:solidFill>
              </a:rPr>
              <a:t>Trends and developments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2857"/>
            <a:ext cx="3734396" cy="2448000"/>
          </a:xfrm>
          <a:prstGeom prst="rect">
            <a:avLst/>
          </a:prstGeom>
          <a:noFill/>
          <a:ln>
            <a:noFill/>
          </a:ln>
        </p:spPr>
      </p:pic>
    </p:spTree>
    <p:extLst>
      <p:ext uri="{BB962C8B-B14F-4D97-AF65-F5344CB8AC3E}">
        <p14:creationId xmlns:p14="http://schemas.microsoft.com/office/powerpoint/2010/main" val="230409213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268000"/>
            <a:ext cx="8172450" cy="786576"/>
          </a:xfrm>
        </p:spPr>
        <p:txBody>
          <a:bodyPr lIns="0" tIns="0" rIns="0" bIns="0">
            <a:normAutofit/>
          </a:bodyPr>
          <a:lstStyle>
            <a:lvl1pPr marL="0" indent="0">
              <a:spcBef>
                <a:spcPts val="0"/>
              </a:spcBef>
              <a:buNone/>
              <a:defRPr sz="5000" b="1" baseline="0">
                <a:solidFill>
                  <a:srgbClr val="58595B"/>
                </a:solidFill>
              </a:defRPr>
            </a:lvl1pPr>
          </a:lstStyle>
          <a:p>
            <a:pPr lvl="0"/>
            <a:r>
              <a:rPr lang="en-GB" noProof="0" dirty="0" smtClean="0"/>
              <a:t>Divider slide with title</a:t>
            </a:r>
            <a:endParaRPr lang="en-GB" noProof="0" dirty="0"/>
          </a:p>
        </p:txBody>
      </p:sp>
    </p:spTree>
    <p:extLst>
      <p:ext uri="{BB962C8B-B14F-4D97-AF65-F5344CB8AC3E}">
        <p14:creationId xmlns:p14="http://schemas.microsoft.com/office/powerpoint/2010/main" val="157975602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1800" y="5544000"/>
            <a:ext cx="4032184" cy="565146"/>
          </a:xfrm>
          <a:solidFill>
            <a:schemeClr val="accent6"/>
          </a:solidFill>
          <a:ln>
            <a:solidFill>
              <a:schemeClr val="accent1"/>
            </a:solidFill>
          </a:ln>
        </p:spPr>
        <p:txBody>
          <a:bodyPr wrap="square" lIns="36000" tIns="36000" rIns="36000" bIns="36000">
            <a:spAutoFit/>
          </a:bodyPr>
          <a:lstStyle>
            <a:lvl1pPr marL="0" indent="0" algn="l">
              <a:spcBef>
                <a:spcPts val="0"/>
              </a:spcBef>
              <a:buNone/>
              <a:defRPr sz="16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1600" noProof="0" dirty="0" smtClean="0">
                <a:latin typeface="+mn-lt"/>
              </a:rPr>
              <a:t>Here is a place for a quotation, delete if not needed.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358000"/>
            <a:ext cx="4140200" cy="2043112"/>
          </a:xfrm>
        </p:spPr>
        <p:txBody>
          <a:bodyPr lIns="0" tIns="0" rIns="0" bIns="0">
            <a:normAutofit/>
          </a:bodyPr>
          <a:lstStyle>
            <a:lvl1pPr marL="0" indent="0">
              <a:lnSpc>
                <a:spcPts val="5300"/>
              </a:lnSpc>
              <a:spcBef>
                <a:spcPts val="0"/>
              </a:spcBef>
              <a:buNone/>
              <a:defRPr sz="5000" b="1" baseline="0">
                <a:solidFill>
                  <a:srgbClr val="58595B"/>
                </a:solidFill>
              </a:defRPr>
            </a:lvl1pPr>
          </a:lstStyle>
          <a:p>
            <a:pPr lvl="0"/>
            <a:r>
              <a:rPr lang="en-GB" noProof="0" dirty="0" smtClean="0"/>
              <a:t>Divider slide with title</a:t>
            </a:r>
            <a:endParaRPr lang="en-GB" noProof="0" dirty="0"/>
          </a:p>
        </p:txBody>
      </p:sp>
      <p:sp>
        <p:nvSpPr>
          <p:cNvPr id="10" name="Text Placeholder 9"/>
          <p:cNvSpPr>
            <a:spLocks noGrp="1"/>
          </p:cNvSpPr>
          <p:nvPr>
            <p:ph type="body" sz="quarter" idx="13" hasCustomPrompt="1"/>
          </p:nvPr>
        </p:nvSpPr>
        <p:spPr>
          <a:xfrm>
            <a:off x="431800" y="332656"/>
            <a:ext cx="982459" cy="1323107"/>
          </a:xfrm>
        </p:spPr>
        <p:txBody>
          <a:bodyPr lIns="0" tIns="0" rIns="0" bIns="0">
            <a:noAutofit/>
          </a:bodyPr>
          <a:lstStyle>
            <a:lvl1pPr marL="0" indent="0">
              <a:lnSpc>
                <a:spcPts val="13388"/>
              </a:lnSpc>
              <a:spcBef>
                <a:spcPts val="0"/>
              </a:spcBef>
              <a:buNone/>
              <a:defRPr sz="13300">
                <a:solidFill>
                  <a:schemeClr val="accent6"/>
                </a:solidFill>
              </a:defRPr>
            </a:lvl1pPr>
          </a:lstStyle>
          <a:p>
            <a:pPr lvl="0"/>
            <a:r>
              <a:rPr lang="en-GB" noProof="0" dirty="0" smtClean="0"/>
              <a:t>#</a:t>
            </a:r>
            <a:endParaRPr lang="en-GB" noProof="0" dirty="0"/>
          </a:p>
        </p:txBody>
      </p:sp>
      <p:sp>
        <p:nvSpPr>
          <p:cNvPr id="7" name="Picture Placeholder 4"/>
          <p:cNvSpPr>
            <a:spLocks noGrp="1"/>
          </p:cNvSpPr>
          <p:nvPr>
            <p:ph type="pic" sz="quarter" idx="14"/>
          </p:nvPr>
        </p:nvSpPr>
        <p:spPr>
          <a:xfrm>
            <a:off x="5374800" y="1656000"/>
            <a:ext cx="3769200" cy="2257200"/>
          </a:xfrm>
        </p:spPr>
        <p:txBody>
          <a:bodyPr/>
          <a:lstStyle/>
          <a:p>
            <a:r>
              <a:rPr lang="en-US" noProof="0" smtClean="0"/>
              <a:t>Click icon to add picture</a:t>
            </a:r>
            <a:endParaRPr lang="en-GB" noProof="0"/>
          </a:p>
        </p:txBody>
      </p:sp>
    </p:spTree>
    <p:extLst>
      <p:ext uri="{BB962C8B-B14F-4D97-AF65-F5344CB8AC3E}">
        <p14:creationId xmlns:p14="http://schemas.microsoft.com/office/powerpoint/2010/main" val="2071095704"/>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2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3" name="Content Placeholder 2"/>
          <p:cNvSpPr>
            <a:spLocks noGrp="1"/>
          </p:cNvSpPr>
          <p:nvPr>
            <p:ph idx="1" hasCustomPrompt="1"/>
          </p:nvPr>
        </p:nvSpPr>
        <p:spPr>
          <a:xfrm>
            <a:off x="431800" y="1600201"/>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9"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0"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1"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4" name="Title 13"/>
          <p:cNvSpPr>
            <a:spLocks noGrp="1"/>
          </p:cNvSpPr>
          <p:nvPr>
            <p:ph type="title" hasCustomPrompt="1"/>
          </p:nvPr>
        </p:nvSpPr>
        <p:spPr>
          <a:xfrm>
            <a:off x="431800" y="252000"/>
            <a:ext cx="8172450" cy="774000"/>
          </a:xfrm>
        </p:spPr>
        <p:txBody>
          <a:bodyPr lIns="0" tIns="0" rIns="0" bIns="0">
            <a:normAutofit/>
          </a:bodyPr>
          <a:lstStyle>
            <a:lvl1pPr>
              <a:defRPr/>
            </a:lvl1pPr>
          </a:lstStyle>
          <a:p>
            <a:r>
              <a:rPr lang="en-GB" noProof="0" dirty="0" smtClean="0"/>
              <a:t>Title</a:t>
            </a:r>
            <a:endParaRPr lang="en-GB" noProof="0" dirty="0"/>
          </a:p>
        </p:txBody>
      </p:sp>
      <p:sp>
        <p:nvSpPr>
          <p:cNvPr id="12"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72358039"/>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1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7" name="Content Placeholder 2"/>
          <p:cNvSpPr>
            <a:spLocks noGrp="1"/>
          </p:cNvSpPr>
          <p:nvPr>
            <p:ph idx="13" hasCustomPrompt="1"/>
          </p:nvPr>
        </p:nvSpPr>
        <p:spPr>
          <a:xfrm>
            <a:off x="431800" y="1600201"/>
            <a:ext cx="8172648"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357620714"/>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3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2" name="Picture Placeholder 4"/>
          <p:cNvSpPr>
            <a:spLocks noGrp="1"/>
          </p:cNvSpPr>
          <p:nvPr>
            <p:ph type="pic" sz="quarter" idx="14"/>
          </p:nvPr>
        </p:nvSpPr>
        <p:spPr>
          <a:xfrm>
            <a:off x="4644464" y="4221088"/>
            <a:ext cx="3959786" cy="1836000"/>
          </a:xfrm>
        </p:spPr>
        <p:txBody>
          <a:bodyPr/>
          <a:lstStyle/>
          <a:p>
            <a:r>
              <a:rPr lang="en-US" noProof="0" smtClean="0"/>
              <a:t>Click icon to add picture</a:t>
            </a:r>
            <a:endParaRPr lang="en-GB" noProof="0"/>
          </a:p>
        </p:txBody>
      </p:sp>
      <p:sp>
        <p:nvSpPr>
          <p:cNvPr id="13" name="Picture Placeholder 4"/>
          <p:cNvSpPr>
            <a:spLocks noGrp="1"/>
          </p:cNvSpPr>
          <p:nvPr>
            <p:ph type="pic" sz="quarter" idx="13"/>
          </p:nvPr>
        </p:nvSpPr>
        <p:spPr>
          <a:xfrm>
            <a:off x="414018" y="4221088"/>
            <a:ext cx="4085517" cy="18360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31800" y="1600201"/>
            <a:ext cx="8172648" cy="2260847"/>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146177551"/>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1 text block left 1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716456" y="1602000"/>
            <a:ext cx="3887794" cy="4420800"/>
          </a:xfrm>
        </p:spPr>
        <p:txBody>
          <a:bodyPr/>
          <a:lstStyle/>
          <a:p>
            <a:r>
              <a:rPr lang="en-US" noProof="0" smtClean="0"/>
              <a:t>Click icon to add picture</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4" hasCustomPrompt="1"/>
          </p:nvPr>
        </p:nvSpPr>
        <p:spPr>
          <a:xfrm>
            <a:off x="432000" y="16020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6678149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52000"/>
            <a:ext cx="8172450" cy="774000"/>
          </a:xfrm>
          <a:prstGeom prst="rect">
            <a:avLst/>
          </a:prstGeom>
        </p:spPr>
        <p:txBody>
          <a:bodyPr vert="horz" lIns="0" tIns="0" rIns="0" bIns="0" rtlCol="0" anchor="ctr">
            <a:normAutofit/>
          </a:bodyPr>
          <a:lstStyle/>
          <a:p>
            <a:r>
              <a:rPr lang="en-GB" noProof="0" dirty="0" smtClean="0"/>
              <a:t>Title of slide</a:t>
            </a:r>
            <a:endParaRPr lang="en-GB" noProof="0" dirty="0"/>
          </a:p>
        </p:txBody>
      </p:sp>
      <p:sp>
        <p:nvSpPr>
          <p:cNvPr id="3" name="Text Placeholder 2"/>
          <p:cNvSpPr>
            <a:spLocks noGrp="1"/>
          </p:cNvSpPr>
          <p:nvPr>
            <p:ph type="body" idx="1"/>
          </p:nvPr>
        </p:nvSpPr>
        <p:spPr>
          <a:xfrm>
            <a:off x="431800" y="1600200"/>
            <a:ext cx="8172450" cy="4525963"/>
          </a:xfrm>
          <a:prstGeom prst="rect">
            <a:avLst/>
          </a:prstGeom>
        </p:spPr>
        <p:txBody>
          <a:bodyPr vert="horz" lIns="0" tIns="0" rIns="0" bIns="0" rtlCol="0">
            <a:normAutofit/>
          </a:bodyPr>
          <a:lstStyle/>
          <a:p>
            <a:pPr lvl="0"/>
            <a:r>
              <a:rPr lang="en-GB" noProof="0" dirty="0" smtClean="0"/>
              <a:t>First level</a:t>
            </a:r>
          </a:p>
          <a:p>
            <a:pPr lvl="1"/>
            <a:r>
              <a:rPr lang="en-GB" noProof="0" dirty="0" smtClean="0"/>
              <a:t>Second level</a:t>
            </a:r>
          </a:p>
          <a:p>
            <a:pPr lvl="2"/>
            <a:r>
              <a:rPr lang="en-GB" noProof="0" dirty="0" smtClean="0"/>
              <a:t>Third level </a:t>
            </a:r>
          </a:p>
          <a:p>
            <a:pPr lvl="3"/>
            <a:r>
              <a:rPr lang="en-GB" noProof="0"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403D9-F5E4-4EC2-B7FB-C27E1739AFE4}" type="datetime1">
              <a:rPr lang="en-GB" noProof="0" smtClean="0"/>
              <a:t>21/11/2016</a:t>
            </a:fld>
            <a:endParaRPr lang="en-GB"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70B4-70FB-4D6F-A727-6B9BC9A5D104}" type="slidenum">
              <a:rPr lang="en-GB" noProof="0" smtClean="0"/>
              <a:t>‹#›</a:t>
            </a:fld>
            <a:endParaRPr lang="en-GB" noProof="0" dirty="0"/>
          </a:p>
        </p:txBody>
      </p:sp>
    </p:spTree>
    <p:extLst>
      <p:ext uri="{BB962C8B-B14F-4D97-AF65-F5344CB8AC3E}">
        <p14:creationId xmlns:p14="http://schemas.microsoft.com/office/powerpoint/2010/main" val="800759654"/>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 id="2147485461" r:id="rId13"/>
    <p:sldLayoutId id="2147485462" r:id="rId14"/>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8595B"/>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b="1" kern="1200">
          <a:solidFill>
            <a:schemeClr val="accent6"/>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6"/>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1988840"/>
            <a:ext cx="8280000" cy="1980000"/>
          </a:xfrm>
        </p:spPr>
        <p:txBody>
          <a:bodyPr>
            <a:normAutofit fontScale="90000"/>
          </a:bodyPr>
          <a:lstStyle/>
          <a:p>
            <a:r>
              <a:rPr lang="en-GB" sz="4400" dirty="0">
                <a:solidFill>
                  <a:schemeClr val="accent6"/>
                </a:solidFill>
              </a:rPr>
              <a:t>U</a:t>
            </a:r>
            <a:r>
              <a:rPr lang="en-GB" sz="4400" dirty="0" smtClean="0">
                <a:solidFill>
                  <a:schemeClr val="accent6"/>
                </a:solidFill>
              </a:rPr>
              <a:t>se, harms and health responses to NPS in Europe:</a:t>
            </a:r>
            <a:r>
              <a:rPr lang="en-GB" dirty="0" smtClean="0"/>
              <a:t/>
            </a:r>
            <a:br>
              <a:rPr lang="en-GB" dirty="0" smtClean="0"/>
            </a:br>
            <a:r>
              <a:rPr lang="en-GB" dirty="0" smtClean="0"/>
              <a:t/>
            </a:r>
            <a:br>
              <a:rPr lang="en-GB" dirty="0" smtClean="0"/>
            </a:br>
            <a:r>
              <a:rPr lang="en-GB" sz="3100" dirty="0" smtClean="0">
                <a:solidFill>
                  <a:schemeClr val="accent6"/>
                </a:solidFill>
              </a:rPr>
              <a:t>findings from a multi-method study</a:t>
            </a:r>
            <a:endParaRPr lang="en-GB" sz="3100" dirty="0">
              <a:solidFill>
                <a:schemeClr val="accent6"/>
              </a:solidFill>
            </a:endParaRPr>
          </a:p>
        </p:txBody>
      </p:sp>
      <p:sp>
        <p:nvSpPr>
          <p:cNvPr id="3" name="Subtitle 2"/>
          <p:cNvSpPr>
            <a:spLocks noGrp="1"/>
          </p:cNvSpPr>
          <p:nvPr>
            <p:ph type="subTitle" idx="1"/>
          </p:nvPr>
        </p:nvSpPr>
        <p:spPr>
          <a:xfrm>
            <a:off x="395536" y="4725144"/>
            <a:ext cx="8280000" cy="468000"/>
          </a:xfrm>
        </p:spPr>
        <p:txBody>
          <a:bodyPr/>
          <a:lstStyle/>
          <a:p>
            <a:r>
              <a:rPr lang="en-GB" dirty="0" err="1" smtClean="0">
                <a:solidFill>
                  <a:schemeClr val="bg2">
                    <a:lumMod val="50000"/>
                  </a:schemeClr>
                </a:solidFill>
              </a:rPr>
              <a:t>Danilo</a:t>
            </a:r>
            <a:r>
              <a:rPr lang="en-GB" dirty="0" smtClean="0">
                <a:solidFill>
                  <a:schemeClr val="bg2">
                    <a:lumMod val="50000"/>
                  </a:schemeClr>
                </a:solidFill>
              </a:rPr>
              <a:t> </a:t>
            </a:r>
            <a:r>
              <a:rPr lang="en-GB" dirty="0" err="1" smtClean="0">
                <a:solidFill>
                  <a:schemeClr val="bg2">
                    <a:lumMod val="50000"/>
                  </a:schemeClr>
                </a:solidFill>
              </a:rPr>
              <a:t>Ballotta</a:t>
            </a:r>
            <a:r>
              <a:rPr lang="en-GB" dirty="0" smtClean="0">
                <a:solidFill>
                  <a:schemeClr val="bg2">
                    <a:lumMod val="50000"/>
                  </a:schemeClr>
                </a:solidFill>
              </a:rPr>
              <a:t>, Alessandro Pirona</a:t>
            </a:r>
            <a:endParaRPr lang="en-GB" dirty="0">
              <a:solidFill>
                <a:schemeClr val="bg2">
                  <a:lumMod val="50000"/>
                </a:schemeClr>
              </a:solidFill>
            </a:endParaRPr>
          </a:p>
        </p:txBody>
      </p:sp>
      <p:sp>
        <p:nvSpPr>
          <p:cNvPr id="6" name="Text Placeholder 5"/>
          <p:cNvSpPr>
            <a:spLocks noGrp="1"/>
          </p:cNvSpPr>
          <p:nvPr>
            <p:ph type="body" sz="quarter" idx="11"/>
          </p:nvPr>
        </p:nvSpPr>
        <p:spPr/>
        <p:txBody>
          <a:bodyPr>
            <a:normAutofit lnSpcReduction="10000"/>
          </a:bodyPr>
          <a:lstStyle/>
          <a:p>
            <a:r>
              <a:rPr lang="fr-FR" dirty="0" smtClean="0"/>
              <a:t>2016 Pompidou Group Symposium in NPS – </a:t>
            </a:r>
            <a:r>
              <a:rPr lang="fr-FR" dirty="0" err="1" smtClean="0"/>
              <a:t>Venice</a:t>
            </a:r>
            <a:r>
              <a:rPr lang="fr-FR" dirty="0" smtClean="0"/>
              <a:t> 15 </a:t>
            </a:r>
            <a:r>
              <a:rPr lang="fr-FR" dirty="0" err="1" smtClean="0"/>
              <a:t>November</a:t>
            </a:r>
            <a:r>
              <a:rPr lang="fr-FR" dirty="0" smtClean="0"/>
              <a:t> 2016</a:t>
            </a:r>
            <a:endParaRPr lang="fr-FR" dirty="0"/>
          </a:p>
        </p:txBody>
      </p:sp>
    </p:spTree>
    <p:extLst>
      <p:ext uri="{BB962C8B-B14F-4D97-AF65-F5344CB8AC3E}">
        <p14:creationId xmlns:p14="http://schemas.microsoft.com/office/powerpoint/2010/main" val="3024459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172450" cy="1197524"/>
          </a:xfrm>
        </p:spPr>
        <p:txBody>
          <a:bodyPr>
            <a:noAutofit/>
          </a:bodyPr>
          <a:lstStyle/>
          <a:p>
            <a:pPr>
              <a:spcBef>
                <a:spcPts val="0"/>
              </a:spcBef>
            </a:pPr>
            <a:r>
              <a:rPr lang="en-GB" sz="4400" dirty="0" smtClean="0">
                <a:solidFill>
                  <a:schemeClr val="accent6"/>
                </a:solidFill>
                <a:ea typeface="ＭＳ Ｐゴシック"/>
                <a:cs typeface="ＭＳ Ｐゴシック"/>
              </a:rPr>
              <a:t>Hospitals and Emergency Services</a:t>
            </a:r>
            <a:endParaRPr lang="en-GB" sz="4400" dirty="0">
              <a:solidFill>
                <a:schemeClr val="accent6"/>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10</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1"/>
            <a:ext cx="1197524" cy="1197524"/>
          </a:xfrm>
          <a:prstGeom prst="rect">
            <a:avLst/>
          </a:prstGeom>
        </p:spPr>
      </p:pic>
      <p:sp>
        <p:nvSpPr>
          <p:cNvPr id="9" name="Rectangle 8"/>
          <p:cNvSpPr/>
          <p:nvPr/>
        </p:nvSpPr>
        <p:spPr>
          <a:xfrm>
            <a:off x="179928" y="5415880"/>
            <a:ext cx="3744000" cy="1703677"/>
          </a:xfrm>
          <a:prstGeom prst="rect">
            <a:avLst/>
          </a:prstGeom>
          <a:solidFill>
            <a:schemeClr val="accent2">
              <a:lumMod val="60000"/>
              <a:lumOff val="40000"/>
            </a:schemeClr>
          </a:solidFill>
        </p:spPr>
        <p:txBody>
          <a:bodyPr wrap="square" tIns="180000" bIns="288000">
            <a:spAutoFit/>
          </a:bodyPr>
          <a:lstStyle/>
          <a:p>
            <a:pPr>
              <a:defRPr/>
            </a:pPr>
            <a:r>
              <a:rPr lang="en-GB" sz="2000" b="1" dirty="0" smtClean="0">
                <a:solidFill>
                  <a:srgbClr val="FF0000"/>
                </a:solidFill>
              </a:rPr>
              <a:t>Agitation Aggression </a:t>
            </a:r>
          </a:p>
          <a:p>
            <a:pPr>
              <a:lnSpc>
                <a:spcPct val="150000"/>
              </a:lnSpc>
              <a:defRPr/>
            </a:pPr>
            <a:r>
              <a:rPr lang="en-GB" sz="2000" b="1" dirty="0" smtClean="0">
                <a:solidFill>
                  <a:srgbClr val="FF0000"/>
                </a:solidFill>
              </a:rPr>
              <a:t>Anxiety Palpitations </a:t>
            </a:r>
          </a:p>
          <a:p>
            <a:pPr>
              <a:lnSpc>
                <a:spcPct val="150000"/>
              </a:lnSpc>
              <a:defRPr/>
            </a:pPr>
            <a:r>
              <a:rPr lang="en-GB" sz="2000" b="1" dirty="0" smtClean="0">
                <a:solidFill>
                  <a:srgbClr val="FF0000"/>
                </a:solidFill>
              </a:rPr>
              <a:t>Hallucinations</a:t>
            </a:r>
          </a:p>
        </p:txBody>
      </p:sp>
      <p:sp>
        <p:nvSpPr>
          <p:cNvPr id="12" name="Rectangle 11"/>
          <p:cNvSpPr/>
          <p:nvPr/>
        </p:nvSpPr>
        <p:spPr>
          <a:xfrm>
            <a:off x="3995936" y="5551734"/>
            <a:ext cx="4752528" cy="1261642"/>
          </a:xfrm>
          <a:prstGeom prst="rect">
            <a:avLst/>
          </a:prstGeom>
          <a:solidFill>
            <a:schemeClr val="accent3">
              <a:lumMod val="60000"/>
              <a:lumOff val="40000"/>
            </a:schemeClr>
          </a:solidFill>
        </p:spPr>
        <p:txBody>
          <a:bodyPr wrap="square" tIns="108000" bIns="288000">
            <a:spAutoFit/>
          </a:bodyPr>
          <a:lstStyle/>
          <a:p>
            <a:pPr>
              <a:lnSpc>
                <a:spcPct val="200000"/>
              </a:lnSpc>
            </a:pPr>
            <a:r>
              <a:rPr lang="en-GB" sz="2800" b="1" dirty="0" smtClean="0">
                <a:solidFill>
                  <a:schemeClr val="bg2"/>
                </a:solidFill>
              </a:rPr>
              <a:t>Symptomatic Management</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352550"/>
            <a:ext cx="79724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3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6"/>
                </a:solidFill>
                <a:ea typeface="ＭＳ Ｐゴシック"/>
                <a:cs typeface="ＭＳ Ｐゴシック"/>
              </a:rPr>
              <a:t>Treatment services</a:t>
            </a:r>
            <a:endParaRPr lang="en-GB" sz="4400" dirty="0">
              <a:solidFill>
                <a:schemeClr val="accent6"/>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11</a:t>
            </a:fld>
            <a:endParaRPr lang="en-GB" dirty="0"/>
          </a:p>
        </p:txBody>
      </p:sp>
      <p:sp>
        <p:nvSpPr>
          <p:cNvPr id="6" name="Rectangle 5"/>
          <p:cNvSpPr/>
          <p:nvPr/>
        </p:nvSpPr>
        <p:spPr>
          <a:xfrm>
            <a:off x="539552" y="1484784"/>
            <a:ext cx="6769447" cy="4524315"/>
          </a:xfrm>
          <a:prstGeom prst="rect">
            <a:avLst/>
          </a:prstGeom>
          <a:solidFill>
            <a:schemeClr val="accent2">
              <a:lumMod val="60000"/>
              <a:lumOff val="40000"/>
            </a:schemeClr>
          </a:solidFill>
        </p:spPr>
        <p:txBody>
          <a:bodyPr wrap="square">
            <a:spAutoFit/>
          </a:bodyPr>
          <a:lstStyle/>
          <a:p>
            <a:r>
              <a:rPr lang="en-GB" sz="3200" b="1" dirty="0" smtClean="0">
                <a:solidFill>
                  <a:srgbClr val="FFFFFF"/>
                </a:solidFill>
              </a:rPr>
              <a:t>Demand for specialist treatment (NPS) remains low (&lt;</a:t>
            </a:r>
            <a:r>
              <a:rPr lang="en-GB" sz="3200" b="1" dirty="0">
                <a:solidFill>
                  <a:srgbClr val="FFFFFF"/>
                </a:solidFill>
              </a:rPr>
              <a:t>2</a:t>
            </a:r>
            <a:r>
              <a:rPr lang="en-GB" sz="3200" b="1" dirty="0" smtClean="0">
                <a:solidFill>
                  <a:srgbClr val="FFFFFF"/>
                </a:solidFill>
              </a:rPr>
              <a:t>%)  of 450.000 – </a:t>
            </a:r>
          </a:p>
          <a:p>
            <a:pPr>
              <a:lnSpc>
                <a:spcPct val="150000"/>
              </a:lnSpc>
            </a:pPr>
            <a:r>
              <a:rPr lang="en-GB" sz="3200" b="1" dirty="0" smtClean="0">
                <a:solidFill>
                  <a:srgbClr val="FFFFFF"/>
                </a:solidFill>
              </a:rPr>
              <a:t>UK–PL  (10-30%) (synthetic </a:t>
            </a:r>
            <a:r>
              <a:rPr lang="en-GB" sz="3200" b="1" dirty="0" err="1" smtClean="0">
                <a:solidFill>
                  <a:srgbClr val="FFFFFF"/>
                </a:solidFill>
              </a:rPr>
              <a:t>cathinones</a:t>
            </a:r>
            <a:r>
              <a:rPr lang="en-GB" sz="3200" b="1" dirty="0" smtClean="0">
                <a:solidFill>
                  <a:srgbClr val="FFFFFF"/>
                </a:solidFill>
              </a:rPr>
              <a:t>)</a:t>
            </a:r>
          </a:p>
          <a:p>
            <a:pPr>
              <a:lnSpc>
                <a:spcPct val="150000"/>
              </a:lnSpc>
            </a:pPr>
            <a:r>
              <a:rPr lang="en-GB" sz="3200" b="1" dirty="0" smtClean="0">
                <a:solidFill>
                  <a:srgbClr val="FFFFFF"/>
                </a:solidFill>
              </a:rPr>
              <a:t>NL-UK GBL-GHB</a:t>
            </a:r>
          </a:p>
          <a:p>
            <a:pPr>
              <a:lnSpc>
                <a:spcPct val="150000"/>
              </a:lnSpc>
            </a:pPr>
            <a:r>
              <a:rPr lang="en-GB" sz="3200" b="1" dirty="0" smtClean="0">
                <a:solidFill>
                  <a:srgbClr val="FFFFFF"/>
                </a:solidFill>
              </a:rPr>
              <a:t>UK-FR-ES-IT Ketamine </a:t>
            </a:r>
            <a:endParaRPr lang="en-GB" sz="3200" b="1" dirty="0">
              <a:solidFill>
                <a:srgbClr val="FFFFFF"/>
              </a:solidFill>
            </a:endParaRPr>
          </a:p>
        </p:txBody>
      </p:sp>
    </p:spTree>
    <p:extLst>
      <p:ext uri="{BB962C8B-B14F-4D97-AF65-F5344CB8AC3E}">
        <p14:creationId xmlns:p14="http://schemas.microsoft.com/office/powerpoint/2010/main" val="279951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1800" y="5544000"/>
            <a:ext cx="4032184" cy="318924"/>
          </a:xfrm>
        </p:spPr>
        <p:txBody>
          <a:bodyPr/>
          <a:lstStyle/>
          <a:p>
            <a:r>
              <a:rPr lang="en-GB" dirty="0" smtClean="0"/>
              <a:t>New services or old ones?</a:t>
            </a:r>
            <a:endParaRPr lang="en-GB" dirty="0"/>
          </a:p>
        </p:txBody>
      </p:sp>
      <p:sp>
        <p:nvSpPr>
          <p:cNvPr id="3" name="Text Placeholder 2"/>
          <p:cNvSpPr>
            <a:spLocks noGrp="1"/>
          </p:cNvSpPr>
          <p:nvPr>
            <p:ph type="body" sz="quarter" idx="12"/>
          </p:nvPr>
        </p:nvSpPr>
        <p:spPr>
          <a:xfrm>
            <a:off x="431800" y="1916832"/>
            <a:ext cx="5652368" cy="3087224"/>
          </a:xfrm>
        </p:spPr>
        <p:txBody>
          <a:bodyPr>
            <a:noAutofit/>
          </a:bodyPr>
          <a:lstStyle/>
          <a:p>
            <a:r>
              <a:rPr lang="en-GB" sz="4400" dirty="0" smtClean="0">
                <a:solidFill>
                  <a:schemeClr val="accent6"/>
                </a:solidFill>
              </a:rPr>
              <a:t>How health responses can address the phenomenon of  NPS?</a:t>
            </a:r>
            <a:endParaRPr lang="en-GB" sz="4400" dirty="0">
              <a:solidFill>
                <a:schemeClr val="accent6"/>
              </a:solidFill>
            </a:endParaRPr>
          </a:p>
        </p:txBody>
      </p:sp>
      <p:sp>
        <p:nvSpPr>
          <p:cNvPr id="4" name="Text Placeholder 3"/>
          <p:cNvSpPr>
            <a:spLocks noGrp="1"/>
          </p:cNvSpPr>
          <p:nvPr>
            <p:ph type="body" sz="quarter" idx="13"/>
          </p:nvPr>
        </p:nvSpPr>
        <p:spPr/>
        <p:txBody>
          <a:bodyPr/>
          <a:lstStyle/>
          <a:p>
            <a:r>
              <a:rPr lang="en-GB" dirty="0" smtClean="0"/>
              <a:t>2</a:t>
            </a:r>
            <a:endParaRPr lang="en-GB" dirty="0"/>
          </a:p>
        </p:txBody>
      </p:sp>
      <p:pic>
        <p:nvPicPr>
          <p:cNvPr id="614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0174" b="1017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954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smtClean="0">
                <a:solidFill>
                  <a:schemeClr val="accent6"/>
                </a:solidFill>
              </a:rPr>
              <a:t>ADAPTATION </a:t>
            </a:r>
            <a:endParaRPr lang="en-GB" sz="7200" dirty="0">
              <a:solidFill>
                <a:schemeClr val="accent6"/>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13</a:t>
            </a:fld>
            <a:endParaRPr lang="en-GB" dirty="0"/>
          </a:p>
        </p:txBody>
      </p:sp>
      <p:pic>
        <p:nvPicPr>
          <p:cNvPr id="3074" name="Picture 2" descr="Image result for No need to reinvent the 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12776"/>
            <a:ext cx="4470493"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4077072"/>
            <a:ext cx="4032448" cy="1323439"/>
          </a:xfrm>
          <a:prstGeom prst="rect">
            <a:avLst/>
          </a:prstGeom>
          <a:solidFill>
            <a:schemeClr val="accent3">
              <a:lumMod val="60000"/>
              <a:lumOff val="40000"/>
            </a:schemeClr>
          </a:solidFill>
        </p:spPr>
        <p:txBody>
          <a:bodyPr wrap="square">
            <a:spAutoFit/>
          </a:bodyPr>
          <a:lstStyle/>
          <a:p>
            <a:pPr>
              <a:defRPr/>
            </a:pPr>
            <a:endParaRPr lang="en-GB" altLang="en-US" sz="2400" b="1" dirty="0" smtClean="0">
              <a:solidFill>
                <a:schemeClr val="accent6"/>
              </a:solidFill>
            </a:endParaRPr>
          </a:p>
          <a:p>
            <a:pPr algn="ctr">
              <a:defRPr/>
            </a:pPr>
            <a:r>
              <a:rPr lang="en-GB" altLang="en-US" sz="3200" b="1" dirty="0" smtClean="0">
                <a:solidFill>
                  <a:schemeClr val="accent6"/>
                </a:solidFill>
              </a:rPr>
              <a:t>DIVERSIFICATION</a:t>
            </a:r>
          </a:p>
          <a:p>
            <a:pPr algn="ctr">
              <a:defRPr/>
            </a:pPr>
            <a:r>
              <a:rPr lang="en-GB" altLang="en-US" sz="2400" b="1" dirty="0" smtClean="0">
                <a:solidFill>
                  <a:schemeClr val="accent6"/>
                </a:solidFill>
              </a:rPr>
              <a:t> </a:t>
            </a:r>
          </a:p>
        </p:txBody>
      </p:sp>
      <p:sp>
        <p:nvSpPr>
          <p:cNvPr id="9" name="Rectangle 8"/>
          <p:cNvSpPr/>
          <p:nvPr/>
        </p:nvSpPr>
        <p:spPr>
          <a:xfrm>
            <a:off x="4644008" y="4077072"/>
            <a:ext cx="4032448" cy="1323439"/>
          </a:xfrm>
          <a:prstGeom prst="rect">
            <a:avLst/>
          </a:prstGeom>
          <a:solidFill>
            <a:schemeClr val="accent2">
              <a:lumMod val="60000"/>
              <a:lumOff val="40000"/>
            </a:schemeClr>
          </a:solidFill>
        </p:spPr>
        <p:txBody>
          <a:bodyPr wrap="square">
            <a:spAutoFit/>
          </a:bodyPr>
          <a:lstStyle/>
          <a:p>
            <a:pPr>
              <a:defRPr/>
            </a:pPr>
            <a:endParaRPr lang="en-GB" altLang="en-US" sz="2400" b="1" dirty="0" smtClean="0">
              <a:solidFill>
                <a:schemeClr val="accent6"/>
              </a:solidFill>
            </a:endParaRPr>
          </a:p>
          <a:p>
            <a:pPr algn="ctr">
              <a:defRPr/>
            </a:pPr>
            <a:r>
              <a:rPr lang="en-GB" altLang="en-US" sz="3200" b="1" dirty="0" smtClean="0">
                <a:solidFill>
                  <a:schemeClr val="accent6"/>
                </a:solidFill>
              </a:rPr>
              <a:t>QUALITY</a:t>
            </a:r>
          </a:p>
          <a:p>
            <a:pPr algn="ctr">
              <a:defRPr/>
            </a:pPr>
            <a:r>
              <a:rPr lang="en-GB" altLang="en-US" sz="2400" b="1" dirty="0" smtClean="0">
                <a:solidFill>
                  <a:schemeClr val="accent6"/>
                </a:solidFill>
              </a:rPr>
              <a:t> </a:t>
            </a:r>
          </a:p>
        </p:txBody>
      </p:sp>
    </p:spTree>
    <p:extLst>
      <p:ext uri="{BB962C8B-B14F-4D97-AF65-F5344CB8AC3E}">
        <p14:creationId xmlns:p14="http://schemas.microsoft.com/office/powerpoint/2010/main" val="4162035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smtClean="0">
                <a:solidFill>
                  <a:schemeClr val="accent6"/>
                </a:solidFill>
              </a:rPr>
              <a:t>ADAPTATION </a:t>
            </a:r>
            <a:endParaRPr lang="en-GB" sz="7200" dirty="0">
              <a:solidFill>
                <a:schemeClr val="accent6"/>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14</a:t>
            </a:fld>
            <a:endParaRPr lang="en-GB" dirty="0"/>
          </a:p>
        </p:txBody>
      </p:sp>
      <p:sp>
        <p:nvSpPr>
          <p:cNvPr id="5" name="Content Placeholder 3"/>
          <p:cNvSpPr>
            <a:spLocks noGrp="1"/>
          </p:cNvSpPr>
          <p:nvPr>
            <p:ph idx="13"/>
          </p:nvPr>
        </p:nvSpPr>
        <p:spPr/>
        <p:txBody>
          <a:bodyPr/>
          <a:lstStyle/>
          <a:p>
            <a:endParaRPr lang="en-GB" dirty="0"/>
          </a:p>
        </p:txBody>
      </p:sp>
      <p:sp>
        <p:nvSpPr>
          <p:cNvPr id="6" name="Rectangle 5"/>
          <p:cNvSpPr/>
          <p:nvPr/>
        </p:nvSpPr>
        <p:spPr>
          <a:xfrm>
            <a:off x="395536" y="1556792"/>
            <a:ext cx="7462688" cy="4524315"/>
          </a:xfrm>
          <a:prstGeom prst="rect">
            <a:avLst/>
          </a:prstGeom>
          <a:solidFill>
            <a:schemeClr val="accent3">
              <a:lumMod val="60000"/>
              <a:lumOff val="40000"/>
            </a:schemeClr>
          </a:solidFill>
        </p:spPr>
        <p:txBody>
          <a:bodyPr wrap="square">
            <a:spAutoFit/>
          </a:bodyPr>
          <a:lstStyle/>
          <a:p>
            <a:pPr>
              <a:defRPr/>
            </a:pPr>
            <a:r>
              <a:rPr lang="en-GB" altLang="en-US" sz="2400" b="1" dirty="0" smtClean="0">
                <a:solidFill>
                  <a:schemeClr val="accent6"/>
                </a:solidFill>
              </a:rPr>
              <a:t>DIVERSIFICATION </a:t>
            </a:r>
          </a:p>
          <a:p>
            <a:pPr>
              <a:defRPr/>
            </a:pPr>
            <a:endParaRPr lang="en-GB" altLang="en-US" sz="2400" b="1" dirty="0">
              <a:solidFill>
                <a:srgbClr val="58595B"/>
              </a:solidFill>
            </a:endParaRPr>
          </a:p>
          <a:p>
            <a:pPr>
              <a:defRPr/>
            </a:pPr>
            <a:r>
              <a:rPr lang="en-GB" altLang="en-US" sz="2400" b="1" dirty="0" smtClean="0">
                <a:solidFill>
                  <a:srgbClr val="58595B"/>
                </a:solidFill>
              </a:rPr>
              <a:t>Adaptation to new population and settings (MSM, Inmates, PDU’s, Partygoers)</a:t>
            </a:r>
          </a:p>
          <a:p>
            <a:pPr>
              <a:defRPr/>
            </a:pPr>
            <a:endParaRPr lang="en-GB" altLang="en-US" sz="2400" b="1" dirty="0">
              <a:solidFill>
                <a:srgbClr val="58595B"/>
              </a:solidFill>
            </a:endParaRPr>
          </a:p>
          <a:p>
            <a:pPr>
              <a:defRPr/>
            </a:pPr>
            <a:r>
              <a:rPr lang="en-GB" altLang="en-US" sz="2400" b="1" dirty="0" smtClean="0">
                <a:solidFill>
                  <a:srgbClr val="58595B"/>
                </a:solidFill>
              </a:rPr>
              <a:t>New collaborations among services needed (night industry, sex clinics, prisons)</a:t>
            </a:r>
            <a:endParaRPr lang="en-GB" altLang="en-US" sz="2400" b="1" dirty="0">
              <a:solidFill>
                <a:srgbClr val="58595B"/>
              </a:solidFill>
            </a:endParaRPr>
          </a:p>
          <a:p>
            <a:pPr>
              <a:defRPr/>
            </a:pPr>
            <a:endParaRPr lang="en-GB" altLang="en-US" sz="2400" b="1" dirty="0" smtClean="0">
              <a:solidFill>
                <a:srgbClr val="58595B"/>
              </a:solidFill>
            </a:endParaRPr>
          </a:p>
          <a:p>
            <a:pPr>
              <a:defRPr/>
            </a:pPr>
            <a:r>
              <a:rPr lang="en-GB" altLang="en-US" sz="2400" b="1" dirty="0" smtClean="0">
                <a:solidFill>
                  <a:srgbClr val="58595B"/>
                </a:solidFill>
              </a:rPr>
              <a:t>Culturally changes and geographical challenges </a:t>
            </a:r>
          </a:p>
          <a:p>
            <a:pPr>
              <a:defRPr/>
            </a:pPr>
            <a:endParaRPr lang="en-GB" altLang="en-US" sz="2400" b="1" dirty="0">
              <a:solidFill>
                <a:srgbClr val="58595B"/>
              </a:solidFill>
            </a:endParaRPr>
          </a:p>
          <a:p>
            <a:pPr>
              <a:defRPr/>
            </a:pPr>
            <a:r>
              <a:rPr lang="en-GB" altLang="en-US" sz="2400" b="1" dirty="0">
                <a:solidFill>
                  <a:srgbClr val="58595B"/>
                </a:solidFill>
              </a:rPr>
              <a:t>Risk groups ‘off the radar’ </a:t>
            </a:r>
            <a:r>
              <a:rPr lang="en-GB" altLang="en-US" sz="2400" b="1" dirty="0" smtClean="0">
                <a:solidFill>
                  <a:srgbClr val="58595B"/>
                </a:solidFill>
              </a:rPr>
              <a:t> (MSM, Prisons, Rural)</a:t>
            </a:r>
            <a:endParaRPr lang="en-GB" altLang="en-US" sz="2400" b="1" dirty="0">
              <a:solidFill>
                <a:srgbClr val="58595B"/>
              </a:solidFill>
            </a:endParaRPr>
          </a:p>
          <a:p>
            <a:pPr>
              <a:defRPr/>
            </a:pPr>
            <a:endParaRPr lang="en-GB" altLang="en-US" sz="2400" b="1" dirty="0" smtClean="0">
              <a:solidFill>
                <a:srgbClr val="58595B"/>
              </a:solidFill>
            </a:endParaRPr>
          </a:p>
        </p:txBody>
      </p:sp>
    </p:spTree>
    <p:extLst>
      <p:ext uri="{BB962C8B-B14F-4D97-AF65-F5344CB8AC3E}">
        <p14:creationId xmlns:p14="http://schemas.microsoft.com/office/powerpoint/2010/main" val="2120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smtClean="0">
                <a:solidFill>
                  <a:schemeClr val="accent6"/>
                </a:solidFill>
              </a:rPr>
              <a:t>ADAPTATION </a:t>
            </a:r>
            <a:endParaRPr lang="en-GB" sz="7200" dirty="0">
              <a:solidFill>
                <a:schemeClr val="accent6"/>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15</a:t>
            </a:fld>
            <a:endParaRPr lang="en-GB" dirty="0"/>
          </a:p>
        </p:txBody>
      </p:sp>
      <p:sp>
        <p:nvSpPr>
          <p:cNvPr id="7" name="Rectangle 6"/>
          <p:cNvSpPr/>
          <p:nvPr/>
        </p:nvSpPr>
        <p:spPr>
          <a:xfrm>
            <a:off x="539552" y="1484784"/>
            <a:ext cx="8208912" cy="5016758"/>
          </a:xfrm>
          <a:prstGeom prst="rect">
            <a:avLst/>
          </a:prstGeom>
          <a:solidFill>
            <a:schemeClr val="accent2">
              <a:lumMod val="60000"/>
              <a:lumOff val="40000"/>
            </a:schemeClr>
          </a:solidFill>
        </p:spPr>
        <p:txBody>
          <a:bodyPr wrap="square">
            <a:spAutoFit/>
          </a:bodyPr>
          <a:lstStyle/>
          <a:p>
            <a:r>
              <a:rPr lang="en-GB" sz="3200" b="1" dirty="0" smtClean="0">
                <a:solidFill>
                  <a:schemeClr val="accent6"/>
                </a:solidFill>
              </a:rPr>
              <a:t>QUALITY</a:t>
            </a:r>
          </a:p>
          <a:p>
            <a:endParaRPr lang="en-GB" sz="3200" b="1" dirty="0">
              <a:solidFill>
                <a:schemeClr val="accent6"/>
              </a:solidFill>
            </a:endParaRPr>
          </a:p>
          <a:p>
            <a:r>
              <a:rPr lang="en-GB" sz="3200" b="1" dirty="0" smtClean="0">
                <a:solidFill>
                  <a:schemeClr val="accent6"/>
                </a:solidFill>
              </a:rPr>
              <a:t>Transfers of evidence based knowledge</a:t>
            </a:r>
          </a:p>
          <a:p>
            <a:endParaRPr lang="en-GB" sz="3200" b="1" dirty="0">
              <a:solidFill>
                <a:schemeClr val="accent6"/>
              </a:solidFill>
            </a:endParaRPr>
          </a:p>
          <a:p>
            <a:r>
              <a:rPr lang="en-GB" sz="3200" b="1" dirty="0" smtClean="0">
                <a:solidFill>
                  <a:schemeClr val="accent6"/>
                </a:solidFill>
              </a:rPr>
              <a:t>Dismiss bad practice (or ineffective)</a:t>
            </a:r>
          </a:p>
          <a:p>
            <a:endParaRPr lang="en-GB" sz="3200" b="1" dirty="0">
              <a:solidFill>
                <a:schemeClr val="accent6"/>
              </a:solidFill>
            </a:endParaRPr>
          </a:p>
          <a:p>
            <a:r>
              <a:rPr lang="en-GB" sz="3200" b="1" dirty="0" smtClean="0">
                <a:solidFill>
                  <a:schemeClr val="accent6"/>
                </a:solidFill>
              </a:rPr>
              <a:t>Building skills – training </a:t>
            </a:r>
          </a:p>
          <a:p>
            <a:endParaRPr lang="en-GB" sz="3200" b="1" dirty="0">
              <a:solidFill>
                <a:schemeClr val="accent6"/>
              </a:solidFill>
            </a:endParaRPr>
          </a:p>
          <a:p>
            <a:r>
              <a:rPr lang="en-GB" sz="3200" b="1" dirty="0" smtClean="0">
                <a:solidFill>
                  <a:schemeClr val="accent6"/>
                </a:solidFill>
              </a:rPr>
              <a:t>Robust evaluative framework</a:t>
            </a:r>
            <a:endParaRPr lang="en-GB" sz="3200" b="1" dirty="0">
              <a:solidFill>
                <a:schemeClr val="accent6"/>
              </a:solidFill>
            </a:endParaRPr>
          </a:p>
          <a:p>
            <a:endParaRPr lang="en-GB" sz="3200" b="1" dirty="0">
              <a:solidFill>
                <a:srgbClr val="FFFFFF"/>
              </a:solidFill>
            </a:endParaRPr>
          </a:p>
        </p:txBody>
      </p:sp>
    </p:spTree>
    <p:extLst>
      <p:ext uri="{BB962C8B-B14F-4D97-AF65-F5344CB8AC3E}">
        <p14:creationId xmlns:p14="http://schemas.microsoft.com/office/powerpoint/2010/main" val="175349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31800" y="252413"/>
            <a:ext cx="8172450" cy="773112"/>
          </a:xfrm>
        </p:spPr>
        <p:txBody>
          <a:bodyPr>
            <a:noAutofit/>
          </a:bodyPr>
          <a:lstStyle/>
          <a:p>
            <a:r>
              <a:rPr lang="en-GB" altLang="en-US" sz="3600" dirty="0" smtClean="0">
                <a:solidFill>
                  <a:schemeClr val="accent6"/>
                </a:solidFill>
                <a:ea typeface="ＭＳ Ｐゴシック" pitchFamily="34" charset="-128"/>
              </a:rPr>
              <a:t>HEALTH RESPONCES NPS – NEEDS</a:t>
            </a:r>
            <a:endParaRPr lang="en-US" altLang="en-US" sz="3600" dirty="0" smtClean="0">
              <a:solidFill>
                <a:schemeClr val="accent6"/>
              </a:solidFill>
              <a:ea typeface="ＭＳ Ｐゴシック" pitchFamily="34" charset="-128"/>
            </a:endParaRPr>
          </a:p>
        </p:txBody>
      </p:sp>
      <p:sp>
        <p:nvSpPr>
          <p:cNvPr id="25603" name="Slide Number Placeholder 4"/>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800">
                <a:solidFill>
                  <a:srgbClr val="3C3C3B"/>
                </a:solidFill>
                <a:latin typeface="Arial" charset="0"/>
                <a:ea typeface="ＭＳ Ｐゴシック" pitchFamily="34" charset="-128"/>
              </a:defRPr>
            </a:lvl1pPr>
            <a:lvl2pPr marL="742950" indent="-285750" eaLnBrk="0" hangingPunct="0">
              <a:spcBef>
                <a:spcPct val="20000"/>
              </a:spcBef>
              <a:buChar char="•"/>
              <a:defRPr sz="2000">
                <a:solidFill>
                  <a:srgbClr val="3C3C3B"/>
                </a:solidFill>
                <a:latin typeface="Arial" charset="0"/>
                <a:ea typeface="ＭＳ Ｐゴシック" pitchFamily="34" charset="-128"/>
              </a:defRPr>
            </a:lvl2pPr>
            <a:lvl3pPr marL="1143000" indent="-228600" eaLnBrk="0" hangingPunct="0">
              <a:spcBef>
                <a:spcPct val="20000"/>
              </a:spcBef>
              <a:buChar char="•"/>
              <a:defRPr sz="2000">
                <a:solidFill>
                  <a:srgbClr val="3C3C3B"/>
                </a:solidFill>
                <a:latin typeface="Arial" charset="0"/>
                <a:ea typeface="ＭＳ Ｐゴシック" pitchFamily="34" charset="-128"/>
              </a:defRPr>
            </a:lvl3pPr>
            <a:lvl4pPr marL="1600200" indent="-228600" eaLnBrk="0" hangingPunct="0">
              <a:spcBef>
                <a:spcPct val="20000"/>
              </a:spcBef>
              <a:buChar char="•"/>
              <a:defRPr sz="2000">
                <a:solidFill>
                  <a:srgbClr val="3C3C3B"/>
                </a:solidFill>
                <a:latin typeface="Arial" charset="0"/>
                <a:ea typeface="ＭＳ Ｐゴシック" pitchFamily="34" charset="-128"/>
              </a:defRPr>
            </a:lvl4pPr>
            <a:lvl5pPr marL="2057400" indent="-228600" eaLnBrk="0" hangingPunct="0">
              <a:spcBef>
                <a:spcPct val="20000"/>
              </a:spcBef>
              <a:buChar char="•"/>
              <a:defRPr sz="2000">
                <a:solidFill>
                  <a:srgbClr val="3C3C3B"/>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C3C3B"/>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C3C3B"/>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C3C3B"/>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C3C3B"/>
                </a:solidFill>
                <a:latin typeface="Arial" charset="0"/>
                <a:ea typeface="ＭＳ Ｐゴシック" pitchFamily="34" charset="-128"/>
              </a:defRPr>
            </a:lvl9pPr>
          </a:lstStyle>
          <a:p>
            <a:pPr eaLnBrk="1" hangingPunct="1">
              <a:spcBef>
                <a:spcPct val="0"/>
              </a:spcBef>
            </a:pPr>
            <a:fld id="{F455C52E-F9AF-4676-A6D8-2558AFE039BA}" type="slidenum">
              <a:rPr lang="en-GB" altLang="en-US" sz="1200" b="0">
                <a:solidFill>
                  <a:srgbClr val="898989"/>
                </a:solidFill>
              </a:rPr>
              <a:pPr eaLnBrk="1" hangingPunct="1">
                <a:spcBef>
                  <a:spcPct val="0"/>
                </a:spcBef>
              </a:pPr>
              <a:t>16</a:t>
            </a:fld>
            <a:endParaRPr lang="en-GB" altLang="en-US" sz="1200" b="0">
              <a:solidFill>
                <a:srgbClr val="898989"/>
              </a:solidFill>
            </a:endParaRPr>
          </a:p>
        </p:txBody>
      </p:sp>
      <p:sp>
        <p:nvSpPr>
          <p:cNvPr id="4" name="Rectangle 3"/>
          <p:cNvSpPr/>
          <p:nvPr/>
        </p:nvSpPr>
        <p:spPr>
          <a:xfrm>
            <a:off x="467544" y="1340768"/>
            <a:ext cx="8424936" cy="5016758"/>
          </a:xfrm>
          <a:prstGeom prst="rect">
            <a:avLst/>
          </a:prstGeom>
          <a:solidFill>
            <a:schemeClr val="accent6">
              <a:lumMod val="20000"/>
              <a:lumOff val="80000"/>
            </a:schemeClr>
          </a:solidFill>
        </p:spPr>
        <p:txBody>
          <a:bodyPr wrap="square">
            <a:spAutoFit/>
          </a:bodyPr>
          <a:lstStyle/>
          <a:p>
            <a:pPr>
              <a:defRPr/>
            </a:pPr>
            <a:r>
              <a:rPr lang="en-GB" altLang="en-US" sz="4000" b="1" dirty="0">
                <a:solidFill>
                  <a:srgbClr val="58595B"/>
                </a:solidFill>
              </a:rPr>
              <a:t>Risk </a:t>
            </a:r>
            <a:r>
              <a:rPr lang="en-GB" altLang="en-US" sz="4000" b="1" dirty="0" smtClean="0">
                <a:solidFill>
                  <a:srgbClr val="58595B"/>
                </a:solidFill>
              </a:rPr>
              <a:t>information </a:t>
            </a:r>
          </a:p>
          <a:p>
            <a:pPr>
              <a:defRPr/>
            </a:pPr>
            <a:r>
              <a:rPr lang="en-GB" altLang="en-US" sz="3000" b="1" dirty="0" smtClean="0">
                <a:solidFill>
                  <a:srgbClr val="58595B"/>
                </a:solidFill>
              </a:rPr>
              <a:t>(NEWS      NPS risks platform)</a:t>
            </a:r>
            <a:endParaRPr lang="en-GB" altLang="en-US" sz="3000" b="1" dirty="0">
              <a:solidFill>
                <a:srgbClr val="58595B"/>
              </a:solidFill>
            </a:endParaRPr>
          </a:p>
          <a:p>
            <a:pPr>
              <a:defRPr/>
            </a:pPr>
            <a:endParaRPr lang="en-GB" altLang="en-US" sz="4000" b="1" dirty="0" smtClean="0">
              <a:solidFill>
                <a:srgbClr val="58595B"/>
              </a:solidFill>
            </a:endParaRPr>
          </a:p>
          <a:p>
            <a:pPr>
              <a:defRPr/>
            </a:pPr>
            <a:r>
              <a:rPr lang="en-GB" altLang="en-US" sz="4000" b="1" dirty="0" smtClean="0">
                <a:solidFill>
                  <a:srgbClr val="58595B"/>
                </a:solidFill>
              </a:rPr>
              <a:t>Competence building</a:t>
            </a:r>
          </a:p>
          <a:p>
            <a:pPr>
              <a:defRPr/>
            </a:pPr>
            <a:r>
              <a:rPr lang="en-GB" altLang="en-US" sz="3000" b="1" dirty="0" smtClean="0">
                <a:solidFill>
                  <a:srgbClr val="58595B"/>
                </a:solidFill>
              </a:rPr>
              <a:t>(training for professionals – tailor-made treatment – guideline and standards)</a:t>
            </a:r>
          </a:p>
          <a:p>
            <a:pPr>
              <a:defRPr/>
            </a:pPr>
            <a:endParaRPr lang="en-GB" altLang="en-US" sz="4000" b="1" dirty="0">
              <a:solidFill>
                <a:srgbClr val="58595B"/>
              </a:solidFill>
            </a:endParaRPr>
          </a:p>
          <a:p>
            <a:pPr>
              <a:defRPr/>
            </a:pPr>
            <a:r>
              <a:rPr lang="en-GB" altLang="en-US" sz="4000" b="1" dirty="0" smtClean="0">
                <a:solidFill>
                  <a:srgbClr val="58595B"/>
                </a:solidFill>
              </a:rPr>
              <a:t>Substance identification</a:t>
            </a:r>
            <a:endParaRPr lang="en-GB" altLang="en-US" sz="2800" dirty="0">
              <a:solidFill>
                <a:srgbClr val="58595B"/>
              </a:solidFill>
            </a:endParaRPr>
          </a:p>
          <a:p>
            <a:pPr>
              <a:defRPr/>
            </a:pPr>
            <a:r>
              <a:rPr lang="en-GB" sz="3000" b="1" dirty="0" smtClean="0">
                <a:solidFill>
                  <a:srgbClr val="58595B"/>
                </a:solidFill>
              </a:rPr>
              <a:t>(drug checking – consumer protection)</a:t>
            </a:r>
            <a:endParaRPr lang="en-GB" sz="3000" b="1" dirty="0">
              <a:solidFill>
                <a:srgbClr val="58595B"/>
              </a:solidFill>
            </a:endParaRPr>
          </a:p>
        </p:txBody>
      </p:sp>
      <p:sp>
        <p:nvSpPr>
          <p:cNvPr id="2" name="Right Arrow 1"/>
          <p:cNvSpPr/>
          <p:nvPr/>
        </p:nvSpPr>
        <p:spPr>
          <a:xfrm>
            <a:off x="1903506" y="213285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5024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a:xfrm>
            <a:off x="3689498" y="3789040"/>
            <a:ext cx="4410894" cy="1739738"/>
          </a:xfrm>
        </p:spPr>
        <p:txBody>
          <a:bodyPr/>
          <a:lstStyle/>
          <a:p>
            <a:r>
              <a:rPr lang="en-GB" dirty="0" smtClean="0">
                <a:solidFill>
                  <a:srgbClr val="FF0000"/>
                </a:solidFill>
              </a:rPr>
              <a:t>NEW publication today</a:t>
            </a:r>
          </a:p>
          <a:p>
            <a:r>
              <a:rPr lang="en-GB" dirty="0" smtClean="0">
                <a:solidFill>
                  <a:srgbClr val="FF0000"/>
                </a:solidFill>
              </a:rPr>
              <a:t>NPS legislation and prosecution</a:t>
            </a:r>
            <a:endParaRPr lang="en-GB"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65" y="2037759"/>
            <a:ext cx="2940991" cy="419955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02174" y="152636"/>
            <a:ext cx="5212350" cy="32403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038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Study </a:t>
            </a:r>
            <a:endParaRPr lang="en-GB" dirty="0"/>
          </a:p>
        </p:txBody>
      </p:sp>
      <p:sp>
        <p:nvSpPr>
          <p:cNvPr id="4" name="Slide Number Placeholder 3"/>
          <p:cNvSpPr>
            <a:spLocks noGrp="1"/>
          </p:cNvSpPr>
          <p:nvPr>
            <p:ph type="sldNum" sz="quarter" idx="12"/>
          </p:nvPr>
        </p:nvSpPr>
        <p:spPr/>
        <p:txBody>
          <a:bodyPr/>
          <a:lstStyle/>
          <a:p>
            <a:fld id="{625570B4-70FB-4D6F-A727-6B9BC9A5D104}" type="slidenum">
              <a:rPr lang="en-GB" smtClean="0"/>
              <a:pPr/>
              <a:t>2</a:t>
            </a:fld>
            <a:endParaRPr lang="en-GB" dirty="0"/>
          </a:p>
        </p:txBody>
      </p:sp>
      <p:sp>
        <p:nvSpPr>
          <p:cNvPr id="5" name="Content Placeholder 4"/>
          <p:cNvSpPr>
            <a:spLocks noGrp="1"/>
          </p:cNvSpPr>
          <p:nvPr>
            <p:ph idx="14"/>
          </p:nvPr>
        </p:nvSpPr>
        <p:spPr>
          <a:xfrm>
            <a:off x="432000" y="1484784"/>
            <a:ext cx="5004096" cy="4421088"/>
          </a:xfrm>
        </p:spPr>
        <p:txBody>
          <a:bodyPr>
            <a:noAutofit/>
          </a:bodyPr>
          <a:lstStyle/>
          <a:p>
            <a:pPr>
              <a:lnSpc>
                <a:spcPct val="150000"/>
              </a:lnSpc>
              <a:spcBef>
                <a:spcPts val="600"/>
              </a:spcBef>
            </a:pPr>
            <a:r>
              <a:rPr lang="en-GB" sz="4200" dirty="0" smtClean="0"/>
              <a:t>Who is at risk?</a:t>
            </a:r>
          </a:p>
          <a:p>
            <a:pPr>
              <a:lnSpc>
                <a:spcPct val="150000"/>
              </a:lnSpc>
              <a:spcBef>
                <a:spcPts val="600"/>
              </a:spcBef>
              <a:spcAft>
                <a:spcPts val="1200"/>
              </a:spcAft>
            </a:pPr>
            <a:r>
              <a:rPr lang="en-GB" sz="4200" dirty="0" smtClean="0"/>
              <a:t>In which settings?</a:t>
            </a:r>
          </a:p>
          <a:p>
            <a:pPr>
              <a:spcBef>
                <a:spcPts val="600"/>
              </a:spcBef>
            </a:pPr>
            <a:r>
              <a:rPr lang="en-GB" sz="4200" dirty="0" smtClean="0"/>
              <a:t>How health services can respond?</a:t>
            </a:r>
          </a:p>
          <a:p>
            <a:pPr>
              <a:lnSpc>
                <a:spcPct val="150000"/>
              </a:lnSpc>
              <a:spcBef>
                <a:spcPts val="600"/>
              </a:spcBef>
            </a:pPr>
            <a:endParaRPr lang="en-GB" sz="4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15057"/>
            <a:ext cx="3535660" cy="504870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68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30 at 12.44.35.png"/>
          <p:cNvPicPr>
            <a:picLocks noChangeAspect="1"/>
          </p:cNvPicPr>
          <p:nvPr/>
        </p:nvPicPr>
        <p:blipFill rotWithShape="1">
          <a:blip r:embed="rId3">
            <a:extLst>
              <a:ext uri="{28A0092B-C50C-407E-A947-70E740481C1C}">
                <a14:useLocalDpi xmlns:a14="http://schemas.microsoft.com/office/drawing/2010/main" val="0"/>
              </a:ext>
            </a:extLst>
          </a:blip>
          <a:srcRect t="17290" r="12" b="-374"/>
          <a:stretch/>
        </p:blipFill>
        <p:spPr>
          <a:xfrm>
            <a:off x="1826618" y="-27384"/>
            <a:ext cx="7313934" cy="6972617"/>
          </a:xfrm>
          <a:prstGeom prst="rect">
            <a:avLst/>
          </a:prstGeom>
        </p:spPr>
      </p:pic>
      <p:sp>
        <p:nvSpPr>
          <p:cNvPr id="3" name="Slide Number Placeholder 2"/>
          <p:cNvSpPr>
            <a:spLocks noGrp="1"/>
          </p:cNvSpPr>
          <p:nvPr>
            <p:ph type="sldNum" sz="quarter" idx="12"/>
          </p:nvPr>
        </p:nvSpPr>
        <p:spPr/>
        <p:txBody>
          <a:bodyPr/>
          <a:lstStyle/>
          <a:p>
            <a:fld id="{625570B4-70FB-4D6F-A727-6B9BC9A5D104}" type="slidenum">
              <a:rPr lang="en-GB" smtClean="0"/>
              <a:pPr/>
              <a:t>3</a:t>
            </a:fld>
            <a:endParaRPr lang="en-GB" dirty="0"/>
          </a:p>
        </p:txBody>
      </p:sp>
      <p:sp>
        <p:nvSpPr>
          <p:cNvPr id="5" name="Oval 4"/>
          <p:cNvSpPr/>
          <p:nvPr/>
        </p:nvSpPr>
        <p:spPr>
          <a:xfrm>
            <a:off x="8316416" y="1772816"/>
            <a:ext cx="46293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5400000">
            <a:off x="7559749" y="5239705"/>
            <a:ext cx="288032" cy="2263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5400000">
            <a:off x="2663788" y="6066284"/>
            <a:ext cx="288032" cy="12241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10" name="Oval 9"/>
          <p:cNvSpPr/>
          <p:nvPr/>
        </p:nvSpPr>
        <p:spPr>
          <a:xfrm>
            <a:off x="8244408" y="3068960"/>
            <a:ext cx="576064" cy="12241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Screen Shot 2016-04-30 at 12.44.35.png"/>
          <p:cNvPicPr>
            <a:picLocks noChangeAspect="1"/>
          </p:cNvPicPr>
          <p:nvPr/>
        </p:nvPicPr>
        <p:blipFill rotWithShape="1">
          <a:blip r:embed="rId3">
            <a:extLst>
              <a:ext uri="{28A0092B-C50C-407E-A947-70E740481C1C}">
                <a14:useLocalDpi xmlns:a14="http://schemas.microsoft.com/office/drawing/2010/main" val="0"/>
              </a:ext>
            </a:extLst>
          </a:blip>
          <a:srcRect b="85628"/>
          <a:stretch/>
        </p:blipFill>
        <p:spPr>
          <a:xfrm>
            <a:off x="288032" y="1454069"/>
            <a:ext cx="6300192" cy="1038827"/>
          </a:xfrm>
          <a:prstGeom prst="rect">
            <a:avLst/>
          </a:prstGeom>
        </p:spPr>
      </p:pic>
      <p:sp>
        <p:nvSpPr>
          <p:cNvPr id="6" name="Rectangle 5"/>
          <p:cNvSpPr/>
          <p:nvPr/>
        </p:nvSpPr>
        <p:spPr>
          <a:xfrm>
            <a:off x="0" y="0"/>
            <a:ext cx="1826618" cy="1247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642392"/>
            <a:ext cx="5328592" cy="914400"/>
          </a:xfrm>
          <a:prstGeom prst="rect">
            <a:avLst/>
          </a:prstGeom>
        </p:spPr>
        <p:txBody>
          <a:bodyPr vert="horz" wrap="none" lIns="91440" tIns="45720" rIns="91440" bIns="45720" rtlCol="0">
            <a:normAutofit/>
          </a:bodyPr>
          <a:lstStyle/>
          <a:p>
            <a:r>
              <a:rPr lang="en-GB" sz="4000" dirty="0" smtClean="0">
                <a:solidFill>
                  <a:schemeClr val="accent1">
                    <a:lumMod val="50000"/>
                  </a:schemeClr>
                </a:solidFill>
                <a:latin typeface="Aharoni" panose="02010803020104030203" pitchFamily="2" charset="-79"/>
                <a:cs typeface="Aharoni" panose="02010803020104030203" pitchFamily="2" charset="-79"/>
              </a:rPr>
              <a:t>UNPRECENDENT RISE </a:t>
            </a:r>
          </a:p>
        </p:txBody>
      </p:sp>
    </p:spTree>
    <p:extLst>
      <p:ext uri="{BB962C8B-B14F-4D97-AF65-F5344CB8AC3E}">
        <p14:creationId xmlns:p14="http://schemas.microsoft.com/office/powerpoint/2010/main" val="1835494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5570B4-70FB-4D6F-A727-6B9BC9A5D104}" type="slidenum">
              <a:rPr lang="en-GB" smtClean="0"/>
              <a:pPr/>
              <a:t>4</a:t>
            </a:fld>
            <a:endParaRPr lang="en-GB" dirty="0"/>
          </a:p>
        </p:txBody>
      </p:sp>
      <p:pic>
        <p:nvPicPr>
          <p:cNvPr id="12" name="Picture 11" descr="Screen Shot 2016-04-30 at 12.28.16.png"/>
          <p:cNvPicPr>
            <a:picLocks noChangeAspect="1"/>
          </p:cNvPicPr>
          <p:nvPr/>
        </p:nvPicPr>
        <p:blipFill rotWithShape="1">
          <a:blip r:embed="rId3">
            <a:extLst>
              <a:ext uri="{28A0092B-C50C-407E-A947-70E740481C1C}">
                <a14:useLocalDpi xmlns:a14="http://schemas.microsoft.com/office/drawing/2010/main" val="0"/>
              </a:ext>
            </a:extLst>
          </a:blip>
          <a:srcRect t="8092"/>
          <a:stretch/>
        </p:blipFill>
        <p:spPr>
          <a:xfrm>
            <a:off x="-9128" y="0"/>
            <a:ext cx="8181528" cy="6831192"/>
          </a:xfrm>
          <a:prstGeom prst="rect">
            <a:avLst/>
          </a:prstGeom>
        </p:spPr>
      </p:pic>
      <p:grpSp>
        <p:nvGrpSpPr>
          <p:cNvPr id="14" name="Group 13"/>
          <p:cNvGrpSpPr/>
          <p:nvPr/>
        </p:nvGrpSpPr>
        <p:grpSpPr>
          <a:xfrm>
            <a:off x="4202603" y="769839"/>
            <a:ext cx="4167865" cy="2783754"/>
            <a:chOff x="4008884" y="3356992"/>
            <a:chExt cx="5110460" cy="3359818"/>
          </a:xfrm>
        </p:grpSpPr>
        <p:pic>
          <p:nvPicPr>
            <p:cNvPr id="10" name="Picture 9" descr="NPS flas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884" y="3356992"/>
              <a:ext cx="5110460" cy="3359818"/>
            </a:xfrm>
            <a:prstGeom prst="rect">
              <a:avLst/>
            </a:prstGeom>
          </p:spPr>
        </p:pic>
        <p:pic>
          <p:nvPicPr>
            <p:cNvPr id="13" name="Picture 12" descr="Screen Shot 2016-04-30 at 12.30.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4941168"/>
              <a:ext cx="1728192" cy="859284"/>
            </a:xfrm>
            <a:prstGeom prst="rect">
              <a:avLst/>
            </a:prstGeom>
          </p:spPr>
        </p:pic>
      </p:gr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47" y="3851336"/>
            <a:ext cx="2612556" cy="2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401" y="3827559"/>
            <a:ext cx="2332824" cy="223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250770" y="5517232"/>
            <a:ext cx="825286" cy="561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690930" y="2161716"/>
            <a:ext cx="825286" cy="561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347114" y="5538404"/>
            <a:ext cx="825286" cy="561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38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4624"/>
            <a:ext cx="8172450" cy="1232784"/>
          </a:xfrm>
        </p:spPr>
        <p:txBody>
          <a:bodyPr>
            <a:noAutofit/>
          </a:bodyPr>
          <a:lstStyle/>
          <a:p>
            <a:pPr>
              <a:lnSpc>
                <a:spcPts val="4900"/>
              </a:lnSpc>
            </a:pPr>
            <a:r>
              <a:rPr lang="en-GB" sz="5400" dirty="0">
                <a:solidFill>
                  <a:schemeClr val="accent1">
                    <a:lumMod val="50000"/>
                  </a:schemeClr>
                </a:solidFill>
              </a:rPr>
              <a:t>NPS </a:t>
            </a:r>
            <a:r>
              <a:rPr lang="en-GB" sz="5400" dirty="0" smtClean="0">
                <a:solidFill>
                  <a:schemeClr val="accent1">
                    <a:lumMod val="50000"/>
                  </a:schemeClr>
                </a:solidFill>
              </a:rPr>
              <a:t>who’s at risk and where?</a:t>
            </a:r>
            <a:endParaRPr lang="en-GB" sz="4800" dirty="0"/>
          </a:p>
        </p:txBody>
      </p:sp>
      <p:sp>
        <p:nvSpPr>
          <p:cNvPr id="3" name="Slide Number Placeholder 2"/>
          <p:cNvSpPr>
            <a:spLocks noGrp="1"/>
          </p:cNvSpPr>
          <p:nvPr>
            <p:ph type="sldNum" sz="quarter" idx="12"/>
          </p:nvPr>
        </p:nvSpPr>
        <p:spPr/>
        <p:txBody>
          <a:bodyPr/>
          <a:lstStyle/>
          <a:p>
            <a:fld id="{625570B4-70FB-4D6F-A727-6B9BC9A5D104}" type="slidenum">
              <a:rPr lang="en-GB" smtClean="0"/>
              <a:pPr/>
              <a:t>5</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96751"/>
            <a:ext cx="6079286" cy="590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sosceles Triangle 5"/>
          <p:cNvSpPr/>
          <p:nvPr/>
        </p:nvSpPr>
        <p:spPr>
          <a:xfrm>
            <a:off x="6156176" y="5445224"/>
            <a:ext cx="2520280" cy="141277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170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3981078" y="4086969"/>
            <a:ext cx="4479354" cy="2232025"/>
          </a:xfrm>
          <a:prstGeom prst="rect">
            <a:avLst/>
          </a:prstGeom>
          <a:solidFill>
            <a:srgbClr val="F3B248">
              <a:alpha val="65000"/>
            </a:srgbClr>
          </a:solidFill>
          <a:ln w="9525">
            <a:noFill/>
            <a:miter lim="800000"/>
            <a:headEnd/>
            <a:tailEnd/>
          </a:ln>
        </p:spPr>
        <p:txBody>
          <a:bodyPr lIns="72000" tIns="72000" rIns="72000" bIns="72000"/>
          <a:lstStyle/>
          <a:p>
            <a:pPr eaLnBrk="0" hangingPunct="0">
              <a:spcBef>
                <a:spcPct val="20000"/>
              </a:spcBef>
            </a:pPr>
            <a:endParaRPr lang="en-US" sz="2800" b="1" dirty="0">
              <a:solidFill>
                <a:schemeClr val="bg2"/>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6</a:t>
            </a:fld>
            <a:endParaRPr lang="en-GB" dirty="0"/>
          </a:p>
        </p:txBody>
      </p:sp>
      <p:sp>
        <p:nvSpPr>
          <p:cNvPr id="8" name="Rectangle 7"/>
          <p:cNvSpPr/>
          <p:nvPr/>
        </p:nvSpPr>
        <p:spPr>
          <a:xfrm>
            <a:off x="179512" y="1340768"/>
            <a:ext cx="4752528" cy="5232202"/>
          </a:xfrm>
          <a:prstGeom prst="rect">
            <a:avLst/>
          </a:prstGeom>
          <a:solidFill>
            <a:schemeClr val="accent3">
              <a:lumMod val="60000"/>
              <a:lumOff val="40000"/>
            </a:schemeClr>
          </a:solidFill>
        </p:spPr>
        <p:txBody>
          <a:bodyPr wrap="square">
            <a:spAutoFit/>
          </a:bodyPr>
          <a:lstStyle/>
          <a:p>
            <a:r>
              <a:rPr lang="en-GB" sz="2800" b="1" dirty="0">
                <a:solidFill>
                  <a:schemeClr val="bg2"/>
                </a:solidFill>
              </a:rPr>
              <a:t>P</a:t>
            </a:r>
            <a:r>
              <a:rPr lang="en-GB" sz="2800" b="1" dirty="0" smtClean="0">
                <a:solidFill>
                  <a:schemeClr val="bg2"/>
                </a:solidFill>
              </a:rPr>
              <a:t>arty goers </a:t>
            </a:r>
          </a:p>
          <a:p>
            <a:endParaRPr lang="en-GB" sz="2800" b="1" dirty="0">
              <a:solidFill>
                <a:schemeClr val="bg2"/>
              </a:solidFill>
            </a:endParaRPr>
          </a:p>
          <a:p>
            <a:r>
              <a:rPr lang="en-GB" sz="2800" b="1" dirty="0" smtClean="0">
                <a:solidFill>
                  <a:schemeClr val="bg2"/>
                </a:solidFill>
              </a:rPr>
              <a:t>(GDS – 26000</a:t>
            </a:r>
          </a:p>
          <a:p>
            <a:r>
              <a:rPr lang="en-GB" sz="2800" b="1" dirty="0" smtClean="0">
                <a:solidFill>
                  <a:schemeClr val="bg2"/>
                </a:solidFill>
              </a:rPr>
              <a:t> young people)</a:t>
            </a:r>
          </a:p>
          <a:p>
            <a:endParaRPr lang="en-GB" sz="2800" b="1" dirty="0">
              <a:solidFill>
                <a:schemeClr val="bg2"/>
              </a:solidFill>
            </a:endParaRPr>
          </a:p>
          <a:p>
            <a:pPr marL="285750" indent="-285750">
              <a:buFont typeface="Wingdings" charset="0"/>
              <a:buChar char="Ø"/>
            </a:pPr>
            <a:r>
              <a:rPr lang="en-GB" sz="2400" dirty="0" smtClean="0">
                <a:solidFill>
                  <a:schemeClr val="bg2"/>
                </a:solidFill>
              </a:rPr>
              <a:t>General population</a:t>
            </a:r>
          </a:p>
          <a:p>
            <a:endParaRPr lang="en-GB" dirty="0" smtClean="0">
              <a:solidFill>
                <a:schemeClr val="bg2"/>
              </a:solidFill>
            </a:endParaRPr>
          </a:p>
          <a:p>
            <a:r>
              <a:rPr lang="en-GB" sz="4000" dirty="0">
                <a:solidFill>
                  <a:srgbClr val="FF0000"/>
                </a:solidFill>
              </a:rPr>
              <a:t>&lt;</a:t>
            </a:r>
            <a:r>
              <a:rPr lang="en-GB" sz="2400" dirty="0" smtClean="0">
                <a:solidFill>
                  <a:schemeClr val="bg2"/>
                </a:solidFill>
              </a:rPr>
              <a:t>  Traditional drugs</a:t>
            </a:r>
          </a:p>
          <a:p>
            <a:endParaRPr lang="en-GB" sz="2400" dirty="0" smtClean="0">
              <a:solidFill>
                <a:schemeClr val="bg2"/>
              </a:solidFill>
            </a:endParaRPr>
          </a:p>
          <a:p>
            <a:pPr marL="342900" indent="-342900">
              <a:buFontTx/>
              <a:buChar char="-"/>
            </a:pPr>
            <a:r>
              <a:rPr lang="en-GB" sz="2400" dirty="0" err="1">
                <a:solidFill>
                  <a:schemeClr val="bg2"/>
                </a:solidFill>
              </a:rPr>
              <a:t>Polydrug</a:t>
            </a:r>
            <a:r>
              <a:rPr lang="en-GB" sz="2400" dirty="0">
                <a:solidFill>
                  <a:schemeClr val="bg2"/>
                </a:solidFill>
              </a:rPr>
              <a:t> pattern </a:t>
            </a:r>
            <a:r>
              <a:rPr lang="en-GB" sz="1400" dirty="0" smtClean="0">
                <a:solidFill>
                  <a:schemeClr val="bg2"/>
                </a:solidFill>
              </a:rPr>
              <a:t>(Moore et al., 2013)</a:t>
            </a:r>
          </a:p>
          <a:p>
            <a:endParaRPr lang="en-GB" sz="1600" dirty="0">
              <a:solidFill>
                <a:schemeClr val="bg2"/>
              </a:solidFill>
            </a:endParaRPr>
          </a:p>
          <a:p>
            <a:r>
              <a:rPr lang="en-GB" sz="2400" i="1" dirty="0" smtClean="0">
                <a:solidFill>
                  <a:schemeClr val="bg2"/>
                </a:solidFill>
              </a:rPr>
              <a:t>Educational information, </a:t>
            </a:r>
          </a:p>
          <a:p>
            <a:r>
              <a:rPr lang="en-GB" sz="2400" i="1" dirty="0" smtClean="0">
                <a:solidFill>
                  <a:schemeClr val="bg2"/>
                </a:solidFill>
              </a:rPr>
              <a:t>outreach, drug testing</a:t>
            </a:r>
            <a:endParaRPr lang="en-GB" dirty="0">
              <a:solidFill>
                <a:schemeClr val="bg2"/>
              </a:solidFill>
            </a:endParaRPr>
          </a:p>
        </p:txBody>
      </p:sp>
      <p:pic>
        <p:nvPicPr>
          <p:cNvPr id="4" name="Picture 3" descr="recordvie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149080"/>
            <a:ext cx="3712413" cy="2088232"/>
          </a:xfrm>
          <a:prstGeom prst="rect">
            <a:avLst/>
          </a:prstGeom>
        </p:spPr>
      </p:pic>
      <p:sp>
        <p:nvSpPr>
          <p:cNvPr id="5" name="Title 4"/>
          <p:cNvSpPr>
            <a:spLocks noGrp="1"/>
          </p:cNvSpPr>
          <p:nvPr>
            <p:ph type="title"/>
          </p:nvPr>
        </p:nvSpPr>
        <p:spPr/>
        <p:txBody>
          <a:bodyPr>
            <a:noAutofit/>
          </a:bodyPr>
          <a:lstStyle/>
          <a:p>
            <a:r>
              <a:rPr lang="en-GB" sz="6600" dirty="0" smtClean="0">
                <a:solidFill>
                  <a:schemeClr val="accent1">
                    <a:lumMod val="50000"/>
                  </a:schemeClr>
                </a:solidFill>
              </a:rPr>
              <a:t>1 Nightlife </a:t>
            </a:r>
            <a:endParaRPr lang="en-GB" sz="6600" dirty="0">
              <a:solidFill>
                <a:schemeClr val="accent1">
                  <a:lumMod val="50000"/>
                </a:schemeClr>
              </a:solidFill>
            </a:endParaRPr>
          </a:p>
        </p:txBody>
      </p:sp>
    </p:spTree>
    <p:extLst>
      <p:ext uri="{BB962C8B-B14F-4D97-AF65-F5344CB8AC3E}">
        <p14:creationId xmlns:p14="http://schemas.microsoft.com/office/powerpoint/2010/main" val="2089975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smtClean="0">
                <a:solidFill>
                  <a:schemeClr val="accent1">
                    <a:lumMod val="50000"/>
                  </a:schemeClr>
                </a:solidFill>
              </a:rPr>
              <a:t>2 Men Sex Men (MSM)</a:t>
            </a:r>
            <a:endParaRPr lang="en-GB" sz="6000"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7</a:t>
            </a:fld>
            <a:endParaRPr lang="en-GB" dirty="0"/>
          </a:p>
        </p:txBody>
      </p:sp>
      <p:sp>
        <p:nvSpPr>
          <p:cNvPr id="4" name="Content Placeholder 3"/>
          <p:cNvSpPr>
            <a:spLocks noGrp="1"/>
          </p:cNvSpPr>
          <p:nvPr>
            <p:ph idx="13"/>
          </p:nvPr>
        </p:nvSpPr>
        <p:spPr>
          <a:xfrm>
            <a:off x="431800" y="1484784"/>
            <a:ext cx="8172648" cy="4997151"/>
          </a:xfrm>
        </p:spPr>
        <p:txBody>
          <a:bodyPr>
            <a:normAutofit fontScale="92500"/>
          </a:bodyPr>
          <a:lstStyle/>
          <a:p>
            <a:r>
              <a:rPr lang="en-GB" sz="2600" dirty="0"/>
              <a:t>Increasing evidence </a:t>
            </a:r>
            <a:r>
              <a:rPr lang="en-GB" sz="2600" dirty="0" smtClean="0"/>
              <a:t>of MSM using </a:t>
            </a:r>
            <a:r>
              <a:rPr lang="en-GB" sz="2600" dirty="0"/>
              <a:t>synthetic </a:t>
            </a:r>
            <a:r>
              <a:rPr lang="en-GB" sz="2600" dirty="0" err="1" smtClean="0"/>
              <a:t>cathinones</a:t>
            </a:r>
            <a:endParaRPr lang="en-GB" sz="2600" dirty="0" smtClean="0"/>
          </a:p>
          <a:p>
            <a:endParaRPr lang="en-GB" sz="2600" dirty="0"/>
          </a:p>
          <a:p>
            <a:r>
              <a:rPr lang="en-GB" sz="2600" dirty="0"/>
              <a:t>NPS in </a:t>
            </a:r>
            <a:r>
              <a:rPr lang="en-GB" sz="2600" dirty="0" err="1"/>
              <a:t>chemsex</a:t>
            </a:r>
            <a:r>
              <a:rPr lang="en-GB" sz="2600" dirty="0"/>
              <a:t> </a:t>
            </a:r>
            <a:r>
              <a:rPr lang="en-GB" sz="2600" dirty="0" smtClean="0"/>
              <a:t>and </a:t>
            </a:r>
          </a:p>
          <a:p>
            <a:r>
              <a:rPr lang="en-GB" sz="2600" dirty="0" smtClean="0"/>
              <a:t>slamming  </a:t>
            </a:r>
            <a:r>
              <a:rPr lang="en-GB" sz="2600" dirty="0"/>
              <a:t>practices </a:t>
            </a:r>
            <a:endParaRPr lang="en-GB" sz="2600" dirty="0" smtClean="0"/>
          </a:p>
          <a:p>
            <a:r>
              <a:rPr lang="en-GB" sz="2600" dirty="0" smtClean="0"/>
              <a:t>among MSM</a:t>
            </a:r>
          </a:p>
          <a:p>
            <a:endParaRPr lang="en-GB" sz="2600" dirty="0"/>
          </a:p>
          <a:p>
            <a:r>
              <a:rPr lang="en-GB" sz="2600" dirty="0"/>
              <a:t>high-risk sexual </a:t>
            </a:r>
            <a:r>
              <a:rPr lang="en-GB" sz="2600" dirty="0" smtClean="0"/>
              <a:t>behaviours</a:t>
            </a:r>
          </a:p>
          <a:p>
            <a:r>
              <a:rPr lang="en-GB" sz="2600" dirty="0" smtClean="0"/>
              <a:t>sexually </a:t>
            </a:r>
            <a:r>
              <a:rPr lang="en-GB" sz="2600" dirty="0"/>
              <a:t>transmitted </a:t>
            </a:r>
            <a:r>
              <a:rPr lang="en-GB" sz="2600" dirty="0" smtClean="0"/>
              <a:t>infections</a:t>
            </a:r>
          </a:p>
          <a:p>
            <a:r>
              <a:rPr lang="en-GB" sz="2600" dirty="0" smtClean="0"/>
              <a:t>Sharing of needles</a:t>
            </a:r>
          </a:p>
          <a:p>
            <a:endParaRPr lang="en-GB" sz="2600" dirty="0"/>
          </a:p>
          <a:p>
            <a:r>
              <a:rPr lang="en-GB" sz="2600" dirty="0" smtClean="0"/>
              <a:t>Barriers in accessing health services</a:t>
            </a:r>
            <a:endParaRPr lang="en-GB" sz="2600" dirty="0"/>
          </a:p>
          <a:p>
            <a:endParaRPr lang="en-GB" dirty="0" smtClean="0">
              <a:solidFill>
                <a:schemeClr val="accent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76872"/>
            <a:ext cx="28575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46343" y="5241935"/>
            <a:ext cx="2492990" cy="40011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GB" sz="2000" b="1" dirty="0">
                <a:solidFill>
                  <a:schemeClr val="tx1">
                    <a:lumMod val="65000"/>
                    <a:lumOff val="35000"/>
                  </a:schemeClr>
                </a:solidFill>
                <a:latin typeface="Aharoni" panose="02010803020104030203" pitchFamily="2" charset="-79"/>
                <a:cs typeface="Aharoni" panose="02010803020104030203" pitchFamily="2" charset="-79"/>
              </a:rPr>
              <a:t>Grinder - CHEMSEX</a:t>
            </a:r>
          </a:p>
        </p:txBody>
      </p:sp>
    </p:spTree>
    <p:extLst>
      <p:ext uri="{BB962C8B-B14F-4D97-AF65-F5344CB8AC3E}">
        <p14:creationId xmlns:p14="http://schemas.microsoft.com/office/powerpoint/2010/main" val="329610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800" dirty="0" smtClean="0">
                <a:solidFill>
                  <a:schemeClr val="accent1">
                    <a:lumMod val="50000"/>
                  </a:schemeClr>
                </a:solidFill>
              </a:rPr>
              <a:t>3 Prison</a:t>
            </a:r>
            <a:endParaRPr lang="en-GB" sz="8800"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8</a:t>
            </a:fld>
            <a:endParaRPr lang="en-GB" dirty="0"/>
          </a:p>
        </p:txBody>
      </p:sp>
      <p:sp>
        <p:nvSpPr>
          <p:cNvPr id="5" name="Rectangle 4"/>
          <p:cNvSpPr/>
          <p:nvPr/>
        </p:nvSpPr>
        <p:spPr>
          <a:xfrm>
            <a:off x="539552" y="1484784"/>
            <a:ext cx="8208911" cy="1477328"/>
          </a:xfrm>
          <a:prstGeom prst="rect">
            <a:avLst/>
          </a:prstGeom>
          <a:solidFill>
            <a:schemeClr val="accent2">
              <a:lumMod val="60000"/>
              <a:lumOff val="40000"/>
            </a:schemeClr>
          </a:solidFill>
        </p:spPr>
        <p:txBody>
          <a:bodyPr wrap="square">
            <a:spAutoFit/>
          </a:bodyPr>
          <a:lstStyle/>
          <a:p>
            <a:r>
              <a:rPr lang="en-GB" sz="3200" b="1" dirty="0" smtClean="0">
                <a:solidFill>
                  <a:srgbClr val="FFFFFF"/>
                </a:solidFill>
              </a:rPr>
              <a:t>NPS </a:t>
            </a:r>
            <a:r>
              <a:rPr lang="en-GB" sz="3200" b="1" dirty="0">
                <a:solidFill>
                  <a:srgbClr val="FFFFFF"/>
                </a:solidFill>
              </a:rPr>
              <a:t>in custodial </a:t>
            </a:r>
            <a:r>
              <a:rPr lang="en-GB" sz="3200" b="1" dirty="0" smtClean="0">
                <a:solidFill>
                  <a:srgbClr val="FFFFFF"/>
                </a:solidFill>
              </a:rPr>
              <a:t>settings (aggressiveness, agitation, violence)</a:t>
            </a:r>
            <a:endParaRPr lang="en-GB" sz="3200" b="1" dirty="0">
              <a:solidFill>
                <a:srgbClr val="FFFFFF"/>
              </a:solidFill>
            </a:endParaRPr>
          </a:p>
          <a:p>
            <a:pPr>
              <a:defRPr/>
            </a:pPr>
            <a:endParaRPr lang="en-GB" sz="2600" b="1" dirty="0">
              <a:solidFill>
                <a:srgbClr val="FFFFFF"/>
              </a:solidFill>
            </a:endParaRPr>
          </a:p>
        </p:txBody>
      </p:sp>
      <p:pic>
        <p:nvPicPr>
          <p:cNvPr id="6" name="Picture 5" descr="Screen Shot 2016-05-02 at 08.59.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517089"/>
            <a:ext cx="3481729" cy="426890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3429000"/>
            <a:ext cx="3729037" cy="238125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894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5570B4-70FB-4D6F-A727-6B9BC9A5D104}" type="slidenum">
              <a:rPr lang="en-GB" smtClean="0"/>
              <a:pPr/>
              <a:t>9</a:t>
            </a:fld>
            <a:endParaRPr lang="en-GB" dirty="0"/>
          </a:p>
        </p:txBody>
      </p:sp>
      <p:sp>
        <p:nvSpPr>
          <p:cNvPr id="8" name="Rectangle 7"/>
          <p:cNvSpPr/>
          <p:nvPr/>
        </p:nvSpPr>
        <p:spPr>
          <a:xfrm>
            <a:off x="611560" y="1340768"/>
            <a:ext cx="8136904" cy="5663089"/>
          </a:xfrm>
          <a:prstGeom prst="rect">
            <a:avLst/>
          </a:prstGeom>
          <a:solidFill>
            <a:schemeClr val="accent4"/>
          </a:solidFill>
        </p:spPr>
        <p:txBody>
          <a:bodyPr wrap="square">
            <a:spAutoFit/>
          </a:bodyPr>
          <a:lstStyle/>
          <a:p>
            <a:r>
              <a:rPr lang="en-GB" sz="2800" b="1" dirty="0" smtClean="0">
                <a:solidFill>
                  <a:schemeClr val="bg2"/>
                </a:solidFill>
              </a:rPr>
              <a:t>Changes in injecting practices</a:t>
            </a:r>
            <a:endParaRPr lang="en-GB" sz="2000" b="1" dirty="0" smtClean="0">
              <a:solidFill>
                <a:schemeClr val="bg2"/>
              </a:solidFill>
            </a:endParaRPr>
          </a:p>
          <a:p>
            <a:r>
              <a:rPr lang="en-GB" sz="2000" b="1" dirty="0" smtClean="0">
                <a:solidFill>
                  <a:schemeClr val="bg2"/>
                </a:solidFill>
              </a:rPr>
              <a:t>Greece, Romania, Ireland, </a:t>
            </a:r>
          </a:p>
          <a:p>
            <a:r>
              <a:rPr lang="en-GB" sz="2000" b="1" dirty="0" smtClean="0">
                <a:solidFill>
                  <a:schemeClr val="bg2"/>
                </a:solidFill>
              </a:rPr>
              <a:t>Wales, Slovenia, Hungary </a:t>
            </a:r>
          </a:p>
          <a:p>
            <a:endParaRPr lang="en-GB" sz="2800" b="1" dirty="0">
              <a:solidFill>
                <a:schemeClr val="bg2"/>
              </a:solidFill>
            </a:endParaRPr>
          </a:p>
          <a:p>
            <a:r>
              <a:rPr lang="en-GB" sz="2800" b="1" dirty="0" smtClean="0">
                <a:solidFill>
                  <a:schemeClr val="bg2"/>
                </a:solidFill>
              </a:rPr>
              <a:t>HU &gt;60% of Low Threshold Agencies visitors inject syn. </a:t>
            </a:r>
            <a:r>
              <a:rPr lang="en-GB" sz="2800" b="1" dirty="0" err="1" smtClean="0">
                <a:solidFill>
                  <a:schemeClr val="bg2"/>
                </a:solidFill>
              </a:rPr>
              <a:t>Cathinones</a:t>
            </a:r>
            <a:r>
              <a:rPr lang="en-GB" sz="2800" b="1" dirty="0" smtClean="0">
                <a:solidFill>
                  <a:schemeClr val="bg2"/>
                </a:solidFill>
              </a:rPr>
              <a:t>  </a:t>
            </a:r>
            <a:r>
              <a:rPr lang="en-GB" b="1" dirty="0" smtClean="0">
                <a:solidFill>
                  <a:schemeClr val="bg2"/>
                </a:solidFill>
              </a:rPr>
              <a:t>(</a:t>
            </a:r>
            <a:r>
              <a:rPr lang="en-GB" b="1" dirty="0" err="1" smtClean="0">
                <a:solidFill>
                  <a:schemeClr val="bg2"/>
                </a:solidFill>
              </a:rPr>
              <a:t>Peterfi</a:t>
            </a:r>
            <a:r>
              <a:rPr lang="en-GB" b="1" dirty="0" smtClean="0">
                <a:solidFill>
                  <a:schemeClr val="bg2"/>
                </a:solidFill>
              </a:rPr>
              <a:t> et al., 2014)</a:t>
            </a:r>
          </a:p>
          <a:p>
            <a:endParaRPr lang="en-GB" sz="2800" b="1" dirty="0" smtClean="0">
              <a:solidFill>
                <a:schemeClr val="bg2"/>
              </a:solidFill>
            </a:endParaRPr>
          </a:p>
          <a:p>
            <a:r>
              <a:rPr lang="en-GB" sz="2800" b="1" dirty="0" smtClean="0">
                <a:solidFill>
                  <a:schemeClr val="bg2"/>
                </a:solidFill>
              </a:rPr>
              <a:t>High frequency inject., more needle more needle sharing, groin injection (mortality artery shooting)</a:t>
            </a:r>
          </a:p>
          <a:p>
            <a:endParaRPr lang="en-GB" sz="2800" b="1" dirty="0">
              <a:solidFill>
                <a:schemeClr val="bg2"/>
              </a:solidFill>
            </a:endParaRPr>
          </a:p>
          <a:p>
            <a:r>
              <a:rPr lang="en-GB" sz="2800" b="1" dirty="0" smtClean="0">
                <a:solidFill>
                  <a:schemeClr val="bg2"/>
                </a:solidFill>
              </a:rPr>
              <a:t>Localised HIV &amp; HCV outbreaks </a:t>
            </a:r>
            <a:r>
              <a:rPr lang="en-GB" sz="2400" dirty="0" smtClean="0">
                <a:solidFill>
                  <a:schemeClr val="bg2"/>
                </a:solidFill>
              </a:rPr>
              <a:t>(e.g. Hungary, Wales)</a:t>
            </a:r>
          </a:p>
          <a:p>
            <a:endParaRPr lang="en-GB" dirty="0">
              <a:solidFill>
                <a:schemeClr val="bg2"/>
              </a:solidFill>
            </a:endParaRPr>
          </a:p>
        </p:txBody>
      </p:sp>
      <p:pic>
        <p:nvPicPr>
          <p:cNvPr id="5" name="Content Placeholder 4" descr="Screen Shot 2016-04-30 at 15.23.13.png"/>
          <p:cNvPicPr>
            <a:picLocks noGrp="1" noChangeAspect="1"/>
          </p:cNvPicPr>
          <p:nvPr>
            <p:ph idx="13"/>
          </p:nvPr>
        </p:nvPicPr>
        <p:blipFill>
          <a:blip r:embed="rId2">
            <a:extLst>
              <a:ext uri="{28A0092B-C50C-407E-A947-70E740481C1C}">
                <a14:useLocalDpi xmlns:a14="http://schemas.microsoft.com/office/drawing/2010/main" val="0"/>
              </a:ext>
            </a:extLst>
          </a:blip>
          <a:srcRect t="26426" b="26426"/>
          <a:stretch>
            <a:fillRect/>
          </a:stretch>
        </p:blipFill>
        <p:spPr>
          <a:xfrm>
            <a:off x="6252066" y="1196752"/>
            <a:ext cx="2928446" cy="1584176"/>
          </a:xfrm>
        </p:spPr>
      </p:pic>
      <p:sp>
        <p:nvSpPr>
          <p:cNvPr id="4" name="Title 3"/>
          <p:cNvSpPr>
            <a:spLocks noGrp="1"/>
          </p:cNvSpPr>
          <p:nvPr>
            <p:ph type="title"/>
          </p:nvPr>
        </p:nvSpPr>
        <p:spPr/>
        <p:txBody>
          <a:bodyPr>
            <a:noAutofit/>
          </a:bodyPr>
          <a:lstStyle/>
          <a:p>
            <a:r>
              <a:rPr lang="en-GB" sz="6600" dirty="0" smtClean="0">
                <a:solidFill>
                  <a:schemeClr val="accent6"/>
                </a:solidFill>
              </a:rPr>
              <a:t>4 INJECTORS</a:t>
            </a:r>
            <a:endParaRPr lang="en-GB" sz="6600" dirty="0">
              <a:solidFill>
                <a:schemeClr val="accent6"/>
              </a:solidFill>
            </a:endParaRPr>
          </a:p>
        </p:txBody>
      </p:sp>
    </p:spTree>
    <p:extLst>
      <p:ext uri="{BB962C8B-B14F-4D97-AF65-F5344CB8AC3E}">
        <p14:creationId xmlns:p14="http://schemas.microsoft.com/office/powerpoint/2010/main" val="8137472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EMCDDA_NEW_2014">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EMCDDA_NEW_2014</Template>
  <TotalTime>43612</TotalTime>
  <Words>1958</Words>
  <Application>Microsoft Office PowerPoint</Application>
  <PresentationFormat>On-screen Show (4:3)</PresentationFormat>
  <Paragraphs>250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EMCDDA_NEW_2014</vt:lpstr>
      <vt:lpstr>Use, harms and health responses to NPS in Europe:  findings from a multi-method study</vt:lpstr>
      <vt:lpstr>Study </vt:lpstr>
      <vt:lpstr>PowerPoint Presentation</vt:lpstr>
      <vt:lpstr>PowerPoint Presentation</vt:lpstr>
      <vt:lpstr>NPS who’s at risk and where?</vt:lpstr>
      <vt:lpstr>1 Nightlife </vt:lpstr>
      <vt:lpstr>2 Men Sex Men (MSM)</vt:lpstr>
      <vt:lpstr>3 Prison</vt:lpstr>
      <vt:lpstr>4 INJECTORS</vt:lpstr>
      <vt:lpstr>Hospitals and Emergency Services</vt:lpstr>
      <vt:lpstr>Treatment services</vt:lpstr>
      <vt:lpstr>PowerPoint Presentation</vt:lpstr>
      <vt:lpstr>ADAPTATION </vt:lpstr>
      <vt:lpstr>ADAPTATION </vt:lpstr>
      <vt:lpstr>ADAPTATION </vt:lpstr>
      <vt:lpstr>HEALTH RESPONCES NPS – NEEDS</vt:lpstr>
      <vt:lpstr>PowerPoint Presentation</vt:lpstr>
    </vt:vector>
  </TitlesOfParts>
  <Manager>EMCDDA</Manager>
  <Company>EMCDDA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trends in opioid substitution treatment: saturation or unmet need?</dc:title>
  <dc:creator>Alessandro Pirona</dc:creator>
  <cp:lastModifiedBy>DEMICI Vica</cp:lastModifiedBy>
  <cp:revision>95</cp:revision>
  <cp:lastPrinted>2016-11-11T11:35:22Z</cp:lastPrinted>
  <dcterms:created xsi:type="dcterms:W3CDTF">2014-09-17T15:41:40Z</dcterms:created>
  <dcterms:modified xsi:type="dcterms:W3CDTF">2016-11-21T20:19:27Z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EMCDDA</vt:lpwstr>
  </property>
  <property fmtid="{D5CDD505-2E9C-101B-9397-08002B2CF9AE}" pid="3" name="Organisation">
    <vt:lpwstr>EMCDDA</vt:lpwstr>
  </property>
  <property fmtid="{D5CDD505-2E9C-101B-9397-08002B2CF9AE}" pid="4" name="Category">
    <vt:lpwstr>Presentation</vt:lpwstr>
  </property>
</Properties>
</file>