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16" r:id="rId2"/>
    <p:sldMasterId id="2147483728" r:id="rId3"/>
    <p:sldMasterId id="2147483740" r:id="rId4"/>
    <p:sldMasterId id="2147484523" r:id="rId5"/>
  </p:sldMasterIdLst>
  <p:notesMasterIdLst>
    <p:notesMasterId r:id="rId24"/>
  </p:notesMasterIdLst>
  <p:sldIdLst>
    <p:sldId id="275" r:id="rId6"/>
    <p:sldId id="360" r:id="rId7"/>
    <p:sldId id="340" r:id="rId8"/>
    <p:sldId id="359" r:id="rId9"/>
    <p:sldId id="347" r:id="rId10"/>
    <p:sldId id="341" r:id="rId11"/>
    <p:sldId id="350" r:id="rId12"/>
    <p:sldId id="338" r:id="rId13"/>
    <p:sldId id="355" r:id="rId14"/>
    <p:sldId id="356" r:id="rId15"/>
    <p:sldId id="357" r:id="rId16"/>
    <p:sldId id="358" r:id="rId17"/>
    <p:sldId id="361" r:id="rId18"/>
    <p:sldId id="351" r:id="rId19"/>
    <p:sldId id="342" r:id="rId20"/>
    <p:sldId id="352" r:id="rId21"/>
    <p:sldId id="354" r:id="rId22"/>
    <p:sldId id="300" r:id="rId23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66FF66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6625" autoAdjust="0"/>
  </p:normalViewPr>
  <p:slideViewPr>
    <p:cSldViewPr>
      <p:cViewPr>
        <p:scale>
          <a:sx n="59" d="100"/>
          <a:sy n="59" d="100"/>
        </p:scale>
        <p:origin x="-17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01FBA-9E6D-4EB6-A53E-6D6EAF9A9248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8FCAEC1C-ADE0-43D5-A194-D9FF931C90C6}">
      <dgm:prSet phldrT="[טקסט]" custT="1"/>
      <dgm:spPr/>
      <dgm:t>
        <a:bodyPr/>
        <a:lstStyle/>
        <a:p>
          <a:pPr algn="ctr" rtl="0"/>
          <a:r>
            <a:rPr lang="en-US" sz="1800" b="1" dirty="0" smtClean="0"/>
            <a:t>2010  Derivatives  Law 1</a:t>
          </a:r>
          <a:endParaRPr lang="he-IL" sz="1800" b="1" dirty="0"/>
        </a:p>
      </dgm:t>
    </dgm:pt>
    <dgm:pt modelId="{9EEE807E-34D0-46EE-9567-AB952B15ACD0}" type="parTrans" cxnId="{C4F57FF3-3B3A-4978-B8D8-8F16F32DF95E}">
      <dgm:prSet/>
      <dgm:spPr/>
      <dgm:t>
        <a:bodyPr/>
        <a:lstStyle/>
        <a:p>
          <a:pPr algn="ctr" rtl="0"/>
          <a:endParaRPr lang="he-IL" sz="6000" b="0"/>
        </a:p>
      </dgm:t>
    </dgm:pt>
    <dgm:pt modelId="{49C5D902-1BE6-4E0D-AB0C-41B58D8FB3A9}" type="sibTrans" cxnId="{C4F57FF3-3B3A-4978-B8D8-8F16F32DF95E}">
      <dgm:prSet/>
      <dgm:spPr/>
      <dgm:t>
        <a:bodyPr/>
        <a:lstStyle/>
        <a:p>
          <a:pPr algn="ctr" rtl="0"/>
          <a:endParaRPr lang="he-IL" sz="6000" b="0"/>
        </a:p>
      </dgm:t>
    </dgm:pt>
    <dgm:pt modelId="{DED14A8F-06E2-4F87-A4C8-C33E62E3AB71}">
      <dgm:prSet phldrT="[טקסט]" custT="1"/>
      <dgm:spPr/>
      <dgm:t>
        <a:bodyPr/>
        <a:lstStyle/>
        <a:p>
          <a:pPr algn="ctr" rtl="0"/>
          <a:r>
            <a:rPr lang="en-US" sz="1800" b="0" dirty="0" smtClean="0"/>
            <a:t>Generic approach</a:t>
          </a:r>
          <a:endParaRPr lang="he-IL" sz="1800" b="0" dirty="0"/>
        </a:p>
      </dgm:t>
    </dgm:pt>
    <dgm:pt modelId="{84912F07-11A6-43E6-B24A-2EB51C774249}" type="parTrans" cxnId="{FEE78F47-0A18-4643-8C84-FAC9F993C8C8}">
      <dgm:prSet/>
      <dgm:spPr/>
      <dgm:t>
        <a:bodyPr/>
        <a:lstStyle/>
        <a:p>
          <a:pPr algn="ctr" rtl="0"/>
          <a:endParaRPr lang="he-IL" sz="6000" b="0"/>
        </a:p>
      </dgm:t>
    </dgm:pt>
    <dgm:pt modelId="{DCB12006-6D6E-4896-AA56-3505917E0656}" type="sibTrans" cxnId="{FEE78F47-0A18-4643-8C84-FAC9F993C8C8}">
      <dgm:prSet/>
      <dgm:spPr/>
      <dgm:t>
        <a:bodyPr/>
        <a:lstStyle/>
        <a:p>
          <a:pPr algn="ctr" rtl="0"/>
          <a:endParaRPr lang="he-IL" sz="6000" b="0"/>
        </a:p>
      </dgm:t>
    </dgm:pt>
    <dgm:pt modelId="{CB3ECF5A-0666-422B-B7B6-AC556EBD6081}">
      <dgm:prSet phldrT="[טקסט]" custT="1"/>
      <dgm:spPr/>
      <dgm:t>
        <a:bodyPr/>
        <a:lstStyle/>
        <a:p>
          <a:pPr algn="ctr" rtl="0"/>
          <a:r>
            <a:rPr lang="en-US" sz="1600" b="0" dirty="0" err="1" smtClean="0"/>
            <a:t>Amphetamine,Methamphe-tamine</a:t>
          </a:r>
          <a:r>
            <a:rPr lang="en-US" sz="1600" b="0" dirty="0" smtClean="0"/>
            <a:t>, Cathinone, </a:t>
          </a:r>
          <a:r>
            <a:rPr lang="en-US" sz="1600" b="0" dirty="0" err="1" smtClean="0"/>
            <a:t>Methcathinone</a:t>
          </a:r>
          <a:endParaRPr lang="he-IL" sz="1600" b="0" dirty="0"/>
        </a:p>
      </dgm:t>
    </dgm:pt>
    <dgm:pt modelId="{DDEE9A24-BDF7-4AAB-B406-AA6F6E217BA4}" type="parTrans" cxnId="{29D99F3F-E2C3-42AA-A846-FE1AF18BB6BD}">
      <dgm:prSet/>
      <dgm:spPr/>
      <dgm:t>
        <a:bodyPr/>
        <a:lstStyle/>
        <a:p>
          <a:pPr algn="ctr" rtl="0"/>
          <a:endParaRPr lang="he-IL" sz="6000" b="0"/>
        </a:p>
      </dgm:t>
    </dgm:pt>
    <dgm:pt modelId="{063532F4-A0F0-4165-AFC1-41D100BCE78A}" type="sibTrans" cxnId="{29D99F3F-E2C3-42AA-A846-FE1AF18BB6BD}">
      <dgm:prSet/>
      <dgm:spPr/>
      <dgm:t>
        <a:bodyPr/>
        <a:lstStyle/>
        <a:p>
          <a:pPr algn="ctr" rtl="0"/>
          <a:endParaRPr lang="he-IL" sz="6000" b="0"/>
        </a:p>
      </dgm:t>
    </dgm:pt>
    <dgm:pt modelId="{CFAA99B1-5226-46E4-A9D6-84038FE9D4A2}">
      <dgm:prSet phldrT="[טקסט]" custT="1"/>
      <dgm:spPr/>
      <dgm:t>
        <a:bodyPr/>
        <a:lstStyle/>
        <a:p>
          <a:pPr algn="ctr" rtl="0"/>
          <a:r>
            <a:rPr lang="en-US" sz="1800" b="1" dirty="0" smtClean="0"/>
            <a:t>2011</a:t>
          </a:r>
          <a:endParaRPr lang="he-IL" sz="1800" b="1" dirty="0"/>
        </a:p>
      </dgm:t>
    </dgm:pt>
    <dgm:pt modelId="{D047713A-5935-4586-9337-C5E11628D123}" type="parTrans" cxnId="{8FF52431-A75B-4274-B5AD-9FCF81558DB1}">
      <dgm:prSet/>
      <dgm:spPr/>
      <dgm:t>
        <a:bodyPr/>
        <a:lstStyle/>
        <a:p>
          <a:pPr algn="ctr" rtl="0"/>
          <a:endParaRPr lang="he-IL" sz="6000" b="0"/>
        </a:p>
      </dgm:t>
    </dgm:pt>
    <dgm:pt modelId="{BC2AC714-71BD-4EA9-BAA7-0F60F8408B89}" type="sibTrans" cxnId="{8FF52431-A75B-4274-B5AD-9FCF81558DB1}">
      <dgm:prSet/>
      <dgm:spPr/>
      <dgm:t>
        <a:bodyPr/>
        <a:lstStyle/>
        <a:p>
          <a:pPr algn="ctr" rtl="0"/>
          <a:endParaRPr lang="he-IL" sz="6000" b="0"/>
        </a:p>
      </dgm:t>
    </dgm:pt>
    <dgm:pt modelId="{43C78396-9FC1-43EA-93FA-9CCB03AB2CFA}">
      <dgm:prSet phldrT="[טקסט]" custT="1"/>
      <dgm:spPr/>
      <dgm:t>
        <a:bodyPr/>
        <a:lstStyle/>
        <a:p>
          <a:pPr algn="ctr" rtl="0"/>
          <a:r>
            <a:rPr lang="en-US" sz="1600" b="1" dirty="0" smtClean="0"/>
            <a:t>August 2013</a:t>
          </a:r>
          <a:endParaRPr lang="he-IL" sz="1600" b="1" dirty="0"/>
        </a:p>
      </dgm:t>
    </dgm:pt>
    <dgm:pt modelId="{D884527E-109E-4B39-A167-AF9098063CDF}" type="parTrans" cxnId="{75679A71-1333-461C-8857-761F791A37CF}">
      <dgm:prSet/>
      <dgm:spPr/>
      <dgm:t>
        <a:bodyPr/>
        <a:lstStyle/>
        <a:p>
          <a:pPr algn="ctr" rtl="0"/>
          <a:endParaRPr lang="he-IL" sz="6000" b="0"/>
        </a:p>
      </dgm:t>
    </dgm:pt>
    <dgm:pt modelId="{670D6FFE-A95C-4DF3-A278-7DA418CFA5F2}" type="sibTrans" cxnId="{75679A71-1333-461C-8857-761F791A37CF}">
      <dgm:prSet/>
      <dgm:spPr/>
      <dgm:t>
        <a:bodyPr/>
        <a:lstStyle/>
        <a:p>
          <a:pPr algn="ctr" rtl="0"/>
          <a:endParaRPr lang="he-IL" sz="6000" b="0"/>
        </a:p>
      </dgm:t>
    </dgm:pt>
    <dgm:pt modelId="{C7ADD0A7-1D3F-4A9A-95FF-37D5D33578F2}">
      <dgm:prSet phldrT="[טקסט]" custT="1"/>
      <dgm:spPr/>
      <dgm:t>
        <a:bodyPr/>
        <a:lstStyle/>
        <a:p>
          <a:pPr algn="ctr" rtl="0"/>
          <a:r>
            <a:rPr lang="en-US" sz="1800" b="0" dirty="0" smtClean="0"/>
            <a:t>2 Amino- </a:t>
          </a:r>
          <a:r>
            <a:rPr lang="en-US" sz="1800" b="0" dirty="0" err="1" smtClean="0"/>
            <a:t>indane</a:t>
          </a:r>
          <a:endParaRPr lang="he-IL" sz="1800" b="0" dirty="0"/>
        </a:p>
      </dgm:t>
    </dgm:pt>
    <dgm:pt modelId="{CD913601-2FFB-4AAE-9770-E45E05AAC738}" type="parTrans" cxnId="{B23A1A7B-65A4-48E3-ABBD-12B06905DF9F}">
      <dgm:prSet/>
      <dgm:spPr/>
      <dgm:t>
        <a:bodyPr/>
        <a:lstStyle/>
        <a:p>
          <a:pPr algn="ctr" rtl="0"/>
          <a:endParaRPr lang="he-IL" sz="6000" b="0"/>
        </a:p>
      </dgm:t>
    </dgm:pt>
    <dgm:pt modelId="{891971AB-2736-4F55-BB0B-020C1FC01A48}" type="sibTrans" cxnId="{B23A1A7B-65A4-48E3-ABBD-12B06905DF9F}">
      <dgm:prSet/>
      <dgm:spPr/>
      <dgm:t>
        <a:bodyPr/>
        <a:lstStyle/>
        <a:p>
          <a:pPr algn="ctr" rtl="0"/>
          <a:endParaRPr lang="he-IL" sz="6000" b="0"/>
        </a:p>
      </dgm:t>
    </dgm:pt>
    <dgm:pt modelId="{98E71C35-B84D-4A36-99EA-6D0786E48367}">
      <dgm:prSet phldrT="[טקסט]" custT="1"/>
      <dgm:spPr/>
      <dgm:t>
        <a:bodyPr/>
        <a:lstStyle/>
        <a:p>
          <a:pPr algn="ctr" rtl="0"/>
          <a:r>
            <a:rPr lang="en-US" sz="1600" b="1" dirty="0" smtClean="0"/>
            <a:t>May 2013</a:t>
          </a:r>
          <a:r>
            <a:rPr lang="he-IL" sz="1600" b="1" dirty="0" smtClean="0"/>
            <a:t> </a:t>
          </a:r>
          <a:r>
            <a:rPr lang="en-US" sz="1600" b="1" dirty="0" smtClean="0"/>
            <a:t>Derivatives Law 2 </a:t>
          </a:r>
          <a:endParaRPr lang="he-IL" sz="1600" b="1" dirty="0"/>
        </a:p>
      </dgm:t>
    </dgm:pt>
    <dgm:pt modelId="{2BE1D7F8-2C19-49CF-88D0-51F0984959E8}" type="parTrans" cxnId="{A0F3E37E-4544-4F12-A29D-F1DEED8F9CB6}">
      <dgm:prSet/>
      <dgm:spPr/>
      <dgm:t>
        <a:bodyPr/>
        <a:lstStyle/>
        <a:p>
          <a:pPr algn="ctr" rtl="0"/>
          <a:endParaRPr lang="he-IL" sz="6000" b="0"/>
        </a:p>
      </dgm:t>
    </dgm:pt>
    <dgm:pt modelId="{959CA823-3ACD-4677-88FD-D9959052A961}" type="sibTrans" cxnId="{A0F3E37E-4544-4F12-A29D-F1DEED8F9CB6}">
      <dgm:prSet/>
      <dgm:spPr/>
      <dgm:t>
        <a:bodyPr/>
        <a:lstStyle/>
        <a:p>
          <a:pPr algn="ctr" rtl="0"/>
          <a:endParaRPr lang="he-IL" sz="6000" b="0"/>
        </a:p>
      </dgm:t>
    </dgm:pt>
    <dgm:pt modelId="{7AECD345-1D2D-4322-BD65-3782AC458DBD}">
      <dgm:prSet phldrT="[טקסט]" custT="1"/>
      <dgm:spPr/>
      <dgm:t>
        <a:bodyPr/>
        <a:lstStyle/>
        <a:p>
          <a:pPr algn="ctr" rtl="0"/>
          <a:r>
            <a:rPr lang="en-US" sz="1800" b="0" dirty="0" smtClean="0"/>
            <a:t>Synthetic cannabinoids</a:t>
          </a:r>
          <a:endParaRPr lang="he-IL" sz="1800" b="0" dirty="0"/>
        </a:p>
      </dgm:t>
    </dgm:pt>
    <dgm:pt modelId="{F5EBC0CA-A8B4-407D-9A58-C2E1101BD9D8}" type="parTrans" cxnId="{74B45AC2-F6DC-4EE8-99B9-6C0DBDA5FC55}">
      <dgm:prSet/>
      <dgm:spPr/>
      <dgm:t>
        <a:bodyPr/>
        <a:lstStyle/>
        <a:p>
          <a:pPr algn="ctr" rtl="0"/>
          <a:endParaRPr lang="he-IL" sz="6000" b="0"/>
        </a:p>
      </dgm:t>
    </dgm:pt>
    <dgm:pt modelId="{60002F39-7E0E-4B19-9FED-B4E6D2F162FF}" type="sibTrans" cxnId="{74B45AC2-F6DC-4EE8-99B9-6C0DBDA5FC55}">
      <dgm:prSet/>
      <dgm:spPr/>
      <dgm:t>
        <a:bodyPr/>
        <a:lstStyle/>
        <a:p>
          <a:pPr algn="ctr" rtl="0"/>
          <a:endParaRPr lang="he-IL" sz="6000" b="0"/>
        </a:p>
      </dgm:t>
    </dgm:pt>
    <dgm:pt modelId="{69238DC9-570C-40D9-AF49-5585F069EF12}">
      <dgm:prSet phldrT="[טקסט]" custT="1"/>
      <dgm:spPr/>
      <dgm:t>
        <a:bodyPr/>
        <a:lstStyle/>
        <a:p>
          <a:pPr algn="ctr" rtl="0"/>
          <a:r>
            <a:rPr lang="en-US" sz="1800" b="0" dirty="0" smtClean="0"/>
            <a:t>NPS legislation (temporary for 3 yrs.)</a:t>
          </a:r>
          <a:endParaRPr lang="he-IL" sz="1800" b="0" dirty="0"/>
        </a:p>
      </dgm:t>
    </dgm:pt>
    <dgm:pt modelId="{A90A8CB1-1064-43A1-A6D8-10318B40B025}" type="parTrans" cxnId="{1529A3BA-342A-432F-AD56-BCBB01B422EA}">
      <dgm:prSet/>
      <dgm:spPr/>
      <dgm:t>
        <a:bodyPr/>
        <a:lstStyle/>
        <a:p>
          <a:pPr algn="ctr" rtl="0"/>
          <a:endParaRPr lang="he-IL" sz="6000" b="0"/>
        </a:p>
      </dgm:t>
    </dgm:pt>
    <dgm:pt modelId="{0F652232-9F7D-4225-B543-1F0F41B4700A}" type="sibTrans" cxnId="{1529A3BA-342A-432F-AD56-BCBB01B422EA}">
      <dgm:prSet/>
      <dgm:spPr/>
      <dgm:t>
        <a:bodyPr/>
        <a:lstStyle/>
        <a:p>
          <a:pPr algn="ctr" rtl="0"/>
          <a:endParaRPr lang="he-IL" sz="6000" b="0"/>
        </a:p>
      </dgm:t>
    </dgm:pt>
    <dgm:pt modelId="{32B87005-3D3F-43BB-8F0D-D940B187A43E}">
      <dgm:prSet phldrT="[טקסט]" custT="1"/>
      <dgm:spPr/>
      <dgm:t>
        <a:bodyPr/>
        <a:lstStyle/>
        <a:p>
          <a:pPr algn="ctr" rtl="0"/>
          <a:r>
            <a:rPr lang="en-US" sz="1800" b="0" dirty="0" smtClean="0"/>
            <a:t>August 2016</a:t>
          </a:r>
          <a:endParaRPr lang="he-IL" sz="1800" b="0" dirty="0"/>
        </a:p>
      </dgm:t>
    </dgm:pt>
    <dgm:pt modelId="{0D85D7FB-BAE8-4DFF-8CAF-31248F6A702C}" type="parTrans" cxnId="{CC4E732A-D177-4C3B-B6A2-325B8A45B439}">
      <dgm:prSet/>
      <dgm:spPr/>
      <dgm:t>
        <a:bodyPr/>
        <a:lstStyle/>
        <a:p>
          <a:pPr rtl="1"/>
          <a:endParaRPr lang="he-IL"/>
        </a:p>
      </dgm:t>
    </dgm:pt>
    <dgm:pt modelId="{9670C913-75EF-4832-AF1B-A87F4D831B33}" type="sibTrans" cxnId="{CC4E732A-D177-4C3B-B6A2-325B8A45B439}">
      <dgm:prSet/>
      <dgm:spPr/>
      <dgm:t>
        <a:bodyPr/>
        <a:lstStyle/>
        <a:p>
          <a:pPr rtl="1"/>
          <a:endParaRPr lang="he-IL"/>
        </a:p>
      </dgm:t>
    </dgm:pt>
    <dgm:pt modelId="{C50E7A54-F1A0-43AF-AEE0-2B6F1A9FD1BF}">
      <dgm:prSet phldrT="[טקסט]" custT="1"/>
      <dgm:spPr/>
      <dgm:t>
        <a:bodyPr/>
        <a:lstStyle/>
        <a:p>
          <a:pPr algn="ctr" rtl="0"/>
          <a:r>
            <a:rPr lang="en-US" sz="1800" b="0" dirty="0" smtClean="0"/>
            <a:t>NPS legislation </a:t>
          </a:r>
        </a:p>
        <a:p>
          <a:pPr algn="ctr" rtl="0"/>
          <a:r>
            <a:rPr lang="en-US" sz="1800" b="0" dirty="0" smtClean="0"/>
            <a:t>(permanent) </a:t>
          </a:r>
          <a:endParaRPr lang="he-IL" sz="1800" b="0" dirty="0"/>
        </a:p>
      </dgm:t>
    </dgm:pt>
    <dgm:pt modelId="{1039F39C-9B41-49BA-9821-432CD4FE042C}" type="parTrans" cxnId="{9D31E897-BCC8-4EB6-B99A-A78EC183B8DC}">
      <dgm:prSet/>
      <dgm:spPr/>
      <dgm:t>
        <a:bodyPr/>
        <a:lstStyle/>
        <a:p>
          <a:pPr rtl="1"/>
          <a:endParaRPr lang="he-IL"/>
        </a:p>
      </dgm:t>
    </dgm:pt>
    <dgm:pt modelId="{816FC643-751A-4AAB-A258-477120A80F52}" type="sibTrans" cxnId="{9D31E897-BCC8-4EB6-B99A-A78EC183B8DC}">
      <dgm:prSet/>
      <dgm:spPr/>
      <dgm:t>
        <a:bodyPr/>
        <a:lstStyle/>
        <a:p>
          <a:pPr rtl="1"/>
          <a:endParaRPr lang="he-IL"/>
        </a:p>
      </dgm:t>
    </dgm:pt>
    <dgm:pt modelId="{BF63625D-8B6F-46FA-9645-376396ABCAD0}" type="pres">
      <dgm:prSet presAssocID="{58301FBA-9E6D-4EB6-A53E-6D6EAF9A924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5F8FC279-504E-481D-B67F-A83FE099D897}" type="pres">
      <dgm:prSet presAssocID="{8FCAEC1C-ADE0-43D5-A194-D9FF931C90C6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14529A-0041-49B8-A40E-0352E0D71A57}" type="pres">
      <dgm:prSet presAssocID="{8FCAEC1C-ADE0-43D5-A194-D9FF931C90C6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9C7FE2-9EB6-4A7F-BD14-6543B3F8739F}" type="pres">
      <dgm:prSet presAssocID="{CFAA99B1-5226-46E4-A9D6-84038FE9D4A2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A1A5A89-3E26-430B-B82B-4F5D726A5A81}" type="pres">
      <dgm:prSet presAssocID="{CFAA99B1-5226-46E4-A9D6-84038FE9D4A2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5972448-4F68-4EB9-9068-6632B1632B7F}" type="pres">
      <dgm:prSet presAssocID="{98E71C35-B84D-4A36-99EA-6D0786E48367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185AC3A-6F8F-4005-A81A-95561967BDA7}" type="pres">
      <dgm:prSet presAssocID="{98E71C35-B84D-4A36-99EA-6D0786E48367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ACC431-E8B0-4816-8F5A-B5F0FA8E6DCF}" type="pres">
      <dgm:prSet presAssocID="{43C78396-9FC1-43EA-93FA-9CCB03AB2CF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9F48E95-AD60-4264-8ABA-2EB41FA7BD50}" type="pres">
      <dgm:prSet presAssocID="{43C78396-9FC1-43EA-93FA-9CCB03AB2CF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35F933-052C-49E6-A438-B75C13CD5E40}" type="pres">
      <dgm:prSet presAssocID="{32B87005-3D3F-43BB-8F0D-D940B187A43E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5585160-4E0B-487F-9584-5667A1CD7564}" type="pres">
      <dgm:prSet presAssocID="{32B87005-3D3F-43BB-8F0D-D940B187A43E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D31E897-BCC8-4EB6-B99A-A78EC183B8DC}" srcId="{32B87005-3D3F-43BB-8F0D-D940B187A43E}" destId="{C50E7A54-F1A0-43AF-AEE0-2B6F1A9FD1BF}" srcOrd="0" destOrd="0" parTransId="{1039F39C-9B41-49BA-9821-432CD4FE042C}" sibTransId="{816FC643-751A-4AAB-A258-477120A80F52}"/>
    <dgm:cxn modelId="{C4F57FF3-3B3A-4978-B8D8-8F16F32DF95E}" srcId="{58301FBA-9E6D-4EB6-A53E-6D6EAF9A9248}" destId="{8FCAEC1C-ADE0-43D5-A194-D9FF931C90C6}" srcOrd="0" destOrd="0" parTransId="{9EEE807E-34D0-46EE-9567-AB952B15ACD0}" sibTransId="{49C5D902-1BE6-4E0D-AB0C-41B58D8FB3A9}"/>
    <dgm:cxn modelId="{3E6C0C5F-98F0-444E-8FE1-A64D7ADF3C30}" type="presOf" srcId="{69238DC9-570C-40D9-AF49-5585F069EF12}" destId="{F9F48E95-AD60-4264-8ABA-2EB41FA7BD50}" srcOrd="0" destOrd="0" presId="urn:microsoft.com/office/officeart/2009/3/layout/IncreasingArrowsProcess"/>
    <dgm:cxn modelId="{A0F3E37E-4544-4F12-A29D-F1DEED8F9CB6}" srcId="{58301FBA-9E6D-4EB6-A53E-6D6EAF9A9248}" destId="{98E71C35-B84D-4A36-99EA-6D0786E48367}" srcOrd="2" destOrd="0" parTransId="{2BE1D7F8-2C19-49CF-88D0-51F0984959E8}" sibTransId="{959CA823-3ACD-4677-88FD-D9959052A961}"/>
    <dgm:cxn modelId="{E954EC4B-BB0C-456B-96C8-7332EB5BBC4A}" type="presOf" srcId="{32B87005-3D3F-43BB-8F0D-D940B187A43E}" destId="{5035F933-052C-49E6-A438-B75C13CD5E40}" srcOrd="0" destOrd="0" presId="urn:microsoft.com/office/officeart/2009/3/layout/IncreasingArrowsProcess"/>
    <dgm:cxn modelId="{FEE78F47-0A18-4643-8C84-FAC9F993C8C8}" srcId="{8FCAEC1C-ADE0-43D5-A194-D9FF931C90C6}" destId="{DED14A8F-06E2-4F87-A4C8-C33E62E3AB71}" srcOrd="0" destOrd="0" parTransId="{84912F07-11A6-43E6-B24A-2EB51C774249}" sibTransId="{DCB12006-6D6E-4896-AA56-3505917E0656}"/>
    <dgm:cxn modelId="{75679A71-1333-461C-8857-761F791A37CF}" srcId="{58301FBA-9E6D-4EB6-A53E-6D6EAF9A9248}" destId="{43C78396-9FC1-43EA-93FA-9CCB03AB2CFA}" srcOrd="3" destOrd="0" parTransId="{D884527E-109E-4B39-A167-AF9098063CDF}" sibTransId="{670D6FFE-A95C-4DF3-A278-7DA418CFA5F2}"/>
    <dgm:cxn modelId="{EE3BE420-6F06-48B1-8F92-AAEE8A57F90A}" type="presOf" srcId="{8FCAEC1C-ADE0-43D5-A194-D9FF931C90C6}" destId="{5F8FC279-504E-481D-B67F-A83FE099D897}" srcOrd="0" destOrd="0" presId="urn:microsoft.com/office/officeart/2009/3/layout/IncreasingArrowsProcess"/>
    <dgm:cxn modelId="{468D8C21-E2D4-49CA-BF33-2283782E334C}" type="presOf" srcId="{CFAA99B1-5226-46E4-A9D6-84038FE9D4A2}" destId="{ED9C7FE2-9EB6-4A7F-BD14-6543B3F8739F}" srcOrd="0" destOrd="0" presId="urn:microsoft.com/office/officeart/2009/3/layout/IncreasingArrowsProcess"/>
    <dgm:cxn modelId="{FF6B5E0C-9F1B-419B-80C5-A327C9A720BC}" type="presOf" srcId="{C7ADD0A7-1D3F-4A9A-95FF-37D5D33578F2}" destId="{BA1A5A89-3E26-430B-B82B-4F5D726A5A81}" srcOrd="0" destOrd="0" presId="urn:microsoft.com/office/officeart/2009/3/layout/IncreasingArrowsProcess"/>
    <dgm:cxn modelId="{C2AC94BE-EEF5-4C7F-8E1E-2083A54538C6}" type="presOf" srcId="{58301FBA-9E6D-4EB6-A53E-6D6EAF9A9248}" destId="{BF63625D-8B6F-46FA-9645-376396ABCAD0}" srcOrd="0" destOrd="0" presId="urn:microsoft.com/office/officeart/2009/3/layout/IncreasingArrowsProcess"/>
    <dgm:cxn modelId="{74B45AC2-F6DC-4EE8-99B9-6C0DBDA5FC55}" srcId="{98E71C35-B84D-4A36-99EA-6D0786E48367}" destId="{7AECD345-1D2D-4322-BD65-3782AC458DBD}" srcOrd="0" destOrd="0" parTransId="{F5EBC0CA-A8B4-407D-9A58-C2E1101BD9D8}" sibTransId="{60002F39-7E0E-4B19-9FED-B4E6D2F162FF}"/>
    <dgm:cxn modelId="{5C98908B-6F50-4BDC-BBA6-896EE5C55BF2}" type="presOf" srcId="{C50E7A54-F1A0-43AF-AEE0-2B6F1A9FD1BF}" destId="{25585160-4E0B-487F-9584-5667A1CD7564}" srcOrd="0" destOrd="0" presId="urn:microsoft.com/office/officeart/2009/3/layout/IncreasingArrowsProcess"/>
    <dgm:cxn modelId="{5F0C4F4E-8BEB-4FB1-BF19-80EF8700B230}" type="presOf" srcId="{7AECD345-1D2D-4322-BD65-3782AC458DBD}" destId="{F185AC3A-6F8F-4005-A81A-95561967BDA7}" srcOrd="0" destOrd="0" presId="urn:microsoft.com/office/officeart/2009/3/layout/IncreasingArrowsProcess"/>
    <dgm:cxn modelId="{29D99F3F-E2C3-42AA-A846-FE1AF18BB6BD}" srcId="{8FCAEC1C-ADE0-43D5-A194-D9FF931C90C6}" destId="{CB3ECF5A-0666-422B-B7B6-AC556EBD6081}" srcOrd="1" destOrd="0" parTransId="{DDEE9A24-BDF7-4AAB-B406-AA6F6E217BA4}" sibTransId="{063532F4-A0F0-4165-AFC1-41D100BCE78A}"/>
    <dgm:cxn modelId="{1529A3BA-342A-432F-AD56-BCBB01B422EA}" srcId="{43C78396-9FC1-43EA-93FA-9CCB03AB2CFA}" destId="{69238DC9-570C-40D9-AF49-5585F069EF12}" srcOrd="0" destOrd="0" parTransId="{A90A8CB1-1064-43A1-A6D8-10318B40B025}" sibTransId="{0F652232-9F7D-4225-B543-1F0F41B4700A}"/>
    <dgm:cxn modelId="{8FF52431-A75B-4274-B5AD-9FCF81558DB1}" srcId="{58301FBA-9E6D-4EB6-A53E-6D6EAF9A9248}" destId="{CFAA99B1-5226-46E4-A9D6-84038FE9D4A2}" srcOrd="1" destOrd="0" parTransId="{D047713A-5935-4586-9337-C5E11628D123}" sibTransId="{BC2AC714-71BD-4EA9-BAA7-0F60F8408B89}"/>
    <dgm:cxn modelId="{8988E405-A66A-4E95-B24F-BCC1F1CD6E59}" type="presOf" srcId="{43C78396-9FC1-43EA-93FA-9CCB03AB2CFA}" destId="{39ACC431-E8B0-4816-8F5A-B5F0FA8E6DCF}" srcOrd="0" destOrd="0" presId="urn:microsoft.com/office/officeart/2009/3/layout/IncreasingArrowsProcess"/>
    <dgm:cxn modelId="{A0F08D25-F17B-43C9-8F3A-DD2A60F87B7E}" type="presOf" srcId="{DED14A8F-06E2-4F87-A4C8-C33E62E3AB71}" destId="{4014529A-0041-49B8-A40E-0352E0D71A57}" srcOrd="0" destOrd="0" presId="urn:microsoft.com/office/officeart/2009/3/layout/IncreasingArrowsProcess"/>
    <dgm:cxn modelId="{F6EE4E5D-85E8-4126-A46A-A5D567275CC5}" type="presOf" srcId="{98E71C35-B84D-4A36-99EA-6D0786E48367}" destId="{85972448-4F68-4EB9-9068-6632B1632B7F}" srcOrd="0" destOrd="0" presId="urn:microsoft.com/office/officeart/2009/3/layout/IncreasingArrowsProcess"/>
    <dgm:cxn modelId="{B23A1A7B-65A4-48E3-ABBD-12B06905DF9F}" srcId="{CFAA99B1-5226-46E4-A9D6-84038FE9D4A2}" destId="{C7ADD0A7-1D3F-4A9A-95FF-37D5D33578F2}" srcOrd="0" destOrd="0" parTransId="{CD913601-2FFB-4AAE-9770-E45E05AAC738}" sibTransId="{891971AB-2736-4F55-BB0B-020C1FC01A48}"/>
    <dgm:cxn modelId="{CC4E732A-D177-4C3B-B6A2-325B8A45B439}" srcId="{58301FBA-9E6D-4EB6-A53E-6D6EAF9A9248}" destId="{32B87005-3D3F-43BB-8F0D-D940B187A43E}" srcOrd="4" destOrd="0" parTransId="{0D85D7FB-BAE8-4DFF-8CAF-31248F6A702C}" sibTransId="{9670C913-75EF-4832-AF1B-A87F4D831B33}"/>
    <dgm:cxn modelId="{82EC7E84-5612-4C1F-B4F5-74F3A655E368}" type="presOf" srcId="{CB3ECF5A-0666-422B-B7B6-AC556EBD6081}" destId="{4014529A-0041-49B8-A40E-0352E0D71A57}" srcOrd="0" destOrd="1" presId="urn:microsoft.com/office/officeart/2009/3/layout/IncreasingArrowsProcess"/>
    <dgm:cxn modelId="{872E361F-2F50-4E9B-8C70-6D81CC711994}" type="presParOf" srcId="{BF63625D-8B6F-46FA-9645-376396ABCAD0}" destId="{5F8FC279-504E-481D-B67F-A83FE099D897}" srcOrd="0" destOrd="0" presId="urn:microsoft.com/office/officeart/2009/3/layout/IncreasingArrowsProcess"/>
    <dgm:cxn modelId="{E6588ADE-E3A8-4F22-968D-9E49018ADD32}" type="presParOf" srcId="{BF63625D-8B6F-46FA-9645-376396ABCAD0}" destId="{4014529A-0041-49B8-A40E-0352E0D71A57}" srcOrd="1" destOrd="0" presId="urn:microsoft.com/office/officeart/2009/3/layout/IncreasingArrowsProcess"/>
    <dgm:cxn modelId="{F4ECD33A-CBE4-4927-88E7-EE0B488D3F23}" type="presParOf" srcId="{BF63625D-8B6F-46FA-9645-376396ABCAD0}" destId="{ED9C7FE2-9EB6-4A7F-BD14-6543B3F8739F}" srcOrd="2" destOrd="0" presId="urn:microsoft.com/office/officeart/2009/3/layout/IncreasingArrowsProcess"/>
    <dgm:cxn modelId="{F2224505-57FB-4866-A004-FBED5409FC1D}" type="presParOf" srcId="{BF63625D-8B6F-46FA-9645-376396ABCAD0}" destId="{BA1A5A89-3E26-430B-B82B-4F5D726A5A81}" srcOrd="3" destOrd="0" presId="urn:microsoft.com/office/officeart/2009/3/layout/IncreasingArrowsProcess"/>
    <dgm:cxn modelId="{87AB693A-1F7C-4925-8304-7C396E7B67C4}" type="presParOf" srcId="{BF63625D-8B6F-46FA-9645-376396ABCAD0}" destId="{85972448-4F68-4EB9-9068-6632B1632B7F}" srcOrd="4" destOrd="0" presId="urn:microsoft.com/office/officeart/2009/3/layout/IncreasingArrowsProcess"/>
    <dgm:cxn modelId="{615AF20C-FED5-4656-BD44-857CBBF08DC1}" type="presParOf" srcId="{BF63625D-8B6F-46FA-9645-376396ABCAD0}" destId="{F185AC3A-6F8F-4005-A81A-95561967BDA7}" srcOrd="5" destOrd="0" presId="urn:microsoft.com/office/officeart/2009/3/layout/IncreasingArrowsProcess"/>
    <dgm:cxn modelId="{5CB8B035-56DA-4944-A403-2F6D1F612E33}" type="presParOf" srcId="{BF63625D-8B6F-46FA-9645-376396ABCAD0}" destId="{39ACC431-E8B0-4816-8F5A-B5F0FA8E6DCF}" srcOrd="6" destOrd="0" presId="urn:microsoft.com/office/officeart/2009/3/layout/IncreasingArrowsProcess"/>
    <dgm:cxn modelId="{3F6A00DC-BF9F-47DD-AE75-120FD82970AB}" type="presParOf" srcId="{BF63625D-8B6F-46FA-9645-376396ABCAD0}" destId="{F9F48E95-AD60-4264-8ABA-2EB41FA7BD50}" srcOrd="7" destOrd="0" presId="urn:microsoft.com/office/officeart/2009/3/layout/IncreasingArrowsProcess"/>
    <dgm:cxn modelId="{30D17266-54F6-4888-8F4A-BEF38FA039A1}" type="presParOf" srcId="{BF63625D-8B6F-46FA-9645-376396ABCAD0}" destId="{5035F933-052C-49E6-A438-B75C13CD5E40}" srcOrd="8" destOrd="0" presId="urn:microsoft.com/office/officeart/2009/3/layout/IncreasingArrowsProcess"/>
    <dgm:cxn modelId="{CA06D064-8553-40B1-8213-97F824BBEFB9}" type="presParOf" srcId="{BF63625D-8B6F-46FA-9645-376396ABCAD0}" destId="{25585160-4E0B-487F-9584-5667A1CD7564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8127F-E28B-4782-80CC-FF94EEFA73B6}" type="doc">
      <dgm:prSet loTypeId="urn:microsoft.com/office/officeart/2005/8/layout/cycle6" loCatId="relationship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pPr rtl="1"/>
          <a:endParaRPr lang="he-IL"/>
        </a:p>
      </dgm:t>
    </dgm:pt>
    <dgm:pt modelId="{C2265A47-DBB2-49CA-BF16-745A4369CC0A}">
      <dgm:prSet phldrT="[טקסט]" custT="1"/>
      <dgm:spPr/>
      <dgm:t>
        <a:bodyPr/>
        <a:lstStyle/>
        <a:p>
          <a:pPr rtl="0"/>
          <a:r>
            <a:rPr lang="en-US" sz="1800" dirty="0" smtClean="0"/>
            <a:t>Israel Police</a:t>
          </a:r>
          <a:endParaRPr lang="he-IL" sz="1800" dirty="0"/>
        </a:p>
      </dgm:t>
    </dgm:pt>
    <dgm:pt modelId="{0930A4B1-9CAC-4D33-A9A2-92C8456919EE}" type="parTrans" cxnId="{F0ADD22A-5F13-408C-BDFC-983E58C44D0F}">
      <dgm:prSet/>
      <dgm:spPr/>
      <dgm:t>
        <a:bodyPr/>
        <a:lstStyle/>
        <a:p>
          <a:pPr rtl="0"/>
          <a:endParaRPr lang="he-IL" sz="2400"/>
        </a:p>
      </dgm:t>
    </dgm:pt>
    <dgm:pt modelId="{BBD8CCB8-F15E-4F1C-9F38-5C68382D4ADC}" type="sibTrans" cxnId="{F0ADD22A-5F13-408C-BDFC-983E58C44D0F}">
      <dgm:prSet/>
      <dgm:spPr/>
      <dgm:t>
        <a:bodyPr/>
        <a:lstStyle/>
        <a:p>
          <a:pPr rtl="0"/>
          <a:endParaRPr lang="he-IL" sz="2400"/>
        </a:p>
      </dgm:t>
    </dgm:pt>
    <dgm:pt modelId="{CAA37928-973A-4788-860E-0C048E90CA6B}">
      <dgm:prSet phldrT="[טקסט]" custT="1"/>
      <dgm:spPr/>
      <dgm:t>
        <a:bodyPr/>
        <a:lstStyle/>
        <a:p>
          <a:pPr rtl="0"/>
          <a:r>
            <a:rPr lang="en-US" sz="1800" dirty="0" smtClean="0"/>
            <a:t>Ministry of Health</a:t>
          </a:r>
        </a:p>
        <a:p>
          <a:pPr rtl="0"/>
          <a:r>
            <a:rPr lang="en-US" sz="1800" dirty="0" smtClean="0"/>
            <a:t>(Dangerous substances)</a:t>
          </a:r>
          <a:endParaRPr lang="he-IL" sz="1800" dirty="0"/>
        </a:p>
      </dgm:t>
    </dgm:pt>
    <dgm:pt modelId="{63FFBDD6-3D63-409C-9D0E-EC7F8E290ECB}" type="parTrans" cxnId="{5281CAD4-CAA1-434C-BCF8-3EF5BBFC414D}">
      <dgm:prSet/>
      <dgm:spPr/>
      <dgm:t>
        <a:bodyPr/>
        <a:lstStyle/>
        <a:p>
          <a:pPr rtl="0"/>
          <a:endParaRPr lang="he-IL" sz="2400"/>
        </a:p>
      </dgm:t>
    </dgm:pt>
    <dgm:pt modelId="{18CCD82B-25C1-4859-B348-561C6C81FE4C}" type="sibTrans" cxnId="{5281CAD4-CAA1-434C-BCF8-3EF5BBFC414D}">
      <dgm:prSet/>
      <dgm:spPr/>
      <dgm:t>
        <a:bodyPr/>
        <a:lstStyle/>
        <a:p>
          <a:pPr rtl="0"/>
          <a:endParaRPr lang="he-IL" sz="2400"/>
        </a:p>
      </dgm:t>
    </dgm:pt>
    <dgm:pt modelId="{ECB5DBDF-AD74-4BD5-B5DE-7F1C2350E030}">
      <dgm:prSet phldrT="[טקסט]" custT="1"/>
      <dgm:spPr/>
      <dgm:t>
        <a:bodyPr/>
        <a:lstStyle/>
        <a:p>
          <a:pPr rtl="0"/>
          <a:r>
            <a:rPr lang="en-US" sz="1800" dirty="0" smtClean="0"/>
            <a:t>Customs-</a:t>
          </a:r>
        </a:p>
        <a:p>
          <a:pPr rtl="0"/>
          <a:r>
            <a:rPr lang="en-US" sz="1800" dirty="0" smtClean="0"/>
            <a:t>Tax  Authority</a:t>
          </a:r>
        </a:p>
        <a:p>
          <a:pPr rtl="0"/>
          <a:r>
            <a:rPr lang="en-US" sz="1800" dirty="0" smtClean="0"/>
            <a:t>(Taxes)</a:t>
          </a:r>
          <a:endParaRPr lang="he-IL" sz="1800" dirty="0"/>
        </a:p>
      </dgm:t>
    </dgm:pt>
    <dgm:pt modelId="{C0869416-BFD6-45A1-932D-B2FFA3598761}" type="parTrans" cxnId="{951C2C02-9591-4CA3-AF25-C405E94A6FC3}">
      <dgm:prSet/>
      <dgm:spPr/>
      <dgm:t>
        <a:bodyPr/>
        <a:lstStyle/>
        <a:p>
          <a:pPr rtl="0"/>
          <a:endParaRPr lang="he-IL" sz="2400"/>
        </a:p>
      </dgm:t>
    </dgm:pt>
    <dgm:pt modelId="{66C7B934-DBD6-487E-8E6D-200B88149ED2}" type="sibTrans" cxnId="{951C2C02-9591-4CA3-AF25-C405E94A6FC3}">
      <dgm:prSet/>
      <dgm:spPr/>
      <dgm:t>
        <a:bodyPr/>
        <a:lstStyle/>
        <a:p>
          <a:pPr rtl="0"/>
          <a:endParaRPr lang="he-IL" sz="2400"/>
        </a:p>
      </dgm:t>
    </dgm:pt>
    <dgm:pt modelId="{AAEAD7C3-2473-4BB8-A907-6E2CC32AE7F2}">
      <dgm:prSet phldrT="[טקסט]" custT="1"/>
      <dgm:spPr/>
      <dgm:t>
        <a:bodyPr/>
        <a:lstStyle/>
        <a:p>
          <a:pPr rtl="0"/>
          <a:r>
            <a:rPr lang="en-US" sz="1800" dirty="0" smtClean="0"/>
            <a:t>Municipalities</a:t>
          </a:r>
          <a:br>
            <a:rPr lang="en-US" sz="1800" dirty="0" smtClean="0"/>
          </a:br>
          <a:r>
            <a:rPr lang="en-US" sz="1600" dirty="0" smtClean="0"/>
            <a:t>(</a:t>
          </a:r>
          <a:r>
            <a:rPr lang="en-US" sz="1800" dirty="0" smtClean="0"/>
            <a:t>Business Licenses</a:t>
          </a:r>
          <a:r>
            <a:rPr lang="en-US" sz="1600" dirty="0" smtClean="0"/>
            <a:t>)</a:t>
          </a:r>
          <a:endParaRPr lang="he-IL" sz="1800" dirty="0"/>
        </a:p>
      </dgm:t>
    </dgm:pt>
    <dgm:pt modelId="{70FA50CC-1495-4E65-8731-E87EF946259E}" type="parTrans" cxnId="{36CC850D-111C-419A-8B1E-A67260F7CAC9}">
      <dgm:prSet/>
      <dgm:spPr/>
      <dgm:t>
        <a:bodyPr/>
        <a:lstStyle/>
        <a:p>
          <a:pPr rtl="0"/>
          <a:endParaRPr lang="he-IL" sz="2400"/>
        </a:p>
      </dgm:t>
    </dgm:pt>
    <dgm:pt modelId="{CA48FD61-EC05-4295-8A5E-432C880E6D01}" type="sibTrans" cxnId="{36CC850D-111C-419A-8B1E-A67260F7CAC9}">
      <dgm:prSet/>
      <dgm:spPr/>
      <dgm:t>
        <a:bodyPr/>
        <a:lstStyle/>
        <a:p>
          <a:pPr rtl="0"/>
          <a:endParaRPr lang="he-IL" sz="2400"/>
        </a:p>
      </dgm:t>
    </dgm:pt>
    <dgm:pt modelId="{62E71692-5FE3-489D-9863-3E517D3752E3}">
      <dgm:prSet phldrT="[טקסט]" custT="1"/>
      <dgm:spPr/>
      <dgm:t>
        <a:bodyPr/>
        <a:lstStyle/>
        <a:p>
          <a:pPr rtl="0"/>
          <a:r>
            <a:rPr lang="en-US" sz="1800" dirty="0" smtClean="0"/>
            <a:t>Israel Consumer Protection and Fair Trade Authority</a:t>
          </a:r>
        </a:p>
        <a:p>
          <a:pPr rtl="0"/>
          <a:r>
            <a:rPr lang="en-US" sz="1800" dirty="0" smtClean="0"/>
            <a:t>(Labelling)</a:t>
          </a:r>
          <a:endParaRPr lang="he-IL" sz="1800" dirty="0"/>
        </a:p>
      </dgm:t>
    </dgm:pt>
    <dgm:pt modelId="{43A74D43-0174-41E8-B3D0-E0A268D28FCA}" type="parTrans" cxnId="{F5CEB7EA-7A9F-463D-9C19-6C1698A82C23}">
      <dgm:prSet/>
      <dgm:spPr/>
      <dgm:t>
        <a:bodyPr/>
        <a:lstStyle/>
        <a:p>
          <a:pPr rtl="0"/>
          <a:endParaRPr lang="he-IL" sz="2400"/>
        </a:p>
      </dgm:t>
    </dgm:pt>
    <dgm:pt modelId="{043D120C-83D8-4927-97AC-509FCB606A08}" type="sibTrans" cxnId="{F5CEB7EA-7A9F-463D-9C19-6C1698A82C23}">
      <dgm:prSet/>
      <dgm:spPr/>
      <dgm:t>
        <a:bodyPr/>
        <a:lstStyle/>
        <a:p>
          <a:pPr rtl="0"/>
          <a:endParaRPr lang="he-IL" sz="2400"/>
        </a:p>
      </dgm:t>
    </dgm:pt>
    <dgm:pt modelId="{238B36E7-C507-4088-B540-FE5635E8F53D}" type="pres">
      <dgm:prSet presAssocID="{6078127F-E28B-4782-80CC-FF94EEFA73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F518F8A-DA86-4B61-A408-D49C4F560C8F}" type="pres">
      <dgm:prSet presAssocID="{C2265A47-DBB2-49CA-BF16-745A4369CC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6A3D6AC-75AF-4BCE-B6FD-5D5847D059D6}" type="pres">
      <dgm:prSet presAssocID="{C2265A47-DBB2-49CA-BF16-745A4369CC0A}" presName="spNode" presStyleCnt="0"/>
      <dgm:spPr/>
      <dgm:t>
        <a:bodyPr/>
        <a:lstStyle/>
        <a:p>
          <a:pPr rtl="1"/>
          <a:endParaRPr lang="he-IL"/>
        </a:p>
      </dgm:t>
    </dgm:pt>
    <dgm:pt modelId="{3C1A87B5-F788-420C-8B49-676DFDB6FE59}" type="pres">
      <dgm:prSet presAssocID="{BBD8CCB8-F15E-4F1C-9F38-5C68382D4ADC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9B3F2119-96D6-4ED4-B71B-0E5682518ED2}" type="pres">
      <dgm:prSet presAssocID="{CAA37928-973A-4788-860E-0C048E90CA6B}" presName="node" presStyleLbl="node1" presStyleIdx="1" presStyleCnt="5" custScaleX="143581" custScaleY="989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B970F70-C161-42A3-BB85-D5119BFA86AE}" type="pres">
      <dgm:prSet presAssocID="{CAA37928-973A-4788-860E-0C048E90CA6B}" presName="spNode" presStyleCnt="0"/>
      <dgm:spPr/>
      <dgm:t>
        <a:bodyPr/>
        <a:lstStyle/>
        <a:p>
          <a:pPr rtl="1"/>
          <a:endParaRPr lang="he-IL"/>
        </a:p>
      </dgm:t>
    </dgm:pt>
    <dgm:pt modelId="{219A8EE0-75BE-426C-B5BC-59F4EC6598A3}" type="pres">
      <dgm:prSet presAssocID="{18CCD82B-25C1-4859-B348-561C6C81FE4C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C5FBE660-86D3-40C2-93E8-627AEA107732}" type="pres">
      <dgm:prSet presAssocID="{ECB5DBDF-AD74-4BD5-B5DE-7F1C2350E030}" presName="node" presStyleLbl="node1" presStyleIdx="2" presStyleCnt="5" custScaleX="149464" custRadScaleRad="108531" custRadScaleInc="-3952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9E42F2-C53B-4D4C-972B-DE62E84E9B04}" type="pres">
      <dgm:prSet presAssocID="{ECB5DBDF-AD74-4BD5-B5DE-7F1C2350E030}" presName="spNode" presStyleCnt="0"/>
      <dgm:spPr/>
      <dgm:t>
        <a:bodyPr/>
        <a:lstStyle/>
        <a:p>
          <a:pPr rtl="1"/>
          <a:endParaRPr lang="he-IL"/>
        </a:p>
      </dgm:t>
    </dgm:pt>
    <dgm:pt modelId="{AC74BFAE-FCF1-425A-95FE-9B6D936A89D8}" type="pres">
      <dgm:prSet presAssocID="{66C7B934-DBD6-487E-8E6D-200B88149ED2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F89062A8-55F3-4FE6-A5D4-780E8EFFC6B4}" type="pres">
      <dgm:prSet presAssocID="{62E71692-5FE3-489D-9863-3E517D3752E3}" presName="node" presStyleLbl="node1" presStyleIdx="3" presStyleCnt="5" custScaleX="152775" custScaleY="132472" custRadScaleRad="92939" custRadScaleInc="611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135556-FB51-4B43-B502-27B2E88B4E69}" type="pres">
      <dgm:prSet presAssocID="{62E71692-5FE3-489D-9863-3E517D3752E3}" presName="spNode" presStyleCnt="0"/>
      <dgm:spPr/>
      <dgm:t>
        <a:bodyPr/>
        <a:lstStyle/>
        <a:p>
          <a:pPr rtl="1"/>
          <a:endParaRPr lang="he-IL"/>
        </a:p>
      </dgm:t>
    </dgm:pt>
    <dgm:pt modelId="{53306E00-0C11-4DB6-BF60-CB35590948AE}" type="pres">
      <dgm:prSet presAssocID="{043D120C-83D8-4927-97AC-509FCB606A08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60957E07-7327-49AC-A7C6-1D8D47DD7CD9}" type="pres">
      <dgm:prSet presAssocID="{AAEAD7C3-2473-4BB8-A907-6E2CC32AE7F2}" presName="node" presStyleLbl="node1" presStyleIdx="4" presStyleCnt="5" custScaleX="16954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126C7C2-2367-4BBC-B9FD-8D2DBC76D623}" type="pres">
      <dgm:prSet presAssocID="{AAEAD7C3-2473-4BB8-A907-6E2CC32AE7F2}" presName="spNode" presStyleCnt="0"/>
      <dgm:spPr/>
      <dgm:t>
        <a:bodyPr/>
        <a:lstStyle/>
        <a:p>
          <a:pPr rtl="1"/>
          <a:endParaRPr lang="he-IL"/>
        </a:p>
      </dgm:t>
    </dgm:pt>
    <dgm:pt modelId="{69B0B322-86FD-4E2B-8685-959A0DD4D2A8}" type="pres">
      <dgm:prSet presAssocID="{CA48FD61-EC05-4295-8A5E-432C880E6D01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36CC850D-111C-419A-8B1E-A67260F7CAC9}" srcId="{6078127F-E28B-4782-80CC-FF94EEFA73B6}" destId="{AAEAD7C3-2473-4BB8-A907-6E2CC32AE7F2}" srcOrd="4" destOrd="0" parTransId="{70FA50CC-1495-4E65-8731-E87EF946259E}" sibTransId="{CA48FD61-EC05-4295-8A5E-432C880E6D01}"/>
    <dgm:cxn modelId="{5235444A-3FA0-4CA1-93FC-AEF673BC39E2}" type="presOf" srcId="{CAA37928-973A-4788-860E-0C048E90CA6B}" destId="{9B3F2119-96D6-4ED4-B71B-0E5682518ED2}" srcOrd="0" destOrd="0" presId="urn:microsoft.com/office/officeart/2005/8/layout/cycle6"/>
    <dgm:cxn modelId="{5281CAD4-CAA1-434C-BCF8-3EF5BBFC414D}" srcId="{6078127F-E28B-4782-80CC-FF94EEFA73B6}" destId="{CAA37928-973A-4788-860E-0C048E90CA6B}" srcOrd="1" destOrd="0" parTransId="{63FFBDD6-3D63-409C-9D0E-EC7F8E290ECB}" sibTransId="{18CCD82B-25C1-4859-B348-561C6C81FE4C}"/>
    <dgm:cxn modelId="{4E8473FF-8AC1-4A7E-916B-E44E4DD5ABBB}" type="presOf" srcId="{043D120C-83D8-4927-97AC-509FCB606A08}" destId="{53306E00-0C11-4DB6-BF60-CB35590948AE}" srcOrd="0" destOrd="0" presId="urn:microsoft.com/office/officeart/2005/8/layout/cycle6"/>
    <dgm:cxn modelId="{735E1400-2E3B-4992-ACF6-C1EF4B49D474}" type="presOf" srcId="{C2265A47-DBB2-49CA-BF16-745A4369CC0A}" destId="{5F518F8A-DA86-4B61-A408-D49C4F560C8F}" srcOrd="0" destOrd="0" presId="urn:microsoft.com/office/officeart/2005/8/layout/cycle6"/>
    <dgm:cxn modelId="{88BF743C-538F-4F2A-80BE-51A38CC988B8}" type="presOf" srcId="{6078127F-E28B-4782-80CC-FF94EEFA73B6}" destId="{238B36E7-C507-4088-B540-FE5635E8F53D}" srcOrd="0" destOrd="0" presId="urn:microsoft.com/office/officeart/2005/8/layout/cycle6"/>
    <dgm:cxn modelId="{F5CEB7EA-7A9F-463D-9C19-6C1698A82C23}" srcId="{6078127F-E28B-4782-80CC-FF94EEFA73B6}" destId="{62E71692-5FE3-489D-9863-3E517D3752E3}" srcOrd="3" destOrd="0" parTransId="{43A74D43-0174-41E8-B3D0-E0A268D28FCA}" sibTransId="{043D120C-83D8-4927-97AC-509FCB606A08}"/>
    <dgm:cxn modelId="{C44DB208-C636-4C73-800A-A9FEB75F31B0}" type="presOf" srcId="{BBD8CCB8-F15E-4F1C-9F38-5C68382D4ADC}" destId="{3C1A87B5-F788-420C-8B49-676DFDB6FE59}" srcOrd="0" destOrd="0" presId="urn:microsoft.com/office/officeart/2005/8/layout/cycle6"/>
    <dgm:cxn modelId="{F0ADD22A-5F13-408C-BDFC-983E58C44D0F}" srcId="{6078127F-E28B-4782-80CC-FF94EEFA73B6}" destId="{C2265A47-DBB2-49CA-BF16-745A4369CC0A}" srcOrd="0" destOrd="0" parTransId="{0930A4B1-9CAC-4D33-A9A2-92C8456919EE}" sibTransId="{BBD8CCB8-F15E-4F1C-9F38-5C68382D4ADC}"/>
    <dgm:cxn modelId="{6DFA0A8B-6AF2-49E1-A082-53E3245445C6}" type="presOf" srcId="{AAEAD7C3-2473-4BB8-A907-6E2CC32AE7F2}" destId="{60957E07-7327-49AC-A7C6-1D8D47DD7CD9}" srcOrd="0" destOrd="0" presId="urn:microsoft.com/office/officeart/2005/8/layout/cycle6"/>
    <dgm:cxn modelId="{951C2C02-9591-4CA3-AF25-C405E94A6FC3}" srcId="{6078127F-E28B-4782-80CC-FF94EEFA73B6}" destId="{ECB5DBDF-AD74-4BD5-B5DE-7F1C2350E030}" srcOrd="2" destOrd="0" parTransId="{C0869416-BFD6-45A1-932D-B2FFA3598761}" sibTransId="{66C7B934-DBD6-487E-8E6D-200B88149ED2}"/>
    <dgm:cxn modelId="{C987B3D9-BF1E-428B-85FD-3709431D9A71}" type="presOf" srcId="{CA48FD61-EC05-4295-8A5E-432C880E6D01}" destId="{69B0B322-86FD-4E2B-8685-959A0DD4D2A8}" srcOrd="0" destOrd="0" presId="urn:microsoft.com/office/officeart/2005/8/layout/cycle6"/>
    <dgm:cxn modelId="{21C47FCA-EB08-4FF7-9CD4-98CB1D50D216}" type="presOf" srcId="{ECB5DBDF-AD74-4BD5-B5DE-7F1C2350E030}" destId="{C5FBE660-86D3-40C2-93E8-627AEA107732}" srcOrd="0" destOrd="0" presId="urn:microsoft.com/office/officeart/2005/8/layout/cycle6"/>
    <dgm:cxn modelId="{E26985E6-D34D-46C4-BB85-29AEE9ABAEFB}" type="presOf" srcId="{18CCD82B-25C1-4859-B348-561C6C81FE4C}" destId="{219A8EE0-75BE-426C-B5BC-59F4EC6598A3}" srcOrd="0" destOrd="0" presId="urn:microsoft.com/office/officeart/2005/8/layout/cycle6"/>
    <dgm:cxn modelId="{567AB224-8B19-476E-9B08-6CC7C151C425}" type="presOf" srcId="{62E71692-5FE3-489D-9863-3E517D3752E3}" destId="{F89062A8-55F3-4FE6-A5D4-780E8EFFC6B4}" srcOrd="0" destOrd="0" presId="urn:microsoft.com/office/officeart/2005/8/layout/cycle6"/>
    <dgm:cxn modelId="{A979BF82-C84B-4B8A-9A9E-C2590DF34BCF}" type="presOf" srcId="{66C7B934-DBD6-487E-8E6D-200B88149ED2}" destId="{AC74BFAE-FCF1-425A-95FE-9B6D936A89D8}" srcOrd="0" destOrd="0" presId="urn:microsoft.com/office/officeart/2005/8/layout/cycle6"/>
    <dgm:cxn modelId="{AC12163C-59BA-46B4-88CA-93799BAF2BC3}" type="presParOf" srcId="{238B36E7-C507-4088-B540-FE5635E8F53D}" destId="{5F518F8A-DA86-4B61-A408-D49C4F560C8F}" srcOrd="0" destOrd="0" presId="urn:microsoft.com/office/officeart/2005/8/layout/cycle6"/>
    <dgm:cxn modelId="{EDF05E7F-652C-4566-A8A1-464123B30EF0}" type="presParOf" srcId="{238B36E7-C507-4088-B540-FE5635E8F53D}" destId="{26A3D6AC-75AF-4BCE-B6FD-5D5847D059D6}" srcOrd="1" destOrd="0" presId="urn:microsoft.com/office/officeart/2005/8/layout/cycle6"/>
    <dgm:cxn modelId="{20DC559E-DEC3-4BB2-9464-8847DEB3A73A}" type="presParOf" srcId="{238B36E7-C507-4088-B540-FE5635E8F53D}" destId="{3C1A87B5-F788-420C-8B49-676DFDB6FE59}" srcOrd="2" destOrd="0" presId="urn:microsoft.com/office/officeart/2005/8/layout/cycle6"/>
    <dgm:cxn modelId="{D059D463-9F25-46D4-8A59-2831B8710B5C}" type="presParOf" srcId="{238B36E7-C507-4088-B540-FE5635E8F53D}" destId="{9B3F2119-96D6-4ED4-B71B-0E5682518ED2}" srcOrd="3" destOrd="0" presId="urn:microsoft.com/office/officeart/2005/8/layout/cycle6"/>
    <dgm:cxn modelId="{CF179319-F548-40F9-B741-316F87A092A1}" type="presParOf" srcId="{238B36E7-C507-4088-B540-FE5635E8F53D}" destId="{3B970F70-C161-42A3-BB85-D5119BFA86AE}" srcOrd="4" destOrd="0" presId="urn:microsoft.com/office/officeart/2005/8/layout/cycle6"/>
    <dgm:cxn modelId="{4B1B6DB1-BF7A-419D-9687-41B140A8F66F}" type="presParOf" srcId="{238B36E7-C507-4088-B540-FE5635E8F53D}" destId="{219A8EE0-75BE-426C-B5BC-59F4EC6598A3}" srcOrd="5" destOrd="0" presId="urn:microsoft.com/office/officeart/2005/8/layout/cycle6"/>
    <dgm:cxn modelId="{10D267BB-1707-4170-B54D-410DD49E9EA1}" type="presParOf" srcId="{238B36E7-C507-4088-B540-FE5635E8F53D}" destId="{C5FBE660-86D3-40C2-93E8-627AEA107732}" srcOrd="6" destOrd="0" presId="urn:microsoft.com/office/officeart/2005/8/layout/cycle6"/>
    <dgm:cxn modelId="{DB59BCC0-927E-437F-BBAB-CCD249409617}" type="presParOf" srcId="{238B36E7-C507-4088-B540-FE5635E8F53D}" destId="{FB9E42F2-C53B-4D4C-972B-DE62E84E9B04}" srcOrd="7" destOrd="0" presId="urn:microsoft.com/office/officeart/2005/8/layout/cycle6"/>
    <dgm:cxn modelId="{A4F4E370-9443-43EF-B1F1-0C2A2A42507B}" type="presParOf" srcId="{238B36E7-C507-4088-B540-FE5635E8F53D}" destId="{AC74BFAE-FCF1-425A-95FE-9B6D936A89D8}" srcOrd="8" destOrd="0" presId="urn:microsoft.com/office/officeart/2005/8/layout/cycle6"/>
    <dgm:cxn modelId="{93F7CE69-107D-4626-A1E2-A17E095584E6}" type="presParOf" srcId="{238B36E7-C507-4088-B540-FE5635E8F53D}" destId="{F89062A8-55F3-4FE6-A5D4-780E8EFFC6B4}" srcOrd="9" destOrd="0" presId="urn:microsoft.com/office/officeart/2005/8/layout/cycle6"/>
    <dgm:cxn modelId="{FDBB99C9-21BA-4288-BF87-928EEAAA716F}" type="presParOf" srcId="{238B36E7-C507-4088-B540-FE5635E8F53D}" destId="{9B135556-FB51-4B43-B502-27B2E88B4E69}" srcOrd="10" destOrd="0" presId="urn:microsoft.com/office/officeart/2005/8/layout/cycle6"/>
    <dgm:cxn modelId="{547AC19B-1B8E-42F6-A1D3-E1AFCC1E2B66}" type="presParOf" srcId="{238B36E7-C507-4088-B540-FE5635E8F53D}" destId="{53306E00-0C11-4DB6-BF60-CB35590948AE}" srcOrd="11" destOrd="0" presId="urn:microsoft.com/office/officeart/2005/8/layout/cycle6"/>
    <dgm:cxn modelId="{53DC93DF-3744-4837-AAAE-2A8030F538A3}" type="presParOf" srcId="{238B36E7-C507-4088-B540-FE5635E8F53D}" destId="{60957E07-7327-49AC-A7C6-1D8D47DD7CD9}" srcOrd="12" destOrd="0" presId="urn:microsoft.com/office/officeart/2005/8/layout/cycle6"/>
    <dgm:cxn modelId="{06895790-4B2E-442E-94DE-4B46CB5566EE}" type="presParOf" srcId="{238B36E7-C507-4088-B540-FE5635E8F53D}" destId="{8126C7C2-2367-4BBC-B9FD-8D2DBC76D623}" srcOrd="13" destOrd="0" presId="urn:microsoft.com/office/officeart/2005/8/layout/cycle6"/>
    <dgm:cxn modelId="{E150C961-E6BC-4B79-914E-8FF6A5575397}" type="presParOf" srcId="{238B36E7-C507-4088-B540-FE5635E8F53D}" destId="{69B0B322-86FD-4E2B-8685-959A0DD4D2A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FC279-504E-481D-B67F-A83FE099D897}">
      <dsp:nvSpPr>
        <dsp:cNvPr id="0" name=""/>
        <dsp:cNvSpPr/>
      </dsp:nvSpPr>
      <dsp:spPr>
        <a:xfrm>
          <a:off x="87756" y="571969"/>
          <a:ext cx="7977886" cy="116020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418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2010  Derivatives  Law 1</a:t>
          </a:r>
          <a:endParaRPr lang="he-IL" sz="1800" b="1" kern="1200" dirty="0"/>
        </a:p>
      </dsp:txBody>
      <dsp:txXfrm>
        <a:off x="87756" y="862021"/>
        <a:ext cx="7687834" cy="580104"/>
      </dsp:txXfrm>
    </dsp:sp>
    <dsp:sp modelId="{4014529A-0041-49B8-A40E-0352E0D71A57}">
      <dsp:nvSpPr>
        <dsp:cNvPr id="0" name=""/>
        <dsp:cNvSpPr/>
      </dsp:nvSpPr>
      <dsp:spPr>
        <a:xfrm>
          <a:off x="87756" y="1465160"/>
          <a:ext cx="1474472" cy="2130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Generic approach</a:t>
          </a:r>
          <a:endParaRPr lang="he-IL" sz="1800" b="0" kern="1200" dirty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/>
            <a:t>Amphetamine,Methamphe-tamine</a:t>
          </a:r>
          <a:r>
            <a:rPr lang="en-US" sz="1600" b="0" kern="1200" dirty="0" smtClean="0"/>
            <a:t>, Cathinone, </a:t>
          </a:r>
          <a:r>
            <a:rPr lang="en-US" sz="1600" b="0" kern="1200" dirty="0" err="1" smtClean="0"/>
            <a:t>Methcathinone</a:t>
          </a:r>
          <a:endParaRPr lang="he-IL" sz="1600" b="0" kern="1200" dirty="0"/>
        </a:p>
      </dsp:txBody>
      <dsp:txXfrm>
        <a:off x="87756" y="1465160"/>
        <a:ext cx="1474472" cy="2130328"/>
      </dsp:txXfrm>
    </dsp:sp>
    <dsp:sp modelId="{ED9C7FE2-9EB6-4A7F-BD14-6543B3F8739F}">
      <dsp:nvSpPr>
        <dsp:cNvPr id="0" name=""/>
        <dsp:cNvSpPr/>
      </dsp:nvSpPr>
      <dsp:spPr>
        <a:xfrm>
          <a:off x="1562070" y="958855"/>
          <a:ext cx="6503573" cy="116020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418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2011</a:t>
          </a:r>
          <a:endParaRPr lang="he-IL" sz="1800" b="1" kern="1200" dirty="0"/>
        </a:p>
      </dsp:txBody>
      <dsp:txXfrm>
        <a:off x="1562070" y="1248907"/>
        <a:ext cx="6213521" cy="580104"/>
      </dsp:txXfrm>
    </dsp:sp>
    <dsp:sp modelId="{BA1A5A89-3E26-430B-B82B-4F5D726A5A81}">
      <dsp:nvSpPr>
        <dsp:cNvPr id="0" name=""/>
        <dsp:cNvSpPr/>
      </dsp:nvSpPr>
      <dsp:spPr>
        <a:xfrm>
          <a:off x="1562070" y="1852045"/>
          <a:ext cx="1474472" cy="2130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 Amino- </a:t>
          </a:r>
          <a:r>
            <a:rPr lang="en-US" sz="1800" b="0" kern="1200" dirty="0" err="1" smtClean="0"/>
            <a:t>indane</a:t>
          </a:r>
          <a:endParaRPr lang="he-IL" sz="1800" b="0" kern="1200" dirty="0"/>
        </a:p>
      </dsp:txBody>
      <dsp:txXfrm>
        <a:off x="1562070" y="1852045"/>
        <a:ext cx="1474472" cy="2130328"/>
      </dsp:txXfrm>
    </dsp:sp>
    <dsp:sp modelId="{85972448-4F68-4EB9-9068-6632B1632B7F}">
      <dsp:nvSpPr>
        <dsp:cNvPr id="0" name=""/>
        <dsp:cNvSpPr/>
      </dsp:nvSpPr>
      <dsp:spPr>
        <a:xfrm>
          <a:off x="3036383" y="1345740"/>
          <a:ext cx="5029259" cy="116020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4183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May 2013</a:t>
          </a:r>
          <a:r>
            <a:rPr lang="he-IL" sz="1600" b="1" kern="1200" dirty="0" smtClean="0"/>
            <a:t> </a:t>
          </a:r>
          <a:r>
            <a:rPr lang="en-US" sz="1600" b="1" kern="1200" dirty="0" smtClean="0"/>
            <a:t>Derivatives Law 2 </a:t>
          </a:r>
          <a:endParaRPr lang="he-IL" sz="1600" b="1" kern="1200" dirty="0"/>
        </a:p>
      </dsp:txBody>
      <dsp:txXfrm>
        <a:off x="3036383" y="1635792"/>
        <a:ext cx="4739207" cy="580104"/>
      </dsp:txXfrm>
    </dsp:sp>
    <dsp:sp modelId="{F185AC3A-6F8F-4005-A81A-95561967BDA7}">
      <dsp:nvSpPr>
        <dsp:cNvPr id="0" name=""/>
        <dsp:cNvSpPr/>
      </dsp:nvSpPr>
      <dsp:spPr>
        <a:xfrm>
          <a:off x="3036383" y="2238930"/>
          <a:ext cx="1474472" cy="2130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Synthetic cannabinoids</a:t>
          </a:r>
          <a:endParaRPr lang="he-IL" sz="1800" b="0" kern="1200" dirty="0"/>
        </a:p>
      </dsp:txBody>
      <dsp:txXfrm>
        <a:off x="3036383" y="2238930"/>
        <a:ext cx="1474472" cy="2130328"/>
      </dsp:txXfrm>
    </dsp:sp>
    <dsp:sp modelId="{39ACC431-E8B0-4816-8F5A-B5F0FA8E6DCF}">
      <dsp:nvSpPr>
        <dsp:cNvPr id="0" name=""/>
        <dsp:cNvSpPr/>
      </dsp:nvSpPr>
      <dsp:spPr>
        <a:xfrm>
          <a:off x="4511494" y="1732625"/>
          <a:ext cx="3554148" cy="116020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4183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August 2013</a:t>
          </a:r>
          <a:endParaRPr lang="he-IL" sz="1600" b="1" kern="1200" dirty="0"/>
        </a:p>
      </dsp:txBody>
      <dsp:txXfrm>
        <a:off x="4511494" y="2022677"/>
        <a:ext cx="3264096" cy="580104"/>
      </dsp:txXfrm>
    </dsp:sp>
    <dsp:sp modelId="{F9F48E95-AD60-4264-8ABA-2EB41FA7BD50}">
      <dsp:nvSpPr>
        <dsp:cNvPr id="0" name=""/>
        <dsp:cNvSpPr/>
      </dsp:nvSpPr>
      <dsp:spPr>
        <a:xfrm>
          <a:off x="4511494" y="2625816"/>
          <a:ext cx="1474472" cy="2130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NPS legislation (temporary for 3 yrs.)</a:t>
          </a:r>
          <a:endParaRPr lang="he-IL" sz="1800" b="0" kern="1200" dirty="0"/>
        </a:p>
      </dsp:txBody>
      <dsp:txXfrm>
        <a:off x="4511494" y="2625816"/>
        <a:ext cx="1474472" cy="2130328"/>
      </dsp:txXfrm>
    </dsp:sp>
    <dsp:sp modelId="{5035F933-052C-49E6-A438-B75C13CD5E40}">
      <dsp:nvSpPr>
        <dsp:cNvPr id="0" name=""/>
        <dsp:cNvSpPr/>
      </dsp:nvSpPr>
      <dsp:spPr>
        <a:xfrm>
          <a:off x="5985808" y="2119510"/>
          <a:ext cx="2079835" cy="116020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418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August 2016</a:t>
          </a:r>
          <a:endParaRPr lang="he-IL" sz="1800" b="0" kern="1200" dirty="0"/>
        </a:p>
      </dsp:txBody>
      <dsp:txXfrm>
        <a:off x="5985808" y="2409562"/>
        <a:ext cx="1789783" cy="580104"/>
      </dsp:txXfrm>
    </dsp:sp>
    <dsp:sp modelId="{25585160-4E0B-487F-9584-5667A1CD7564}">
      <dsp:nvSpPr>
        <dsp:cNvPr id="0" name=""/>
        <dsp:cNvSpPr/>
      </dsp:nvSpPr>
      <dsp:spPr>
        <a:xfrm>
          <a:off x="5985808" y="3012701"/>
          <a:ext cx="1474472" cy="2130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NPS legislation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(permanent) </a:t>
          </a:r>
          <a:endParaRPr lang="he-IL" sz="1800" b="0" kern="1200" dirty="0"/>
        </a:p>
      </dsp:txBody>
      <dsp:txXfrm>
        <a:off x="5985808" y="3012701"/>
        <a:ext cx="1474472" cy="2130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68" cy="49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02" y="0"/>
            <a:ext cx="2944268" cy="49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8" y="4716233"/>
            <a:ext cx="5438783" cy="446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668"/>
            <a:ext cx="2944268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02" y="9427668"/>
            <a:ext cx="2944268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882FB7-D716-4ED7-B935-E1C675AAC6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1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reshut_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8" b="-833"/>
          <a:stretch>
            <a:fillRect/>
          </a:stretch>
        </p:blipFill>
        <p:spPr bwMode="auto">
          <a:xfrm>
            <a:off x="0" y="0"/>
            <a:ext cx="1403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0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499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1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7809-D8E8-4E09-AA04-E069E23924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5B35-59AE-4FE4-8607-30E03DCBFB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57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96408-5752-417C-BD52-581020D84D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04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8EA7-2CD6-4832-B152-8D6329C2A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9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78A4-66CE-4FBC-A9EB-53CCF39C30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8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C4AF9-DA01-44D2-A16A-C68C2595ED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88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527B-7E4A-4472-BF51-4757C1DE7F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92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C980A-64F2-4947-AF5B-D0F7958719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86BD-4B4E-4ADE-8FFA-16A9D6279D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91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E737-2166-4955-9DCF-F0FA496C35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3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3A5D-0C12-404B-8978-E6444A0B3D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82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2854-4399-4D2C-AE64-1C2B9CEC72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8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51A1-7D3C-4AA9-8319-4AE463A8C3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92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78E4A-060A-446B-8D92-37925DAC6A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4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0C769-25EE-48B8-B514-A1E3C71393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2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723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BC95-4BB5-424C-9B38-C8D84C9C4F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76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C32DC-DF67-4A34-AEB4-338F767F0F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0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7A5C-5910-4A8F-8E0F-4628462FEB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97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37121-D08D-4E70-A504-12381712BF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97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EFE3-6816-41D2-B849-1A7F2677E8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79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8711-1777-4B1A-901F-F3455ED889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01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ED935-7F90-45B5-9D4B-D7BEE4A37A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40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03A1-7011-46CC-AF7F-D88D2685DC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8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1BDF-D39D-4E9A-AECF-8A17BB48A1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8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0E37-9179-4809-AED7-95DEC87977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1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2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A0BDA-0E1F-40DB-83BF-B8EFAAD711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3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1A593-A856-4D6D-9E51-7366745EC6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02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FFF37-4D6E-473F-ACB5-E88E769A4B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0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02907-2E4C-4739-8287-107AA9C03D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06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E25F-C611-4015-B4C1-F4148BD486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70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6BF3-CE8D-49C0-88C8-BE08584234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76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7155-8DC4-4DFB-A08B-D3C35DF77A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2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340CD-8C0A-427F-B9FE-E38A6862CD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4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25"/>
            <a:ext cx="1146464" cy="5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44" y="32780"/>
            <a:ext cx="677456" cy="80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611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25"/>
            <a:ext cx="1146464" cy="5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44" y="32780"/>
            <a:ext cx="677456" cy="80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25"/>
            <a:ext cx="1146464" cy="5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44" y="32780"/>
            <a:ext cx="677456" cy="80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4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3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99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38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israel-flag"/>
          <p:cNvPicPr>
            <a:picLocks noChangeAspect="1" noChangeArrowheads="1"/>
          </p:cNvPicPr>
          <p:nvPr/>
        </p:nvPicPr>
        <p:blipFill>
          <a:blip r:embed="rId16">
            <a:lum bright="46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reshut_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8" b="-833"/>
          <a:stretch>
            <a:fillRect/>
          </a:stretch>
        </p:blipFill>
        <p:spPr bwMode="auto">
          <a:xfrm>
            <a:off x="0" y="0"/>
            <a:ext cx="12588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5" descr="reshut_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8" b="-833"/>
          <a:stretch>
            <a:fillRect/>
          </a:stretch>
        </p:blipFill>
        <p:spPr bwMode="auto">
          <a:xfrm>
            <a:off x="0" y="0"/>
            <a:ext cx="1403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QEBQUEhQWFRUWGRoXGBcYGR0cHhscHx4aGiAdGhsXHCYeGBsjHRwXHy8gJCcpLCwsGB8xNTAqNSYrLSkBCQoKDgwOGg8PGiwkHyQsKSkpLS8pKSksLCwsLSwvLiwsLC8sLCwsLC8pLCwsLCwsKSwsLCwsKSksLCwsLCwsLP/AABEIAPoAygMBIgACEQEDEQH/xAAcAAABBAMBAAAAAAAAAAAAAAAHAAUGCAEDBAL/xABOEAACAQIEAgYGBgYGCQIHAAABAgMEEQAFEiEGMQcTIkFRcRQyYXKBsQgjM0KR4Rc1UpOhshUkYoLB0RYlQ1NUc5Kisxg0RIOUo8LS8P/EABkBAAMBAQEAAAAAAAAAAAAAAAACBAEDBf/EADQRAAEDAgMFBwMEAgMAAAAAAAEAAhEDIQQSMUFRYYGRExQiM3GhscHR8AUyUvFC4RUjov/aAAwDAQACEQMRAD8AG+V5XVV9Y0EDs8rFzdnte1ySSTzxJ/0NZx4D99+eMdDf69HlN8jiyWPZxWKfRflbEQubWyq3fobzjwH7788L9DeceA/ffniyOOWXMo1lSFmAkkVmVfEJp1fhqXEvf6vDomyhV4/Q3nHgP3354X6G848B++/PFkcLB3+rw6IyhVu/Q3nHgP3354X6G848B++/PFkcLB3+rw6IyhVu/Q3nHgP3354X6G848B++/PFkcLB3+rw6IyhVu/Q3nHgP3354X6G848B++/PFkcLB3+rw6IyhVu/Q3nHgP3354X6G848B++/PFkcLB3+rw6IyhVu/Q3nHgP3354X6G848B++/PFkcLB3+rw6IyhVu/Q3nHgP3354X6G848B++/PFkcLB3+rw6IyhVu/Q3nHgP3354X6G848B++/PFkcLB3+rw6IyhVu/Q3nHgP3354X6G848B++/PFkcctfmUcAUyNpDOkY9rOwVR8SRg7/VOwdEZQq8fobzjwH7788L9DeceA/ffniyOFg/5Crw6IyhVR4q4OrstVGqjYSEhbSatxvvY4fcs4urFgiVZ2ChFAG3IAAc1xL/pG/YUnvv/ACjA6oPso/cX5DHpUX9rSDngbdiQ2Kduhr9ejym+RxZHFbuhr9ejym+RxZAnHm/qHmj0CduiTYAXFvSA7Z6tRDqaGhOhgO9SdMpt3i5t/dGDpmU5SCRu9UY/gCcVq6Lab0mqq0ftdZST3v3nsn54MGwQ97tg+UOVmaOrWWNZIyGRwGUjvB3GN+IJ0LVDPk1PqN9JkUe6HNvw5fDE414jqNyPLdxTL3hY86sLVhEL1hY1icE2BF/C+PWrAhesLHnVjN8CFnCxzS5hGhszop8CwB/icb1a+BC9YWME4xqwIXrCxraUAXJAHicYinDC6kMPEG/ywIW3CxraYA2JAJ7r49asCFknAT6c+LGMsdPT3PoxWomYcla4EYPxa9v7Qwa74rvmcRkoc9qH3dqtI7+AWUWHwBA+GLMG0Z8x2R7pXI3cHcRLmFFDUL99e0PBhsw/EHD3gTfR3qi1FUISbJNcezUouB4bi/xwWAccK7OzqOaFoMhB76Rv2FJ77/yjA6oPso/cX5DBF+kb9hSe+/8AKMDqg+yj9xfkMexg/IbzXN2qduhr9ejym+RwcOkGZkyusZCVZYWKspIIIFwQRuCPHAP6Gv16PKb5HB+4ooevoqmLnridR56Tb+OJMbHbtngmbooJ0W9JgzKL0WqYCqCkXtYSra2rbYPvuO+1x4CC9G+Vmjzqsga46qCoX4DTb+Fjjl4NyQ1mXtJS9mvoJOsQjYyRnfSfEghrfh34mWSZnC+aQ5jsBPQSyTDuDxlVb5Wt7MdXNFM1AzQ7OP8AsIF13txPHw/klLFYGpaO6Rc+212Zm79IZj8sY6HeIpqiirp5mMsgmZ//ALanSPAeAxBqCifMzW5xV36qFX6lDtdwPq1H9lSRy5t8cT3oFyox5Y7uNp5WYA/sgBP42OOdZjWUnE3dIn5hAJlCaKpzLPashGkdmIJUMwiiUmw2vZFH4m3ecZzTimvohPl3pTOqSkM6OxY220q97qt+ajvBHjhz4HSb/SFkpG6odfJrW50mJWOpSBz22HgSMOWYZYkuX55YXMVaZFawuDrswv5Fh8cWOc1rw0gZYGzelATJX9GeZ0lO1WxCqgDkpMdYHO/dy87+eNuXZ9m+eSJTwzsOrjF9LGNbDbVIy7sx9u3gMSnJOJVquFqqEauspYgj3/ZJupB8LC3wOInmEgyuqyuqi1Rh6amklC7arW6zzDAC4+OFa5zswcBmExbgthdOd5JneUIJ3qJdF7FkmeRRf9pW2A7rkWvt34lOedJ9X/o/T1C/VzzSGEyC17Je7rtYFtJHsubYe+koNmM2W0Ub2p6stLIRzZECMP4E/G3hiT8T8IU1RlzUrrohjS6Fdur0C4K//wBvc4kdWaQw1AJmeS2NYQQ4O6L6vMKiGapRjTSdt5utRiy27iGLajsNxiW5HLU5NnkeXpNJUU0yhlRjcoGvv7CpU8rAg4iPQjmUiZrFGHYJIsmpAeyx0Ei45XuBv7MEXogpfSJq+tmYvUGd4d/uILNYDuuTbbay+eO2Jc4FwfcRYept0WNUS6TuM6yuzBqCkDhY2KhYiweRgLtqsR2RvYey/lHHyzOsvX0kipiWOxLF7gX23XUQR5i2Jp025EaOeDMqYmORn0uVv6wF1YkeIBUjvGOrjDib+luHHmBRJEaNpY0cNYattWw039bT3WtjadQNYzK0ZTY+qIuoVV12a8RSuYg7RrpBjVwsaA7b3I1nYnvO/wAMb82y+s4amjEFRqaaFmdACVU7BjpvY2O6v7MeMvySSHiGOmppGh1PE19TAFQiykG3rXswsdsTnOaSOTO8z6watOX7JzuCFuQPZt+OGc8NcGgDLExHK6IUZ4f6IqjMqVKxq8F5QWF9T23Isz6vW7iO7cYm3RNntTJQ1UdS2tqR3iWS976VvbV96x5HwIxBuhzOpxBmFPExLCnaSFO4SWIuPC/ZwROhyJXyONQANXWqfadTC5xwxOYBwfsIjhN1oUQ6KelwgrSVz7EkRTse8/cc/Jvhjq6QMsNPl+cC1lkqoJV9ofq7/wDcGxDuG+BDWQ19J6tVSvrjv962pWQ37jYEHxth9g4ibMeHpKaYkzxTU8LX9YqZEVS197jdbnvGOr2NbUzM3iR7ysnepB0YzxZPkTVdSSolcyAd7clRVHfe1/icbuiXjKbNK+ullNkCRiOO+yDU+w7rnvPf8BhtrsvSuqpDLtleUpoCk7SSIu9/Edx/DvOOjoAgLrW1JFuslA+bWHsGq2OFRrSx73fuMcp2esLeC1fSN+wpPff+UYHVB9lH7i/IYIv0jfsKT33/AJRgdUH2UfuL8hivB+Q3mldqnbob/Xo8pvkcWMqqhY0LOwVRzYmwHme7Fc+hr9ejym+Rwb+kOMtlVaALnqH+WI8cM1YDgE7dEJOJssqeHczNbSgvTSsSRbs2Y3MbkDs7nst5c978HGGfw1Rg/o4EelJLG0Z5pJLKjOpA5X57eN8beGelqVMumpZ0WokCgQdYCwdSQpRhbt2FyPG2GGmzeKCopauOGOKZTMZISSIw6gaDpbdAdV7eIxaxjp8Y8QsDvtaUsot5vwQ0tJTZVADHTR2apnIAvbtWW/rOzHUSNhY+WJdwrmVNLEY6O3VU7dQLerdQPV8QPHxvgM8WdMlRNQLTlOpqXuKggWsh5BQd1LA733AHtGJT9HYn0Gp8Ov8A/wAF/LENWi8US5+/rvKYETZQbhXi+nyrNq2aoikdtcqpoI7N3NxY2G+29+7246aCaVI85gnidGqITWpG1rhdRbUSORsy7ezuw18ULT0vEFR6ZE8sKzF2RCATqAdRuRcbi4uMPOVcYHM85n0qI0qaaSmWM94VGZQxF7MSDy8bb4tc2fGBqASfSNEo3L3w7BTU2RVkfptJ11SoNtZ1AAfZlfWJvexA31HHnO7SnIpJJIoYxTr9ZKpMd4yvZZRzBIAtcc77YhnCVbR08kproJJvq2WNF02Dm4u2o7W7iOXgcSWpJruHYSbA0VR1Xj9W/efK438BjXMyvknU6+oiyAVMafOvSs+opI6uCoUdaixRKyiJNBu122Ymy/5YIHHlQY8srGDshEL2ZeYNtrefL44DWetSRPFPlLPJPRaC/Uw/VaB6zNINzcki925nzBczDOErsnmnhKFZaeQ9vZR2SGDW5W3BxBVZBY4C2numBQt6D8ji1mseKoaSPUqEJ9ULi1w3NmtcW7r+WJb0N5kJ580YJoDVOvSeYvqFj4HbA56IKaWecxJWmnXUrGEFrzDfVpt6pCjmN8TvoahK1uaaHaSHrAoeQ9ssC3rX7V7HmfDHbFNvUk7B8rG7E59PUd8pJ8JYz8x/jiMCeFuGJWp4oacOhEm7EuyG1gWALOQL3uQLnnjh6eOMOvnSiia6RdqTuBk3ABN/ui/PvOOjM8nkGX5fl7VYqJKiVB1a6GRI1seywAYBRzPfc4xjIosB3zyRtTHR8Txf6QelVCSdkIIo4xuZNCIqm/dux87YeM3zJ5cyzeWeAwGOheMKTc80CtqGx1Dlbuw3cP5E9Znc9RCKZ+oqWtTySFS4UkApZTflqvyuPDHviXNnqo85qKiLqTenpljPasVcmxK7arANfluOeO7gM4A3Aa6SVgXb0HUtVoqNERWCZSvpAC3VlFuzqO/M9xF+fK2Jh0Fzf6p79KyyaSfDngc8HcUImX1EMdLVB0hcvPBKbC4PbdSbIPEi5sNsFDorpOqyGK3Nkkf8SxxwxYPiJ2kBa1cyUCz1cWcZcVe4MdTEPWcbAnwEi2Gx56RiE8fZd6BmoeMEQVxhlta1nSWN2JBFxyJ/vnEQ6PuOpcqqte7ROQJk8Rf1h/bW5I8dxiQ8VcaNmssaVUSJCk6tHYlWMT3BJYncEAHUNr47NoPp1d7Y9vuFkgro4x4pOYP/AEZlEbNCXZ3ZeczFtTEnujDG5Y89u7mXuA8gjy6lSkDq0qr1kljuWY7tbmBtYe7gRcKdJCZatToo4o4wpELgHVIwNl1SH11I7RtytiQdBmazVdXmFRUMWdxHc+G79kDuA8Mca9N3ZkaNF+JPFaCl9I37Ck99/wCUYHVB9lH7i/IYIv0jfsKT33/lGB1QfZR+4vyGKcH5DeaV2qduhr9ejym+RxYbNqMTQSxnk6Mn4gjFeehr9ejym+RxYqurUhjaSRgiILsx5AeJ8BiLH+aPQJ26KuXA3DqV8NRRm0ddTEy078jdTZkNu4MBvvbVjr4qlhlqMtq5Ygskgf0pf2pYCFIYcr6hY+OH7pH4QqKKsGbZd2gWDyKovY97EA9qNxztyvfv2jHSRn8OaigalUK7mUPH3rK7R87eJ3vixjjUcHjQzyMXH1S6LhpsqL5fW5pUi7St1UF+93btuPdF1Hxwcui3h40WVwows7jrXHeC29j5Cw+GG2PgcSyUkTqUo6BQVU7ddMPvHv0Lubn1ix7ucxynOIqpC8LakDvHe210Ok28Rcc+/EOIr52wNJ6bgmAhAXpvygDOEZiI0nSO8hFwLHQxIG50jSccXSOaWjrqWXLnj1qiO/VAKgdSCCAORYbkXO1vHBf6W+E/T8ufQCZYfrYwOZt6y+263t7bYEFPnkc9KaLK8ss8w0SSv9Y579mIAS25uSLWGK8PUzsaf4yDoB6lKRC1VHD1PJmDM7qKaphaoiYsym7fdjAUl5RJqAjtvhs4Tzb0SWamqC8cFSjQTAggoWHZkKHvU2PkTiR8K5k1TSCjVxFX0TtLSHY6/W1xAnYnnbx28MRyKlhqYKqpq6iQ1pk0xwgAvI572BFwoO1hytYdwx3Gha/gPsVnopLwbXyUcz5TMGRJnJLwevPcKECuTZI2UHtDex7jc4YX4snofTqJEMdPKZY/R3YkxXuNmvzAtfmG9vPGtZZIbU1eksbU9jHKFu8BJDKGHJoyd9PMHl4Yf6jiyOsiZswoY6zQBeqp2KPb+3tcbftAeWDLDsxEzE/cITb0ecaUeVnrXppZamzAPrAUA9wXy7zc+WFS9K01PJWyUsaRtVya9TdoxjewUcidzub+WOfhtMpcyLVLVIC94mUhuz+wQo9b2+3uxMMmzvLKaUrluWT1NSLkGUer4N2idA5b2HnjKmSSSwk+3zEIHqmfh7oxethmrK6p6kLrMge/WBhv9ZrtpuN/IjG41NNSwy5jSxejBo/RqONjd3O4kmYXJ2uQDfu8sNHFWbmepaorzG0psPRYSSOzq09a4uote2xLG55Y5eHshmzOSWokRnhgW8qx9khAPUhFtIKixCki4GMhxGZ5t+WG/wBUcFKOjLK2p6STMo30OokQtPFrj95GQ9YtibE8juD4hg4rqnhyylhY/W1TyVs+1iS2yXttYgsbeIxOM9qctnp4YKN2FNBGs9S0eymJRtHL+1O7BRY78yeVsQYcSrX5wlVOjrAjKNMah+rjX1QRpIYeIt3m2EpS55eR+DQLSpvxfSy0uSoKSGJFqikcrxx9TI2rYKYzqvq5E6r+zfBYyDLBT0kEO31caJ+AAP8AG+BNw9oznOw8PWHL6S0iI3ZQSCwXSn3QSNQHdp7gbYNOPPxBgBm3U89hTjeq8ngMHNMwy9hZpEaamY+IOtbeYLKfI4jEAE60lLOCJI6nqCCe0I2ZbqfCzagPDB3z3LEzIQ1tC49KpJGCXNtVm0yRSXBsDZgDba9xzwNOkTKRBnlJUhTElQ8UrBttLKyh79wtYH/PF1CvnMHWPcfcJCE7ZzQRSPVV0yhaLL/6vSQDZXkTs/gH29tvZh5+j9QsKOed+c0xsfEKN/8AuJxGOIqiXiGrWjy5dFHCxLSW7BJNzI3jzNl7739oMXDdFBRxpRQsLwxqSv3rG41tbkWYMfxxPXflpZDqdm4fdMBdDb6Rv2FJ77/yjA6oPso/cX5DBF+kb9hSe+/8owOqD7KP3F+QxZg/IbzSO1Tt0Nfr0eU3yODh0hRFsqrQOZgf5YB/Q1+vR5TfI4sRmdJ1sEkZ++jJ/wBQI/xxJjTFcHgEzdFWzhzjquekGXQykO7L1LE2One8QY8gTy/DGvMcyjinonkjEVXAXFUClu2lurYqNjfY7c8d/AuQx10VTl8to6yFmkppL2IZdmS43IuAbe245Y7uIKxJ6jKampjAlAkSpHLU9O1t9/2gfxxbLRUIA3zxt7g/KXZKbs96SMzip5aKpca5N2aw1qjC+kFdhceIuB4YKXQUf9Tp7JJP5sCP+jzLQVua1Ny88nVQA95Zu2w91QUFuW+Db0S5UabKKZWFiwMpB5jWdQv8LYlxWQUYaBrf1i6ZuqmLDAa4lDZHVyFuvOW1WpjHDYFZTzUsbFVO57LA93IYMxxwZ3k0VZA8Eyho5BYj5EeBBsQe4jHn0qgY6+h1TFV14u4MmpETMo+qgjkfVHHHICYr2KaSNnPMnTyt349ZVnq1U8NREIabMIySGcAQ1JNwS19kmux8ye7azzQxNkmZRDNRLLSxLIlJJ66Lq3va1722tzHcCMSHirhCkraSGoAdFdClFTQhAWeS7gk97N67XNlAJJ2Jx6pqwAH3Gwj448ZSQo3VOtXTnLppTR1bMaioapFuvmJOlNa7dWAQVJvtpAvY4hua8EV9Cx1QSWII1xgujL39pNreeOj/AEilpi1JX06VIivHpmBEkdjyjlHbVe8DluO7DpFxBSImqirq2iYAnqZLyRk2Ow0G2572Fhjs0Pp/t0PMe1x0WWKiuQ5/U0ch9GYo7bEaQxuPAMDY+W+O+eqzKumLFah5XURMUjK3W+wbSoFrnvx28KcV1bVryCtjhklALyThdDBeSm69m/gtsS2v6U6qOXq3r6UIV1dbTQlze9tIBNg3fc7Yeo5wdZon84IGmqasq6F5FiabMpko4wtxcgtqttq7lANthcnDlNVJ6JAMqV6dIievrWbQi9nSyjVvOG3YDuNvhFazjSBpOseGWskse1WSXUH2RR9mw8L435fQ1nEM+l5QgC/VKUZYdtisYUaVYLc+Jtjk5rz4qpsOnTbzW22LxVVZr1hy/LoWEKyLqk0teR2IQSzab6F5Hfbv25Ag5LSjhzLXLyrJVSvYQr2tT2C6FW17i/Pv28bY5kmpcnhklj/q+ZRqsT0yuWSZr7MsZJLRv6wIIK3tsbgvXR3wRNJUNmeZKfSZGJijP+zW1rle5rbAcwBvucTVagLdzfdx+3FaApD0acJtl9HaWxnmYyzEftN3fAbbd98Sw4zjDY8t7y9xcdqcKrmS8d1GWV1U8RBWSSQOrAlb6ms23Ig/wvjdn+dzz+ix5pJrIlEt7D/27hbkMg3Bs1hzGHaPg1ZM3zHL5ey0oeSnY9zX6xCPYQSD5HDFE4njoKadfrYKs07A8+rZkJQ27g2oY98ZCQ4C9pO3SxXK6fYuKqjLJTVQjRQya1pYbaBILWVtB7WkE3LHmfPEi6BauWepzCedi0j9XqY8ybt+FhYWx5zeKIvWZlVIOopf6tQQtspZOzqC8j2x/A+Aw7dAGXstFNO+5nmJB8QosT/1XxJVc3sXGL2E/numGqb/AKRv2FJ77/yjA6oPso/cX5DBF+kb9hSe+/8AKMDqg+yj9xfkMUYPyG80rtU7dDX69HlN8jixNfWpBG0krBEQXZjyA8T7MV26Gv16PKb5HBw6Qoi+VVoHMwP8sR44TWA4BO3RD3pJ4FmgqRmuW3MinrJFXfe1taj7wYesB7T34hnHnEsWbnL+oURzMXSWPlpldoxe/eGO9/xxoyHjmuekXL45mRmdepfVpNuXVa+4E2tv/Z5HHRV58kVZQSVSdVVU7uKw6LMxUjQxts5K94xZTpuZGa5Ex6cUhMoky8BmqmpacgpQUCjY7GaXv2P3R3t36j54meQcRQVhmFO2pYJOpJFtJIAPZtzUXtf2Yr7X59XUYlZ55RLXKdMbMS6RM2zEX7DMNlA3AxOPo6Mepqx90OlvOxv8hiOvQcKZe50xp9U4N0ZMLGMZx5yZcWbZTFVRNFPGsiNzVh/EeB9uBTX8C5jlE6SZWWqYFLEU8hB6vURqCgkcxtqG4ufE3MePJXHWnWcy2o3HRYRKBvElXlWYy/6wiqMtq9gzFdm2tubFWXa2ogHbniPL0VRTH+q5pRyqO9yUI9lu188WKrsrinXTNGkinmHUMP44BPS/wAlPVUzwRRwUsmmJnGyo5Y9px3Cxvf2H2Yuw1ck5Gkj3CUhQ7M+BJ4quKlR4Znl3Ro5FK+B1E20kWPP4YeF6GqtLmeWlp1AveSYfJbnDxRdCMU9jDmcL+oeym/aJCnZ9gxBAPfbbHrpF6OaXL6KFVkklrZJQqXJvIDsQEvYAXXfncjfe2KziZIY13/kpcq5soyrJKF7zztmU1rrFDGdBPhzsx58zb2YlWZZvmeaQJDl9CaSnJVkmdgpAUgiyr6m47tVxiZ9H3Da02X0oeBI5ljGvsrq1Hncjv5YlSrYbY86piPHOpG/ToE8KF8G9GsdGxqKhvSaxzred97HwQHlbx5+WwE1thWxnEjnueZcmSxrmcKCTyAJPwxsw18UMwoqgp6wie3npOFAkwhQvOcrTNo6fNMtZfSYTdeQ1gXvE9vVPMX9p8cQLpCy1Yc4o6wKYo6ho5XDC2l0Ya7g8tgD/ABxD+F+JJ6eOWBJmhiqeyXBICsLdq45bGzW7iMPmc1rRx0dJmLOz09SzSByzAwNoIKN99CNVse2yi6k6JkXHGP7XOZUhzPruJqsQUidVl9O+8lrAk3u2/NiCbL3A3PPBfyGGnplWigYXgjW6XuQpuAze1iCcBObiury6Z6tCY6OTWlLARoVhbsnqhfTp5ljueXfh86AJ5ZajMJZmZnfq9TNzLXe9/DyxPXpE05mGjQcePFaDdbvpG/YUnvv/ACjA6oPso/cX5DBF+kb9hSe+/wDKMDqg+yj9xfkMVYPyG80rtU7dDX69HlN8jixGZUgmhkjPJ0ZN/aCP8cV36Gv16PKb5HFj5ZAouSAPE4i/UDFUegTt0VceBMiStSpy2b6uqhZpKeTkyup0ul/2bhTbnzI5YcOIJY6qpymWriCuesjqgQO00DAHV3EXB8wcSDpK4BnhqhmmXAmVWDyRqN7jmygesCNmXmb4hHHvFUecmg6hNEx1pJH4SOyAEEDcNzvz8cVsd2rg8aHXgYv90ulk45DD6U1fnVSLpDr6hTsGktZAL9y3QD2n2YIPQZkhp8rV2Fmncyf3dlU/EC/xw21vCDVC0uUQArSQBXrJxsHfc6FPJnLXY/s3HlgkZXPCVMUJW0BERVfukAHT8AR+OI8RWlmUf0Bp90wCcMLGMZxAmSwsLCwIWMBnp64yQJ/R6oS50Su55AXNgN76tt9uRwZ7YBvTxktMk0VQ0zde5VTDzvGp3Kn7lt+fMnFeCDe2Gbl6pXaKI8HZ/mtTIlJRTAEAEC0ahVQWBJK7228Tyw8V/D2dw1iVtTE1V6KQ99SspQEkhAPZfktxsbbYI1Jwjls0an0AwkIrgqDHILmwBMTB9ZFiR4NjPHEpy3LEFHM0CrMkZkYtL1aM2k360sSovy7hyxUcSC+GtAm1x9R9lmVTXKcwWogjmT1ZUVx5ML/jjswycG5YKagp4VkEqogCyLyYbkEeYIw948twAJATpYWFhYxCWNVTEHVlPJgVPkRbGw48sbYxCrxkfBgqYcxy4i1VSymWC/Mj1St/BgF/EHDW1etbBliTLeaKo9Gk1c2j1IVBvubAld8FjifLWFRBnGXDrmUaZ403MsPfpHe6+HM2HO1iO+PslSkzmmqkIFPUSJPq5BSGBkHs8fG5OPbo1u0PuPUCCOa5kQn3O40d6zNKlQYaUmmoYeSl0JTVp8A97eRPcMPXQBl7LQzTtuZ5SQe8hdj/AN2rEXzEz8T1YhpV6rL6dvXIsLnm1rbuQTZe4G554NWTZdFSwx08WyxoAovvYbXPtJ78S4h+WlkOp2bh99pWgXlC36Rv2FJ77/yjA6oPso/cX5DBF+kb9hSe+/8AKMDqg+yj9xfkMW4PyG80rtU7dDX69HlN8jg39IqXymtA/wBw/wAsBDoa/Xo8pvkcWFzmi66mmi/3kbp+IIxJjTFdp4BO3RAnIel+sNAKWJesql0rG9izNGBvt95wB8Rv3Y55+IYZ6vKqqQRRTB5PSio02ZGFi47jbDfwXw8KuGeOImLMaRuuhINi4U2ZD4lWGx7tQ7r4c+IaKnrqzLKh10elhvSlGw1xEB+4EHmD5YrLabXkNEa/HwR7pLrE3SzmMHXvI2pKgMKc6QqgXI6xAQGItyvzNsTD6PUzNR1Wok/X3JO5JKLe5PM9+ITlFOMzrKzMZ1/qlKjMq817C2iiAO1rAMQO/wA8EnoLyow5UHYEGaRpN+8bKD8QL44YkMbSIAg2/pMJlEbCxjGceSnSwsaaqcIpZuQww5/xS9OSsVJLUMP2WjVfiXcH8BjQ0kwEJ+qqgRoztyVSx8gL4qHxNxBJX1UtRKSS7bA/dX7qjwAH+OCpxNxNnlaHpo6MQLIhuqMruV5HtlrDw2AOIF+ijNP+Dk/FP/2x7GCY2jLnuEniNFzdfRTnh3ovSogjm/pGUs8HWaUfdXW1u8nSvZHiCuJRkPRJSRqEqC9Q0kNzrY6FY+vJGPuuxYb7kW9pwKsr6Ps5pZBLDSyI4BFwU5EWIsWsdjiax8ZZxQQxSV1FqjgJDy3RSyMNIUhDYEG3at3cu/HOsx5PgeDzAK0HennopqJaOrrMqmYsID1kBJ3MZPdty3U7ciTgoDFZ856WpHzFa6lhWGQR9Uwc6w63v2hYW+B7ueJfk30iQbCqpiPFomv8dLWt+JxzrYSq7xgai/qgOCNWFiNcLceU2ZPIlOX1RAF1dCpFyRbfvuDiS488gtMEJ0sc2YtaGQjuRvkcdONcqBgQeRBH44waoVX+DOkWqooZqaF7dd9mWserkPMrf9r8AQDbnh3zzPJayGgTMCDJDVtHMrDSQv1Z7Y2G633G1sc0PA/X02Ywon9aopzIAObxHslfbYLqHtxzV7x5jBlrv9uZRSTkc2UFNDH+1pNr498hhdmaNt+luRHuuV1MKbpRmo6mUrFH/RsetIREllYj1dDjZiTz7hvjv6Es9mrqzMKmdtTOIwPBRdyFXwUX+fjhvz3LYql6ieYaMtywGCniFgJJRYHu3BewPjYDxw7/AEfKJvRamdhbrZbD2hQL29lyR8MS1AwUXEC9h+cd6YTK5fpG/YUnvv8AyjA6oPso/cX5DBF+kb9hSe+/8owOqD7KP3F+QxRg/IbzSu1Tt0Nfr0eU3yOLIHFb+hr9ejym+RwcekGVlyusZCVZYXYMpIIIF7gjcEYjxwzVgOATt0Qt4+4aqMnzEZpRKWiLF5AOSk+sGA+43O/cfhhh6R85gqloJaDsmQzsYx6yyuyalI7iWJ873HPEkyvptdstbVCs1VGVVgfVaM7GQgDfuBA8b4YjDSSV2U1VPCsPpDs0serUqujKNu5RzPdimkHtI7QXEid9tv0KU8FKKrhdhR02S02zyBZq2UXsi3udRHexFlB5hMFTLKaOGNYYrBYgqaR90ACwPhtvgOUPTLLC9bJJTxqh1dRoB7Ulyo1OftBYXJHK2w3w79AWcSVEdaZXLsZRIWbmSwsfL1eWJK1KpkLnaD3JTAiUWcK+EcD/ADPpty+CaSJjKWjZkaybalNja/tBGImU3P8A2iVsqY57/wC3k8v8RiMcW0eYzSQrQVCU6BZGldlUi9+yACp9t8MeZdOeXyRMi9bcjbse0e3DDmHT/Hc9TSswAGnW+ne+q5C3vY7W9nPFVLD1gZDev+0SFL+HuFKtK2lqq2qSWVY5ImXSoILC9kZANYGkmxFxcnHJX5fmdTmdT1da1NRxvGosFJN442YICPEnc7XPfhh4S6YJ6ycdfTaliDSf1aN2YsQygEbgX1cyRy9u3JxFxhnUlTM1JBUxwsV0Aw9oabXPL7xG9+7bbHYUquc5gJjhGqyRClebcI5oJF9HzVxGbX65F1DyKLZvLbDB0rcHyx0XpD1dTOEGllYKN2IsxCgaUtcFbb9nwxFRnHEIbV/XL7X+r2NvEabYaeJuIM2kRYK1p9MltKOmnWQb7AKLm5A+Ix3p0KgcPE227+lhNkRKXM55cxoaUVZp4no6eTq0RbuxQkqt1IW9u8jlth6z7hfMBHPJTZhJtqeKMonqra6sxF9XPe2Ikubwirp6oZfmgkp4khQCNdNlUoCQVJJsT34dajj15Y5o5KTNXEwK36pFMdxY9WUQFfjfmcTua+2UfC0QnngM3zzNCeZjpSfPq1wS74C3CnFfo+ZVtS9HWrHOkKxjqGLfVqFOrSLd2JkelSL/AISu/wDpn/yxxr03F9hsHwgEKbYw2GzhriGOvp0niDBG1CzCxBUlSCPG4ONnEVV1VJPIOaRuw+CnEuU5spTKDcS0hoMxjzaDt08oEVWE3AU7CbbYgWW58B7Tgb8V8OCgz2AR7U8s0U8QB7IBZdVu7bf4Wxv4D6UJqagnpLdbIFJpgw1Df1kI+8ALsF8xytj3nOdjMqfKjLEiMtS8EioSthdL2sdUYsTtfa2PYpsqUnQ7TT1GzpouZIK6uLcwfNqkZZlaXp45C8kg5M7MS0jH9kMWP9o/DBn4Y4fjoKWOni9VBzPMk3JJ9pJOBhkXSLT5dVT0sdKsVJBrBlVtTMy8izcmLGwAvfDn0ScZT5pW10sxsgWMRxj1Y1u2w8Tyue8+A2E1djyywhov6z9VohN/0jfsKT33/lGB1QfZR+4vyGCL9I37Ck99/wCUYHVB9lH7i/IYtwfkN5pXap26Gv16PKb5HFgOIqHr6SeL9uJ1HmVNv44r/wBDX69HlN8jiyDYix5iqDwCduirFwZk7ywPU0Z01tCwcx2+0iN73H7Q7QI7xt4YcuJeHKesrsvkpyYosw7Tqv8As2uBJp7gT+F8OfEdDNw7m/psSs1JMxLAcrNctGfAg9peXcPHHH0m1sFP/R02XsDGfSJU3vpLspYf2bEnbuxaHF7w5u2YPLQ+huEugSraRMyzCVVHV5bliNsBtpQb+8zsDv4DxOJj9H3LSlDNM3+2lOnyUW/m1YaGySSmyqmyuEf1zMDrnNt0jNixffkost772NueCzw/kqUVLFTx+rEoW/ie8n2k3OI8RVHZ5BpNvQbeZTAJyOA/wLSxSZlnHWRRyaZlILoGIu7gjtbDlgwYEXR8P9Z51/zo/wDySYnoHwP9B8hadi05dx5RVM/UQZeZZbkaVp4e7mblwAPabY9VHFsR65I8qkMsNw4NGhEZ53fSTtbfbmOWHHhZIlgianNFLNvA0uoxuYdZ1AqwB1AbXvud8OWQVVOGnFNN6QyVMhZTKFtqX1SWP1qLcgc7Wt93HdzwJgacShQToMq+sqswe2kOqtpUkAXkJsLcgLkDEjizrN5UkkgpEaNXdUvPIrOFZluFL+z/ACx64QEf9L1/VGAjqIQRALIrBrFQfvEW3Nh5Y88PdICQwSekVEUAhlmjRba3k0szXZbdkbhRbn5kYepLnFzWzpZYLBNDcd5x1hi/o6TWq6iA0xsPG4a3ce/uxAeJuI66sKVEySpEHBQkO0aupI7JkvY9xF9yp8gQck6WuuBnratYEDgiljiLOdIGwe+ys1yQR8cc3GvSzRTU8kdNHJI0sYjCuoWOIXuSFPN9+fsG4x2pZmvA7Me6w+qlfGfHUuXrI6xmc9ekSrrZbAxB9gnt+eN3DHFlVWUclTJDHTgEiMSzSgMQNyzfcW+1z33xr4ijlWUyxU/pDR1UbhRKI2UdTpLAk2J3Isdt8e6mrZmeoMdY7dU8S0jvB1Z1Hm1nIJvY3LHb8MR5WlogX3z9E11q4e4wq6yneUQRq/1iwxddITK0frDVcKm+w1efLHTwvxNU1MxSohalkimRWjEhfUrRs2+q4tyO3eMMvAQnpaBKaaKeBo2kbVE8LBw9zp3Yld9vwN8OXCsUhqpJXgNOJJ4tKtIsjNpjZdTFSdzgexoLoA4LQnPoi/Vi/wDOn/8AK+JXmlJ10MkZ++jL+IIxFOiL9WL/AM6f/wAr4mbYnrWqu9Vg0VWcs4UdqOomhv6VQT3cDmU27QHijKx8r4dOL6WKvXL6yH6uSrYQzheQmUqpcAcib39u2CHmtB/ROc+lEf1Ov+qnJ9WOQ2sT4Kx7/En2YG+c5O2X5zFRj7EVcU8XtDsoFvYLaf7uPXp1TUMg7JH1HI3SQpDnuQx1EktPGeqyzK0vKw5yzWJNj95jyJ7rnxGHn6PFH9RVTWsHkCr5AXt8LjDN0hZqJXGT5WC5eVnqGXfVIzFipbwBN2PIWA7iMFjgjhgZdRRU4Nyou7ftOd2PlfYewDEtapFHKdsQOG8+pWgXQ8+kb9hSe+/8owOqD7KP3F+QwRfpG/YUnvv/ACjA6oPso/cX5DFeD8hvNK7VOvQy189BG4Im+RxZLFZ+j5/RuI0S9gJ5oj/3qB+NsWYxF+oD/sB3hO1MXG2Z09NQzSVadZCAFZNN9WohQLeZG/dgCy5XQmahqKN5fRnqVR4ZecT9hrA/eBFt9+XPFjsyy5KiJ4pVDo4Ksp7wcAbpG6Op8tp39HvJR9aJ7/fhexXc82SxHa7rC/iTBuaPDME9EOU4pOkCjjzuSlSFzLK4jacm/aUGyANusY5bbXJNt74JWBr0Q0i1UMmYzIjVM0rDXp3VVCoFXwG18ErE2IAa7KNRY+q0KG5j0s5dTzSQyzFZImKsNDHceBAIOINl/B9fVCrqKGeFIK52a5V1cpc6TcgMtrnltz8cDHjuDq8yq11F7TPdiLEm9ztc7XuB7MWtyekEUEUaiypGqjyAAxXVYMMxpZq7f1WAygS30fa4m/Xw353u3Px5Yx/6eq3/AH0H4t/liweM459/rcEZQgXlfQzmlKsggqooxKAr6b3IG9rlbjn3EY4ZPo/VzEkzwkncklrk+3bFgcZwox1WZt0RlCr3/wCnmt/30H/d/ljZTdANdG6uJoLqwYX1cwb72scWAxjDHH1eCMoQ7mybO2JJfL9/GJj5b33x4/oHOv2su/cn/PBHxnE/bn+I6JkN/wCgc6/ay/8AdHHpMnzxO0r5fceETD/HBGxjB25/iOiIUb6PsgloaFIZypkDSMxTl22Ld/niS4xjOOTnFxLjtQod0mcYQZdSjr4evEx0dWQNLDmdROwFsDzjmKDMHyZaZnj65WCyMx1JGCOZJuStmsSe7ngyZ1lEVXE0U6LJG3NWHf3H2EeOK6ZLDXVtfHFTAO1GjU6OQAiJ201v4mxJ25kDbHoYTLGYWImb2uErtyJPRTXZZHUTUlCjvIqlmqXAPWgEKdJHJbnYbA8xgo4inAfR7DlUOlO3Mw+smIsW77AfdUdwxKziOs5rnktnmtCDn0jT9TRj+2/yGBzQyDqo9x6q9/sGJx9I2s+so4geSyOR5lQD/Bsaci4A6ylge3rxRt+Kg49fDuDKDZ4pDcpj6VqQ0GemdQQGaOoU9xItcA9+67+eLEZVmK1EMc0ZusihwfYRfA/6dOF/SaAToLyUx1HxMZ2YfDZv7pw2dAfFweBqKRu3ES8QPehO481Y/gw8MSVB2uHa8atsVosUX8cuZUKTxPFILpIpRh4gi2OkHCIx507k6AOU8ST8L1ktJPG8tKzFkINjbuZCdibWDLtuPxL/AArxxS5mrGmcsUtrUghlve1wfI8vDGzivhCnzKDqahSQN1YbMjcrqf8ADkcDjgvo7rMmzZHX66lkVo2ddtIO6l0JvcEDcX7+WLnGnXYXGz/lLcIW9I7Xzat/5z8vPFhafpUywKoNZHsAPveHu4FvEnQ3mVVWVE6rEBJI7i8ncSSL7eGGyToLzIAkiHbc/WfliyoKFZjQ5+gS3COWW9IlBUyrFDUo8j7Ko1XPf3jwBw5VGfwRzpTvKizSAlEJsWA8Pb7OeK9dCVP/AK5QHmqS/iBbDBx3WznNKlpnJlSVlDDawU9jTb1RYA/njh3FpqZAdkrc1pVsjJbn3c8Q5emDLCbekgG9t1bxt4YHvDfTFJU00lJUyRxTMhSOqfZNxY9bb1Tb73InwwLM4yhqaokgYq7I2m6bhuVreN7jBRwMuLahjcgu3K1Wccc0dHIiVE6xmRdS3vYjxuOQxzfpOyz/AI2H/q/LAz486Mcwr6lJogjR9TEqgtpK2UXBB5m9zfEG4k6NK3L4euqEQJqC3Dgm55bDGUsLQeAM90FxVmso4kpqtWenmSVV2Yqb279/DDJSdLGWSG3pSIblbPddwbcyLW9t8DToZoZJ8vzKKGQRSOFVXPIXU/4X8r4g/CfDpmzWKm1I9pbFlN0IS7bGwJU2ty78AwdPM8E/t+yMxsrJZjx5QU8hjmqokcWJUtuLi4vbltY/EY9ZjxxRUxUTVMcZdQ63PNTyI9hxW7Nsqepzp4HcSPJUhGZOW7ANa+9lFx/dw7dM+UzRZiDIECuirCqMTaNLIAbgWPPYeONGCZma3NqJRmRu4p6R6TLmiE7N9apZSg1bbWJA7jfnjTkfStQVYlMcrKIUMr61K9gcyPEDa/mMCPpd4YqxJ6XKEFOqxwxANc2A27PtOo/EY4OC+F6mpy6oFLGXeolSAtcAJGvbYsTyBJUW5kDYYwYSkaQfmv8An0RJlTjjHp2QqYsuRpJG7IlZbAX27C82bw+HPliTdEnBTZfSF5v/AHFRaSS/NRa4UnncXJPtJxydHnQ7Fl5WaciapHIi+hPdB5nn2j+AwR7Y4VqlNrezpabTvWgbSs4wcK+Ir0j8XrltBJJf6xwY4h4uRz8lG58sTMaXuDRtTIJdJNb/AEnnhiiuwDJTrbfkbMQPYS34YsfS0qxoqAbKoUfAWwCOgThgz1clZILrCCqk73lbmb+Krf8A6xg/4sxrg0tpD/EJW714kjBBBFwRYg94xW3jzhebIswSopiREXLwOBsp3vG3wv5jyxZbDfnuRw1sDwToHjcWI7x4FT3MOYIxxw9c0nXuDqFpEpk4B48hzWDUllmWwliPNT4jxQ9x/wAcSoYrRxNwbW8P1IqKd2MQPYnXwP3ZRyF+W+x/gCNwT04QVIWKstBNsNf+zc+w/c8jtvzx2rYW3aUrt+FgOwoo2xjTjEMoZQVIYHkQb3/DHrECZYtgS8cdOApZZ6aCDVIhKdY7dm9uekbkC/iMFs4iVD0Y0Ec7ztD1sru0haU67Ekt2VPZFjy2x3ouptM1BO5YZ2Ic9B3B9R6Wa6VSkelguoWLl+8D9kDvxC+kKpUZ7UuV1Is6ll23C6dQ+Nji0gWwsNvZgf1vQfQTSySuZtUjs7dsc2JY93icWUsYO1L37oslLbQEK6rg9M1SeryqnljjjYB4H07k7nqrMeQsdJ/aFvDDDwXnJocwjkanE7Bur6pxZgxIXs39WQHYXHiPaLO8M8MQ5dTiCAEICWuTckncknHNWcDUctZHVtCBPG2oMu2o2tdwNnI7idxYY0Y4Q5hEt2b0ZU+xPcAkWuL2Pd7NsDrp8/VX/wA1P8cEq2GbijheHMYRDUBigcOQpte3dcb2xDRcGVA47Ex0Qq6BD/VMw8h/K2BRw5nr0NQk8VtaXtfluCP8b/DFsMs4cp6aFoaeJYo2BBCjncWuTzJt3nERo+gzLEtqjkkI/akb5LbF7MXTzvc4GDCUtNkAMh4kko6tapAjyqWI6wEjUwILbEb7nEuyKjrOJcxWWc9iPT1jqLIijfSo/aY/O+DZSdGmWxerRQn311/z3xIaWijiXTGiovgqgD8BgqY5huxt9JQGpk4q4OizKKOKdnEaNrKqbarCwBPcN77b478g4fgoYRDTpojFza5JueZJO5OHPCx5he4tyzZOlhYwTiGcY9KlHlwKl+tm7oozc/3jyUee/sxrGOeYaJKJUkzrO4qOF5qhwkaC5J/gAO8nkAMVxzvNqniTMkSNSF3WJDyjjv2ne3fyJ+A8MKtzDMeJasIq3VTdUFxFED3sfG3fzO9h3YOfAXAMOVQ6U7crW62Ujdj4D9lB3D5nHogNwgk3fs4JP3J14X4fjoKWKnj9VFsT3s3ex9pNzh1tjNsLHmkkmSnSwsLCxiFqqadZFKuoZWFipFwR7QcCfjDoEimJkoWELm56trmM8/VPNP4j2DBdwsdKdV9IywrCJVY+pznIn2EyJ7PrIiB+Kj+GJBk30h51sKqnjkH7UZKH8DcH+GDyyX574j2b9HdBVkmaliLHmyjQx82SxPxxZ3qnU81l94WZSNFE6D6QFBJ9ok8XmoYfDQSf4Yd4umfK2t/WCPNHHzGGzMOgHL5Ps2miPscMPwcH54bZPo50/wB2qmHmqn/LGRhHXkj85o8SmcHSjlj8qyIe8SPmMO9DxPSzfZVML+Uin/HAnqfo47fV1m/9qO/yOGau+j7WpvFLDJb2sh+GxwdjhnaP6ok7lYQHCvisc2T55lR1j0lFXvRjIlvaoLLb3hiQ8N/SAnjIWtiWVeRdBpYea8m/hjHYF8TTIcEZt6Pd8K+GXKOL6WqpjURTKYlF3YnTotudYO6nA14s6flQslBGJCNuukuF/ursSPMjE7KFSocrQtkBGS+OSsziCH7WaNPecD5nFbjnWd5w3YNQ69wivHGPYWGlT/eOHCh6Csxns0xjjvz1uWYf9II/jirubG+Y8BZm4IzVHSVlsfOshv7Gv8scEnTFla//ABN/JGPyGIJS/Ryf/aVi/wB2M/MnfDhH9HKD71XL8EUfPGdnhR/meiJKea3p5y1B2DLKfBYyP57DEZzf6Re1qWl3/albl/dTn+OHuj+j1RIbySzyDwuq/JcSLLeiXLIDdaVHPjITJ/ByR/DG5sIzYSjxIK1XGecZwerjMhDfcgUovxYd3m2JLwr0ASuwevkCLz6qM3Y+8/Jfhc+0YOEFMqLZVVQOQAAH8MbRhXY1wGWmA0Iy703ZJkENHEIqeNY0HcO/2sebH2nDjjOFiEkkyUyWFhYWBCWFhYWBCWFhYWBCWFhYWBCWFhYWBCVsYtjOFgQsacRfivo3o8xU9bGFk7pUAVgbd5HrD2G+JThYZrywy0whVP4k4MqaGtNEuuQyldGkaRN4HTqI2a/M7Wvtgz8DdDNNRqslSoqJ+Z1C6IdjZVOxt+0f4YleaUqNWUjFVLL1uliBcXUXseYvh8Xniyri3vY0C0i6UNgrykIUWAAA5ADbHvTjOFiFMsWxnCwsCEsLCwsCEsLCwsCEsLCwsCEsLCwsCF//2Q=="/>
          <p:cNvSpPr>
            <a:spLocks noChangeAspect="1" noChangeArrowheads="1"/>
          </p:cNvSpPr>
          <p:nvPr userDrawn="1"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4" descr="data:image/jpeg;base64,/9j/4AAQSkZJRgABAQAAAQABAAD/2wCEAAkGBhQQEBQUEhQWFRUWGRoXGBcYGR0cHhscHx4aGiAdGhsXHCYeGBsjHRwXHy8gJCcpLCwsGB8xNTAqNSYrLSkBCQoKDgwOGg8PGiwkHyQsKSkpLS8pKSksLCwsLSwvLiwsLC8sLCwsLC8pLCwsLCwsKSwsLCwsKSksLCwsLCwsLP/AABEIAPoAygMBIgACEQEDEQH/xAAcAAABBAMBAAAAAAAAAAAAAAAHAAUGCAEDBAL/xABOEAACAQIEAgYGBgYGCQIHAAABAgMEEQAFEiEGMQcTIkFRcRQyYXKBsQgjM0KR4Rc1UpOhshUkYoLB0RYlQ1NUc5Kisxg0RIOUo8LS8P/EABkBAAMBAQEAAAAAAAAAAAAAAAACBAEDBf/EADQRAAEDAgMFBwMEAgMAAAAAAAEAAhEDIQQSMUFRYYGRExQiM3GhscHR8AUyUvFC4RUjov/aAAwDAQACEQMRAD8AG+V5XVV9Y0EDs8rFzdnte1ySSTzxJ/0NZx4D99+eMdDf69HlN8jiyWPZxWKfRflbEQubWyq3fobzjwH7788L9DeceA/ffniyOOWXMo1lSFmAkkVmVfEJp1fhqXEvf6vDomyhV4/Q3nHgP3354X6G848B++/PFkcLB3+rw6IyhVu/Q3nHgP3354X6G848B++/PFkcLB3+rw6IyhVu/Q3nHgP3354X6G848B++/PFkcLB3+rw6IyhVu/Q3nHgP3354X6G848B++/PFkcLB3+rw6IyhVu/Q3nHgP3354X6G848B++/PFkcLB3+rw6IyhVu/Q3nHgP3354X6G848B++/PFkcLB3+rw6IyhVu/Q3nHgP3354X6G848B++/PFkcLB3+rw6IyhVu/Q3nHgP3354X6G848B++/PFkcLB3+rw6IyhVu/Q3nHgP3354X6G848B++/PFkcctfmUcAUyNpDOkY9rOwVR8SRg7/VOwdEZQq8fobzjwH7788L9DeceA/ffniyOFg/5Crw6IyhVR4q4OrstVGqjYSEhbSatxvvY4fcs4urFgiVZ2ChFAG3IAAc1xL/pG/YUnvv/ACjA6oPso/cX5DHpUX9rSDngbdiQ2Kduhr9ejym+RxZHFbuhr9ejym+RxZAnHm/qHmj0CduiTYAXFvSA7Z6tRDqaGhOhgO9SdMpt3i5t/dGDpmU5SCRu9UY/gCcVq6Lab0mqq0ftdZST3v3nsn54MGwQ97tg+UOVmaOrWWNZIyGRwGUjvB3GN+IJ0LVDPk1PqN9JkUe6HNvw5fDE414jqNyPLdxTL3hY86sLVhEL1hY1icE2BF/C+PWrAhesLHnVjN8CFnCxzS5hGhszop8CwB/icb1a+BC9YWME4xqwIXrCxraUAXJAHicYinDC6kMPEG/ywIW3CxraYA2JAJ7r49asCFknAT6c+LGMsdPT3PoxWomYcla4EYPxa9v7Qwa74rvmcRkoc9qH3dqtI7+AWUWHwBA+GLMG0Z8x2R7pXI3cHcRLmFFDUL99e0PBhsw/EHD3gTfR3qi1FUISbJNcezUouB4bi/xwWAccK7OzqOaFoMhB76Rv2FJ77/yjA6oPso/cX5DBF+kb9hSe+/8AKMDqg+yj9xfkMexg/IbzXN2qduhr9ejym+RwcOkGZkyusZCVZYWKspIIIFwQRuCPHAP6Gv16PKb5HB+4ooevoqmLnridR56Tb+OJMbHbtngmbooJ0W9JgzKL0WqYCqCkXtYSra2rbYPvuO+1x4CC9G+Vmjzqsga46qCoX4DTb+Fjjl4NyQ1mXtJS9mvoJOsQjYyRnfSfEghrfh34mWSZnC+aQ5jsBPQSyTDuDxlVb5Wt7MdXNFM1AzQ7OP8AsIF13txPHw/klLFYGpaO6Rc+212Zm79IZj8sY6HeIpqiirp5mMsgmZ//ALanSPAeAxBqCifMzW5xV36qFX6lDtdwPq1H9lSRy5t8cT3oFyox5Y7uNp5WYA/sgBP42OOdZjWUnE3dIn5hAJlCaKpzLPashGkdmIJUMwiiUmw2vZFH4m3ecZzTimvohPl3pTOqSkM6OxY220q97qt+ajvBHjhz4HSb/SFkpG6odfJrW50mJWOpSBz22HgSMOWYZYkuX55YXMVaZFawuDrswv5Fh8cWOc1rw0gZYGzelATJX9GeZ0lO1WxCqgDkpMdYHO/dy87+eNuXZ9m+eSJTwzsOrjF9LGNbDbVIy7sx9u3gMSnJOJVquFqqEauspYgj3/ZJupB8LC3wOInmEgyuqyuqi1Rh6amklC7arW6zzDAC4+OFa5zswcBmExbgthdOd5JneUIJ3qJdF7FkmeRRf9pW2A7rkWvt34lOedJ9X/o/T1C/VzzSGEyC17Je7rtYFtJHsubYe+koNmM2W0Ub2p6stLIRzZECMP4E/G3hiT8T8IU1RlzUrrohjS6Fdur0C4K//wBvc4kdWaQw1AJmeS2NYQQ4O6L6vMKiGapRjTSdt5utRiy27iGLajsNxiW5HLU5NnkeXpNJUU0yhlRjcoGvv7CpU8rAg4iPQjmUiZrFGHYJIsmpAeyx0Ei45XuBv7MEXogpfSJq+tmYvUGd4d/uILNYDuuTbbay+eO2Jc4FwfcRYept0WNUS6TuM6yuzBqCkDhY2KhYiweRgLtqsR2RvYey/lHHyzOsvX0kipiWOxLF7gX23XUQR5i2Jp025EaOeDMqYmORn0uVv6wF1YkeIBUjvGOrjDib+luHHmBRJEaNpY0cNYattWw039bT3WtjadQNYzK0ZTY+qIuoVV12a8RSuYg7RrpBjVwsaA7b3I1nYnvO/wAMb82y+s4amjEFRqaaFmdACVU7BjpvY2O6v7MeMvySSHiGOmppGh1PE19TAFQiykG3rXswsdsTnOaSOTO8z6watOX7JzuCFuQPZt+OGc8NcGgDLExHK6IUZ4f6IqjMqVKxq8F5QWF9T23Isz6vW7iO7cYm3RNntTJQ1UdS2tqR3iWS976VvbV96x5HwIxBuhzOpxBmFPExLCnaSFO4SWIuPC/ZwROhyJXyONQANXWqfadTC5xwxOYBwfsIjhN1oUQ6KelwgrSVz7EkRTse8/cc/Jvhjq6QMsNPl+cC1lkqoJV9ofq7/wDcGxDuG+BDWQ19J6tVSvrjv962pWQ37jYEHxth9g4ibMeHpKaYkzxTU8LX9YqZEVS197jdbnvGOr2NbUzM3iR7ysnepB0YzxZPkTVdSSolcyAd7clRVHfe1/icbuiXjKbNK+ullNkCRiOO+yDU+w7rnvPf8BhtrsvSuqpDLtleUpoCk7SSIu9/Edx/DvOOjoAgLrW1JFuslA+bWHsGq2OFRrSx73fuMcp2esLeC1fSN+wpPff+UYHVB9lH7i/IYIv0jfsKT33/AJRgdUH2UfuL8hivB+Q3mldqnbob/Xo8pvkcWMqqhY0LOwVRzYmwHme7Fc+hr9ejym+Rwb+kOMtlVaALnqH+WI8cM1YDgE7dEJOJssqeHczNbSgvTSsSRbs2Y3MbkDs7nst5c978HGGfw1Rg/o4EelJLG0Z5pJLKjOpA5X57eN8beGelqVMumpZ0WokCgQdYCwdSQpRhbt2FyPG2GGmzeKCopauOGOKZTMZISSIw6gaDpbdAdV7eIxaxjp8Y8QsDvtaUsot5vwQ0tJTZVADHTR2apnIAvbtWW/rOzHUSNhY+WJdwrmVNLEY6O3VU7dQLerdQPV8QPHxvgM8WdMlRNQLTlOpqXuKggWsh5BQd1LA733AHtGJT9HYn0Gp8Ov8A/wAF/LENWi8US5+/rvKYETZQbhXi+nyrNq2aoikdtcqpoI7N3NxY2G+29+7246aCaVI85gnidGqITWpG1rhdRbUSORsy7ezuw18ULT0vEFR6ZE8sKzF2RCATqAdRuRcbi4uMPOVcYHM85n0qI0qaaSmWM94VGZQxF7MSDy8bb4tc2fGBqASfSNEo3L3w7BTU2RVkfptJ11SoNtZ1AAfZlfWJvexA31HHnO7SnIpJJIoYxTr9ZKpMd4yvZZRzBIAtcc77YhnCVbR08kproJJvq2WNF02Dm4u2o7W7iOXgcSWpJruHYSbA0VR1Xj9W/efK438BjXMyvknU6+oiyAVMafOvSs+opI6uCoUdaixRKyiJNBu122Ymy/5YIHHlQY8srGDshEL2ZeYNtrefL44DWetSRPFPlLPJPRaC/Uw/VaB6zNINzcki925nzBczDOErsnmnhKFZaeQ9vZR2SGDW5W3BxBVZBY4C2numBQt6D8ji1mseKoaSPUqEJ9ULi1w3NmtcW7r+WJb0N5kJ580YJoDVOvSeYvqFj4HbA56IKaWecxJWmnXUrGEFrzDfVpt6pCjmN8TvoahK1uaaHaSHrAoeQ9ssC3rX7V7HmfDHbFNvUk7B8rG7E59PUd8pJ8JYz8x/jiMCeFuGJWp4oacOhEm7EuyG1gWALOQL3uQLnnjh6eOMOvnSiia6RdqTuBk3ABN/ui/PvOOjM8nkGX5fl7VYqJKiVB1a6GRI1seywAYBRzPfc4xjIosB3zyRtTHR8Txf6QelVCSdkIIo4xuZNCIqm/dux87YeM3zJ5cyzeWeAwGOheMKTc80CtqGx1Dlbuw3cP5E9Znc9RCKZ+oqWtTySFS4UkApZTflqvyuPDHviXNnqo85qKiLqTenpljPasVcmxK7arANfluOeO7gM4A3Aa6SVgXb0HUtVoqNERWCZSvpAC3VlFuzqO/M9xF+fK2Jh0Fzf6p79KyyaSfDngc8HcUImX1EMdLVB0hcvPBKbC4PbdSbIPEi5sNsFDorpOqyGK3Nkkf8SxxwxYPiJ2kBa1cyUCz1cWcZcVe4MdTEPWcbAnwEi2Gx56RiE8fZd6BmoeMEQVxhlta1nSWN2JBFxyJ/vnEQ6PuOpcqqte7ROQJk8Rf1h/bW5I8dxiQ8VcaNmssaVUSJCk6tHYlWMT3BJYncEAHUNr47NoPp1d7Y9vuFkgro4x4pOYP/AEZlEbNCXZ3ZeczFtTEnujDG5Y89u7mXuA8gjy6lSkDq0qr1kljuWY7tbmBtYe7gRcKdJCZatToo4o4wpELgHVIwNl1SH11I7RtytiQdBmazVdXmFRUMWdxHc+G79kDuA8Mca9N3ZkaNF+JPFaCl9I37Ck99/wCUYHVB9lH7i/IYIv0jfsKT33/lGB1QfZR+4vyGKcH5DeaV2qduhr9ejym+RxYbNqMTQSxnk6Mn4gjFeehr9ejym+RxYqurUhjaSRgiILsx5AeJ8BiLH+aPQJ26KuXA3DqV8NRRm0ddTEy078jdTZkNu4MBvvbVjr4qlhlqMtq5Ygskgf0pf2pYCFIYcr6hY+OH7pH4QqKKsGbZd2gWDyKovY97EA9qNxztyvfv2jHSRn8OaigalUK7mUPH3rK7R87eJ3vixjjUcHjQzyMXH1S6LhpsqL5fW5pUi7St1UF+93btuPdF1Hxwcui3h40WVwows7jrXHeC29j5Cw+GG2PgcSyUkTqUo6BQVU7ddMPvHv0Lubn1ix7ucxynOIqpC8LakDvHe210Ok28Rcc+/EOIr52wNJ6bgmAhAXpvygDOEZiI0nSO8hFwLHQxIG50jSccXSOaWjrqWXLnj1qiO/VAKgdSCCAORYbkXO1vHBf6W+E/T8ufQCZYfrYwOZt6y+263t7bYEFPnkc9KaLK8ss8w0SSv9Y579mIAS25uSLWGK8PUzsaf4yDoB6lKRC1VHD1PJmDM7qKaphaoiYsym7fdjAUl5RJqAjtvhs4Tzb0SWamqC8cFSjQTAggoWHZkKHvU2PkTiR8K5k1TSCjVxFX0TtLSHY6/W1xAnYnnbx28MRyKlhqYKqpq6iQ1pk0xwgAvI572BFwoO1hytYdwx3Gha/gPsVnopLwbXyUcz5TMGRJnJLwevPcKECuTZI2UHtDex7jc4YX4snofTqJEMdPKZY/R3YkxXuNmvzAtfmG9vPGtZZIbU1eksbU9jHKFu8BJDKGHJoyd9PMHl4Yf6jiyOsiZswoY6zQBeqp2KPb+3tcbftAeWDLDsxEzE/cITb0ecaUeVnrXppZamzAPrAUA9wXy7zc+WFS9K01PJWyUsaRtVya9TdoxjewUcidzub+WOfhtMpcyLVLVIC94mUhuz+wQo9b2+3uxMMmzvLKaUrluWT1NSLkGUer4N2idA5b2HnjKmSSSwk+3zEIHqmfh7oxethmrK6p6kLrMge/WBhv9ZrtpuN/IjG41NNSwy5jSxejBo/RqONjd3O4kmYXJ2uQDfu8sNHFWbmepaorzG0psPRYSSOzq09a4uote2xLG55Y5eHshmzOSWokRnhgW8qx9khAPUhFtIKixCki4GMhxGZ5t+WG/wBUcFKOjLK2p6STMo30OokQtPFrj95GQ9YtibE8juD4hg4rqnhyylhY/W1TyVs+1iS2yXttYgsbeIxOM9qctnp4YKN2FNBGs9S0eymJRtHL+1O7BRY78yeVsQYcSrX5wlVOjrAjKNMah+rjX1QRpIYeIt3m2EpS55eR+DQLSpvxfSy0uSoKSGJFqikcrxx9TI2rYKYzqvq5E6r+zfBYyDLBT0kEO31caJ+AAP8AG+BNw9oznOw8PWHL6S0iI3ZQSCwXSn3QSNQHdp7gbYNOPPxBgBm3U89hTjeq8ngMHNMwy9hZpEaamY+IOtbeYLKfI4jEAE60lLOCJI6nqCCe0I2ZbqfCzagPDB3z3LEzIQ1tC49KpJGCXNtVm0yRSXBsDZgDba9xzwNOkTKRBnlJUhTElQ8UrBttLKyh79wtYH/PF1CvnMHWPcfcJCE7ZzQRSPVV0yhaLL/6vSQDZXkTs/gH29tvZh5+j9QsKOed+c0xsfEKN/8AuJxGOIqiXiGrWjy5dFHCxLSW7BJNzI3jzNl7739oMXDdFBRxpRQsLwxqSv3rG41tbkWYMfxxPXflpZDqdm4fdMBdDb6Rv2FJ77/yjA6oPso/cX5DBF+kb9hSe+/8owOqD7KP3F+QxZg/IbzSO1Tt0Nfr0eU3yODh0hRFsqrQOZgf5YB/Q1+vR5TfI4sRmdJ1sEkZ++jJ/wBQI/xxJjTFcHgEzdFWzhzjquekGXQykO7L1LE2One8QY8gTy/DGvMcyjinonkjEVXAXFUClu2lurYqNjfY7c8d/AuQx10VTl8to6yFmkppL2IZdmS43IuAbe245Y7uIKxJ6jKampjAlAkSpHLU9O1t9/2gfxxbLRUIA3zxt7g/KXZKbs96SMzip5aKpca5N2aw1qjC+kFdhceIuB4YKXQUf9Tp7JJP5sCP+jzLQVua1Ny88nVQA95Zu2w91QUFuW+Db0S5UabKKZWFiwMpB5jWdQv8LYlxWQUYaBrf1i6ZuqmLDAa4lDZHVyFuvOW1WpjHDYFZTzUsbFVO57LA93IYMxxwZ3k0VZA8Eyho5BYj5EeBBsQe4jHn0qgY6+h1TFV14u4MmpETMo+qgjkfVHHHICYr2KaSNnPMnTyt349ZVnq1U8NREIabMIySGcAQ1JNwS19kmux8ye7azzQxNkmZRDNRLLSxLIlJJ66Lq3va1722tzHcCMSHirhCkraSGoAdFdClFTQhAWeS7gk97N67XNlAJJ2Jx6pqwAH3Gwj448ZSQo3VOtXTnLppTR1bMaioapFuvmJOlNa7dWAQVJvtpAvY4hua8EV9Cx1QSWII1xgujL39pNreeOj/AEilpi1JX06VIivHpmBEkdjyjlHbVe8DluO7DpFxBSImqirq2iYAnqZLyRk2Ow0G2572Fhjs0Pp/t0PMe1x0WWKiuQ5/U0ch9GYo7bEaQxuPAMDY+W+O+eqzKumLFah5XURMUjK3W+wbSoFrnvx28KcV1bVryCtjhklALyThdDBeSm69m/gtsS2v6U6qOXq3r6UIV1dbTQlze9tIBNg3fc7Yeo5wdZon84IGmqasq6F5FiabMpko4wtxcgtqttq7lANthcnDlNVJ6JAMqV6dIievrWbQi9nSyjVvOG3YDuNvhFazjSBpOseGWskse1WSXUH2RR9mw8L435fQ1nEM+l5QgC/VKUZYdtisYUaVYLc+Jtjk5rz4qpsOnTbzW22LxVVZr1hy/LoWEKyLqk0teR2IQSzab6F5Hfbv25Ag5LSjhzLXLyrJVSvYQr2tT2C6FW17i/Pv28bY5kmpcnhklj/q+ZRqsT0yuWSZr7MsZJLRv6wIIK3tsbgvXR3wRNJUNmeZKfSZGJijP+zW1rle5rbAcwBvucTVagLdzfdx+3FaApD0acJtl9HaWxnmYyzEftN3fAbbd98Sw4zjDY8t7y9xcdqcKrmS8d1GWV1U8RBWSSQOrAlb6ms23Ig/wvjdn+dzz+ix5pJrIlEt7D/27hbkMg3Bs1hzGHaPg1ZM3zHL5ey0oeSnY9zX6xCPYQSD5HDFE4njoKadfrYKs07A8+rZkJQ27g2oY98ZCQ4C9pO3SxXK6fYuKqjLJTVQjRQya1pYbaBILWVtB7WkE3LHmfPEi6BauWepzCedi0j9XqY8ybt+FhYWx5zeKIvWZlVIOopf6tQQtspZOzqC8j2x/A+Aw7dAGXstFNO+5nmJB8QosT/1XxJVc3sXGL2E/numGqb/AKRv2FJ77/yjA6oPso/cX5DBF+kb9hSe+/8AKMDqg+yj9xfkMUYPyG80rtU7dDX69HlN8jixNfWpBG0krBEQXZjyA8T7MV26Gv16PKb5HBw6Qoi+VVoHMwP8sR44TWA4BO3RD3pJ4FmgqRmuW3MinrJFXfe1taj7wYesB7T34hnHnEsWbnL+oURzMXSWPlpldoxe/eGO9/xxoyHjmuekXL45mRmdepfVpNuXVa+4E2tv/Z5HHRV58kVZQSVSdVVU7uKw6LMxUjQxts5K94xZTpuZGa5Ex6cUhMoky8BmqmpacgpQUCjY7GaXv2P3R3t36j54meQcRQVhmFO2pYJOpJFtJIAPZtzUXtf2Yr7X59XUYlZ55RLXKdMbMS6RM2zEX7DMNlA3AxOPo6Mepqx90OlvOxv8hiOvQcKZe50xp9U4N0ZMLGMZx5yZcWbZTFVRNFPGsiNzVh/EeB9uBTX8C5jlE6SZWWqYFLEU8hB6vURqCgkcxtqG4ufE3MePJXHWnWcy2o3HRYRKBvElXlWYy/6wiqMtq9gzFdm2tubFWXa2ogHbniPL0VRTH+q5pRyqO9yUI9lu188WKrsrinXTNGkinmHUMP44BPS/wAlPVUzwRRwUsmmJnGyo5Y9px3Cxvf2H2Yuw1ck5Gkj3CUhQ7M+BJ4quKlR4Znl3Ro5FK+B1E20kWPP4YeF6GqtLmeWlp1AveSYfJbnDxRdCMU9jDmcL+oeym/aJCnZ9gxBAPfbbHrpF6OaXL6KFVkklrZJQqXJvIDsQEvYAXXfncjfe2KziZIY13/kpcq5soyrJKF7zztmU1rrFDGdBPhzsx58zb2YlWZZvmeaQJDl9CaSnJVkmdgpAUgiyr6m47tVxiZ9H3Da02X0oeBI5ljGvsrq1Hncjv5YlSrYbY86piPHOpG/ToE8KF8G9GsdGxqKhvSaxzred97HwQHlbx5+WwE1thWxnEjnueZcmSxrmcKCTyAJPwxsw18UMwoqgp6wie3npOFAkwhQvOcrTNo6fNMtZfSYTdeQ1gXvE9vVPMX9p8cQLpCy1Yc4o6wKYo6ho5XDC2l0Ya7g8tgD/ABxD+F+JJ6eOWBJmhiqeyXBICsLdq45bGzW7iMPmc1rRx0dJmLOz09SzSByzAwNoIKN99CNVse2yi6k6JkXHGP7XOZUhzPruJqsQUidVl9O+8lrAk3u2/NiCbL3A3PPBfyGGnplWigYXgjW6XuQpuAze1iCcBObiury6Z6tCY6OTWlLARoVhbsnqhfTp5ljueXfh86AJ5ZajMJZmZnfq9TNzLXe9/DyxPXpE05mGjQcePFaDdbvpG/YUnvv/ACjA6oPso/cX5DBF+kb9hSe+/wDKMDqg+yj9xfkMVYPyG80rtU7dDX69HlN8jixGZUgmhkjPJ0ZN/aCP8cV36Gv16PKb5HFj5ZAouSAPE4i/UDFUegTt0VceBMiStSpy2b6uqhZpKeTkyup0ul/2bhTbnzI5YcOIJY6qpymWriCuesjqgQO00DAHV3EXB8wcSDpK4BnhqhmmXAmVWDyRqN7jmygesCNmXmb4hHHvFUecmg6hNEx1pJH4SOyAEEDcNzvz8cVsd2rg8aHXgYv90ulk45DD6U1fnVSLpDr6hTsGktZAL9y3QD2n2YIPQZkhp8rV2Fmncyf3dlU/EC/xw21vCDVC0uUQArSQBXrJxsHfc6FPJnLXY/s3HlgkZXPCVMUJW0BERVfukAHT8AR+OI8RWlmUf0Bp90wCcMLGMZxAmSwsLCwIWMBnp64yQJ/R6oS50Su55AXNgN76tt9uRwZ7YBvTxktMk0VQ0zde5VTDzvGp3Kn7lt+fMnFeCDe2Gbl6pXaKI8HZ/mtTIlJRTAEAEC0ahVQWBJK7228Tyw8V/D2dw1iVtTE1V6KQ99SspQEkhAPZfktxsbbYI1Jwjls0an0AwkIrgqDHILmwBMTB9ZFiR4NjPHEpy3LEFHM0CrMkZkYtL1aM2k360sSovy7hyxUcSC+GtAm1x9R9lmVTXKcwWogjmT1ZUVx5ML/jjswycG5YKagp4VkEqogCyLyYbkEeYIw948twAJATpYWFhYxCWNVTEHVlPJgVPkRbGw48sbYxCrxkfBgqYcxy4i1VSymWC/Mj1St/BgF/EHDW1etbBliTLeaKo9Gk1c2j1IVBvubAld8FjifLWFRBnGXDrmUaZ403MsPfpHe6+HM2HO1iO+PslSkzmmqkIFPUSJPq5BSGBkHs8fG5OPbo1u0PuPUCCOa5kQn3O40d6zNKlQYaUmmoYeSl0JTVp8A97eRPcMPXQBl7LQzTtuZ5SQe8hdj/AN2rEXzEz8T1YhpV6rL6dvXIsLnm1rbuQTZe4G554NWTZdFSwx08WyxoAovvYbXPtJ78S4h+WlkOp2bh99pWgXlC36Rv2FJ77/yjA6oPso/cX5DBF+kb9hSe+/8AKMDqg+yj9xfkMW4PyG80rtU7dDX69HlN8jg39IqXymtA/wBw/wAsBDoa/Xo8pvkcWFzmi66mmi/3kbp+IIxJjTFdp4BO3RAnIel+sNAKWJesql0rG9izNGBvt95wB8Rv3Y55+IYZ6vKqqQRRTB5PSio02ZGFi47jbDfwXw8KuGeOImLMaRuuhINi4U2ZD4lWGx7tQ7r4c+IaKnrqzLKh10elhvSlGw1xEB+4EHmD5YrLabXkNEa/HwR7pLrE3SzmMHXvI2pKgMKc6QqgXI6xAQGItyvzNsTD6PUzNR1Wok/X3JO5JKLe5PM9+ITlFOMzrKzMZ1/qlKjMq817C2iiAO1rAMQO/wA8EnoLyow5UHYEGaRpN+8bKD8QL44YkMbSIAg2/pMJlEbCxjGceSnSwsaaqcIpZuQww5/xS9OSsVJLUMP2WjVfiXcH8BjQ0kwEJ+qqgRoztyVSx8gL4qHxNxBJX1UtRKSS7bA/dX7qjwAH+OCpxNxNnlaHpo6MQLIhuqMruV5HtlrDw2AOIF+ijNP+Dk/FP/2x7GCY2jLnuEniNFzdfRTnh3ovSogjm/pGUs8HWaUfdXW1u8nSvZHiCuJRkPRJSRqEqC9Q0kNzrY6FY+vJGPuuxYb7kW9pwKsr6Ps5pZBLDSyI4BFwU5EWIsWsdjiax8ZZxQQxSV1FqjgJDy3RSyMNIUhDYEG3at3cu/HOsx5PgeDzAK0HennopqJaOrrMqmYsID1kBJ3MZPdty3U7ciTgoDFZ856WpHzFa6lhWGQR9Uwc6w63v2hYW+B7ueJfk30iQbCqpiPFomv8dLWt+JxzrYSq7xgai/qgOCNWFiNcLceU2ZPIlOX1RAF1dCpFyRbfvuDiS488gtMEJ0sc2YtaGQjuRvkcdONcqBgQeRBH44waoVX+DOkWqooZqaF7dd9mWserkPMrf9r8AQDbnh3zzPJayGgTMCDJDVtHMrDSQv1Z7Y2G633G1sc0PA/X02Ywon9aopzIAObxHslfbYLqHtxzV7x5jBlrv9uZRSTkc2UFNDH+1pNr498hhdmaNt+luRHuuV1MKbpRmo6mUrFH/RsetIREllYj1dDjZiTz7hvjv6Es9mrqzMKmdtTOIwPBRdyFXwUX+fjhvz3LYql6ieYaMtywGCniFgJJRYHu3BewPjYDxw7/AEfKJvRamdhbrZbD2hQL29lyR8MS1AwUXEC9h+cd6YTK5fpG/YUnvv8AyjA6oPso/cX5DBF+kb9hSe+/8owOqD7KP3F+QxRg/IbzSu1Tt0Nfr0eU3yOLIHFb+hr9ejym+RwcekGVlyusZCVZYXYMpIIIF7gjcEYjxwzVgOATt0Qt4+4aqMnzEZpRKWiLF5AOSk+sGA+43O/cfhhh6R85gqloJaDsmQzsYx6yyuyalI7iWJ873HPEkyvptdstbVCs1VGVVgfVaM7GQgDfuBA8b4YjDSSV2U1VPCsPpDs0serUqujKNu5RzPdimkHtI7QXEid9tv0KU8FKKrhdhR02S02zyBZq2UXsi3udRHexFlB5hMFTLKaOGNYYrBYgqaR90ACwPhtvgOUPTLLC9bJJTxqh1dRoB7Ulyo1OftBYXJHK2w3w79AWcSVEdaZXLsZRIWbmSwsfL1eWJK1KpkLnaD3JTAiUWcK+EcD/ADPpty+CaSJjKWjZkaybalNja/tBGImU3P8A2iVsqY57/wC3k8v8RiMcW0eYzSQrQVCU6BZGldlUi9+yACp9t8MeZdOeXyRMi9bcjbse0e3DDmHT/Hc9TSswAGnW+ne+q5C3vY7W9nPFVLD1gZDev+0SFL+HuFKtK2lqq2qSWVY5ImXSoILC9kZANYGkmxFxcnHJX5fmdTmdT1da1NRxvGosFJN442YICPEnc7XPfhh4S6YJ6ycdfTaliDSf1aN2YsQygEbgX1cyRy9u3JxFxhnUlTM1JBUxwsV0Aw9oabXPL7xG9+7bbHYUquc5gJjhGqyRClebcI5oJF9HzVxGbX65F1DyKLZvLbDB0rcHyx0XpD1dTOEGllYKN2IsxCgaUtcFbb9nwxFRnHEIbV/XL7X+r2NvEabYaeJuIM2kRYK1p9MltKOmnWQb7AKLm5A+Ix3p0KgcPE227+lhNkRKXM55cxoaUVZp4no6eTq0RbuxQkqt1IW9u8jlth6z7hfMBHPJTZhJtqeKMonqra6sxF9XPe2Ikubwirp6oZfmgkp4khQCNdNlUoCQVJJsT34dajj15Y5o5KTNXEwK36pFMdxY9WUQFfjfmcTua+2UfC0QnngM3zzNCeZjpSfPq1wS74C3CnFfo+ZVtS9HWrHOkKxjqGLfVqFOrSLd2JkelSL/AISu/wDpn/yxxr03F9hsHwgEKbYw2GzhriGOvp0niDBG1CzCxBUlSCPG4ONnEVV1VJPIOaRuw+CnEuU5spTKDcS0hoMxjzaDt08oEVWE3AU7CbbYgWW58B7Tgb8V8OCgz2AR7U8s0U8QB7IBZdVu7bf4Wxv4D6UJqagnpLdbIFJpgw1Df1kI+8ALsF8xytj3nOdjMqfKjLEiMtS8EioSthdL2sdUYsTtfa2PYpsqUnQ7TT1GzpouZIK6uLcwfNqkZZlaXp45C8kg5M7MS0jH9kMWP9o/DBn4Y4fjoKWOni9VBzPMk3JJ9pJOBhkXSLT5dVT0sdKsVJBrBlVtTMy8izcmLGwAvfDn0ScZT5pW10sxsgWMRxj1Y1u2w8Tyue8+A2E1djyywhov6z9VohN/0jfsKT33/lGB1QfZR+4vyGCL9I37Ck99/wCUYHVB9lH7i/IYtwfkN5pXap26Gv16PKb5HFgOIqHr6SeL9uJ1HmVNv44r/wBDX69HlN8jiyDYix5iqDwCduirFwZk7ywPU0Z01tCwcx2+0iN73H7Q7QI7xt4YcuJeHKesrsvkpyYosw7Tqv8As2uBJp7gT+F8OfEdDNw7m/psSs1JMxLAcrNctGfAg9peXcPHHH0m1sFP/R02XsDGfSJU3vpLspYf2bEnbuxaHF7w5u2YPLQ+huEugSraRMyzCVVHV5bliNsBtpQb+8zsDv4DxOJj9H3LSlDNM3+2lOnyUW/m1YaGySSmyqmyuEf1zMDrnNt0jNixffkost772NueCzw/kqUVLFTx+rEoW/ie8n2k3OI8RVHZ5BpNvQbeZTAJyOA/wLSxSZlnHWRRyaZlILoGIu7gjtbDlgwYEXR8P9Z51/zo/wDySYnoHwP9B8hadi05dx5RVM/UQZeZZbkaVp4e7mblwAPabY9VHFsR65I8qkMsNw4NGhEZ53fSTtbfbmOWHHhZIlgianNFLNvA0uoxuYdZ1AqwB1AbXvud8OWQVVOGnFNN6QyVMhZTKFtqX1SWP1qLcgc7Wt93HdzwJgacShQToMq+sqswe2kOqtpUkAXkJsLcgLkDEjizrN5UkkgpEaNXdUvPIrOFZluFL+z/ACx64QEf9L1/VGAjqIQRALIrBrFQfvEW3Nh5Y88PdICQwSekVEUAhlmjRba3k0szXZbdkbhRbn5kYepLnFzWzpZYLBNDcd5x1hi/o6TWq6iA0xsPG4a3ce/uxAeJuI66sKVEySpEHBQkO0aupI7JkvY9xF9yp8gQck6WuuBnratYEDgiljiLOdIGwe+ys1yQR8cc3GvSzRTU8kdNHJI0sYjCuoWOIXuSFPN9+fsG4x2pZmvA7Me6w+qlfGfHUuXrI6xmc9ekSrrZbAxB9gnt+eN3DHFlVWUclTJDHTgEiMSzSgMQNyzfcW+1z33xr4ijlWUyxU/pDR1UbhRKI2UdTpLAk2J3Isdt8e6mrZmeoMdY7dU8S0jvB1Z1Hm1nIJvY3LHb8MR5WlogX3z9E11q4e4wq6yneUQRq/1iwxddITK0frDVcKm+w1efLHTwvxNU1MxSohalkimRWjEhfUrRs2+q4tyO3eMMvAQnpaBKaaKeBo2kbVE8LBw9zp3Yld9vwN8OXCsUhqpJXgNOJJ4tKtIsjNpjZdTFSdzgexoLoA4LQnPoi/Vi/wDOn/8AK+JXmlJ10MkZ++jL+IIxFOiL9WL/AM6f/wAr4mbYnrWqu9Vg0VWcs4UdqOomhv6VQT3cDmU27QHijKx8r4dOL6WKvXL6yH6uSrYQzheQmUqpcAcib39u2CHmtB/ROc+lEf1Ov+qnJ9WOQ2sT4Kx7/En2YG+c5O2X5zFRj7EVcU8XtDsoFvYLaf7uPXp1TUMg7JH1HI3SQpDnuQx1EktPGeqyzK0vKw5yzWJNj95jyJ7rnxGHn6PFH9RVTWsHkCr5AXt8LjDN0hZqJXGT5WC5eVnqGXfVIzFipbwBN2PIWA7iMFjgjhgZdRRU4Nyou7ftOd2PlfYewDEtapFHKdsQOG8+pWgXQ8+kb9hSe+/8owOqD7KP3F+QwRfpG/YUnvv/ACjA6oPso/cX5DFeD8hvNK7VOvQy189BG4Im+RxZLFZ+j5/RuI0S9gJ5oj/3qB+NsWYxF+oD/sB3hO1MXG2Z09NQzSVadZCAFZNN9WohQLeZG/dgCy5XQmahqKN5fRnqVR4ZecT9hrA/eBFt9+XPFjsyy5KiJ4pVDo4Ksp7wcAbpG6Op8tp39HvJR9aJ7/fhexXc82SxHa7rC/iTBuaPDME9EOU4pOkCjjzuSlSFzLK4jacm/aUGyANusY5bbXJNt74JWBr0Q0i1UMmYzIjVM0rDXp3VVCoFXwG18ErE2IAa7KNRY+q0KG5j0s5dTzSQyzFZImKsNDHceBAIOINl/B9fVCrqKGeFIK52a5V1cpc6TcgMtrnltz8cDHjuDq8yq11F7TPdiLEm9ztc7XuB7MWtyekEUEUaiypGqjyAAxXVYMMxpZq7f1WAygS30fa4m/Xw353u3Px5Yx/6eq3/AH0H4t/liweM459/rcEZQgXlfQzmlKsggqooxKAr6b3IG9rlbjn3EY4ZPo/VzEkzwkncklrk+3bFgcZwox1WZt0RlCr3/wCnmt/30H/d/ljZTdANdG6uJoLqwYX1cwb72scWAxjDHH1eCMoQ7mybO2JJfL9/GJj5b33x4/oHOv2su/cn/PBHxnE/bn+I6JkN/wCgc6/ay/8AdHHpMnzxO0r5fceETD/HBGxjB25/iOiIUb6PsgloaFIZypkDSMxTl22Ld/niS4xjOOTnFxLjtQod0mcYQZdSjr4evEx0dWQNLDmdROwFsDzjmKDMHyZaZnj65WCyMx1JGCOZJuStmsSe7ngyZ1lEVXE0U6LJG3NWHf3H2EeOK6ZLDXVtfHFTAO1GjU6OQAiJ201v4mxJ25kDbHoYTLGYWImb2uErtyJPRTXZZHUTUlCjvIqlmqXAPWgEKdJHJbnYbA8xgo4inAfR7DlUOlO3Mw+smIsW77AfdUdwxKziOs5rnktnmtCDn0jT9TRj+2/yGBzQyDqo9x6q9/sGJx9I2s+so4geSyOR5lQD/Bsaci4A6ylge3rxRt+Kg49fDuDKDZ4pDcpj6VqQ0GemdQQGaOoU9xItcA9+67+eLEZVmK1EMc0ZusihwfYRfA/6dOF/SaAToLyUx1HxMZ2YfDZv7pw2dAfFweBqKRu3ES8QPehO481Y/gw8MSVB2uHa8atsVosUX8cuZUKTxPFILpIpRh4gi2OkHCIx507k6AOU8ST8L1ktJPG8tKzFkINjbuZCdibWDLtuPxL/AArxxS5mrGmcsUtrUghlve1wfI8vDGzivhCnzKDqahSQN1YbMjcrqf8ADkcDjgvo7rMmzZHX66lkVo2ddtIO6l0JvcEDcX7+WLnGnXYXGz/lLcIW9I7Xzat/5z8vPFhafpUywKoNZHsAPveHu4FvEnQ3mVVWVE6rEBJI7i8ncSSL7eGGyToLzIAkiHbc/WfliyoKFZjQ5+gS3COWW9IlBUyrFDUo8j7Ko1XPf3jwBw5VGfwRzpTvKizSAlEJsWA8Pb7OeK9dCVP/AK5QHmqS/iBbDBx3WznNKlpnJlSVlDDawU9jTb1RYA/njh3FpqZAdkrc1pVsjJbn3c8Q5emDLCbekgG9t1bxt4YHvDfTFJU00lJUyRxTMhSOqfZNxY9bb1Tb73InwwLM4yhqaokgYq7I2m6bhuVreN7jBRwMuLahjcgu3K1Wccc0dHIiVE6xmRdS3vYjxuOQxzfpOyz/AI2H/q/LAz486Mcwr6lJogjR9TEqgtpK2UXBB5m9zfEG4k6NK3L4euqEQJqC3Dgm55bDGUsLQeAM90FxVmso4kpqtWenmSVV2Yqb279/DDJSdLGWSG3pSIblbPddwbcyLW9t8DToZoZJ8vzKKGQRSOFVXPIXU/4X8r4g/CfDpmzWKm1I9pbFlN0IS7bGwJU2ty78AwdPM8E/t+yMxsrJZjx5QU8hjmqokcWJUtuLi4vbltY/EY9ZjxxRUxUTVMcZdQ63PNTyI9hxW7Nsqepzp4HcSPJUhGZOW7ANa+9lFx/dw7dM+UzRZiDIECuirCqMTaNLIAbgWPPYeONGCZma3NqJRmRu4p6R6TLmiE7N9apZSg1bbWJA7jfnjTkfStQVYlMcrKIUMr61K9gcyPEDa/mMCPpd4YqxJ6XKEFOqxwxANc2A27PtOo/EY4OC+F6mpy6oFLGXeolSAtcAJGvbYsTyBJUW5kDYYwYSkaQfmv8An0RJlTjjHp2QqYsuRpJG7IlZbAX27C82bw+HPliTdEnBTZfSF5v/AHFRaSS/NRa4UnncXJPtJxydHnQ7Fl5WaciapHIi+hPdB5nn2j+AwR7Y4VqlNrezpabTvWgbSs4wcK+Ir0j8XrltBJJf6xwY4h4uRz8lG58sTMaXuDRtTIJdJNb/AEnnhiiuwDJTrbfkbMQPYS34YsfS0qxoqAbKoUfAWwCOgThgz1clZILrCCqk73lbmb+Krf8A6xg/4sxrg0tpD/EJW714kjBBBFwRYg94xW3jzhebIswSopiREXLwOBsp3vG3wv5jyxZbDfnuRw1sDwToHjcWI7x4FT3MOYIxxw9c0nXuDqFpEpk4B48hzWDUllmWwliPNT4jxQ9x/wAcSoYrRxNwbW8P1IqKd2MQPYnXwP3ZRyF+W+x/gCNwT04QVIWKstBNsNf+zc+w/c8jtvzx2rYW3aUrt+FgOwoo2xjTjEMoZQVIYHkQb3/DHrECZYtgS8cdOApZZ6aCDVIhKdY7dm9uekbkC/iMFs4iVD0Y0Ec7ztD1sru0haU67Ekt2VPZFjy2x3ouptM1BO5YZ2Ic9B3B9R6Wa6VSkelguoWLl+8D9kDvxC+kKpUZ7UuV1Is6ll23C6dQ+Nji0gWwsNvZgf1vQfQTSySuZtUjs7dsc2JY93icWUsYO1L37oslLbQEK6rg9M1SeryqnljjjYB4H07k7nqrMeQsdJ/aFvDDDwXnJocwjkanE7Bur6pxZgxIXs39WQHYXHiPaLO8M8MQ5dTiCAEICWuTckncknHNWcDUctZHVtCBPG2oMu2o2tdwNnI7idxYY0Y4Q5hEt2b0ZU+xPcAkWuL2Pd7NsDrp8/VX/wA1P8cEq2GbijheHMYRDUBigcOQpte3dcb2xDRcGVA47Ex0Qq6BD/VMw8h/K2BRw5nr0NQk8VtaXtfluCP8b/DFsMs4cp6aFoaeJYo2BBCjncWuTzJt3nERo+gzLEtqjkkI/akb5LbF7MXTzvc4GDCUtNkAMh4kko6tapAjyqWI6wEjUwILbEb7nEuyKjrOJcxWWc9iPT1jqLIijfSo/aY/O+DZSdGmWxerRQn311/z3xIaWijiXTGiovgqgD8BgqY5huxt9JQGpk4q4OizKKOKdnEaNrKqbarCwBPcN77b478g4fgoYRDTpojFza5JueZJO5OHPCx5he4tyzZOlhYwTiGcY9KlHlwKl+tm7oozc/3jyUee/sxrGOeYaJKJUkzrO4qOF5qhwkaC5J/gAO8nkAMVxzvNqniTMkSNSF3WJDyjjv2ne3fyJ+A8MKtzDMeJasIq3VTdUFxFED3sfG3fzO9h3YOfAXAMOVQ6U7crW62Ujdj4D9lB3D5nHogNwgk3fs4JP3J14X4fjoKWKnj9VFsT3s3ex9pNzh1tjNsLHmkkmSnSwsLCxiFqqadZFKuoZWFipFwR7QcCfjDoEimJkoWELm56trmM8/VPNP4j2DBdwsdKdV9IywrCJVY+pznIn2EyJ7PrIiB+Kj+GJBk30h51sKqnjkH7UZKH8DcH+GDyyX574j2b9HdBVkmaliLHmyjQx82SxPxxZ3qnU81l94WZSNFE6D6QFBJ9ok8XmoYfDQSf4Yd4umfK2t/WCPNHHzGGzMOgHL5Ps2miPscMPwcH54bZPo50/wB2qmHmqn/LGRhHXkj85o8SmcHSjlj8qyIe8SPmMO9DxPSzfZVML+Uin/HAnqfo47fV1m/9qO/yOGau+j7WpvFLDJb2sh+GxwdjhnaP6ok7lYQHCvisc2T55lR1j0lFXvRjIlvaoLLb3hiQ8N/SAnjIWtiWVeRdBpYea8m/hjHYF8TTIcEZt6Pd8K+GXKOL6WqpjURTKYlF3YnTotudYO6nA14s6flQslBGJCNuukuF/ursSPMjE7KFSocrQtkBGS+OSsziCH7WaNPecD5nFbjnWd5w3YNQ69wivHGPYWGlT/eOHCh6Csxns0xjjvz1uWYf9II/jirubG+Y8BZm4IzVHSVlsfOshv7Gv8scEnTFla//ABN/JGPyGIJS/Ryf/aVi/wB2M/MnfDhH9HKD71XL8EUfPGdnhR/meiJKea3p5y1B2DLKfBYyP57DEZzf6Re1qWl3/albl/dTn+OHuj+j1RIbySzyDwuq/JcSLLeiXLIDdaVHPjITJ/ByR/DG5sIzYSjxIK1XGecZwerjMhDfcgUovxYd3m2JLwr0ASuwevkCLz6qM3Y+8/Jfhc+0YOEFMqLZVVQOQAAH8MbRhXY1wGWmA0Iy703ZJkENHEIqeNY0HcO/2sebH2nDjjOFiEkkyUyWFhYWBCWFhYWBCWFhYWBCWFhYWBCWFhYWBCVsYtjOFgQsacRfivo3o8xU9bGFk7pUAVgbd5HrD2G+JThYZrywy0whVP4k4MqaGtNEuuQyldGkaRN4HTqI2a/M7Wvtgz8DdDNNRqslSoqJ+Z1C6IdjZVOxt+0f4YleaUqNWUjFVLL1uliBcXUXseYvh8Xniyri3vY0C0i6UNgrykIUWAAA5ADbHvTjOFiFMsWxnCwsCEsLCwsCEsLCwsCEsLCwsCEsLCwsCF//2Q=="/>
          <p:cNvSpPr>
            <a:spLocks noChangeAspect="1" noChangeArrowheads="1"/>
          </p:cNvSpPr>
          <p:nvPr userDrawn="1"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0" name="Picture 6" descr="http://msc.wcdn.co.il/w/w-700/339976-5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022"/>
            <a:ext cx="1077147" cy="13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222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93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93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ctr" defTabSz="793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ctr" defTabSz="793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ctr" defTabSz="793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793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ctr" defTabSz="793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ctr" defTabSz="793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ctr" defTabSz="793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Parchment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Arial" charset="0"/>
              </a:defRPr>
            </a:lvl1pPr>
          </a:lstStyle>
          <a:p>
            <a:pPr>
              <a:defRPr/>
            </a:pPr>
            <a:fld id="{BDDA08EF-DE78-4964-A91B-0156A3D035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93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93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lack Chancery" pitchFamily="2" charset="0"/>
          <a:cs typeface="Arial" charset="0"/>
        </a:defRPr>
      </a:lvl2pPr>
      <a:lvl3pPr algn="ctr" defTabSz="793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lack Chancery" pitchFamily="2" charset="0"/>
          <a:cs typeface="Arial" charset="0"/>
        </a:defRPr>
      </a:lvl3pPr>
      <a:lvl4pPr algn="ctr" defTabSz="793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lack Chancery" pitchFamily="2" charset="0"/>
          <a:cs typeface="Arial" charset="0"/>
        </a:defRPr>
      </a:lvl4pPr>
      <a:lvl5pPr algn="ctr" defTabSz="793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lack Chancery" pitchFamily="2" charset="0"/>
          <a:cs typeface="Arial" charset="0"/>
        </a:defRPr>
      </a:lvl5pPr>
      <a:lvl6pPr marL="457200" algn="ctr" defTabSz="793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lack Chancery" pitchFamily="2" charset="0"/>
          <a:cs typeface="Arial" charset="0"/>
        </a:defRPr>
      </a:lvl6pPr>
      <a:lvl7pPr marL="914400" algn="ctr" defTabSz="793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lack Chancery" pitchFamily="2" charset="0"/>
          <a:cs typeface="Arial" charset="0"/>
        </a:defRPr>
      </a:lvl7pPr>
      <a:lvl8pPr marL="1371600" algn="ctr" defTabSz="793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lack Chancery" pitchFamily="2" charset="0"/>
          <a:cs typeface="Arial" charset="0"/>
        </a:defRPr>
      </a:lvl8pPr>
      <a:lvl9pPr marL="1828800" algn="ctr" defTabSz="793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lack Chancery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Arial" charset="0"/>
              </a:defRPr>
            </a:lvl1pPr>
          </a:lstStyle>
          <a:p>
            <a:pPr>
              <a:defRPr/>
            </a:pPr>
            <a:fld id="{70A95C47-9A64-4544-9B39-89F312D884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Arial" charset="0"/>
              </a:defRPr>
            </a:lvl1pPr>
          </a:lstStyle>
          <a:p>
            <a:pPr>
              <a:defRPr/>
            </a:pPr>
            <a:fld id="{530567DD-E044-4312-982C-9EFDC1F444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21,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25"/>
            <a:ext cx="1146464" cy="5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44" y="108980"/>
            <a:ext cx="677456" cy="80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hf hdr="0" ftr="0" dt="0"/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.il/imgres?imgurl=http://www.aisrael.org/_Uploads/78nezivut.jpg&amp;imgrefurl=http://www.aisrael.org/Index.asp?CategoryID=280&amp;h=80&amp;w=100&amp;sz=8&amp;hl=iw&amp;start=4&amp;tbnid=7xYJqKhTorjvVM:&amp;tbnh=66&amp;tbnw=82&amp;prev=/images?q=%D7%9C%D7%97%D7%99%D7%A6%D7%AA+%D7%99%D7%93%D7%99%D7%99%D7%9D&amp;svnum=10&amp;hl=iw&amp;lr=&amp;oe=windows-1255&amp;inlang=iw&amp;sa=G" TargetMode="Externa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2667000"/>
            <a:ext cx="7467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latin typeface="Arial Black"/>
              </a:rPr>
              <a:t>Tackling the challenge of  </a:t>
            </a:r>
            <a:b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latin typeface="Arial Black"/>
              </a:rPr>
            </a:b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latin typeface="Arial Black"/>
              </a:rPr>
              <a:t>NPS in Israel</a:t>
            </a:r>
            <a:endParaRPr lang="he-IL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CC"/>
              </a:solidFill>
              <a:latin typeface="Arial Black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524000" y="5562600"/>
            <a:ext cx="64940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he-IL" dirty="0"/>
              <a:t>Presented by: Mrs. Eti Kahana (Adv.)</a:t>
            </a:r>
            <a:br>
              <a:rPr lang="en-US" altLang="he-IL" dirty="0"/>
            </a:br>
            <a:r>
              <a:rPr lang="en-US" altLang="he-IL" dirty="0"/>
              <a:t> Head of Law Enforcement and Legislation Division, </a:t>
            </a:r>
            <a:r>
              <a:rPr lang="en-US" altLang="he-IL" dirty="0" smtClean="0"/>
              <a:t>IADA</a:t>
            </a:r>
            <a:br>
              <a:rPr lang="en-US" altLang="he-IL" dirty="0" smtClean="0"/>
            </a:br>
            <a:endParaRPr lang="en-US" altLang="he-IL" dirty="0" smtClean="0"/>
          </a:p>
          <a:p>
            <a:pPr algn="ctr" eaLnBrk="1" hangingPunct="1"/>
            <a:r>
              <a:rPr lang="en-US" altLang="he-IL" dirty="0" smtClean="0"/>
              <a:t>November, 2016</a:t>
            </a:r>
          </a:p>
        </p:txBody>
      </p:sp>
    </p:spTree>
    <p:extLst>
      <p:ext uri="{BB962C8B-B14F-4D97-AF65-F5344CB8AC3E}">
        <p14:creationId xmlns:p14="http://schemas.microsoft.com/office/powerpoint/2010/main" val="53868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543800" cy="868362"/>
          </a:xfrm>
        </p:spPr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fight against the phenomenon of the use of dangerous substances law, 5773-2013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490103"/>
              </p:ext>
            </p:extLst>
          </p:nvPr>
        </p:nvGraphicFramePr>
        <p:xfrm>
          <a:off x="762000" y="1600200"/>
          <a:ext cx="7445376" cy="3352800"/>
        </p:xfrm>
        <a:graphic>
          <a:graphicData uri="http://schemas.openxmlformats.org/drawingml/2006/table">
            <a:tbl>
              <a:tblPr rtl="1"/>
              <a:tblGrid>
                <a:gridCol w="3597276"/>
                <a:gridCol w="3848100"/>
              </a:tblGrid>
              <a:tr h="518160">
                <a:tc rowSpan="5">
                  <a:txBody>
                    <a:bodyPr/>
                    <a:lstStyle/>
                    <a:p>
                      <a:pPr marL="285750" lvl="0" indent="-285750" algn="l" rtl="0">
                        <a:buFont typeface="Arial" pitchFamily="34" charset="0"/>
                        <a:buChar char="•"/>
                      </a:pPr>
                      <a:endParaRPr lang="en-US" sz="1800" b="1" dirty="0" smtClean="0"/>
                    </a:p>
                    <a:p>
                      <a:pPr marL="285750" lvl="0" indent="-285750" algn="l" rtl="0">
                        <a:buFont typeface="Arial" pitchFamily="34" charset="0"/>
                        <a:buChar char="•"/>
                      </a:pPr>
                      <a:endParaRPr lang="en-US" sz="1800" b="1" dirty="0" smtClean="0"/>
                    </a:p>
                    <a:p>
                      <a:pPr marL="285750" lvl="0" indent="-285750" algn="l" rtl="0">
                        <a:buFont typeface="Arial" pitchFamily="34" charset="0"/>
                        <a:buChar char="•"/>
                      </a:pPr>
                      <a:endParaRPr lang="en-US" sz="1800" b="1" dirty="0" smtClean="0"/>
                    </a:p>
                    <a:p>
                      <a:pPr marL="285750" lvl="0" indent="-285750" algn="l" rtl="0">
                        <a:buFont typeface="Arial" pitchFamily="34" charset="0"/>
                        <a:buChar char="•"/>
                      </a:pPr>
                      <a:endParaRPr lang="en-US" sz="1800" b="1" dirty="0" smtClean="0"/>
                    </a:p>
                    <a:p>
                      <a:pPr marL="285750" lvl="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Enter</a:t>
                      </a:r>
                      <a:r>
                        <a:rPr lang="en-US" sz="1800" dirty="0" smtClean="0"/>
                        <a:t> the premises and conduct a </a:t>
                      </a:r>
                      <a:r>
                        <a:rPr lang="en-US" sz="1800" b="1" dirty="0" smtClean="0"/>
                        <a:t>search</a:t>
                      </a:r>
                      <a:r>
                        <a:rPr lang="en-US" sz="1800" dirty="0" smtClean="0"/>
                        <a:t>.</a:t>
                      </a:r>
                      <a:r>
                        <a:rPr lang="en-US" sz="1800" b="1" dirty="0" smtClean="0"/>
                        <a:t> </a:t>
                      </a:r>
                    </a:p>
                    <a:p>
                      <a:pPr marL="0" lvl="0" indent="0" algn="l" rtl="0">
                        <a:buFont typeface="Arial" pitchFamily="34" charset="0"/>
                        <a:buNone/>
                      </a:pPr>
                      <a:endParaRPr lang="en-US" sz="1800" b="1" dirty="0" smtClean="0"/>
                    </a:p>
                    <a:p>
                      <a:pPr marL="285750" lvl="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Seize</a:t>
                      </a:r>
                      <a:r>
                        <a:rPr lang="en-US" sz="1800" dirty="0" smtClean="0"/>
                        <a:t> the substance including packaging</a:t>
                      </a:r>
                      <a:endParaRPr lang="he-IL" sz="1800" dirty="0" smtClean="0"/>
                    </a:p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Definition of a dangerous substance</a:t>
                      </a:r>
                      <a:endParaRPr lang="he-I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Presumption of danger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212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Authority to seize any dangerous substance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Destroying the substance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Criminal offense: Urgent declaration</a:t>
                      </a:r>
                    </a:p>
                    <a:p>
                      <a:pPr lvl="0" algn="l" rtl="0"/>
                      <a:endParaRPr lang="he-I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543800" cy="868362"/>
          </a:xfrm>
        </p:spPr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fight against the phenomenon of the use of dangerous substances law, 5773-2013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06600"/>
              </p:ext>
            </p:extLst>
          </p:nvPr>
        </p:nvGraphicFramePr>
        <p:xfrm>
          <a:off x="762000" y="1600200"/>
          <a:ext cx="8229600" cy="3383280"/>
        </p:xfrm>
        <a:graphic>
          <a:graphicData uri="http://schemas.openxmlformats.org/drawingml/2006/table">
            <a:tbl>
              <a:tblPr rtl="1"/>
              <a:tblGrid>
                <a:gridCol w="3976178"/>
                <a:gridCol w="4253422"/>
              </a:tblGrid>
              <a:tr h="518160">
                <a:tc rowSpan="5">
                  <a:txBody>
                    <a:bodyPr/>
                    <a:lstStyle/>
                    <a:p>
                      <a:pPr lvl="0" algn="l" rtl="0"/>
                      <a:r>
                        <a:rPr lang="en-US" sz="1800" dirty="0" smtClean="0"/>
                        <a:t>The person in possession</a:t>
                      </a:r>
                      <a:r>
                        <a:rPr lang="en-US" sz="1800" baseline="0" dirty="0" smtClean="0"/>
                        <a:t> of the</a:t>
                      </a:r>
                      <a:r>
                        <a:rPr lang="en-US" sz="1800" dirty="0" smtClean="0"/>
                        <a:t> substance has a right to a appear before</a:t>
                      </a:r>
                      <a:r>
                        <a:rPr lang="en-US" sz="1800" baseline="0" dirty="0" smtClean="0"/>
                        <a:t> a police officer </a:t>
                      </a:r>
                      <a:r>
                        <a:rPr lang="en-US" sz="1800" dirty="0" smtClean="0"/>
                        <a:t>to prove the substance is not dangerous.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Police will destroy the substance if unconvinced or if person fails to come to the hearing.</a:t>
                      </a:r>
                      <a:endParaRPr lang="he-IL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dirty="0" smtClean="0"/>
                        <a:t>Person has the right to appeal to Court in a civil proceeding.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1" dirty="0" smtClean="0"/>
                        <a:t>Burden of proof is reversed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dirty="0" smtClean="0"/>
                        <a:t>Police </a:t>
                      </a:r>
                      <a:r>
                        <a:rPr lang="en-US" sz="1800" b="1" dirty="0" smtClean="0"/>
                        <a:t>doesn’t need to check substances in a lab</a:t>
                      </a:r>
                      <a:r>
                        <a:rPr lang="en-US" sz="1800" dirty="0" smtClean="0"/>
                        <a:t>. </a:t>
                      </a:r>
                      <a:endParaRPr lang="he-IL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Definition of a dangerous substance</a:t>
                      </a:r>
                      <a:endParaRPr lang="he-I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Presumption of danger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212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Authority to seize any dangerous substance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Destroying the substance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Criminal offense: Urgent declaration</a:t>
                      </a:r>
                    </a:p>
                    <a:p>
                      <a:pPr lvl="0" algn="l" rtl="0"/>
                      <a:endParaRPr lang="he-I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543800" cy="868362"/>
          </a:xfrm>
        </p:spPr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fight against the phenomenon of the use of dangerous substances law, 5773-2013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016311"/>
              </p:ext>
            </p:extLst>
          </p:nvPr>
        </p:nvGraphicFramePr>
        <p:xfrm>
          <a:off x="762000" y="1600200"/>
          <a:ext cx="8229600" cy="3383280"/>
        </p:xfrm>
        <a:graphic>
          <a:graphicData uri="http://schemas.openxmlformats.org/drawingml/2006/table">
            <a:tbl>
              <a:tblPr rtl="1"/>
              <a:tblGrid>
                <a:gridCol w="3976178"/>
                <a:gridCol w="4253422"/>
              </a:tblGrid>
              <a:tr h="518160">
                <a:tc rowSpan="5">
                  <a:txBody>
                    <a:bodyPr/>
                    <a:lstStyle/>
                    <a:p>
                      <a:pPr lvl="0" algn="l" rtl="0"/>
                      <a:r>
                        <a:rPr lang="en-US" sz="1800" dirty="0" smtClean="0"/>
                        <a:t>Ministry of Health will have the authority to </a:t>
                      </a:r>
                      <a:r>
                        <a:rPr lang="en-US" sz="1800" b="1" dirty="0" smtClean="0"/>
                        <a:t>declare a substance as “prohibited to be distributed </a:t>
                      </a:r>
                      <a:r>
                        <a:rPr lang="en-US" sz="1800" dirty="0" smtClean="0"/>
                        <a:t>” immediately , after consultation with representatives from IADA and the police. </a:t>
                      </a:r>
                      <a:r>
                        <a:rPr lang="en-US" sz="1800" b="1" dirty="0" smtClean="0"/>
                        <a:t>Temporary ban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for a period of max. one year</a:t>
                      </a:r>
                      <a:r>
                        <a:rPr lang="en-US" sz="1800" dirty="0" smtClean="0"/>
                        <a:t>.</a:t>
                      </a:r>
                      <a:endParaRPr lang="he-IL" sz="1800" dirty="0" smtClean="0"/>
                    </a:p>
                    <a:p>
                      <a:pPr lvl="0" algn="l" rtl="0"/>
                      <a:r>
                        <a:rPr lang="en-US" sz="1800" b="1" dirty="0" smtClean="0"/>
                        <a:t>Criminal offense</a:t>
                      </a:r>
                      <a:r>
                        <a:rPr lang="en-US" sz="1800" dirty="0" smtClean="0"/>
                        <a:t>:  manufacturing, selling, importing, exporting, trafficking</a:t>
                      </a:r>
                      <a:r>
                        <a:rPr lang="en-US" sz="1800" baseline="0" dirty="0" smtClean="0"/>
                        <a:t> &amp; </a:t>
                      </a:r>
                      <a:r>
                        <a:rPr lang="en-US" sz="1800" dirty="0" smtClean="0"/>
                        <a:t>possession of declared substances.</a:t>
                      </a:r>
                      <a:endParaRPr lang="he-IL" sz="1800" dirty="0" smtClean="0"/>
                    </a:p>
                    <a:p>
                      <a:pPr lvl="0" algn="l" rtl="0"/>
                      <a:r>
                        <a:rPr lang="en-US" sz="1800" b="1" dirty="0" smtClean="0"/>
                        <a:t>Punishment</a:t>
                      </a:r>
                      <a:r>
                        <a:rPr lang="en-US" sz="1800" dirty="0" smtClean="0"/>
                        <a:t>: up to 3 </a:t>
                      </a:r>
                      <a:r>
                        <a:rPr lang="en-US" sz="1800" dirty="0" err="1" smtClean="0"/>
                        <a:t>yrs</a:t>
                      </a:r>
                      <a:r>
                        <a:rPr lang="en-US" sz="1800" dirty="0" smtClean="0"/>
                        <a:t> imprisonment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5 </a:t>
                      </a:r>
                      <a:r>
                        <a:rPr lang="en-US" sz="1800" dirty="0" err="1" smtClean="0"/>
                        <a:t>yrs</a:t>
                      </a:r>
                      <a:r>
                        <a:rPr lang="en-US" sz="1800" dirty="0" smtClean="0"/>
                        <a:t> if involving a </a:t>
                      </a:r>
                      <a:r>
                        <a:rPr lang="en-US" sz="1800" b="1" dirty="0" smtClean="0"/>
                        <a:t>minor 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Definition of a dangerous substance</a:t>
                      </a:r>
                      <a:endParaRPr lang="he-I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Presumption of danger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212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Authority to seize any dangerous substance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Destroying the substance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Criminal offense: Urgent declaration</a:t>
                      </a:r>
                    </a:p>
                    <a:p>
                      <a:pPr lvl="0" algn="l" rtl="0"/>
                      <a:endParaRPr lang="he-I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543800" cy="868362"/>
          </a:xfrm>
        </p:spPr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fight against the phenomenon of the use of dangerous substances law, 5773-2013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2960" y="1525551"/>
            <a:ext cx="7520940" cy="3579849"/>
          </a:xfrm>
        </p:spPr>
        <p:txBody>
          <a:bodyPr>
            <a:normAutofit/>
          </a:bodyPr>
          <a:lstStyle/>
          <a:p>
            <a:pPr algn="l" rtl="0"/>
            <a:endParaRPr lang="en-US" sz="2000" b="0" dirty="0" smtClean="0"/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sz="2000" b="0" dirty="0" smtClean="0"/>
              <a:t>Fast response to address the sale of NPS in convenient stores/ kiosks.</a:t>
            </a:r>
            <a:endParaRPr lang="he-IL" sz="2000" b="0" dirty="0" smtClean="0"/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sz="2000" b="0" dirty="0" smtClean="0"/>
              <a:t>Emphasis is put on dealers and distributors rather than users.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sz="2000" b="0" dirty="0" smtClean="0"/>
              <a:t>The law was originally a temporary law, for a period of 3 years.</a:t>
            </a:r>
            <a:br>
              <a:rPr lang="en-US" sz="2000" b="0" dirty="0" smtClean="0"/>
            </a:br>
            <a:r>
              <a:rPr lang="en-US" sz="2000" b="0" dirty="0" smtClean="0"/>
              <a:t> In 2016, an amendment has made the law permanent.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sz="2000" b="0" dirty="0" smtClean="0"/>
              <a:t>The police strives </a:t>
            </a:r>
            <a:r>
              <a:rPr lang="en-US" sz="2000" b="0" smtClean="0"/>
              <a:t>to apply </a:t>
            </a:r>
            <a:r>
              <a:rPr lang="en-US" sz="2000" b="0" dirty="0" smtClean="0"/>
              <a:t>the criminal sanctions in the law and to prosecute dealers </a:t>
            </a:r>
            <a:r>
              <a:rPr lang="en-US" sz="2000" b="0" smtClean="0"/>
              <a:t>and distributers.</a:t>
            </a:r>
            <a:endParaRPr lang="en-US" sz="2000" b="0" dirty="0" smtClean="0"/>
          </a:p>
          <a:p>
            <a:pPr algn="l" rtl="0"/>
            <a:endParaRPr lang="he-IL" sz="2000" b="0" dirty="0"/>
          </a:p>
        </p:txBody>
      </p:sp>
    </p:spTree>
    <p:extLst>
      <p:ext uri="{BB962C8B-B14F-4D97-AF65-F5344CB8AC3E}">
        <p14:creationId xmlns:p14="http://schemas.microsoft.com/office/powerpoint/2010/main" val="33936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6124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spcBef>
                <a:spcPts val="0"/>
              </a:spcBef>
            </a:pPr>
            <a:r>
              <a:rPr lang="en-US" sz="2000" b="0" dirty="0"/>
              <a:t> </a:t>
            </a:r>
            <a:r>
              <a:rPr lang="en-US" sz="2000" b="0" dirty="0" smtClean="0"/>
              <a:t>    Temporary ban: </a:t>
            </a:r>
            <a:r>
              <a:rPr lang="en-US" sz="2000" b="0" dirty="0" smtClean="0">
                <a:solidFill>
                  <a:srgbClr val="FF0000"/>
                </a:solidFill>
                <a:cs typeface="+mj-cs"/>
              </a:rPr>
              <a:t>8 urgent declarations </a:t>
            </a:r>
            <a:r>
              <a:rPr lang="en-US" sz="2000" b="0" dirty="0" smtClean="0">
                <a:cs typeface="+mj-cs"/>
              </a:rPr>
              <a:t>– 67 substances</a:t>
            </a:r>
            <a:br>
              <a:rPr lang="en-US" sz="2000" b="0" dirty="0" smtClean="0">
                <a:cs typeface="+mj-cs"/>
              </a:rPr>
            </a:br>
            <a:endParaRPr lang="en-US" sz="2000" b="0" dirty="0" smtClean="0">
              <a:cs typeface="+mj-cs"/>
            </a:endParaRP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cs typeface="+mj-cs"/>
              </a:rPr>
              <a:t>Substances are reviewed by the Psychoactive Substance Committee -</a:t>
            </a:r>
            <a:br>
              <a:rPr lang="en-US" sz="2000" dirty="0" smtClean="0">
                <a:cs typeface="+mj-cs"/>
              </a:rPr>
            </a:br>
            <a:r>
              <a:rPr lang="en-US" sz="2000" b="0" dirty="0" smtClean="0">
                <a:cs typeface="+mj-cs"/>
              </a:rPr>
              <a:t>a m</a:t>
            </a:r>
            <a:r>
              <a:rPr lang="en-US" altLang="he-IL" sz="2000" b="0" dirty="0" smtClean="0"/>
              <a:t>ulti-ministerial </a:t>
            </a:r>
            <a:r>
              <a:rPr lang="en-US" altLang="he-IL" sz="2000" b="0" dirty="0"/>
              <a:t>multi-disciplinary expert </a:t>
            </a:r>
            <a:r>
              <a:rPr lang="en-US" altLang="he-IL" sz="2000" b="0" dirty="0" smtClean="0"/>
              <a:t>committee with members from the Police</a:t>
            </a:r>
            <a:r>
              <a:rPr lang="en-US" altLang="he-IL" sz="2000" b="0" dirty="0"/>
              <a:t>, Forensics Laboratory, Ministry of Health: Division of Enforcement and Inspection, Competent Authority; Customs, Ministry of Environmental Protection, Ministry of Justice, Military Police, </a:t>
            </a:r>
            <a:r>
              <a:rPr lang="en-US" altLang="he-IL" sz="2000" b="0" dirty="0" smtClean="0"/>
              <a:t>etc.  </a:t>
            </a:r>
            <a:endParaRPr lang="en-US" altLang="he-IL" sz="2000" b="0" dirty="0"/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he-IL" sz="2000" b="0" dirty="0" smtClean="0"/>
              <a:t>The committee makes recommendation to </a:t>
            </a:r>
            <a:r>
              <a:rPr lang="en-US" altLang="he-IL" sz="2000" b="0" dirty="0"/>
              <a:t>the Minster of </a:t>
            </a:r>
            <a:r>
              <a:rPr lang="en-US" altLang="he-IL" sz="2000" b="0" dirty="0" smtClean="0"/>
              <a:t>Health regarding the inclusion of new substances in </a:t>
            </a:r>
            <a:r>
              <a:rPr lang="en-US" altLang="he-IL" sz="2000" b="0" dirty="0"/>
              <a:t>the Dangerous Drugs </a:t>
            </a:r>
            <a:r>
              <a:rPr lang="en-US" altLang="he-IL" sz="2000" b="0" dirty="0" smtClean="0"/>
              <a:t>Ordinance.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0" dirty="0" smtClean="0">
                <a:cs typeface="+mj-cs"/>
              </a:rPr>
              <a:t>Most declared substances were already reviewed and included.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b="0" dirty="0" smtClean="0">
              <a:cs typeface="+mj-cs"/>
            </a:endParaRPr>
          </a:p>
          <a:p>
            <a:pPr algn="l" rtl="0">
              <a:buSzPct val="100000"/>
              <a:buFont typeface="Wingdings" panose="05000000000000000000" pitchFamily="2" charset="2"/>
              <a:buChar char="§"/>
            </a:pPr>
            <a:endParaRPr lang="he-IL" sz="1800" b="0" dirty="0">
              <a:cs typeface="+mj-cs"/>
            </a:endParaRPr>
          </a:p>
        </p:txBody>
      </p:sp>
      <p:sp>
        <p:nvSpPr>
          <p:cNvPr id="5" name="כותרת 2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the law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dirty="0"/>
          </a:p>
        </p:txBody>
      </p:sp>
      <p:sp>
        <p:nvSpPr>
          <p:cNvPr id="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425352"/>
            <a:ext cx="8229600" cy="5661248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0" dirty="0" smtClean="0">
                <a:cs typeface="+mj-cs"/>
              </a:rPr>
              <a:t>Substances </a:t>
            </a:r>
            <a:r>
              <a:rPr lang="en-US" sz="2000" b="0" dirty="0" smtClean="0">
                <a:solidFill>
                  <a:srgbClr val="FF0000"/>
                </a:solidFill>
                <a:cs typeface="+mj-cs"/>
              </a:rPr>
              <a:t>no longer openly sold</a:t>
            </a:r>
            <a:endParaRPr lang="en-US" sz="2000" b="0" dirty="0" smtClean="0">
              <a:cs typeface="+mj-cs"/>
            </a:endParaRP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“Underground”</a:t>
            </a:r>
            <a:endParaRPr lang="en-US" sz="2000" b="0" dirty="0" smtClean="0">
              <a:cs typeface="+mj-cs"/>
            </a:endParaRP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0" dirty="0" smtClean="0">
                <a:cs typeface="+mj-cs"/>
              </a:rPr>
              <a:t>Through the </a:t>
            </a:r>
            <a:r>
              <a:rPr lang="en-US" sz="2000" dirty="0" smtClean="0">
                <a:cs typeface="+mj-cs"/>
              </a:rPr>
              <a:t>internet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0" dirty="0" smtClean="0">
                <a:cs typeface="+mj-cs"/>
              </a:rPr>
              <a:t>Over </a:t>
            </a:r>
            <a:r>
              <a:rPr lang="en-US" sz="2000" b="0" dirty="0">
                <a:cs typeface="+mj-cs"/>
              </a:rPr>
              <a:t>the </a:t>
            </a:r>
            <a:r>
              <a:rPr lang="en-US" sz="2000" dirty="0">
                <a:cs typeface="+mj-cs"/>
              </a:rPr>
              <a:t>telephone</a:t>
            </a:r>
            <a:r>
              <a:rPr lang="en-US" sz="2000" b="0" dirty="0">
                <a:cs typeface="+mj-cs"/>
              </a:rPr>
              <a:t> – “take away</a:t>
            </a:r>
            <a:r>
              <a:rPr lang="en-US" sz="2000" b="0" dirty="0" smtClean="0">
                <a:cs typeface="+mj-cs"/>
              </a:rPr>
              <a:t>”</a:t>
            </a:r>
            <a:endParaRPr lang="en-US" sz="2000" b="0" dirty="0">
              <a:cs typeface="+mj-cs"/>
            </a:endParaRP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</a:pPr>
            <a:endParaRPr lang="en-US" sz="2000" b="0" dirty="0" smtClean="0">
              <a:cs typeface="+mj-cs"/>
            </a:endParaRP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Decrease</a:t>
            </a:r>
            <a:r>
              <a:rPr lang="en-US" sz="2000" b="0" dirty="0" smtClean="0"/>
              <a:t> in the number of new </a:t>
            </a:r>
            <a:r>
              <a:rPr lang="en-US" sz="2000" b="0" dirty="0"/>
              <a:t>substances </a:t>
            </a:r>
            <a:r>
              <a:rPr lang="en-US" sz="2000" b="0" dirty="0" smtClean="0"/>
              <a:t>entering the market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cs typeface="+mj-cs"/>
              </a:rPr>
              <a:t>Fewer  types </a:t>
            </a:r>
            <a:r>
              <a:rPr lang="en-US" sz="2000" b="0" dirty="0" smtClean="0">
                <a:cs typeface="+mj-cs"/>
              </a:rPr>
              <a:t>of NPS in the market 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0" dirty="0" smtClean="0">
                <a:cs typeface="+mj-cs"/>
              </a:rPr>
              <a:t>NPS already controlled are </a:t>
            </a:r>
            <a:r>
              <a:rPr lang="en-US" sz="2000" dirty="0" smtClean="0">
                <a:cs typeface="+mj-cs"/>
              </a:rPr>
              <a:t>returning</a:t>
            </a:r>
            <a:r>
              <a:rPr lang="en-US" sz="2000" b="0" dirty="0" smtClean="0">
                <a:cs typeface="+mj-cs"/>
              </a:rPr>
              <a:t> to the market: </a:t>
            </a:r>
            <a:br>
              <a:rPr lang="en-US" sz="2000" b="0" dirty="0" smtClean="0">
                <a:cs typeface="+mj-cs"/>
              </a:rPr>
            </a:br>
            <a:r>
              <a:rPr lang="el-GR" sz="2000" b="0" dirty="0" smtClean="0"/>
              <a:t>α-</a:t>
            </a:r>
            <a:r>
              <a:rPr lang="en-US" sz="2000" b="0" dirty="0"/>
              <a:t>PVP , XLR-11 , </a:t>
            </a:r>
            <a:r>
              <a:rPr lang="en-US" sz="2000" b="0" dirty="0" smtClean="0"/>
              <a:t>AB-CHMINACA </a:t>
            </a:r>
            <a:endParaRPr lang="en-US" sz="2000" b="0" dirty="0">
              <a:cs typeface="+mj-cs"/>
            </a:endParaRPr>
          </a:p>
        </p:txBody>
      </p:sp>
      <p:sp>
        <p:nvSpPr>
          <p:cNvPr id="5" name="כותרת 2"/>
          <p:cNvSpPr txBox="1">
            <a:spLocks/>
          </p:cNvSpPr>
          <p:nvPr/>
        </p:nvSpPr>
        <p:spPr>
          <a:xfrm>
            <a:off x="975360" y="304800"/>
            <a:ext cx="752094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  <a:defRPr/>
            </a:pPr>
            <a:r>
              <a:rPr lang="en-U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r>
              <a:rPr lang="en-US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law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 fontAlgn="auto">
              <a:spcAft>
                <a:spcPts val="0"/>
              </a:spcAft>
              <a:defRPr/>
            </a:pPr>
            <a:r>
              <a:rPr lang="en-US" sz="3800" dirty="0"/>
              <a:t>Changes in the NPS </a:t>
            </a:r>
            <a:r>
              <a:rPr lang="en-US" sz="3800" dirty="0" smtClean="0"/>
              <a:t>market</a:t>
            </a:r>
            <a:endParaRPr lang="he-IL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</a:pPr>
            <a:endParaRPr lang="he-IL" dirty="0"/>
          </a:p>
        </p:txBody>
      </p:sp>
      <p:sp>
        <p:nvSpPr>
          <p:cNvPr id="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the law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rgbClr val="FF0000"/>
                </a:solidFill>
                <a:cs typeface="+mj-cs"/>
              </a:rPr>
              <a:t>Court decisions</a:t>
            </a:r>
            <a:r>
              <a:rPr lang="en-US" sz="2000" b="0" dirty="0" smtClean="0">
                <a:cs typeface="+mj-cs"/>
              </a:rPr>
              <a:t>: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cs typeface="+mj-cs"/>
              </a:rPr>
              <a:t>Comparing</a:t>
            </a:r>
            <a:r>
              <a:rPr lang="en-US" sz="2000" b="0" dirty="0" smtClean="0">
                <a:cs typeface="+mj-cs"/>
              </a:rPr>
              <a:t>  NPS to drugs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0" dirty="0" smtClean="0">
                <a:cs typeface="+mj-cs"/>
              </a:rPr>
              <a:t>In some cases - </a:t>
            </a:r>
            <a:r>
              <a:rPr lang="en-US" sz="2000" dirty="0" smtClean="0">
                <a:cs typeface="+mj-cs"/>
              </a:rPr>
              <a:t>detention</a:t>
            </a:r>
            <a:r>
              <a:rPr lang="en-US" sz="2000" b="0" dirty="0" smtClean="0">
                <a:cs typeface="+mj-cs"/>
              </a:rPr>
              <a:t> until the end of proceedings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0" dirty="0">
                <a:cs typeface="+mj-cs"/>
              </a:rPr>
              <a:t>S</a:t>
            </a:r>
            <a:r>
              <a:rPr lang="en-US" sz="2000" b="0" dirty="0" smtClean="0">
                <a:cs typeface="+mj-cs"/>
              </a:rPr>
              <a:t>ignificant sentences with </a:t>
            </a:r>
            <a:r>
              <a:rPr lang="en-US" sz="2000" dirty="0" smtClean="0">
                <a:cs typeface="+mj-cs"/>
              </a:rPr>
              <a:t>imprisonment </a:t>
            </a:r>
            <a:r>
              <a:rPr lang="en-US" sz="2000" b="0" dirty="0" smtClean="0">
                <a:cs typeface="+mj-cs"/>
              </a:rPr>
              <a:t>(similar to controlled drugs)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0" dirty="0" smtClean="0">
                <a:cs typeface="+mj-cs"/>
              </a:rPr>
              <a:t>Recent supreme court decision in a criminal appeal case</a:t>
            </a:r>
            <a:r>
              <a:rPr lang="en-US" sz="2000" b="0" dirty="0">
                <a:cs typeface="+mj-cs"/>
              </a:rPr>
              <a:t> </a:t>
            </a:r>
            <a:r>
              <a:rPr lang="en-US" sz="2000" b="0" dirty="0" smtClean="0">
                <a:cs typeface="+mj-cs"/>
              </a:rPr>
              <a:t>emphasis the need for significant and deterrent punishment </a:t>
            </a:r>
            <a:endParaRPr lang="he-IL" sz="2000" b="0" dirty="0" smtClean="0">
              <a:cs typeface="+mj-cs"/>
            </a:endParaRPr>
          </a:p>
          <a:p>
            <a:pPr algn="l" rtl="0">
              <a:buSzPct val="100000"/>
              <a:buFont typeface="Wingdings" panose="05000000000000000000" pitchFamily="2" charset="2"/>
              <a:buChar char="§"/>
            </a:pPr>
            <a:endParaRPr lang="he-IL" sz="2000" b="0" dirty="0">
              <a:cs typeface="+mj-cs"/>
            </a:endParaRPr>
          </a:p>
        </p:txBody>
      </p:sp>
      <p:sp>
        <p:nvSpPr>
          <p:cNvPr id="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כותרת 2"/>
          <p:cNvSpPr txBox="1">
            <a:spLocks/>
          </p:cNvSpPr>
          <p:nvPr/>
        </p:nvSpPr>
        <p:spPr>
          <a:xfrm>
            <a:off x="822960" y="228600"/>
            <a:ext cx="7520940" cy="54864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forward/challenges</a:t>
            </a: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</a:pPr>
            <a:endParaRPr lang="he-IL" dirty="0"/>
          </a:p>
        </p:txBody>
      </p:sp>
      <p:sp>
        <p:nvSpPr>
          <p:cNvPr id="4" name="מציין מיקום תוכן 1"/>
          <p:cNvSpPr txBox="1">
            <a:spLocks/>
          </p:cNvSpPr>
          <p:nvPr/>
        </p:nvSpPr>
        <p:spPr>
          <a:xfrm>
            <a:off x="457200" y="1196752"/>
            <a:ext cx="8229600" cy="56612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0" dirty="0" smtClean="0"/>
              <a:t>Controlling the use of plant base materials (such as </a:t>
            </a:r>
            <a:r>
              <a:rPr lang="en-US" sz="2200" b="0" dirty="0" err="1" smtClean="0"/>
              <a:t>Damiana</a:t>
            </a:r>
            <a:r>
              <a:rPr lang="en-US" sz="2200" b="0" dirty="0" smtClean="0"/>
              <a:t> leaves) for the production of NPS </a:t>
            </a:r>
          </a:p>
          <a:p>
            <a:pPr algn="just" rt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200" b="0" dirty="0" smtClean="0">
              <a:cs typeface="+mj-cs"/>
            </a:endParaRPr>
          </a:p>
          <a:p>
            <a:pPr algn="just" rt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0" dirty="0" smtClean="0">
                <a:cs typeface="+mj-cs"/>
              </a:rPr>
              <a:t>Creating an international open library for law enforcement agencies for NPS detection (spectrum library for hand held devices)</a:t>
            </a:r>
          </a:p>
          <a:p>
            <a:pPr algn="just" rt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200" b="0" dirty="0">
              <a:cs typeface="+mj-cs"/>
            </a:endParaRPr>
          </a:p>
          <a:p>
            <a:pPr algn="just" rt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0" dirty="0" smtClean="0">
                <a:cs typeface="+mj-cs"/>
              </a:rPr>
              <a:t>Improving availability of certified reference standards for NPS</a:t>
            </a:r>
            <a:endParaRPr lang="he-IL" sz="2200" b="0" dirty="0" smtClean="0">
              <a:cs typeface="+mj-cs"/>
            </a:endParaRPr>
          </a:p>
          <a:p>
            <a:pPr algn="just" rtl="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he-IL" sz="2200" b="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37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990600"/>
            <a:ext cx="8229600" cy="514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he-IL" sz="6000" b="1" i="1" smtClean="0">
                <a:latin typeface="Trebuchet MS" pitchFamily="34" charset="0"/>
              </a:rPr>
              <a:t>Thank You</a:t>
            </a:r>
          </a:p>
        </p:txBody>
      </p:sp>
      <p:pic>
        <p:nvPicPr>
          <p:cNvPr id="24579" name="Picture 4" descr="78nezivu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09800"/>
            <a:ext cx="1727200" cy="14398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33400" y="3733800"/>
            <a:ext cx="8458200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he-IL" sz="280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990600" y="3048000"/>
            <a:ext cx="655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he-IL" sz="2400"/>
              <a:t>      </a:t>
            </a:r>
          </a:p>
          <a:p>
            <a:pPr algn="ctr" eaLnBrk="1" hangingPunct="1"/>
            <a:endParaRPr lang="en-US" altLang="he-IL" sz="2400">
              <a:solidFill>
                <a:schemeClr val="accent2"/>
              </a:solidFill>
            </a:endParaRPr>
          </a:p>
          <a:p>
            <a:pPr algn="ctr" eaLnBrk="1" hangingPunct="1"/>
            <a:r>
              <a:rPr lang="en-US" altLang="he-IL" sz="2800">
                <a:solidFill>
                  <a:schemeClr val="accent2"/>
                </a:solidFill>
              </a:rPr>
              <a:t>www.antidrugs.gov.il</a:t>
            </a:r>
          </a:p>
          <a:p>
            <a:pPr algn="ctr" eaLnBrk="1" hangingPunct="1"/>
            <a:endParaRPr lang="en-US" altLang="he-IL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154624173"/>
              </p:ext>
            </p:extLst>
          </p:nvPr>
        </p:nvGraphicFramePr>
        <p:xfrm>
          <a:off x="304800" y="685800"/>
          <a:ext cx="8153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כותרת 1"/>
          <p:cNvSpPr txBox="1">
            <a:spLocks/>
          </p:cNvSpPr>
          <p:nvPr/>
        </p:nvSpPr>
        <p:spPr>
          <a:xfrm>
            <a:off x="6096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801469"/>
            <a:ext cx="28979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dirty="0" smtClean="0"/>
              <a:t>Specific </a:t>
            </a:r>
            <a:r>
              <a:rPr lang="en-US" dirty="0"/>
              <a:t>law</a:t>
            </a:r>
            <a:endParaRPr lang="he-IL" dirty="0"/>
          </a:p>
          <a:p>
            <a:endParaRPr lang="he-IL" dirty="0"/>
          </a:p>
        </p:txBody>
      </p:sp>
      <p:sp>
        <p:nvSpPr>
          <p:cNvPr id="9" name="חץ שמאלה 8"/>
          <p:cNvSpPr/>
          <p:nvPr/>
        </p:nvSpPr>
        <p:spPr>
          <a:xfrm>
            <a:off x="381000" y="762000"/>
            <a:ext cx="1857375" cy="5320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/>
              <a:t>2010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9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685800" y="1097101"/>
            <a:ext cx="800357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algn="just" eaLnBrk="1" hangingPunct="1">
              <a:tabLst>
                <a:tab pos="271463" algn="l"/>
              </a:tabLst>
              <a:defRPr/>
            </a:pPr>
            <a:r>
              <a:rPr lang="en-US" altLang="he-IL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Until </a:t>
            </a:r>
            <a:r>
              <a:rPr lang="en-US" altLang="he-IL" sz="20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2010, the Israeli </a:t>
            </a:r>
            <a:r>
              <a:rPr lang="en-US" sz="20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Dangerous Drugs Ordinance was a </a:t>
            </a:r>
            <a:r>
              <a:rPr lang="en-US" altLang="he-IL" sz="2000" b="0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Specific </a:t>
            </a:r>
            <a:r>
              <a:rPr lang="en-US" altLang="he-IL" sz="2000" b="0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Law </a:t>
            </a:r>
            <a:r>
              <a:rPr lang="en-US" altLang="he-IL" sz="20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altLang="he-IL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referred </a:t>
            </a:r>
            <a:r>
              <a:rPr lang="en-US" altLang="he-IL" sz="20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only to substances specifically listed in the </a:t>
            </a:r>
            <a:r>
              <a:rPr lang="en-US" altLang="he-IL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Ordinance.</a:t>
            </a:r>
          </a:p>
          <a:p>
            <a:pPr algn="just" eaLnBrk="1" hangingPunct="1">
              <a:tabLst>
                <a:tab pos="271463" algn="l"/>
              </a:tabLst>
              <a:defRPr/>
            </a:pPr>
            <a:endParaRPr lang="en-US" sz="2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tabLst>
                <a:tab pos="271463" algn="l"/>
              </a:tabLst>
              <a:defRPr/>
            </a:pPr>
            <a: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Amendment in 2010 to the Dangerous Drugs Ordinance – </a:t>
            </a:r>
            <a:b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first time to use a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generic approach </a:t>
            </a:r>
            <a: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derivatives </a:t>
            </a:r>
            <a:r>
              <a:rPr lang="en-US" sz="20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of 4 groups: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000" b="0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amphetamines, methamphetamines, </a:t>
            </a:r>
            <a:r>
              <a:rPr lang="en-US" sz="2000" b="0" dirty="0" err="1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cathinones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b="0" dirty="0" err="1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methcathinones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0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tabLst>
                <a:tab pos="271463" algn="l"/>
              </a:tabLst>
              <a:defRPr/>
            </a:pPr>
            <a: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en-US" sz="20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Structural derivative": A substance in which there is a transformation (by substitution or replacement) or subtraction of one or more chemical groups on/from a chemical structure of a given substance.</a:t>
            </a:r>
          </a:p>
          <a:p>
            <a:pPr algn="just" eaLnBrk="1" hangingPunct="1">
              <a:defRPr/>
            </a:pPr>
            <a:endParaRPr lang="en-US" sz="2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13" name="Picture 3" descr="G:\תמונות רשות\חגיגת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94" y="5715000"/>
            <a:ext cx="1445611" cy="10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G:\תמונות רשות\חגיגת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9" y="5733044"/>
            <a:ext cx="1756229" cy="10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" descr="G:\תמונות רשות\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28" y="5766882"/>
            <a:ext cx="1599148" cy="106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 – generic approach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derivatives law 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0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685800" y="747891"/>
            <a:ext cx="8003574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algn="just" eaLnBrk="1" hangingPunct="1">
              <a:tabLst>
                <a:tab pos="271463" algn="l"/>
              </a:tabLst>
              <a:defRPr/>
            </a:pPr>
            <a:endParaRPr lang="en-US" sz="2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2011: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2-amino-indane </a:t>
            </a:r>
            <a: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was included</a:t>
            </a:r>
            <a:endParaRPr lang="en-US" sz="20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2000" b="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2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n-US" sz="20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Dangerous substances from the above groups </a:t>
            </a:r>
            <a: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were automatically controlled by </a:t>
            </a:r>
            <a:r>
              <a:rPr lang="en-US" sz="20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virtue of their being structural derivatives of controlled substances.</a:t>
            </a:r>
          </a:p>
          <a:p>
            <a:pPr algn="just" eaLnBrk="1" hangingPunct="1">
              <a:defRPr/>
            </a:pPr>
            <a: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Led to a large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decrease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in the availability of these substances in the market.</a:t>
            </a:r>
            <a:endParaRPr lang="en-US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2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13" name="Picture 3" descr="G:\תמונות רשות\חגיגת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94" y="5715000"/>
            <a:ext cx="1445611" cy="10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G:\תמונות רשות\חגיגת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9" y="5733044"/>
            <a:ext cx="1756229" cy="10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" descr="G:\תמונות רשות\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28" y="5766882"/>
            <a:ext cx="1599148" cy="106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 – generic approach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derivatives law 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4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4" descr="C:\Users\u043558881\Desktop\סוגי אריזות.bm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0"/>
            <a:ext cx="9298046" cy="5428656"/>
          </a:xfrm>
          <a:prstGeom prst="rect">
            <a:avLst/>
          </a:prstGeom>
          <a:noFill/>
          <a:effectLst>
            <a:glow rad="584200">
              <a:schemeClr val="bg2">
                <a:alpha val="40000"/>
              </a:schemeClr>
            </a:glo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990600" y="8382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 smtClean="0"/>
              <a:t>Sold </a:t>
            </a:r>
            <a:r>
              <a:rPr lang="en-US" b="1" dirty="0"/>
              <a:t>in Israel under </a:t>
            </a:r>
            <a:r>
              <a:rPr lang="en-US" b="1" dirty="0">
                <a:solidFill>
                  <a:srgbClr val="FF0000"/>
                </a:solidFill>
              </a:rPr>
              <a:t>different nicknames </a:t>
            </a:r>
            <a:r>
              <a:rPr lang="en-US" b="1" dirty="0"/>
              <a:t>such as: "</a:t>
            </a:r>
            <a:r>
              <a:rPr lang="en-US" b="1" dirty="0" err="1"/>
              <a:t>Mabsuton</a:t>
            </a:r>
            <a:r>
              <a:rPr lang="en-US" b="1" dirty="0"/>
              <a:t>", "Mr. Nice Guy", "Spice", "</a:t>
            </a:r>
            <a:r>
              <a:rPr lang="en-US" b="1" dirty="0" err="1"/>
              <a:t>Sabbaba</a:t>
            </a:r>
            <a:r>
              <a:rPr lang="en-US" b="1" dirty="0"/>
              <a:t>“, "Lemon Grass“, “Drum”…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685800" y="228600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Synthetic Cannabinoids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 fontAlgn="auto">
              <a:spcAft>
                <a:spcPts val="0"/>
              </a:spcAft>
            </a:pPr>
            <a:endParaRPr lang="he-IL" sz="3200" dirty="0"/>
          </a:p>
        </p:txBody>
      </p:sp>
      <p:sp>
        <p:nvSpPr>
          <p:cNvPr id="6" name="מציין מיקום של מספר שקופית 1"/>
          <p:cNvSpPr txBox="1">
            <a:spLocks/>
          </p:cNvSpPr>
          <p:nvPr/>
        </p:nvSpPr>
        <p:spPr>
          <a:xfrm>
            <a:off x="8553438" y="63232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50" kern="1200">
                <a:solidFill>
                  <a:srgbClr val="FFFFFF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step – “Derivative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2”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0">
              <a:buFont typeface="Wingdings" panose="05000000000000000000" pitchFamily="2" charset="2"/>
              <a:buChar char="v"/>
            </a:pPr>
            <a:r>
              <a:rPr lang="en-US" sz="24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May, 2013 – another amendment to legislation is passed and expanded the previous “Derivatives Law” to include </a:t>
            </a:r>
            <a:r>
              <a:rPr lang="en-US" sz="2400" b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families of synthetic cannabinoids</a:t>
            </a:r>
            <a:r>
              <a:rPr lang="en-US" sz="24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 rtl="0">
              <a:buFont typeface="Wingdings" panose="05000000000000000000" pitchFamily="2" charset="2"/>
              <a:buChar char="v"/>
            </a:pPr>
            <a:endParaRPr lang="en-US" sz="2400" b="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rtl="0">
              <a:buFont typeface="Wingdings" panose="05000000000000000000" pitchFamily="2" charset="2"/>
              <a:buChar char="v"/>
            </a:pPr>
            <a:r>
              <a:rPr lang="en-US" sz="2400" b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Specific chemical structures </a:t>
            </a:r>
            <a:r>
              <a:rPr lang="en-US" sz="24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from which the families are “built” were determined and the new substances derived were included in the Ordinance.</a:t>
            </a:r>
          </a:p>
          <a:p>
            <a:pPr algn="just" rtl="0">
              <a:buFont typeface="Wingdings" panose="05000000000000000000" pitchFamily="2" charset="2"/>
              <a:buChar char="v"/>
            </a:pPr>
            <a:endParaRPr lang="en-US" sz="2400" b="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rtl="0">
              <a:buFont typeface="Wingdings" panose="05000000000000000000" pitchFamily="2" charset="2"/>
              <a:buChar char="v"/>
            </a:pPr>
            <a:r>
              <a:rPr lang="en-US" sz="24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In addition, </a:t>
            </a:r>
            <a:r>
              <a:rPr lang="en-US" sz="2400" b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several popular synthetic cannabinoids </a:t>
            </a:r>
            <a:r>
              <a:rPr lang="en-US" sz="24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which are widely distributed in the market were also included specifically</a:t>
            </a:r>
            <a:r>
              <a:rPr lang="en-US" sz="20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</p:txBody>
      </p:sp>
      <p:sp>
        <p:nvSpPr>
          <p:cNvPr id="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67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Enforcement Model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>
            <a:normAutofit/>
          </a:bodyPr>
          <a:lstStyle/>
          <a:p>
            <a:pPr marL="0" indent="0" algn="just" rtl="0"/>
            <a:r>
              <a:rPr lang="en-US" sz="2000" b="0" dirty="0" smtClean="0"/>
              <a:t>National </a:t>
            </a:r>
            <a:r>
              <a:rPr lang="en-US" sz="2000" b="0" dirty="0"/>
              <a:t>multi-disciplinary model of law enforcement to combat the selling of dangerous substances which are </a:t>
            </a:r>
            <a:r>
              <a:rPr lang="en-US" sz="2000" b="0" dirty="0">
                <a:solidFill>
                  <a:srgbClr val="FF0000"/>
                </a:solidFill>
              </a:rPr>
              <a:t>not yet controlled as drugs</a:t>
            </a:r>
            <a:r>
              <a:rPr lang="en-US" sz="2000" b="0" dirty="0"/>
              <a:t>. </a:t>
            </a:r>
            <a:endParaRPr lang="en-US" sz="2000" b="0" dirty="0" smtClean="0"/>
          </a:p>
          <a:p>
            <a:pPr marL="0" indent="0" algn="l" rtl="0"/>
            <a:r>
              <a:rPr lang="en-US" sz="2000" b="0" dirty="0" smtClean="0"/>
              <a:t>This </a:t>
            </a:r>
            <a:r>
              <a:rPr lang="en-US" sz="2000" b="0" dirty="0"/>
              <a:t>model combines the law-enforcement powers of </a:t>
            </a:r>
            <a:r>
              <a:rPr lang="en-US" sz="2000" b="0" dirty="0" smtClean="0"/>
              <a:t>all relevant agencies:</a:t>
            </a:r>
          </a:p>
          <a:p>
            <a:pPr algn="l" rtl="0"/>
            <a:endParaRPr lang="en-US" sz="2000" b="0" dirty="0"/>
          </a:p>
          <a:p>
            <a:pPr marL="0" indent="0" algn="l" rtl="0">
              <a:buNone/>
            </a:pPr>
            <a:endParaRPr lang="he-IL" sz="2000" b="0" dirty="0"/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2068012695"/>
              </p:ext>
            </p:extLst>
          </p:nvPr>
        </p:nvGraphicFramePr>
        <p:xfrm>
          <a:off x="914400" y="2209800"/>
          <a:ext cx="6096000" cy="426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543800" cy="868362"/>
          </a:xfrm>
        </p:spPr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fight against the phenomenon of the use of dangerous substances law, 5773-2013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090037"/>
              </p:ext>
            </p:extLst>
          </p:nvPr>
        </p:nvGraphicFramePr>
        <p:xfrm>
          <a:off x="762000" y="1600200"/>
          <a:ext cx="7445376" cy="3352800"/>
        </p:xfrm>
        <a:graphic>
          <a:graphicData uri="http://schemas.openxmlformats.org/drawingml/2006/table">
            <a:tbl>
              <a:tblPr rtl="1"/>
              <a:tblGrid>
                <a:gridCol w="3597276"/>
                <a:gridCol w="3848100"/>
              </a:tblGrid>
              <a:tr h="51816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 substance intended for the use of person and a reasonable assumption exists that its use is likely to lead to a </a:t>
                      </a:r>
                      <a:r>
                        <a:rPr lang="en-US" sz="1800" b="1" dirty="0" smtClean="0"/>
                        <a:t>breach of public order </a:t>
                      </a:r>
                      <a:r>
                        <a:rPr lang="en-US" sz="1800" dirty="0" smtClean="0"/>
                        <a:t>or a </a:t>
                      </a:r>
                      <a:r>
                        <a:rPr lang="en-US" sz="1800" b="1" dirty="0" smtClean="0"/>
                        <a:t>breach of the peace of the public</a:t>
                      </a:r>
                      <a:r>
                        <a:rPr lang="en-US" sz="1800" dirty="0" smtClean="0"/>
                        <a:t>, the </a:t>
                      </a:r>
                      <a:r>
                        <a:rPr lang="en-US" sz="1800" b="1" dirty="0" smtClean="0"/>
                        <a:t>security or health of the public</a:t>
                      </a:r>
                      <a:r>
                        <a:rPr lang="en-US" sz="1800" dirty="0" smtClean="0"/>
                        <a:t>, similarly to damage caused as the result of the use of a dangerous drug.</a:t>
                      </a:r>
                      <a:endParaRPr lang="he-IL" dirty="0" smtClean="0"/>
                    </a:p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Definition of a dangerous substance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Presumption of danger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212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Authority to seize any dangerous substance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Destroying the substance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Criminal offense: Urgent declaration</a:t>
                      </a:r>
                    </a:p>
                    <a:p>
                      <a:pPr lvl="0" algn="l" rtl="0"/>
                      <a:endParaRPr lang="he-I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543800" cy="868362"/>
          </a:xfrm>
        </p:spPr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fight against the phenomenon of the use of dangerous substances law, 5773-2013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15843"/>
              </p:ext>
            </p:extLst>
          </p:nvPr>
        </p:nvGraphicFramePr>
        <p:xfrm>
          <a:off x="762000" y="1600200"/>
          <a:ext cx="7445376" cy="3352800"/>
        </p:xfrm>
        <a:graphic>
          <a:graphicData uri="http://schemas.openxmlformats.org/drawingml/2006/table">
            <a:tbl>
              <a:tblPr rtl="1"/>
              <a:tblGrid>
                <a:gridCol w="3597276"/>
                <a:gridCol w="3848100"/>
              </a:tblGrid>
              <a:tr h="518160">
                <a:tc rowSpan="5">
                  <a:txBody>
                    <a:bodyPr/>
                    <a:lstStyle/>
                    <a:p>
                      <a:pPr marL="285750" lvl="0" indent="-285750" algn="l" rtl="0">
                        <a:buFont typeface="Arial" pitchFamily="34" charset="0"/>
                        <a:buChar char="•"/>
                      </a:pPr>
                      <a:endParaRPr lang="en-US" sz="1800" dirty="0" smtClean="0"/>
                    </a:p>
                    <a:p>
                      <a:pPr marL="285750" lvl="0" indent="-285750" algn="l" rtl="0">
                        <a:buFont typeface="Arial" pitchFamily="34" charset="0"/>
                        <a:buChar char="•"/>
                      </a:pPr>
                      <a:endParaRPr lang="en-US" sz="1800" dirty="0" smtClean="0"/>
                    </a:p>
                    <a:p>
                      <a:pPr marL="285750" lvl="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Substances intended for human consumption </a:t>
                      </a:r>
                      <a:r>
                        <a:rPr lang="en-US" sz="1800" b="1" dirty="0" smtClean="0"/>
                        <a:t>not accurately labeled</a:t>
                      </a:r>
                      <a:r>
                        <a:rPr lang="en-US" sz="1800" dirty="0" smtClean="0"/>
                        <a:t> (ingredients).</a:t>
                      </a:r>
                    </a:p>
                    <a:p>
                      <a:pPr marL="0" lvl="0" indent="0" algn="l" rtl="0">
                        <a:buFont typeface="Arial" pitchFamily="34" charset="0"/>
                        <a:buNone/>
                      </a:pPr>
                      <a:endParaRPr lang="en-US" sz="1800" dirty="0" smtClean="0"/>
                    </a:p>
                    <a:p>
                      <a:pPr marL="285750" lvl="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Substances promoted as </a:t>
                      </a:r>
                      <a:r>
                        <a:rPr lang="en-US" sz="1800" b="1" dirty="0" smtClean="0"/>
                        <a:t>causing psychoactive effects </a:t>
                      </a:r>
                      <a:r>
                        <a:rPr lang="en-US" sz="1800" dirty="0" smtClean="0"/>
                        <a:t>similar to those caused by controlled drugs.</a:t>
                      </a:r>
                      <a:endParaRPr lang="he-IL" sz="1800" dirty="0" smtClean="0"/>
                    </a:p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Definition of a dangerous substance</a:t>
                      </a:r>
                      <a:endParaRPr lang="he-I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Presumption of danger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212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Authority to seize any dangerous substance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Destroying the substance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12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Criminal offense: Urgent declaration</a:t>
                      </a:r>
                    </a:p>
                    <a:p>
                      <a:pPr lvl="0" algn="l" rtl="0"/>
                      <a:endParaRPr lang="he-I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530567DD-E044-4312-982C-9EFDC1F44434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lag">
  <a:themeElements>
    <a:clrScheme name="עיצוב ברירת מחדל 13">
      <a:dk1>
        <a:srgbClr val="00009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8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3">
        <a:dk1>
          <a:srgbClr val="0000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עיצוב מותאם אישית">
  <a:themeElements>
    <a:clrScheme name="2_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עיצוב מותאם אישית">
      <a:majorFont>
        <a:latin typeface="Black Chancery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יצוב מותאם אישית">
  <a:themeElements>
    <a:clrScheme name="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מותאם אישית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עיצוב מותאם אישית">
  <a:themeElements>
    <a:clrScheme name="1_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עיצוב מותאם אישית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זוויות">
  <a:themeElements>
    <a:clrScheme name="יסודי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זוויות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ווי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flag</Template>
  <TotalTime>15572</TotalTime>
  <Words>861</Words>
  <Application>Microsoft Office PowerPoint</Application>
  <PresentationFormat>On-screen Show (4:3)</PresentationFormat>
  <Paragraphs>157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flag</vt:lpstr>
      <vt:lpstr>2_עיצוב מותאם אישית</vt:lpstr>
      <vt:lpstr>עיצוב מותאם אישית</vt:lpstr>
      <vt:lpstr>1_עיצוב מותאם אישית</vt:lpstr>
      <vt:lpstr>זוויות</vt:lpstr>
      <vt:lpstr>PowerPoint Presentation</vt:lpstr>
      <vt:lpstr>PowerPoint Presentation</vt:lpstr>
      <vt:lpstr>First step – generic approach “derivatives law 1”</vt:lpstr>
      <vt:lpstr>First step – generic approach “derivatives law 1”</vt:lpstr>
      <vt:lpstr>PowerPoint Presentation</vt:lpstr>
      <vt:lpstr>Second step – “Derivative Law 2”</vt:lpstr>
      <vt:lpstr>Comprehensive Enforcement Model</vt:lpstr>
      <vt:lpstr>“The fight against the phenomenon of the use of dangerous substances law, 5773-2013” </vt:lpstr>
      <vt:lpstr>“The fight against the phenomenon of the use of dangerous substances law, 5773-2013” </vt:lpstr>
      <vt:lpstr>“The fight against the phenomenon of the use of dangerous substances law, 5773-2013” </vt:lpstr>
      <vt:lpstr>“The fight against the phenomenon of the use of dangerous substances law, 5773-2013” </vt:lpstr>
      <vt:lpstr>“The fight against the phenomenon of the use of dangerous substances law, 5773-2013” </vt:lpstr>
      <vt:lpstr>“The fight against the phenomenon of the use of dangerous substances law, 5773-2013” </vt:lpstr>
      <vt:lpstr>Implementation of the law </vt:lpstr>
      <vt:lpstr>PowerPoint Presentation</vt:lpstr>
      <vt:lpstr>Implementation of the law </vt:lpstr>
      <vt:lpstr>PowerPoint Presentation</vt:lpstr>
      <vt:lpstr>PowerPoint Presentation</vt:lpstr>
    </vt:vector>
  </TitlesOfParts>
  <Company>IADA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Sonia</dc:creator>
  <cp:lastModifiedBy>DEMICI Vica</cp:lastModifiedBy>
  <cp:revision>708</cp:revision>
  <cp:lastPrinted>2016-11-09T13:54:09Z</cp:lastPrinted>
  <dcterms:created xsi:type="dcterms:W3CDTF">2009-10-27T10:19:44Z</dcterms:created>
  <dcterms:modified xsi:type="dcterms:W3CDTF">2016-11-21T20:18:10Z</dcterms:modified>
</cp:coreProperties>
</file>