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6"/>
  </p:notesMasterIdLst>
  <p:handoutMasterIdLst>
    <p:handoutMasterId r:id="rId47"/>
  </p:handoutMasterIdLst>
  <p:sldIdLst>
    <p:sldId id="258" r:id="rId3"/>
    <p:sldId id="444" r:id="rId4"/>
    <p:sldId id="445" r:id="rId5"/>
    <p:sldId id="446" r:id="rId6"/>
    <p:sldId id="447" r:id="rId7"/>
    <p:sldId id="448" r:id="rId8"/>
    <p:sldId id="449" r:id="rId9"/>
    <p:sldId id="294" r:id="rId10"/>
    <p:sldId id="319" r:id="rId11"/>
    <p:sldId id="419" r:id="rId12"/>
    <p:sldId id="418" r:id="rId13"/>
    <p:sldId id="417" r:id="rId14"/>
    <p:sldId id="420" r:id="rId15"/>
    <p:sldId id="421" r:id="rId16"/>
    <p:sldId id="425" r:id="rId17"/>
    <p:sldId id="427" r:id="rId18"/>
    <p:sldId id="428" r:id="rId19"/>
    <p:sldId id="430" r:id="rId20"/>
    <p:sldId id="364" r:id="rId21"/>
    <p:sldId id="315" r:id="rId22"/>
    <p:sldId id="316" r:id="rId23"/>
    <p:sldId id="353" r:id="rId24"/>
    <p:sldId id="339" r:id="rId25"/>
    <p:sldId id="438" r:id="rId26"/>
    <p:sldId id="439" r:id="rId27"/>
    <p:sldId id="440" r:id="rId28"/>
    <p:sldId id="441" r:id="rId29"/>
    <p:sldId id="442" r:id="rId30"/>
    <p:sldId id="443" r:id="rId31"/>
    <p:sldId id="354" r:id="rId32"/>
    <p:sldId id="365" r:id="rId33"/>
    <p:sldId id="288" r:id="rId34"/>
    <p:sldId id="265" r:id="rId35"/>
    <p:sldId id="266" r:id="rId36"/>
    <p:sldId id="369" r:id="rId37"/>
    <p:sldId id="363" r:id="rId38"/>
    <p:sldId id="367" r:id="rId39"/>
    <p:sldId id="368" r:id="rId40"/>
    <p:sldId id="357" r:id="rId41"/>
    <p:sldId id="356" r:id="rId42"/>
    <p:sldId id="435" r:id="rId43"/>
    <p:sldId id="436" r:id="rId44"/>
    <p:sldId id="322" r:id="rId45"/>
  </p:sldIdLst>
  <p:sldSz cx="9144000" cy="6858000" type="screen4x3"/>
  <p:notesSz cx="6718300" cy="98552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A89"/>
    <a:srgbClr val="3D6AA1"/>
    <a:srgbClr val="3A669C"/>
    <a:srgbClr val="4376B3"/>
    <a:srgbClr val="FF3399"/>
    <a:srgbClr val="FCE0C8"/>
    <a:srgbClr val="FEF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1" autoAdjust="0"/>
    <p:restoredTop sz="94673" autoAdjust="0"/>
  </p:normalViewPr>
  <p:slideViewPr>
    <p:cSldViewPr>
      <p:cViewPr>
        <p:scale>
          <a:sx n="69" d="100"/>
          <a:sy n="69" d="100"/>
        </p:scale>
        <p:origin x="-58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43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C2E7A-6712-4DE1-AD76-49552E198D2C}" type="datetimeFigureOut">
              <a:rPr lang="nl-BE" smtClean="0"/>
              <a:t>21/11/2016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F263B-85E1-4636-A914-DC5F7426DA8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47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94DC1-DCA9-4516-B875-9E0ECB25663D}" type="datetimeFigureOut">
              <a:rPr lang="nl-BE" smtClean="0"/>
              <a:t>21/11/2016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23B02-0232-4F12-A427-A134C119909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1976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C5A3-B307-44BC-9586-B571A3A297E3}" type="datetimeFigureOut">
              <a:rPr lang="nl-BE" smtClean="0"/>
              <a:t>21/11/2016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DF66-AA9C-449E-8469-9BAB5C0A967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085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C5A3-B307-44BC-9586-B571A3A297E3}" type="datetimeFigureOut">
              <a:rPr lang="nl-BE" smtClean="0"/>
              <a:t>21/11/2016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DF66-AA9C-449E-8469-9BAB5C0A967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177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C5A3-B307-44BC-9586-B571A3A297E3}" type="datetimeFigureOut">
              <a:rPr lang="nl-BE" smtClean="0"/>
              <a:t>21/11/2016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DF66-AA9C-449E-8469-9BAB5C0A967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8928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546BD-BC12-473D-932D-2EF185D52CB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62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3E299-EA97-4A8B-A5FD-0315C997A2C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7765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4043A-963A-4B0F-8B6A-6356D6C2F33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2734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A2D1E-39CD-443A-8836-0D4D864202F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2432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1C338-2011-4D61-985B-3761D241CDB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1653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7040F-3A0B-456F-AD41-5161B377836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2691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FDE17-0A02-4E4B-AED9-74445A2F3B9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6269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4EA23-F3F2-45EC-B1FE-C9F8A2CDA8D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113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C5A3-B307-44BC-9586-B571A3A297E3}" type="datetimeFigureOut">
              <a:rPr lang="nl-BE" smtClean="0"/>
              <a:t>21/11/2016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DF66-AA9C-449E-8469-9BAB5C0A967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7878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5FB31-E379-46DE-84F3-BC3B39A22A7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7735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4ED85-7BB9-4E9D-B4EB-DC2F8BB3803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9648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B5D9D-2954-437F-988F-3F0C093D2DE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0318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nl-BE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FAEAA-10B4-4E11-90F0-A1E1A9D846F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6718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BDCC3-27C2-4DEA-B8D1-F10321E1480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796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C5A3-B307-44BC-9586-B571A3A297E3}" type="datetimeFigureOut">
              <a:rPr lang="nl-BE" smtClean="0"/>
              <a:t>21/11/2016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DF66-AA9C-449E-8469-9BAB5C0A967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812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C5A3-B307-44BC-9586-B571A3A297E3}" type="datetimeFigureOut">
              <a:rPr lang="nl-BE" smtClean="0"/>
              <a:t>21/11/2016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DF66-AA9C-449E-8469-9BAB5C0A967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1078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C5A3-B307-44BC-9586-B571A3A297E3}" type="datetimeFigureOut">
              <a:rPr lang="nl-BE" smtClean="0"/>
              <a:t>21/11/2016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DF66-AA9C-449E-8469-9BAB5C0A967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69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C5A3-B307-44BC-9586-B571A3A297E3}" type="datetimeFigureOut">
              <a:rPr lang="nl-BE" smtClean="0"/>
              <a:t>21/11/2016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DF66-AA9C-449E-8469-9BAB5C0A967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535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C5A3-B307-44BC-9586-B571A3A297E3}" type="datetimeFigureOut">
              <a:rPr lang="nl-BE" smtClean="0"/>
              <a:t>21/11/2016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DF66-AA9C-449E-8469-9BAB5C0A967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872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C5A3-B307-44BC-9586-B571A3A297E3}" type="datetimeFigureOut">
              <a:rPr lang="nl-BE" smtClean="0"/>
              <a:t>21/11/2016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DF66-AA9C-449E-8469-9BAB5C0A967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596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C5A3-B307-44BC-9586-B571A3A297E3}" type="datetimeFigureOut">
              <a:rPr lang="nl-BE" smtClean="0"/>
              <a:t>21/11/2016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DF66-AA9C-449E-8469-9BAB5C0A967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137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1C5A3-B307-44BC-9586-B571A3A297E3}" type="datetimeFigureOut">
              <a:rPr lang="nl-BE" smtClean="0"/>
              <a:t>21/11/2016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3DF66-AA9C-449E-8469-9BAB5C0A967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968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het opmaakprofiel van de modeltitel te bewerken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het opmaakprofiel van de modeltekst te bewerken</a:t>
            </a:r>
          </a:p>
          <a:p>
            <a:pPr lvl="1"/>
            <a:r>
              <a:rPr lang="nl-NL" altLang="nl-BE"/>
              <a:t>Tweede niveau</a:t>
            </a:r>
          </a:p>
          <a:p>
            <a:pPr lvl="2"/>
            <a:r>
              <a:rPr lang="nl-NL" altLang="nl-BE"/>
              <a:t>Derde niveau</a:t>
            </a:r>
          </a:p>
          <a:p>
            <a:pPr lvl="3"/>
            <a:r>
              <a:rPr lang="nl-NL" altLang="nl-BE"/>
              <a:t>Vierde niveau</a:t>
            </a:r>
          </a:p>
          <a:p>
            <a:pPr lvl="4"/>
            <a:r>
              <a:rPr lang="nl-NL" altLang="nl-BE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A69506C-B9C5-44E4-B008-8E67F2012A52}" type="slidenum">
              <a:rPr lang="nl-NL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32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www.google.be/url?sa=i&amp;rct=j&amp;q=&amp;esrc=s&amp;source=images&amp;cd=&amp;cad=rja&amp;uact=8&amp;ved=0CAcQjRxqFQoTCLus-K2c1scCFUM52wod3woEYg&amp;url=http://dutch.alibaba.com/product-gs/1000ml-dill-seed-oil-ayurveda-125336173.html&amp;psig=AFQjCNFrq5EPa1wb6ga1hTpv7gCBplUjZA&amp;ust=1441210150763723" TargetMode="External"/><Relationship Id="rId7" Type="http://schemas.openxmlformats.org/officeDocument/2006/relationships/hyperlink" Target="https://www.google.be/url?sa=i&amp;rct=j&amp;q=&amp;esrc=s&amp;source=images&amp;cd=&amp;cad=rja&amp;uact=8&amp;ved=0CAcQjRxqFQoTCKmpqaOz2McCFYoI2wodzEQHQg&amp;url=https://www.linkedin.com/pub/buy-gbl-cleaner/a7/646/989&amp;psig=AFQjCNEABRVXapREfmSBHWJtxoz2Xmut0A&amp;ust=1441284997920830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google.be/url?sa=i&amp;rct=j&amp;q=&amp;esrc=s&amp;source=images&amp;cd=&amp;cad=rja&amp;uact=8&amp;ved=0CAcQjRxqFQoTCPfyptWd1scCFcYg2wodix8P9Q&amp;url=http://www.cookingforengineers.com/article/213/Bakers-Yeast&amp;psig=AFQjCNG_RVUXCzpOWP5n1YVLmiqHteakMA&amp;ust=1441210474581550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openxmlformats.org/officeDocument/2006/relationships/hyperlink" Target="http://www.google.be/url?sa=i&amp;rct=j&amp;q=&amp;esrc=s&amp;source=images&amp;cd=&amp;cad=rja&amp;uact=8&amp;ved=0CAcQjRxqFQoTCOf50tPH2McCFWah2wod59ADLA&amp;url=http://www.britishbrewer.com/2010/01/brewing-on-a-budget-borrowing-yeast/&amp;psig=AFQjCNFXvcdZPMmzcL3VLFyNEqi2Onb8dw&amp;ust=1441290489628567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rockbond.co.nz/wp-content/uploads/2012/12/Hydrochloric-Acid-20lt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hyperlink" Target="https://www.google.be/url?sa=i&amp;rct=j&amp;q=&amp;esrc=s&amp;source=images&amp;cd=&amp;cad=rja&amp;uact=8&amp;ved=0ahUKEwi257Wa_77PAhVHtBQKHWYdASUQjRwIBw&amp;url=https://www.amazon.com/Concentrated-Sulfuric-Cleaning-Cleaner-Biodiesel/dp/B00KAIQI1W&amp;psig=AFQjCNFA_v36wXq7vCXrm5Zn--hrrPqHdA&amp;ust=1475596397410402" TargetMode="Externa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hyperlink" Target="https://www.google.be/url?sa=i&amp;rct=j&amp;q=&amp;esrc=s&amp;source=images&amp;cd=&amp;ved=0ahUKEwj42-j6_b7PAhUOkRQKHQu2A5IQjRwIBw&amp;url=https://www.reddit.com/r/AsianBeauty/comments/44ivss/skin_basics_15_the_ph_scale/&amp;psig=AFQjCNHwN4eOGK0Ndwfthy94xx5WWwOlBg&amp;ust=1475596090702884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hyperlink" Target="https://www.google.be/url?sa=i&amp;rct=j&amp;q=&amp;esrc=s&amp;source=images&amp;cd=&amp;cad=rja&amp;uact=8&amp;ved=0ahUKEwi257Wa_77PAhVHtBQKHWYdASUQjRwIBw&amp;url=https://www.amazon.com/Concentrated-Sulfuric-Cleaning-Cleaner-Biodiesel/dp/B00KAIQI1W&amp;psig=AFQjCNFA_v36wXq7vCXrm5Zn--hrrPqHdA&amp;ust=1475596397410402" TargetMode="Externa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source=images&amp;cd=&amp;cad=rja&amp;uact=8&amp;ved=0ahUKEwi3h_ftgL_PAhUDWBQKHVY5D_8QjRwIBw&amp;url=http://ehs.ucsc.edu/lab-safety-manual/specialty-chemicals/formaldehyde.html&amp;psig=AFQjCNGMdeZIfbvCprDnJodpESVW_MYZLQ&amp;ust=1475596870867574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hyperlink" Target="http://www.google.be/url?sa=i&amp;rct=j&amp;q=&amp;esrc=s&amp;source=images&amp;cd=&amp;cad=rja&amp;uact=8&amp;ved=0ahUKEwj3ten7gL_PAhVFSBQKHdj1COgQjRwIBw&amp;url=http://www.bonnymans.co.uk/products/product.php?productID=6281&amp;bvm=bv.134495766,d.d24&amp;psig=AFQjCNEUv2LpcXEJ1ltrmC3IEnPO04QuYg&amp;ust=1475596901627933" TargetMode="Externa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be/url?sa=i&amp;rct=j&amp;q=&amp;esrc=s&amp;source=images&amp;cd=&amp;cad=rja&amp;uact=8&amp;ved=0ahUKEwi02LXQgr_PAhUJPBQKHcQbC4sQjRwIBw&amp;url=http://www.hblqgj.com/&amp;psig=AFQjCNGX_sZh2_-g7mvjdZQQMnLd8MJwbg&amp;ust=147559734231050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jpeg"/><Relationship Id="rId7" Type="http://schemas.openxmlformats.org/officeDocument/2006/relationships/image" Target="../media/image1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be/url?sa=i&amp;rct=j&amp;q=&amp;esrc=s&amp;source=images&amp;cd=&amp;cad=rja&amp;uact=8&amp;ved=0ahUKEwi257Wa_77PAhVHtBQKHWYdASUQjRwIBw&amp;url=https://www.amazon.com/Concentrated-Sulfuric-Cleaning-Cleaner-Biodiesel/dp/B00KAIQI1W&amp;psig=AFQjCNFA_v36wXq7vCXrm5Zn--hrrPqHdA&amp;ust=1475596397410402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rockbond.co.nz/wp-content/uploads/2012/12/Hydrochloric-Acid-20lt.jp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hyperlink" Target="http://www.google.be/url?sa=i&amp;rct=j&amp;q=&amp;esrc=s&amp;source=images&amp;cd=&amp;cad=rja&amp;uact=8&amp;ved=0ahUKEwi7z7HPnMHPAhXkC8AKHYWfBl8QjRwIBw&amp;url=http://www.sz-wholesaler.com/products/g6/pop-5214.html&amp;psig=AFQjCNGIfu-nQI9lmRnCqSgF4rpy0SGWpQ&amp;ust=1475673031819588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source=images&amp;cd=&amp;cad=rja&amp;uact=8&amp;ved=0ahUKEwi18tS1n8HPAhVhKsAKHeYzD2gQjRwIBw&amp;url=http://www.uniongroupcompany.com/sodium-formate.htm&amp;psig=AFQjCNHHps4QnziHz6IqA5bVY8ryDNDX0A&amp;ust=1475673795350646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source=images&amp;cd=&amp;cad=rja&amp;uact=8&amp;ved=0ahUKEwjnlLLvn8HPAhVHK8AKHUMTAtAQjRwIBw&amp;url=http://www.toocle.com/ChinaSuppliers/766263/Sodium-Cyanoborohydride-3598074.html&amp;psig=AFQjCNGAsP-gdcioVbgQloMn00kVudnDVw&amp;ust=1475673914351022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source=images&amp;cd=&amp;cad=rja&amp;uact=8&amp;ved=0ahUKEwjkquivoMHPAhWKIsAKHU4YARkQjRwIBw&amp;url=http://www.bluelight.org/vb/archive/index.php/t-640780-p-4.html&amp;psig=AFQjCNE7W8mQEbEjdf-s0HPxD9AlYBocLA&amp;ust=1475674052200655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be/url?sa=i&amp;rct=j&amp;q=&amp;esrc=s&amp;source=images&amp;cd=&amp;cad=rja&amp;uact=8&amp;ved=0CAcQjRxqFQoTCJOLuKm72McCFYdo2wodUGwD3Q&amp;url=http://www.allinexporters.com/dill-seed-oil.html&amp;psig=AFQjCNElydg9M-xGYexNuRmIYV4gA9AZtQ&amp;ust=1441287186579105" TargetMode="External"/><Relationship Id="rId3" Type="http://schemas.openxmlformats.org/officeDocument/2006/relationships/image" Target="../media/image43.jpeg"/><Relationship Id="rId7" Type="http://schemas.openxmlformats.org/officeDocument/2006/relationships/image" Target="../media/image45.jpeg"/><Relationship Id="rId2" Type="http://schemas.openxmlformats.org/officeDocument/2006/relationships/hyperlink" Target="https://www.google.be/url?sa=i&amp;rct=j&amp;q=&amp;esrc=s&amp;source=images&amp;cd=&amp;cad=rja&amp;uact=8&amp;ved=0CAcQjRxqFQoTCIzVtIS72McCFeoR2wodZNAPxg&amp;url=https://www.colourbox.com/image/cooking-oil-and-parsley-on-white-background-image-3070722&amp;psig=AFQjCNFvWE434XFztmj7I7sdJst_H2buKQ&amp;ust=1441287108182405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google.be/url?sa=i&amp;rct=j&amp;q=&amp;esrc=s&amp;source=images&amp;cd=&amp;cad=rja&amp;uact=8&amp;ved=0CAcQjRxqFQoTCOiHkty62McCFYaz2wodOpcMQQ&amp;url=http://dongduongfood.com/anise-oil-aniseed-oil-star-anise-oil-star-aniseed-oil-35.html&amp;psig=AFQjCNFDPOWThn7sUqZimzqeLhJ4SbgpdA&amp;ust=1441287003854504" TargetMode="External"/><Relationship Id="rId5" Type="http://schemas.openxmlformats.org/officeDocument/2006/relationships/image" Target="../media/image44.jpeg"/><Relationship Id="rId4" Type="http://schemas.openxmlformats.org/officeDocument/2006/relationships/hyperlink" Target="http://www.google.be/url?sa=i&amp;rct=j&amp;q=&amp;esrc=s&amp;source=images&amp;cd=&amp;cad=rja&amp;uact=8&amp;ved=0CAcQjRxqFQoTCM3X_-662McCFcgK2wodd9oMpg&amp;url=http://www.essentialoil.in/calamus-oil.html&amp;psig=AFQjCNEX-rKnriqodfF2jGmY1iKWztOv_Q&amp;ust=1441287057639828" TargetMode="External"/><Relationship Id="rId9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google.be/url?sa=i&amp;rct=j&amp;q=&amp;esrc=s&amp;source=images&amp;cd=&amp;cad=rja&amp;uact=8&amp;ved=0CAcQjRxqFQoTCKqfye3J2McCFYEX2wodW7sD8Q&amp;url=http://powdersteroids.sell.curiousexpeditions.org/pz6dca01f-healthy-gamma-butyrolactone-gbl-safe-organic-solvents-cas-96-48-0-for-bodybuilding-steroids.html&amp;psig=AFQjCNEBF3z_VEKEtnaEfrzjN1skl8ysiA&amp;ust=144129108188052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s://www.google.be/url?sa=i&amp;rct=j&amp;q=&amp;esrc=s&amp;source=images&amp;cd=&amp;cad=rja&amp;uact=8&amp;ved=0CAcQjRxqFQoTCKmpqaOz2McCFYoI2wodzEQHQg&amp;url=https://www.linkedin.com/pub/buy-gbl-cleaner/a7/646/989&amp;psig=AFQjCNEABRVXapREfmSBHWJtxoz2Xmut0A&amp;ust=1441284997920830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en.wikipedia.org/wiki/File:GHB_metabolic_pathway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7.jpeg"/><Relationship Id="rId2" Type="http://schemas.openxmlformats.org/officeDocument/2006/relationships/hyperlink" Target="http://www.google.be/url?sa=i&amp;rct=j&amp;q=&amp;esrc=s&amp;source=images&amp;cd=&amp;cad=rja&amp;uact=8&amp;ved=0CAcQjRxqFQoTCOSG_-PH2McCFe6O2wodtBkHLg&amp;url=http://www.suggestkeyword.com/eWVhc3QgY3VsdHVyZQ/&amp;psig=AFQjCNGLCewjdkBErdrUN6yb-L_T2OaChw&amp;ust=144129052832237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be/url?sa=i&amp;rct=j&amp;q=&amp;esrc=s&amp;source=images&amp;cd=&amp;cad=rja&amp;uact=8&amp;ved=0CAcQjRxqFQoTCOf50tPH2McCFWah2wod59ADLA&amp;url=http://www.britishbrewer.com/2010/01/brewing-on-a-budget-borrowing-yeast/&amp;psig=AFQjCNFXvcdZPMmzcL3VLFyNEqi2Onb8dw&amp;ust=1441290489628567" TargetMode="External"/><Relationship Id="rId5" Type="http://schemas.openxmlformats.org/officeDocument/2006/relationships/image" Target="../media/image56.jpeg"/><Relationship Id="rId4" Type="http://schemas.openxmlformats.org/officeDocument/2006/relationships/hyperlink" Target="http://www.google.be/url?sa=i&amp;rct=j&amp;q=&amp;esrc=s&amp;source=images&amp;cd=&amp;cad=rja&amp;uact=8&amp;ved=0CAcQjRxqFQoTCPfyptWd1scCFcYg2wodix8P9Q&amp;url=http://www.cookingforengineers.com/article/213/Bakers-Yeast&amp;psig=AFQjCNG_RVUXCzpOWP5n1YVLmiqHteakMA&amp;ust=1441210474581550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hyperlink" Target="http://www.google.be/url?sa=i&amp;rct=j&amp;q=&amp;esrc=s&amp;source=images&amp;cd=&amp;cad=rja&amp;uact=8&amp;ved=0CAcQjRxqFQoTCJLe8vfI2McCFWQs2wodsrAEJQ&amp;url=http://wiseeconomy.com/buildings-r-us-and-thats-a-problem-incubators-and-economic-development/&amp;bvm=bv.101800829,d.ZGU&amp;psig=AFQjCNEK_tHEpAYaOGI7UgZ66ZPZLl6EXw&amp;ust=1441290842211658" TargetMode="External"/><Relationship Id="rId4" Type="http://schemas.openxmlformats.org/officeDocument/2006/relationships/image" Target="../media/image6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54033" y="652621"/>
            <a:ext cx="8188460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Comic Sans MS" panose="030F0702030302020204" pitchFamily="66" charset="0"/>
              </a:rPr>
              <a:t>NPS: evolution of a phenomenon</a:t>
            </a:r>
          </a:p>
          <a:p>
            <a:pPr algn="ctr"/>
            <a:endParaRPr lang="en-US" sz="3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en-US" sz="2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Prof. Dr. Jan TYTGAT</a:t>
            </a:r>
          </a:p>
          <a:p>
            <a:pPr algn="ctr"/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Toxicology &amp; Pharmacology</a:t>
            </a:r>
          </a:p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University of Leuven (KU Leuven)</a:t>
            </a:r>
          </a:p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Belgium</a:t>
            </a:r>
          </a:p>
          <a:p>
            <a:pPr algn="ctr"/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Venice, Italy, 15 November 2016 </a:t>
            </a:r>
            <a:endParaRPr lang="nl-BE" sz="24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http://homes.esat.kuleuven.be/~highwind/wp-content/uploads/2012/12/KULeuven-logo-20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82055"/>
            <a:ext cx="2563606" cy="91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07677" y="3786981"/>
          <a:ext cx="3128645" cy="1524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1286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endParaRPr lang="fr-F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42" name="Picture 2" descr="COE logo &amp; Pompidou Grou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223741"/>
            <a:ext cx="3312368" cy="180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412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496" y="116632"/>
            <a:ext cx="91440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Purpose of their use</a:t>
            </a:r>
          </a:p>
          <a:p>
            <a:pPr marL="742950" indent="-742950">
              <a:spcBef>
                <a:spcPts val="3000"/>
              </a:spcBef>
              <a:buAutoNum type="arabicPeriod"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Reagents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:</a:t>
            </a:r>
            <a:r>
              <a:rPr lang="en-US" sz="2800" dirty="0">
                <a:solidFill>
                  <a:srgbClr val="1F497D"/>
                </a:solidFill>
                <a:latin typeface="Comic Sans MS" panose="030F0702030302020204" pitchFamily="66" charset="0"/>
              </a:rPr>
              <a:t> methylamine, </a:t>
            </a:r>
            <a:r>
              <a:rPr lang="en-US" sz="2800" dirty="0" err="1">
                <a:solidFill>
                  <a:srgbClr val="1F497D"/>
                </a:solidFill>
                <a:latin typeface="Comic Sans MS" panose="030F0702030302020204" pitchFamily="66" charset="0"/>
              </a:rPr>
              <a:t>formamide</a:t>
            </a:r>
            <a:r>
              <a:rPr lang="en-US" sz="2800" dirty="0">
                <a:solidFill>
                  <a:srgbClr val="1F497D"/>
                </a:solidFill>
                <a:latin typeface="Comic Sans MS" panose="030F0702030302020204" pitchFamily="66" charset="0"/>
              </a:rPr>
              <a:t>, hydrochloric acid, sodium hydroxide, acetic anhydride, sodium </a:t>
            </a:r>
            <a:r>
              <a:rPr lang="en-US" sz="2800" dirty="0" err="1">
                <a:solidFill>
                  <a:srgbClr val="1F497D"/>
                </a:solidFill>
                <a:latin typeface="Comic Sans MS" panose="030F0702030302020204" pitchFamily="66" charset="0"/>
              </a:rPr>
              <a:t>borohydride</a:t>
            </a:r>
            <a:r>
              <a:rPr lang="en-US" sz="2800" dirty="0">
                <a:solidFill>
                  <a:srgbClr val="1F497D"/>
                </a:solidFill>
                <a:latin typeface="Comic Sans MS" panose="030F0702030302020204" pitchFamily="66" charset="0"/>
              </a:rPr>
              <a:t>, hydrogen, argon, bromine, …</a:t>
            </a:r>
          </a:p>
          <a:p>
            <a:pPr marL="742950" indent="-742950">
              <a:spcBef>
                <a:spcPts val="3600"/>
              </a:spcBef>
              <a:buAutoNum type="arabicPeriod"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Solvents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:</a:t>
            </a:r>
            <a:r>
              <a:rPr lang="en-US" sz="2800" dirty="0">
                <a:solidFill>
                  <a:srgbClr val="1F497D"/>
                </a:solidFill>
                <a:latin typeface="Comic Sans MS" panose="030F0702030302020204" pitchFamily="66" charset="0"/>
              </a:rPr>
              <a:t> acetone, ether, benzene, toluene, alcohol, methyl-ethyl ketone, tetra-</a:t>
            </a:r>
            <a:r>
              <a:rPr lang="en-US" sz="2800" dirty="0" err="1">
                <a:solidFill>
                  <a:srgbClr val="1F497D"/>
                </a:solidFill>
                <a:latin typeface="Comic Sans MS" panose="030F0702030302020204" pitchFamily="66" charset="0"/>
              </a:rPr>
              <a:t>hydrofuran</a:t>
            </a:r>
            <a:r>
              <a:rPr lang="en-US" sz="2800" dirty="0">
                <a:solidFill>
                  <a:srgbClr val="1F497D"/>
                </a:solidFill>
                <a:latin typeface="Comic Sans MS" panose="030F0702030302020204" pitchFamily="66" charset="0"/>
              </a:rPr>
              <a:t>, </a:t>
            </a:r>
            <a:r>
              <a:rPr lang="en-US" sz="2800" dirty="0" err="1">
                <a:solidFill>
                  <a:srgbClr val="1F497D"/>
                </a:solidFill>
                <a:latin typeface="Comic Sans MS" panose="030F0702030302020204" pitchFamily="66" charset="0"/>
              </a:rPr>
              <a:t>hexamethylphosphoramide</a:t>
            </a:r>
            <a:r>
              <a:rPr lang="en-US" sz="2800" dirty="0">
                <a:solidFill>
                  <a:srgbClr val="1F497D"/>
                </a:solidFill>
                <a:latin typeface="Comic Sans MS" panose="030F0702030302020204" pitchFamily="66" charset="0"/>
              </a:rPr>
              <a:t>, glycerol, …</a:t>
            </a:r>
          </a:p>
          <a:p>
            <a:pPr marL="742950" indent="-742950">
              <a:spcBef>
                <a:spcPts val="3600"/>
              </a:spcBef>
              <a:buAutoNum type="arabicPeriod"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Catalysts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:</a:t>
            </a:r>
            <a:r>
              <a:rPr lang="en-US" sz="2800" dirty="0">
                <a:solidFill>
                  <a:srgbClr val="1F497D"/>
                </a:solidFill>
                <a:latin typeface="Comic Sans MS" panose="030F0702030302020204" pitchFamily="66" charset="0"/>
              </a:rPr>
              <a:t> platinum dioxide, Raney-nickel, palladium, Al-amalgam, …</a:t>
            </a:r>
          </a:p>
          <a:p>
            <a:pPr marL="742950" indent="-742950">
              <a:spcBef>
                <a:spcPts val="3600"/>
              </a:spcBef>
              <a:buAutoNum type="arabicPeriod"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Drug-specific chemicals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:</a:t>
            </a:r>
            <a:r>
              <a:rPr lang="en-US" sz="2800" dirty="0">
                <a:solidFill>
                  <a:srgbClr val="1F497D"/>
                </a:solidFill>
                <a:latin typeface="Comic Sans MS" panose="030F0702030302020204" pitchFamily="66" charset="0"/>
              </a:rPr>
              <a:t> methanol, acetone, ether, formic acid, sodium hydroxide, …</a:t>
            </a:r>
          </a:p>
        </p:txBody>
      </p:sp>
    </p:spTree>
    <p:extLst>
      <p:ext uri="{BB962C8B-B14F-4D97-AF65-F5344CB8AC3E}">
        <p14:creationId xmlns:p14="http://schemas.microsoft.com/office/powerpoint/2010/main" val="2090116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16632"/>
            <a:ext cx="94330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Location of their use</a:t>
            </a:r>
          </a:p>
          <a:p>
            <a:pPr marL="742950" indent="-742950">
              <a:spcBef>
                <a:spcPts val="1800"/>
              </a:spcBef>
              <a:buAutoNum type="arabicPeriod"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Synthesis labs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:</a:t>
            </a:r>
            <a:r>
              <a:rPr lang="en-US" sz="2800" dirty="0">
                <a:solidFill>
                  <a:srgbClr val="1F497D"/>
                </a:solidFill>
                <a:latin typeface="Comic Sans MS" panose="030F0702030302020204" pitchFamily="66" charset="0"/>
              </a:rPr>
              <a:t> speed, MDMA, NPS, …</a:t>
            </a:r>
          </a:p>
          <a:p>
            <a:pPr marL="742950" indent="-742950">
              <a:spcBef>
                <a:spcPts val="1800"/>
              </a:spcBef>
              <a:buAutoNum type="arabicPeriod"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Kitchen labs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:</a:t>
            </a:r>
            <a:r>
              <a:rPr lang="en-US" sz="2800" dirty="0">
                <a:solidFill>
                  <a:srgbClr val="1F497D"/>
                </a:solidFill>
                <a:latin typeface="Comic Sans MS" panose="030F0702030302020204" pitchFamily="66" charset="0"/>
              </a:rPr>
              <a:t> GBL </a:t>
            </a:r>
            <a:r>
              <a:rPr lang="en-US" sz="2800" dirty="0">
                <a:solidFill>
                  <a:srgbClr val="1F497D"/>
                </a:solidFill>
                <a:latin typeface="Comic Sans MS" panose="030F0702030302020204" pitchFamily="66" charset="0"/>
                <a:sym typeface="Wingdings" pitchFamily="2" charset="2"/>
              </a:rPr>
              <a:t> GHB, …</a:t>
            </a:r>
          </a:p>
          <a:p>
            <a:pPr marL="742950" indent="-742950">
              <a:spcBef>
                <a:spcPts val="1800"/>
              </a:spcBef>
              <a:buAutoNum type="arabicPeriod"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Extraction labs:</a:t>
            </a:r>
            <a:r>
              <a:rPr lang="en-US" sz="2800" dirty="0">
                <a:solidFill>
                  <a:srgbClr val="1F497D"/>
                </a:solidFill>
                <a:latin typeface="Comic Sans MS" panose="030F0702030302020204" pitchFamily="66" charset="0"/>
              </a:rPr>
              <a:t> cocaine, …</a:t>
            </a:r>
          </a:p>
          <a:p>
            <a:pPr marL="742950" indent="-742950">
              <a:spcBef>
                <a:spcPts val="1800"/>
              </a:spcBef>
              <a:buFontTx/>
              <a:buAutoNum type="arabicPeriod"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Conversion labs type 1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:</a:t>
            </a:r>
            <a:b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2800" dirty="0">
                <a:solidFill>
                  <a:srgbClr val="1F497D"/>
                </a:solidFill>
                <a:latin typeface="Comic Sans MS" panose="030F0702030302020204" pitchFamily="66" charset="0"/>
              </a:rPr>
              <a:t>pre-precursor </a:t>
            </a:r>
            <a:r>
              <a:rPr lang="en-US" sz="2800" dirty="0">
                <a:solidFill>
                  <a:srgbClr val="1F497D"/>
                </a:solidFill>
                <a:latin typeface="Comic Sans MS" panose="030F0702030302020204" pitchFamily="66" charset="0"/>
                <a:sym typeface="Wingdings" pitchFamily="2" charset="2"/>
              </a:rPr>
              <a:t> precursor: APAAN to BMK</a:t>
            </a:r>
            <a:br>
              <a:rPr lang="en-US" sz="2800" dirty="0">
                <a:solidFill>
                  <a:srgbClr val="1F497D"/>
                </a:solidFill>
                <a:latin typeface="Comic Sans MS" panose="030F0702030302020204" pitchFamily="66" charset="0"/>
                <a:sym typeface="Wingdings" pitchFamily="2" charset="2"/>
              </a:rPr>
            </a:br>
            <a:r>
              <a:rPr lang="en-US" sz="2800" dirty="0">
                <a:solidFill>
                  <a:srgbClr val="1F497D"/>
                </a:solidFill>
                <a:latin typeface="Comic Sans MS" panose="030F0702030302020204" pitchFamily="66" charset="0"/>
              </a:rPr>
              <a:t>precursor </a:t>
            </a:r>
            <a:r>
              <a:rPr lang="en-US" sz="2800" dirty="0">
                <a:solidFill>
                  <a:srgbClr val="1F497D"/>
                </a:solidFill>
                <a:latin typeface="Comic Sans MS" panose="030F0702030302020204" pitchFamily="66" charset="0"/>
                <a:sym typeface="Wingdings" pitchFamily="2" charset="2"/>
              </a:rPr>
              <a:t> NPS: 2C-B to 25B-NBOMe</a:t>
            </a:r>
            <a:endParaRPr lang="en-US" sz="2800" dirty="0">
              <a:solidFill>
                <a:srgbClr val="1F497D"/>
              </a:solidFill>
              <a:latin typeface="Comic Sans MS" panose="030F0702030302020204" pitchFamily="66" charset="0"/>
            </a:endParaRPr>
          </a:p>
          <a:p>
            <a:pPr marL="742950" indent="-742950">
              <a:spcBef>
                <a:spcPts val="1800"/>
              </a:spcBef>
              <a:buFontTx/>
              <a:buAutoNum type="arabicPeriod"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Conversion labs type 2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:</a:t>
            </a:r>
            <a:r>
              <a:rPr lang="en-US" sz="2800" dirty="0">
                <a:solidFill>
                  <a:srgbClr val="1F497D"/>
                </a:solidFill>
                <a:latin typeface="Comic Sans MS" panose="030F0702030302020204" pitchFamily="66" charset="0"/>
              </a:rPr>
              <a:t> medicine </a:t>
            </a:r>
            <a:r>
              <a:rPr lang="en-US" sz="2800" dirty="0">
                <a:solidFill>
                  <a:srgbClr val="1F497D"/>
                </a:solidFill>
                <a:latin typeface="Comic Sans MS" panose="030F0702030302020204" pitchFamily="66" charset="0"/>
                <a:sym typeface="Wingdings" pitchFamily="2" charset="2"/>
              </a:rPr>
              <a:t> NPS</a:t>
            </a:r>
            <a:br>
              <a:rPr lang="en-US" sz="2800" dirty="0">
                <a:solidFill>
                  <a:srgbClr val="1F497D"/>
                </a:solidFill>
                <a:latin typeface="Comic Sans MS" panose="030F0702030302020204" pitchFamily="66" charset="0"/>
                <a:sym typeface="Wingdings" pitchFamily="2" charset="2"/>
              </a:rPr>
            </a:br>
            <a:r>
              <a:rPr lang="en-US" sz="2800" dirty="0">
                <a:solidFill>
                  <a:srgbClr val="1F497D"/>
                </a:solidFill>
                <a:latin typeface="Comic Sans MS" panose="030F0702030302020204" pitchFamily="66" charset="0"/>
                <a:sym typeface="Wingdings" pitchFamily="2" charset="2"/>
              </a:rPr>
              <a:t>pseudo-ephedrine to methamphetamine;</a:t>
            </a:r>
            <a:br>
              <a:rPr lang="en-US" sz="2800" dirty="0">
                <a:solidFill>
                  <a:srgbClr val="1F497D"/>
                </a:solidFill>
                <a:latin typeface="Comic Sans MS" panose="030F0702030302020204" pitchFamily="66" charset="0"/>
                <a:sym typeface="Wingdings" pitchFamily="2" charset="2"/>
              </a:rPr>
            </a:br>
            <a:r>
              <a:rPr lang="en-US" sz="2800" dirty="0">
                <a:solidFill>
                  <a:srgbClr val="1F497D"/>
                </a:solidFill>
                <a:latin typeface="Comic Sans MS" panose="030F0702030302020204" pitchFamily="66" charset="0"/>
                <a:sym typeface="Wingdings" pitchFamily="2" charset="2"/>
              </a:rPr>
              <a:t>fentanyl to NPS</a:t>
            </a:r>
            <a:br>
              <a:rPr lang="en-US" sz="2800" dirty="0">
                <a:solidFill>
                  <a:srgbClr val="1F497D"/>
                </a:solidFill>
                <a:latin typeface="Comic Sans MS" panose="030F0702030302020204" pitchFamily="66" charset="0"/>
                <a:sym typeface="Wingdings" pitchFamily="2" charset="2"/>
              </a:rPr>
            </a:br>
            <a:r>
              <a:rPr lang="en-US" sz="2800" dirty="0">
                <a:solidFill>
                  <a:srgbClr val="1F497D"/>
                </a:solidFill>
                <a:latin typeface="Comic Sans MS" panose="030F0702030302020204" pitchFamily="66" charset="0"/>
                <a:sym typeface="Wingdings" pitchFamily="2" charset="2"/>
              </a:rPr>
              <a:t>benzodiazepine to NPS (trendy!)</a:t>
            </a:r>
          </a:p>
          <a:p>
            <a:pPr marL="742950" indent="-742950">
              <a:spcBef>
                <a:spcPts val="1800"/>
              </a:spcBef>
              <a:buFontTx/>
              <a:buAutoNum type="arabicPeriod"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sym typeface="Wingdings" pitchFamily="2" charset="2"/>
              </a:rPr>
              <a:t>Biotech labs:</a:t>
            </a:r>
            <a:r>
              <a:rPr lang="en-US" sz="2800" b="1" dirty="0">
                <a:solidFill>
                  <a:srgbClr val="1F497D"/>
                </a:solidFill>
                <a:latin typeface="Comic Sans MS" panose="030F0702030302020204" pitchFamily="66" charset="0"/>
                <a:sym typeface="Wingdings" pitchFamily="2" charset="2"/>
              </a:rPr>
              <a:t> </a:t>
            </a:r>
            <a:r>
              <a:rPr lang="en-US" sz="2800" dirty="0">
                <a:solidFill>
                  <a:srgbClr val="1F497D"/>
                </a:solidFill>
                <a:latin typeface="Comic Sans MS" panose="030F0702030302020204" pitchFamily="66" charset="0"/>
                <a:sym typeface="Wingdings" pitchFamily="2" charset="2"/>
              </a:rPr>
              <a:t>growth media</a:t>
            </a:r>
            <a:endParaRPr lang="en-US" sz="2800" dirty="0">
              <a:solidFill>
                <a:srgbClr val="1F497D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475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520" y="188640"/>
            <a:ext cx="9144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i="1" dirty="0">
                <a:solidFill>
                  <a:schemeClr val="accent1"/>
                </a:solidFill>
                <a:latin typeface="Comic Sans MS" panose="030F0702030302020204" pitchFamily="66" charset="0"/>
              </a:rPr>
              <a:t>Timeline of their use (trends)</a:t>
            </a:r>
          </a:p>
          <a:p>
            <a:pPr marL="742950" indent="-742950">
              <a:spcBef>
                <a:spcPts val="4800"/>
              </a:spcBef>
              <a:buAutoNum type="arabicPeriod"/>
            </a:pPr>
            <a:r>
              <a:rPr lang="en-US" sz="32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Historical:</a:t>
            </a:r>
            <a:r>
              <a:rPr lang="en-US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/>
            </a:r>
            <a:br>
              <a:rPr lang="en-US" sz="3200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en-US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classical chemicals</a:t>
            </a:r>
          </a:p>
          <a:p>
            <a:pPr marL="742950" indent="-742950">
              <a:spcBef>
                <a:spcPts val="5400"/>
              </a:spcBef>
              <a:buAutoNum type="arabicPeriod"/>
            </a:pPr>
            <a:r>
              <a:rPr lang="en-US" sz="32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Under the radar:</a:t>
            </a:r>
            <a:br>
              <a:rPr lang="en-US" sz="3200" b="1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en-US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oils/plants &amp; solvents</a:t>
            </a:r>
          </a:p>
          <a:p>
            <a:pPr marL="742950" indent="-742950">
              <a:spcBef>
                <a:spcPts val="5400"/>
              </a:spcBef>
              <a:buAutoNum type="arabicPeriod"/>
            </a:pPr>
            <a:r>
              <a:rPr lang="en-US" sz="32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Newest biological</a:t>
            </a:r>
            <a:br>
              <a:rPr lang="en-US" sz="3200" b="1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en-US" sz="32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substances:</a:t>
            </a:r>
            <a:r>
              <a:rPr lang="en-US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/>
            </a:r>
            <a:br>
              <a:rPr lang="en-US" sz="3200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en-US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growth media</a:t>
            </a:r>
          </a:p>
        </p:txBody>
      </p:sp>
      <p:pic>
        <p:nvPicPr>
          <p:cNvPr id="13322" name="Picture 10" descr="http://cdn3.coconutsmedia.com/styles/article_header/s3/field/image/sulphuric_ac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3168352" cy="18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://i01.i.aliimg.com/photo/v0/125336173/1000ML_Dill_Seed_Oil_ayurved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884" y="3068960"/>
            <a:ext cx="1618405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http://www.cookingforengineers.com/pics3/640/ND2_4183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276" y="4869160"/>
            <a:ext cx="189021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edia.licdn.com/mpr/mpr/shrinknp_400_400/p/8/005/095/270/298a1d3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773" y="3068960"/>
            <a:ext cx="1442864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britishbrewer.com/wp-content/uploads/2010/01/Last-Import-8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4869160"/>
            <a:ext cx="135014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008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215" y="645368"/>
            <a:ext cx="446722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42509"/>
            <a:ext cx="2929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Comic Sans MS" pitchFamily="66" charset="0"/>
              </a:rPr>
              <a:t>Inflammable</a:t>
            </a:r>
            <a:endParaRPr lang="nl-BE" sz="36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3286725"/>
            <a:ext cx="1380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Comic Sans MS" pitchFamily="66" charset="0"/>
              </a:rPr>
              <a:t>Toxic</a:t>
            </a:r>
            <a:endParaRPr lang="nl-BE" sz="36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5230941"/>
            <a:ext cx="2222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Comic Sans MS" pitchFamily="66" charset="0"/>
              </a:rPr>
              <a:t>Corrosive</a:t>
            </a:r>
            <a:endParaRPr lang="nl-BE" sz="36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88640"/>
            <a:ext cx="544892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i="1" dirty="0" err="1">
                <a:solidFill>
                  <a:schemeClr val="accent1"/>
                </a:solidFill>
                <a:latin typeface="Comic Sans MS" pitchFamily="66" charset="0"/>
              </a:rPr>
              <a:t>Recognizability</a:t>
            </a:r>
            <a:r>
              <a:rPr lang="en-US" sz="3400" b="1" i="1" dirty="0">
                <a:solidFill>
                  <a:schemeClr val="accent1"/>
                </a:solidFill>
                <a:latin typeface="Comic Sans MS" pitchFamily="66" charset="0"/>
              </a:rPr>
              <a:t> and Risks</a:t>
            </a:r>
            <a:endParaRPr lang="nl-BE" sz="3400" b="1" i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93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014983"/>
            <a:ext cx="811632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Comic Sans MS" pitchFamily="66" charset="0"/>
              </a:rPr>
              <a:t>Inflammable</a:t>
            </a:r>
          </a:p>
          <a:p>
            <a:endParaRPr lang="en-US" sz="3600" dirty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n-US" sz="3600" dirty="0">
                <a:solidFill>
                  <a:schemeClr val="tx2"/>
                </a:solidFill>
                <a:latin typeface="Comic Sans MS" pitchFamily="66" charset="0"/>
              </a:rPr>
              <a:t>Natural gas,</a:t>
            </a:r>
            <a:br>
              <a:rPr lang="en-US" sz="3600" dirty="0">
                <a:solidFill>
                  <a:schemeClr val="tx2"/>
                </a:solidFill>
                <a:latin typeface="Comic Sans MS" pitchFamily="66" charset="0"/>
              </a:rPr>
            </a:br>
            <a:r>
              <a:rPr lang="en-US" sz="3600" dirty="0">
                <a:solidFill>
                  <a:schemeClr val="tx2"/>
                </a:solidFill>
                <a:latin typeface="Comic Sans MS" pitchFamily="66" charset="0"/>
              </a:rPr>
              <a:t>propane/butane gas</a:t>
            </a:r>
          </a:p>
          <a:p>
            <a:endParaRPr lang="en-US" sz="3600" dirty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n-US" sz="3600" dirty="0">
                <a:solidFill>
                  <a:schemeClr val="tx2"/>
                </a:solidFill>
                <a:latin typeface="Comic Sans MS" pitchFamily="66" charset="0"/>
              </a:rPr>
              <a:t>Hydrogen gas (H</a:t>
            </a:r>
            <a:r>
              <a:rPr lang="en-US" sz="3600" baseline="-25000" dirty="0">
                <a:solidFill>
                  <a:schemeClr val="tx2"/>
                </a:solidFill>
                <a:latin typeface="Comic Sans MS" pitchFamily="66" charset="0"/>
              </a:rPr>
              <a:t>2</a:t>
            </a:r>
            <a:r>
              <a:rPr lang="en-US" sz="3600" dirty="0">
                <a:solidFill>
                  <a:schemeClr val="tx2"/>
                </a:solidFill>
                <a:latin typeface="Comic Sans MS" pitchFamily="66" charset="0"/>
              </a:rPr>
              <a:t>), Bromine (Br</a:t>
            </a:r>
            <a:r>
              <a:rPr lang="en-US" sz="3600" baseline="-25000" dirty="0">
                <a:solidFill>
                  <a:schemeClr val="tx2"/>
                </a:solidFill>
                <a:latin typeface="Comic Sans MS" pitchFamily="66" charset="0"/>
              </a:rPr>
              <a:t>2</a:t>
            </a:r>
            <a:r>
              <a:rPr lang="en-US" sz="3600" dirty="0">
                <a:solidFill>
                  <a:schemeClr val="tx2"/>
                </a:solidFill>
                <a:latin typeface="Comic Sans MS" pitchFamily="66" charset="0"/>
              </a:rPr>
              <a:t>), …</a:t>
            </a:r>
          </a:p>
          <a:p>
            <a:endParaRPr lang="en-US" sz="3600" dirty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n-US" sz="3600" dirty="0">
                <a:solidFill>
                  <a:schemeClr val="tx2"/>
                </a:solidFill>
                <a:latin typeface="Comic Sans MS" pitchFamily="66" charset="0"/>
              </a:rPr>
              <a:t>Solvents: acetone, ether, methanol,</a:t>
            </a:r>
            <a:br>
              <a:rPr lang="en-US" sz="3600" dirty="0">
                <a:solidFill>
                  <a:schemeClr val="tx2"/>
                </a:solidFill>
                <a:latin typeface="Comic Sans MS" pitchFamily="66" charset="0"/>
              </a:rPr>
            </a:br>
            <a:r>
              <a:rPr lang="en-US" sz="3600" dirty="0">
                <a:solidFill>
                  <a:schemeClr val="tx2"/>
                </a:solidFill>
                <a:latin typeface="Comic Sans MS" pitchFamily="66" charset="0"/>
              </a:rPr>
              <a:t>                </a:t>
            </a:r>
            <a:r>
              <a:rPr lang="en-US" sz="3600" dirty="0" err="1">
                <a:solidFill>
                  <a:schemeClr val="tx2"/>
                </a:solidFill>
                <a:latin typeface="Comic Sans MS" pitchFamily="66" charset="0"/>
              </a:rPr>
              <a:t>isopropylalcohol</a:t>
            </a:r>
            <a:endParaRPr lang="nl-BE" sz="36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32"/>
            <a:ext cx="4213810" cy="23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522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700808"/>
            <a:ext cx="585448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Comic Sans MS" pitchFamily="66" charset="0"/>
              </a:rPr>
              <a:t>Hydrochloric acid (</a:t>
            </a:r>
            <a:r>
              <a:rPr lang="en-US" sz="3600" dirty="0" err="1">
                <a:solidFill>
                  <a:schemeClr val="accent1"/>
                </a:solidFill>
                <a:latin typeface="Comic Sans MS" pitchFamily="66" charset="0"/>
              </a:rPr>
              <a:t>HCl</a:t>
            </a:r>
            <a:r>
              <a:rPr lang="en-US" sz="3600" dirty="0">
                <a:solidFill>
                  <a:schemeClr val="accent1"/>
                </a:solidFill>
                <a:latin typeface="Comic Sans MS" pitchFamily="66" charset="0"/>
              </a:rPr>
              <a:t>)</a:t>
            </a:r>
          </a:p>
          <a:p>
            <a:endParaRPr lang="en-US" sz="3600" dirty="0">
              <a:solidFill>
                <a:schemeClr val="accent1"/>
              </a:solidFill>
              <a:latin typeface="Comic Sans MS" pitchFamily="66" charset="0"/>
            </a:endParaRPr>
          </a:p>
          <a:p>
            <a:endParaRPr lang="en-US" sz="3600" dirty="0">
              <a:solidFill>
                <a:schemeClr val="accent1"/>
              </a:solidFill>
              <a:latin typeface="Comic Sans MS" pitchFamily="66" charset="0"/>
            </a:endParaRPr>
          </a:p>
          <a:p>
            <a:r>
              <a:rPr lang="en-US" sz="3600" dirty="0">
                <a:solidFill>
                  <a:schemeClr val="accent1"/>
                </a:solidFill>
                <a:latin typeface="Comic Sans MS" pitchFamily="66" charset="0"/>
              </a:rPr>
              <a:t>Sulfuric acid (H</a:t>
            </a:r>
            <a:r>
              <a:rPr lang="en-US" sz="3600" baseline="-25000" dirty="0">
                <a:solidFill>
                  <a:schemeClr val="accent1"/>
                </a:solidFill>
                <a:latin typeface="Comic Sans MS" pitchFamily="66" charset="0"/>
              </a:rPr>
              <a:t>2</a:t>
            </a:r>
            <a:r>
              <a:rPr lang="en-US" sz="3600" dirty="0">
                <a:solidFill>
                  <a:schemeClr val="accent1"/>
                </a:solidFill>
                <a:latin typeface="Comic Sans MS" pitchFamily="66" charset="0"/>
              </a:rPr>
              <a:t>SO</a:t>
            </a:r>
            <a:r>
              <a:rPr lang="en-US" sz="3600" baseline="-25000" dirty="0">
                <a:solidFill>
                  <a:schemeClr val="accent1"/>
                </a:solidFill>
                <a:latin typeface="Comic Sans MS" pitchFamily="66" charset="0"/>
              </a:rPr>
              <a:t>4</a:t>
            </a:r>
            <a:r>
              <a:rPr lang="en-US" sz="3600" dirty="0">
                <a:solidFill>
                  <a:schemeClr val="accent1"/>
                </a:solidFill>
                <a:latin typeface="Comic Sans MS" pitchFamily="66" charset="0"/>
              </a:rPr>
              <a:t>)</a:t>
            </a:r>
          </a:p>
          <a:p>
            <a:endParaRPr lang="en-US" sz="3600" dirty="0">
              <a:solidFill>
                <a:schemeClr val="accent1"/>
              </a:solidFill>
              <a:latin typeface="Comic Sans MS" pitchFamily="66" charset="0"/>
            </a:endParaRPr>
          </a:p>
          <a:p>
            <a:endParaRPr lang="en-US" sz="3600" dirty="0">
              <a:solidFill>
                <a:schemeClr val="accent1"/>
              </a:solidFill>
              <a:latin typeface="Comic Sans MS" pitchFamily="66" charset="0"/>
            </a:endParaRPr>
          </a:p>
          <a:p>
            <a:r>
              <a:rPr lang="en-US" sz="3600" dirty="0">
                <a:solidFill>
                  <a:schemeClr val="accent1"/>
                </a:solidFill>
                <a:latin typeface="Comic Sans MS" pitchFamily="66" charset="0"/>
              </a:rPr>
              <a:t>Sodium hydroxide (</a:t>
            </a:r>
            <a:r>
              <a:rPr lang="en-US" sz="3600" dirty="0" err="1">
                <a:solidFill>
                  <a:schemeClr val="accent1"/>
                </a:solidFill>
                <a:latin typeface="Comic Sans MS" pitchFamily="66" charset="0"/>
              </a:rPr>
              <a:t>NaOH</a:t>
            </a:r>
            <a:r>
              <a:rPr lang="en-US" sz="3600" dirty="0">
                <a:solidFill>
                  <a:schemeClr val="accent1"/>
                </a:solidFill>
                <a:latin typeface="Comic Sans MS" pitchFamily="66" charset="0"/>
              </a:rPr>
              <a:t>)</a:t>
            </a:r>
            <a:endParaRPr lang="nl-BE" sz="3600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9219" name="Picture 3" descr="Hydrochloric Acid  20l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7150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Ecolab Caustic Soda 10k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604" y="4941168"/>
            <a:ext cx="259590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3528" y="476672"/>
            <a:ext cx="2233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schemeClr val="tx2"/>
                </a:solidFill>
                <a:latin typeface="Comic Sans MS" pitchFamily="66" charset="0"/>
              </a:rPr>
              <a:t>Corrosive</a:t>
            </a:r>
          </a:p>
        </p:txBody>
      </p:sp>
      <p:pic>
        <p:nvPicPr>
          <p:cNvPr id="9225" name="Picture 9" descr="Afbeeldingsresultaat voor sulfuric acid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361406"/>
            <a:ext cx="1441962" cy="243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751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fbeeldingsresultaat voor ph scal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2582" y="1555162"/>
            <a:ext cx="6872339" cy="376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Ecolab Caustic Soda 10k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966" y="4971513"/>
            <a:ext cx="2496718" cy="186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fbeeldingsresultaat voor sulfuric acid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74" y="0"/>
            <a:ext cx="1848646" cy="31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373" y="116632"/>
            <a:ext cx="2768123" cy="202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259" y="4869160"/>
            <a:ext cx="2686237" cy="1884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07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88640"/>
            <a:ext cx="6678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chemeClr val="tx2"/>
                </a:solidFill>
                <a:latin typeface="Comic Sans MS" pitchFamily="66" charset="0"/>
              </a:rPr>
              <a:t>Inflammable and Corrosive</a:t>
            </a:r>
          </a:p>
          <a:p>
            <a:pPr lvl="0"/>
            <a:endParaRPr lang="en-US" sz="3600" dirty="0">
              <a:solidFill>
                <a:prstClr val="black"/>
              </a:solidFill>
              <a:latin typeface="Comic Sans MS" pitchFamily="66" charset="0"/>
            </a:endParaRPr>
          </a:p>
          <a:p>
            <a:pPr lvl="0"/>
            <a:endParaRPr lang="en-US" sz="3600" dirty="0">
              <a:solidFill>
                <a:prstClr val="black"/>
              </a:solidFill>
              <a:latin typeface="Comic Sans MS" pitchFamily="66" charset="0"/>
            </a:endParaRPr>
          </a:p>
          <a:p>
            <a:pPr lvl="0"/>
            <a:r>
              <a:rPr lang="en-US" sz="3600" dirty="0">
                <a:solidFill>
                  <a:schemeClr val="accent1"/>
                </a:solidFill>
                <a:latin typeface="Comic Sans MS" pitchFamily="66" charset="0"/>
              </a:rPr>
              <a:t>Methylamine</a:t>
            </a:r>
          </a:p>
          <a:p>
            <a:pPr lvl="0"/>
            <a:endParaRPr lang="en-US" sz="3600" dirty="0">
              <a:solidFill>
                <a:schemeClr val="accent1"/>
              </a:solidFill>
              <a:latin typeface="Comic Sans MS" pitchFamily="66" charset="0"/>
            </a:endParaRPr>
          </a:p>
          <a:p>
            <a:pPr lvl="0"/>
            <a:endParaRPr lang="en-US" sz="3600" dirty="0">
              <a:solidFill>
                <a:schemeClr val="accent1"/>
              </a:solidFill>
              <a:latin typeface="Comic Sans MS" pitchFamily="66" charset="0"/>
            </a:endParaRPr>
          </a:p>
          <a:p>
            <a:pPr lvl="0"/>
            <a:r>
              <a:rPr lang="en-US" sz="3600" dirty="0">
                <a:solidFill>
                  <a:schemeClr val="accent1"/>
                </a:solidFill>
                <a:latin typeface="Comic Sans MS" pitchFamily="66" charset="0"/>
              </a:rPr>
              <a:t>Formaldehyde</a:t>
            </a:r>
          </a:p>
          <a:p>
            <a:pPr lvl="0"/>
            <a:endParaRPr lang="en-US" sz="3600" dirty="0">
              <a:solidFill>
                <a:schemeClr val="accent1"/>
              </a:solidFill>
              <a:latin typeface="Comic Sans MS" pitchFamily="66" charset="0"/>
            </a:endParaRPr>
          </a:p>
          <a:p>
            <a:pPr lvl="0"/>
            <a:endParaRPr lang="en-US" sz="3600" dirty="0">
              <a:solidFill>
                <a:schemeClr val="accent1"/>
              </a:solidFill>
              <a:latin typeface="Comic Sans MS" pitchFamily="66" charset="0"/>
            </a:endParaRPr>
          </a:p>
          <a:p>
            <a:pPr lvl="0"/>
            <a:r>
              <a:rPr lang="en-US" sz="3600" dirty="0">
                <a:solidFill>
                  <a:schemeClr val="accent1"/>
                </a:solidFill>
                <a:latin typeface="Comic Sans MS" pitchFamily="66" charset="0"/>
              </a:rPr>
              <a:t>Formic acid</a:t>
            </a:r>
            <a:endParaRPr lang="nl-BE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900" y="1268760"/>
            <a:ext cx="2103508" cy="1766947"/>
          </a:xfrm>
          <a:prstGeom prst="rect">
            <a:avLst/>
          </a:prstGeom>
        </p:spPr>
      </p:pic>
      <p:pic>
        <p:nvPicPr>
          <p:cNvPr id="19458" name="Picture 2" descr="Afbeeldingsresultaat voor formaldehyd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2636912"/>
            <a:ext cx="1436426" cy="236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Afbeeldingsresultaat voor formic acid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77" y="3929881"/>
            <a:ext cx="2523455" cy="25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412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334397"/>
            <a:ext cx="6678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chemeClr val="tx2"/>
                </a:solidFill>
                <a:latin typeface="Comic Sans MS" pitchFamily="66" charset="0"/>
              </a:rPr>
              <a:t>Self inflammable</a:t>
            </a:r>
            <a:endParaRPr lang="en-US" sz="36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17410" name="Picture 2" descr="Afbeeldingsresultaat voor metal catalyst nicke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601" y="305546"/>
            <a:ext cx="2652871" cy="168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46784"/>
            <a:ext cx="8568952" cy="472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721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1864" y="2828836"/>
            <a:ext cx="6822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200"/>
              </a:spcBef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Historical: </a:t>
            </a:r>
            <a:r>
              <a:rPr lang="en-US" sz="3600" b="1" dirty="0">
                <a:solidFill>
                  <a:srgbClr val="1F497D"/>
                </a:solidFill>
                <a:latin typeface="Comic Sans MS" panose="030F0702030302020204" pitchFamily="66" charset="0"/>
              </a:rPr>
              <a:t>classical chemicals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620688"/>
            <a:ext cx="79746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Occurrence: general and specific</a:t>
            </a:r>
            <a:endParaRPr lang="nl-B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600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lahanas.de/Greeks/Mythology/RM/FlPandoraBuech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73016"/>
            <a:ext cx="635560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-36512" y="116632"/>
            <a:ext cx="9480480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2"/>
                </a:solidFill>
                <a:latin typeface="Comic Sans MS" panose="030F0702030302020204" pitchFamily="66" charset="0"/>
              </a:rPr>
              <a:t>             Greek mythology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Hephaestus, God of Fire, creates Pandora, the 1</a:t>
            </a:r>
            <a:r>
              <a:rPr lang="en-US" sz="2400" b="1" baseline="30000" dirty="0">
                <a:solidFill>
                  <a:schemeClr val="tx2"/>
                </a:solidFill>
                <a:latin typeface="Comic Sans MS" panose="030F0702030302020204" pitchFamily="66" charset="0"/>
              </a:rPr>
              <a:t>st</a:t>
            </a:r>
            <a:r>
              <a:rPr lang="en-US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 woman.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Zeus, Upper God, decides to give Pandora true life</a:t>
            </a:r>
            <a:br>
              <a:rPr lang="en-US" sz="2400" b="1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en-US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and marry </a:t>
            </a:r>
            <a:r>
              <a:rPr lang="en-US" sz="2400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Epimetheus</a:t>
            </a:r>
            <a:r>
              <a:rPr lang="en-US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The couple receives the box of… Pandora.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Not be opened, but Pandora cannot resist.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Misfortune, setback, pain and evil happen.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But… as last feature also hope turns up!</a:t>
            </a:r>
            <a:endParaRPr lang="en-US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endParaRPr lang="nl-BE" sz="40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131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414" y="44624"/>
            <a:ext cx="5481962" cy="674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07504" y="5725705"/>
            <a:ext cx="2029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Source:</a:t>
            </a:r>
          </a:p>
          <a:p>
            <a:r>
              <a:rPr lang="en-US" sz="2000" dirty="0"/>
              <a:t>Precursors (2013)</a:t>
            </a:r>
          </a:p>
          <a:p>
            <a:r>
              <a:rPr lang="en-US" sz="2000" dirty="0"/>
              <a:t>www.incb.org</a:t>
            </a:r>
            <a:endParaRPr lang="nl-BE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82" y="2702285"/>
            <a:ext cx="1030594" cy="1446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Hydrochloric Acid  20l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736" y="4797152"/>
            <a:ext cx="118076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fbeeldingsresultaat voor sulfuric acid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7363"/>
            <a:ext cx="1177394" cy="157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3648" y="4414355"/>
            <a:ext cx="1097392" cy="13011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7096" y="2703959"/>
            <a:ext cx="1097392" cy="130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73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006" y="44624"/>
            <a:ext cx="7751490" cy="675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07504" y="5725705"/>
            <a:ext cx="2029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Source:</a:t>
            </a:r>
          </a:p>
          <a:p>
            <a:r>
              <a:rPr lang="en-US" sz="2000" dirty="0"/>
              <a:t>Precursors (2013)</a:t>
            </a:r>
          </a:p>
          <a:p>
            <a:r>
              <a:rPr lang="en-US" sz="2000" dirty="0"/>
              <a:t>www.incb.org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4092302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07504" y="5725705"/>
            <a:ext cx="2029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Source:</a:t>
            </a:r>
          </a:p>
          <a:p>
            <a:r>
              <a:rPr lang="en-US" sz="2000" dirty="0"/>
              <a:t>Precursors (2013)</a:t>
            </a:r>
          </a:p>
          <a:p>
            <a:r>
              <a:rPr lang="en-US" sz="2000" dirty="0"/>
              <a:t>www.incb.org</a:t>
            </a:r>
            <a:endParaRPr lang="nl-BE" sz="20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624"/>
            <a:ext cx="5184576" cy="679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rc_mi" descr="Afbeeldingsresultaat voor safr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440" y="913284"/>
            <a:ext cx="1143000" cy="165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Afbeeldingsresultaat voor piperona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71" y="853618"/>
            <a:ext cx="2103953" cy="135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860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0752"/>
            <a:ext cx="7721554" cy="679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895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0752"/>
            <a:ext cx="7721554" cy="679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Afbeeldingsresultaat voor ammonium format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67" y="-27384"/>
            <a:ext cx="332676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577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0752"/>
            <a:ext cx="7721554" cy="679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5" y="404664"/>
            <a:ext cx="1872209" cy="308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77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0752"/>
            <a:ext cx="7721554" cy="679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724" y="1556792"/>
            <a:ext cx="2376220" cy="292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77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0752"/>
            <a:ext cx="7721554" cy="679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1879443"/>
            <a:ext cx="2232249" cy="313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577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0752"/>
            <a:ext cx="7721554" cy="679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Afbeeldingsresultaat voor cyanoborohydrid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0928"/>
            <a:ext cx="2376264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577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0752"/>
            <a:ext cx="7721554" cy="679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 descr="Afbeeldingsresultaat voor aluminum amalga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56" y="4511213"/>
            <a:ext cx="3176598" cy="222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57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0" y="116632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Picture 2" descr="https://theanalyticalscientist.com/fileadmin/user_upload/Asset_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964" y="86444"/>
            <a:ext cx="6811516" cy="657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96" y="6453336"/>
            <a:ext cx="2269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EMCDDA, March 2015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853535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-27384"/>
            <a:ext cx="7997721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07504" y="5725705"/>
            <a:ext cx="2029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Source:</a:t>
            </a:r>
          </a:p>
          <a:p>
            <a:r>
              <a:rPr lang="en-US" sz="2000" dirty="0"/>
              <a:t>Precursors (2013)</a:t>
            </a:r>
          </a:p>
          <a:p>
            <a:r>
              <a:rPr lang="en-US" sz="2000" dirty="0"/>
              <a:t>www.incb.org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2133181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2828836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200"/>
              </a:spcBef>
            </a:pPr>
            <a:r>
              <a:rPr lang="en-US" sz="3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Under the radar:</a:t>
            </a:r>
            <a:r>
              <a:rPr lang="en-US" sz="3600" b="1" dirty="0">
                <a:solidFill>
                  <a:srgbClr val="1F497D"/>
                </a:solidFill>
                <a:latin typeface="Comic Sans MS" panose="030F0702030302020204" pitchFamily="66" charset="0"/>
              </a:rPr>
              <a:t> oils/plants &amp; solvents</a:t>
            </a:r>
          </a:p>
        </p:txBody>
      </p:sp>
    </p:spTree>
    <p:extLst>
      <p:ext uri="{BB962C8B-B14F-4D97-AF65-F5344CB8AC3E}">
        <p14:creationId xmlns:p14="http://schemas.microsoft.com/office/powerpoint/2010/main" val="15791747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www.colourbox.com/preview/3070722-cooking-oil-and-parsley-on-white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163" y="4061395"/>
            <a:ext cx="2035198" cy="174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essentialoil.in/images/detailed/1/calamus-root-oi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144" y="3011016"/>
            <a:ext cx="1930152" cy="193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2656"/>
            <a:ext cx="7772400" cy="1143000"/>
          </a:xfrm>
        </p:spPr>
        <p:txBody>
          <a:bodyPr/>
          <a:lstStyle/>
          <a:p>
            <a:r>
              <a:rPr lang="nl-NL" altLang="nl-BE" sz="3600" b="1" dirty="0">
                <a:solidFill>
                  <a:srgbClr val="3A669C"/>
                </a:solidFill>
                <a:latin typeface="Comic Sans MS" pitchFamily="66" charset="0"/>
              </a:rPr>
              <a:t>AMPHETAMINES </a:t>
            </a:r>
            <a:r>
              <a:rPr lang="nl-NL" altLang="nl-BE" sz="3600" b="1" dirty="0" err="1">
                <a:solidFill>
                  <a:srgbClr val="3A669C"/>
                </a:solidFill>
                <a:latin typeface="Comic Sans MS" pitchFamily="66" charset="0"/>
              </a:rPr>
              <a:t>derived</a:t>
            </a:r>
            <a:r>
              <a:rPr lang="nl-NL" altLang="nl-BE" sz="3600" b="1" dirty="0">
                <a:solidFill>
                  <a:srgbClr val="3A669C"/>
                </a:solidFill>
                <a:latin typeface="Comic Sans MS" pitchFamily="66" charset="0"/>
              </a:rPr>
              <a:t> </a:t>
            </a:r>
            <a:r>
              <a:rPr lang="nl-NL" altLang="nl-BE" sz="3600" b="1" dirty="0" err="1">
                <a:solidFill>
                  <a:srgbClr val="3A669C"/>
                </a:solidFill>
                <a:latin typeface="Comic Sans MS" pitchFamily="66" charset="0"/>
              </a:rPr>
              <a:t>from</a:t>
            </a:r>
            <a:r>
              <a:rPr lang="nl-NL" altLang="nl-BE" sz="3600" b="1" dirty="0">
                <a:solidFill>
                  <a:srgbClr val="3A669C"/>
                </a:solidFill>
                <a:latin typeface="Comic Sans MS" pitchFamily="66" charset="0"/>
              </a:rPr>
              <a:t> </a:t>
            </a:r>
            <a:r>
              <a:rPr lang="nl-NL" altLang="nl-BE" sz="3600" b="1" u="sng" dirty="0">
                <a:solidFill>
                  <a:srgbClr val="3A669C"/>
                </a:solidFill>
                <a:latin typeface="Comic Sans MS" pitchFamily="66" charset="0"/>
              </a:rPr>
              <a:t>natural</a:t>
            </a:r>
            <a:r>
              <a:rPr lang="nl-NL" altLang="nl-BE" sz="3600" b="1" dirty="0">
                <a:solidFill>
                  <a:srgbClr val="3A669C"/>
                </a:solidFill>
                <a:latin typeface="Comic Sans MS" pitchFamily="66" charset="0"/>
              </a:rPr>
              <a:t> sources</a:t>
            </a:r>
            <a:endParaRPr lang="nl-NL" altLang="nl-BE" sz="3600" dirty="0">
              <a:solidFill>
                <a:srgbClr val="3A669C"/>
              </a:solidFill>
              <a:latin typeface="Comic Sans MS" pitchFamily="66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775048"/>
            <a:ext cx="8077200" cy="3886200"/>
          </a:xfrm>
        </p:spPr>
        <p:txBody>
          <a:bodyPr/>
          <a:lstStyle/>
          <a:p>
            <a:pPr>
              <a:buFontTx/>
              <a:buNone/>
            </a:pPr>
            <a:r>
              <a:rPr lang="nl-NL" altLang="nl-BE" sz="2800" dirty="0">
                <a:solidFill>
                  <a:srgbClr val="4376B3"/>
                </a:solidFill>
                <a:latin typeface="Comic Sans MS" pitchFamily="66" charset="0"/>
              </a:rPr>
              <a:t>most </a:t>
            </a:r>
            <a:r>
              <a:rPr lang="nl-NL" altLang="nl-BE" sz="2800" dirty="0" err="1">
                <a:solidFill>
                  <a:srgbClr val="4376B3"/>
                </a:solidFill>
                <a:latin typeface="Comic Sans MS" pitchFamily="66" charset="0"/>
              </a:rPr>
              <a:t>commonly</a:t>
            </a:r>
            <a:r>
              <a:rPr lang="nl-NL" altLang="nl-BE" sz="2800" dirty="0">
                <a:solidFill>
                  <a:srgbClr val="4376B3"/>
                </a:solidFill>
                <a:latin typeface="Comic Sans MS" pitchFamily="66" charset="0"/>
              </a:rPr>
              <a:t> </a:t>
            </a:r>
            <a:r>
              <a:rPr lang="nl-NL" altLang="nl-BE" sz="2800" dirty="0" err="1">
                <a:solidFill>
                  <a:srgbClr val="4376B3"/>
                </a:solidFill>
                <a:latin typeface="Comic Sans MS" pitchFamily="66" charset="0"/>
              </a:rPr>
              <a:t>from</a:t>
            </a:r>
            <a:r>
              <a:rPr lang="nl-NL" altLang="nl-BE" sz="2800" dirty="0">
                <a:solidFill>
                  <a:srgbClr val="4376B3"/>
                </a:solidFill>
                <a:latin typeface="Comic Sans MS" pitchFamily="66" charset="0"/>
              </a:rPr>
              <a:t> </a:t>
            </a:r>
            <a:r>
              <a:rPr lang="nl-NL" altLang="nl-BE" sz="2800" u="sng" dirty="0" err="1">
                <a:solidFill>
                  <a:srgbClr val="4376B3"/>
                </a:solidFill>
                <a:latin typeface="Comic Sans MS" pitchFamily="66" charset="0"/>
              </a:rPr>
              <a:t>essential</a:t>
            </a:r>
            <a:r>
              <a:rPr lang="nl-NL" altLang="nl-BE" sz="2800" u="sng" dirty="0">
                <a:solidFill>
                  <a:srgbClr val="4376B3"/>
                </a:solidFill>
                <a:latin typeface="Comic Sans MS" pitchFamily="66" charset="0"/>
              </a:rPr>
              <a:t> </a:t>
            </a:r>
            <a:r>
              <a:rPr lang="nl-NL" altLang="nl-BE" sz="2800" u="sng" dirty="0" err="1">
                <a:solidFill>
                  <a:srgbClr val="4376B3"/>
                </a:solidFill>
                <a:latin typeface="Comic Sans MS" pitchFamily="66" charset="0"/>
              </a:rPr>
              <a:t>oils</a:t>
            </a:r>
            <a:r>
              <a:rPr lang="nl-NL" altLang="nl-BE" sz="2800" dirty="0">
                <a:solidFill>
                  <a:srgbClr val="4376B3"/>
                </a:solidFill>
                <a:latin typeface="Comic Sans MS" pitchFamily="66" charset="0"/>
              </a:rPr>
              <a:t>:</a:t>
            </a:r>
          </a:p>
          <a:p>
            <a:pPr>
              <a:spcBef>
                <a:spcPts val="3000"/>
              </a:spcBef>
              <a:buFontTx/>
              <a:buNone/>
            </a:pPr>
            <a:r>
              <a:rPr lang="nl-NL" altLang="nl-BE" sz="2400" dirty="0">
                <a:solidFill>
                  <a:srgbClr val="4376B3"/>
                </a:solidFill>
                <a:latin typeface="Comic Sans MS" pitchFamily="66" charset="0"/>
              </a:rPr>
              <a:t>- MDA/MDMA </a:t>
            </a:r>
            <a:r>
              <a:rPr lang="nl-NL" altLang="nl-BE" sz="2400" dirty="0" err="1">
                <a:solidFill>
                  <a:srgbClr val="4376B3"/>
                </a:solidFill>
                <a:latin typeface="Comic Sans MS" pitchFamily="66" charset="0"/>
              </a:rPr>
              <a:t>from</a:t>
            </a:r>
            <a:r>
              <a:rPr lang="nl-NL" altLang="nl-BE" sz="2400" dirty="0">
                <a:solidFill>
                  <a:srgbClr val="4376B3"/>
                </a:solidFill>
                <a:latin typeface="Comic Sans MS" pitchFamily="66" charset="0"/>
              </a:rPr>
              <a:t> “Sassafras </a:t>
            </a:r>
            <a:r>
              <a:rPr lang="nl-NL" altLang="nl-BE" sz="2400" dirty="0" err="1">
                <a:solidFill>
                  <a:srgbClr val="4376B3"/>
                </a:solidFill>
                <a:latin typeface="Comic Sans MS" pitchFamily="66" charset="0"/>
              </a:rPr>
              <a:t>oil</a:t>
            </a:r>
            <a:r>
              <a:rPr lang="nl-NL" altLang="nl-BE" sz="2400" dirty="0">
                <a:solidFill>
                  <a:srgbClr val="4376B3"/>
                </a:solidFill>
                <a:latin typeface="Comic Sans MS" pitchFamily="66" charset="0"/>
              </a:rPr>
              <a:t>”</a:t>
            </a:r>
          </a:p>
          <a:p>
            <a:pPr>
              <a:spcBef>
                <a:spcPts val="3000"/>
              </a:spcBef>
              <a:buFontTx/>
              <a:buNone/>
            </a:pPr>
            <a:r>
              <a:rPr lang="nl-NL" altLang="nl-BE" sz="2400" dirty="0">
                <a:solidFill>
                  <a:srgbClr val="4376B3"/>
                </a:solidFill>
                <a:latin typeface="Comic Sans MS" pitchFamily="66" charset="0"/>
              </a:rPr>
              <a:t>- PMA/PMMA </a:t>
            </a:r>
            <a:r>
              <a:rPr lang="nl-NL" altLang="nl-BE" sz="2400" dirty="0" err="1">
                <a:solidFill>
                  <a:srgbClr val="4376B3"/>
                </a:solidFill>
                <a:latin typeface="Comic Sans MS" pitchFamily="66" charset="0"/>
              </a:rPr>
              <a:t>from</a:t>
            </a:r>
            <a:r>
              <a:rPr lang="nl-NL" altLang="nl-BE" sz="2400" dirty="0">
                <a:solidFill>
                  <a:srgbClr val="4376B3"/>
                </a:solidFill>
                <a:latin typeface="Comic Sans MS" pitchFamily="66" charset="0"/>
              </a:rPr>
              <a:t> </a:t>
            </a:r>
            <a:r>
              <a:rPr lang="nl-NL" altLang="nl-BE" sz="2400" dirty="0" err="1">
                <a:solidFill>
                  <a:srgbClr val="4376B3"/>
                </a:solidFill>
                <a:latin typeface="Comic Sans MS" pitchFamily="66" charset="0"/>
              </a:rPr>
              <a:t>Anise</a:t>
            </a:r>
            <a:r>
              <a:rPr lang="nl-NL" altLang="nl-BE" sz="2400" dirty="0">
                <a:solidFill>
                  <a:srgbClr val="4376B3"/>
                </a:solidFill>
                <a:latin typeface="Comic Sans MS" pitchFamily="66" charset="0"/>
              </a:rPr>
              <a:t> </a:t>
            </a:r>
            <a:r>
              <a:rPr lang="nl-NL" altLang="nl-BE" sz="2400" dirty="0" err="1">
                <a:solidFill>
                  <a:srgbClr val="4376B3"/>
                </a:solidFill>
                <a:latin typeface="Comic Sans MS" pitchFamily="66" charset="0"/>
              </a:rPr>
              <a:t>oil</a:t>
            </a:r>
            <a:endParaRPr lang="nl-NL" altLang="nl-BE" sz="2400" dirty="0">
              <a:solidFill>
                <a:srgbClr val="4376B3"/>
              </a:solidFill>
              <a:latin typeface="Comic Sans MS" pitchFamily="66" charset="0"/>
            </a:endParaRPr>
          </a:p>
          <a:p>
            <a:pPr>
              <a:spcBef>
                <a:spcPts val="3000"/>
              </a:spcBef>
              <a:buFontTx/>
              <a:buNone/>
            </a:pPr>
            <a:r>
              <a:rPr lang="nl-NL" altLang="nl-BE" sz="2400" dirty="0">
                <a:solidFill>
                  <a:srgbClr val="4376B3"/>
                </a:solidFill>
                <a:latin typeface="Comic Sans MS" pitchFamily="66" charset="0"/>
              </a:rPr>
              <a:t>- TMA-2 </a:t>
            </a:r>
            <a:r>
              <a:rPr lang="nl-NL" altLang="nl-BE" sz="2400" dirty="0" err="1">
                <a:solidFill>
                  <a:srgbClr val="4376B3"/>
                </a:solidFill>
                <a:latin typeface="Comic Sans MS" pitchFamily="66" charset="0"/>
              </a:rPr>
              <a:t>from</a:t>
            </a:r>
            <a:r>
              <a:rPr lang="nl-NL" altLang="nl-BE" sz="2400" dirty="0">
                <a:solidFill>
                  <a:srgbClr val="4376B3"/>
                </a:solidFill>
                <a:latin typeface="Comic Sans MS" pitchFamily="66" charset="0"/>
              </a:rPr>
              <a:t> </a:t>
            </a:r>
            <a:r>
              <a:rPr lang="nl-NL" altLang="nl-BE" sz="2400" dirty="0" err="1">
                <a:solidFill>
                  <a:srgbClr val="4376B3"/>
                </a:solidFill>
                <a:latin typeface="Comic Sans MS" pitchFamily="66" charset="0"/>
              </a:rPr>
              <a:t>Calamus</a:t>
            </a:r>
            <a:r>
              <a:rPr lang="nl-NL" altLang="nl-BE" sz="2400" dirty="0">
                <a:solidFill>
                  <a:srgbClr val="4376B3"/>
                </a:solidFill>
                <a:latin typeface="Comic Sans MS" pitchFamily="66" charset="0"/>
              </a:rPr>
              <a:t> </a:t>
            </a:r>
            <a:r>
              <a:rPr lang="nl-NL" altLang="nl-BE" sz="2400" dirty="0" err="1">
                <a:solidFill>
                  <a:srgbClr val="4376B3"/>
                </a:solidFill>
                <a:latin typeface="Comic Sans MS" pitchFamily="66" charset="0"/>
              </a:rPr>
              <a:t>oil</a:t>
            </a:r>
            <a:endParaRPr lang="nl-NL" altLang="nl-BE" sz="2400" dirty="0">
              <a:solidFill>
                <a:srgbClr val="4376B3"/>
              </a:solidFill>
              <a:latin typeface="Comic Sans MS" pitchFamily="66" charset="0"/>
            </a:endParaRPr>
          </a:p>
          <a:p>
            <a:pPr>
              <a:spcBef>
                <a:spcPts val="3000"/>
              </a:spcBef>
              <a:buFontTx/>
              <a:buNone/>
            </a:pPr>
            <a:r>
              <a:rPr lang="nl-NL" altLang="nl-BE" sz="2400" dirty="0">
                <a:solidFill>
                  <a:srgbClr val="4376B3"/>
                </a:solidFill>
                <a:latin typeface="Comic Sans MS" pitchFamily="66" charset="0"/>
              </a:rPr>
              <a:t>- DMMDA, MMDA </a:t>
            </a:r>
            <a:r>
              <a:rPr lang="nl-NL" altLang="nl-BE" sz="2400" dirty="0" err="1">
                <a:solidFill>
                  <a:srgbClr val="4376B3"/>
                </a:solidFill>
                <a:latin typeface="Comic Sans MS" pitchFamily="66" charset="0"/>
              </a:rPr>
              <a:t>from</a:t>
            </a:r>
            <a:r>
              <a:rPr lang="nl-NL" altLang="nl-BE" sz="2400" dirty="0">
                <a:solidFill>
                  <a:srgbClr val="4376B3"/>
                </a:solidFill>
                <a:latin typeface="Comic Sans MS" pitchFamily="66" charset="0"/>
              </a:rPr>
              <a:t> </a:t>
            </a:r>
            <a:r>
              <a:rPr lang="nl-NL" altLang="nl-BE" sz="2400" dirty="0" err="1">
                <a:solidFill>
                  <a:srgbClr val="4376B3"/>
                </a:solidFill>
                <a:latin typeface="Comic Sans MS" pitchFamily="66" charset="0"/>
              </a:rPr>
              <a:t>Parsley</a:t>
            </a:r>
            <a:r>
              <a:rPr lang="nl-NL" altLang="nl-BE" sz="2400" dirty="0">
                <a:solidFill>
                  <a:srgbClr val="4376B3"/>
                </a:solidFill>
                <a:latin typeface="Comic Sans MS" pitchFamily="66" charset="0"/>
              </a:rPr>
              <a:t> </a:t>
            </a:r>
            <a:r>
              <a:rPr lang="nl-NL" altLang="nl-BE" sz="2400" dirty="0" err="1">
                <a:solidFill>
                  <a:srgbClr val="4376B3"/>
                </a:solidFill>
                <a:latin typeface="Comic Sans MS" pitchFamily="66" charset="0"/>
              </a:rPr>
              <a:t>oil</a:t>
            </a:r>
            <a:endParaRPr lang="nl-NL" altLang="nl-BE" sz="2400" dirty="0">
              <a:solidFill>
                <a:srgbClr val="4376B3"/>
              </a:solidFill>
              <a:latin typeface="Comic Sans MS" pitchFamily="66" charset="0"/>
            </a:endParaRPr>
          </a:p>
          <a:p>
            <a:pPr>
              <a:spcBef>
                <a:spcPts val="3000"/>
              </a:spcBef>
              <a:buFontTx/>
              <a:buNone/>
            </a:pPr>
            <a:r>
              <a:rPr lang="nl-NL" altLang="nl-BE" sz="2400" dirty="0">
                <a:solidFill>
                  <a:srgbClr val="4376B3"/>
                </a:solidFill>
                <a:latin typeface="Comic Sans MS" pitchFamily="66" charset="0"/>
              </a:rPr>
              <a:t>- DMMDA-2 </a:t>
            </a:r>
            <a:r>
              <a:rPr lang="nl-NL" altLang="nl-BE" sz="2400" dirty="0" err="1">
                <a:solidFill>
                  <a:srgbClr val="4376B3"/>
                </a:solidFill>
                <a:latin typeface="Comic Sans MS" pitchFamily="66" charset="0"/>
              </a:rPr>
              <a:t>from</a:t>
            </a:r>
            <a:r>
              <a:rPr lang="nl-NL" altLang="nl-BE" sz="2400" dirty="0">
                <a:solidFill>
                  <a:srgbClr val="4376B3"/>
                </a:solidFill>
                <a:latin typeface="Comic Sans MS" pitchFamily="66" charset="0"/>
              </a:rPr>
              <a:t> Indian </a:t>
            </a:r>
            <a:r>
              <a:rPr lang="nl-NL" altLang="nl-BE" sz="2400" dirty="0" err="1">
                <a:solidFill>
                  <a:srgbClr val="4376B3"/>
                </a:solidFill>
                <a:latin typeface="Comic Sans MS" pitchFamily="66" charset="0"/>
              </a:rPr>
              <a:t>dill</a:t>
            </a:r>
            <a:r>
              <a:rPr lang="nl-NL" altLang="nl-BE" sz="2400" dirty="0">
                <a:solidFill>
                  <a:srgbClr val="4376B3"/>
                </a:solidFill>
                <a:latin typeface="Comic Sans MS" pitchFamily="66" charset="0"/>
              </a:rPr>
              <a:t> </a:t>
            </a:r>
            <a:r>
              <a:rPr lang="nl-NL" altLang="nl-BE" sz="2400" dirty="0" err="1">
                <a:solidFill>
                  <a:srgbClr val="4376B3"/>
                </a:solidFill>
                <a:latin typeface="Comic Sans MS" pitchFamily="66" charset="0"/>
              </a:rPr>
              <a:t>oil</a:t>
            </a:r>
            <a:endParaRPr lang="nl-NL" altLang="nl-BE" sz="2400" dirty="0">
              <a:solidFill>
                <a:srgbClr val="4376B3"/>
              </a:solidFill>
              <a:latin typeface="Comic Sans MS" pitchFamily="66" charset="0"/>
            </a:endParaRPr>
          </a:p>
        </p:txBody>
      </p:sp>
      <p:pic>
        <p:nvPicPr>
          <p:cNvPr id="3076" name="Picture 4" descr="http://dongduongfood.com/images/products/large_images/1349270464_anise_oil00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12911"/>
            <a:ext cx="1916089" cy="191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allinexporters.com/files/product/small/Dill%20Seed%20Oil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941168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868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orgsyn.org/orgsyn/cdxgif/CV6P006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056784" cy="297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3009" y="5334307"/>
            <a:ext cx="6755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376B3"/>
                </a:solidFill>
                <a:latin typeface="Comic Sans MS" pitchFamily="66" charset="0"/>
              </a:rPr>
              <a:t>o-</a:t>
            </a:r>
            <a:r>
              <a:rPr lang="en-US" sz="2400" b="1" dirty="0" err="1">
                <a:solidFill>
                  <a:srgbClr val="4376B3"/>
                </a:solidFill>
                <a:latin typeface="Comic Sans MS" pitchFamily="66" charset="0"/>
              </a:rPr>
              <a:t>Anisaldehyde</a:t>
            </a:r>
            <a:r>
              <a:rPr lang="en-US" sz="2400" b="1" dirty="0">
                <a:solidFill>
                  <a:srgbClr val="4376B3"/>
                </a:solidFill>
                <a:latin typeface="Comic Sans MS" pitchFamily="66" charset="0"/>
              </a:rPr>
              <a:t> (2-methoxy-benzaldehyde):</a:t>
            </a:r>
            <a:br>
              <a:rPr lang="en-US" sz="2400" b="1" dirty="0">
                <a:solidFill>
                  <a:srgbClr val="4376B3"/>
                </a:solidFill>
                <a:latin typeface="Comic Sans MS" pitchFamily="66" charset="0"/>
              </a:rPr>
            </a:br>
            <a:r>
              <a:rPr lang="en-US" sz="2400" b="1" dirty="0">
                <a:solidFill>
                  <a:srgbClr val="4376B3"/>
                </a:solidFill>
                <a:latin typeface="Comic Sans MS" pitchFamily="66" charset="0"/>
              </a:rPr>
              <a:t>      precursor for </a:t>
            </a:r>
            <a:r>
              <a:rPr lang="en-US" sz="2400" b="1" dirty="0" err="1">
                <a:solidFill>
                  <a:srgbClr val="4376B3"/>
                </a:solidFill>
                <a:latin typeface="Comic Sans MS" pitchFamily="66" charset="0"/>
              </a:rPr>
              <a:t>NBOMe</a:t>
            </a:r>
            <a:r>
              <a:rPr lang="en-US" sz="2400" b="1" dirty="0">
                <a:solidFill>
                  <a:srgbClr val="4376B3"/>
                </a:solidFill>
                <a:latin typeface="Comic Sans MS" pitchFamily="66" charset="0"/>
              </a:rPr>
              <a:t> series</a:t>
            </a:r>
            <a:endParaRPr lang="nl-BE" sz="2400" b="1" dirty="0">
              <a:solidFill>
                <a:srgbClr val="4376B3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3912" y="4437112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 err="1"/>
              <a:t>Organic</a:t>
            </a:r>
            <a:r>
              <a:rPr lang="nl-BE" dirty="0"/>
              <a:t> Syntheses, Coll. Vol. 6, p.64 (1988); Vol. 54, p.42 (1974)</a:t>
            </a:r>
          </a:p>
        </p:txBody>
      </p:sp>
    </p:spTree>
    <p:extLst>
      <p:ext uri="{BB962C8B-B14F-4D97-AF65-F5344CB8AC3E}">
        <p14:creationId xmlns:p14="http://schemas.microsoft.com/office/powerpoint/2010/main" val="2830679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upload.wikimedia.org/wikipedia/commons/6/6e/Duff_reaction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5760640" cy="178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5867980"/>
            <a:ext cx="7332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4376B3"/>
                </a:solidFill>
                <a:latin typeface="Comic Sans MS" pitchFamily="66" charset="0"/>
              </a:rPr>
              <a:t>Syringaldehyde</a:t>
            </a:r>
            <a:r>
              <a:rPr lang="en-US" sz="2400" b="1" dirty="0">
                <a:solidFill>
                  <a:srgbClr val="4376B3"/>
                </a:solidFill>
                <a:latin typeface="Comic Sans MS" pitchFamily="66" charset="0"/>
              </a:rPr>
              <a:t>: precursor for mescaline series</a:t>
            </a:r>
            <a:endParaRPr lang="nl-BE" sz="2400" b="1" dirty="0">
              <a:solidFill>
                <a:srgbClr val="4376B3"/>
              </a:solidFill>
              <a:latin typeface="Comic Sans MS" pitchFamily="66" charset="0"/>
            </a:endParaRPr>
          </a:p>
        </p:txBody>
      </p:sp>
      <p:pic>
        <p:nvPicPr>
          <p:cNvPr id="11276" name="Picture 12" descr="Syringaldehyde (CAS: 134-96-3) Botanical Extra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924944"/>
            <a:ext cx="2016223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://upload.wikimedia.org/wikipedia/commons/thumb/c/c7/Vanillin2.svg/500px-Vanillin2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964" y="3200398"/>
            <a:ext cx="1666156" cy="181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5"/>
          <p:cNvSpPr txBox="1"/>
          <p:nvPr/>
        </p:nvSpPr>
        <p:spPr>
          <a:xfrm>
            <a:off x="4057972" y="5085184"/>
            <a:ext cx="1357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vanillin</a:t>
            </a:r>
            <a:endParaRPr lang="nl-BE" dirty="0"/>
          </a:p>
        </p:txBody>
      </p:sp>
      <p:pic>
        <p:nvPicPr>
          <p:cNvPr id="11280" name="Picture 16" descr="http://upload.wikimedia.org/wikipedia/commons/thumb/e/eb/Pyrogallol2.svg/500px-Pyrogallol2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009" y="3284984"/>
            <a:ext cx="1772407" cy="121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5"/>
          <p:cNvSpPr txBox="1"/>
          <p:nvPr/>
        </p:nvSpPr>
        <p:spPr>
          <a:xfrm>
            <a:off x="6876256" y="5085184"/>
            <a:ext cx="1609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pyrogallol</a:t>
            </a:r>
            <a:endParaRPr lang="nl-BE" dirty="0"/>
          </a:p>
        </p:txBody>
      </p:sp>
      <p:sp>
        <p:nvSpPr>
          <p:cNvPr id="14" name="TextBox 5"/>
          <p:cNvSpPr txBox="1"/>
          <p:nvPr/>
        </p:nvSpPr>
        <p:spPr>
          <a:xfrm>
            <a:off x="608446" y="5085184"/>
            <a:ext cx="18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plant extract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215479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.curiousexpeditions.org/nimg/9e/67/b607944faa1f0a0b10bd62ef4a72-600x600-0/healthy_gamma_butyrolactone_gbl_safe_organic_solvents_cas_96_48_0_for_bodybuilding_steroid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523163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media.licdn.com/mpr/mpr/shrinknp_400_400/p/8/005/095/270/298a1d3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40968"/>
            <a:ext cx="2872477" cy="344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7967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upload.wikimedia.org/wikipedia/commons/thumb/9/9f/GHB_metabolic_pathway.svg/600px-GHB_metabolic_pathway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92" y="750180"/>
            <a:ext cx="7659216" cy="505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34276" y="2025715"/>
            <a:ext cx="108985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BE" sz="1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1556792"/>
            <a:ext cx="108012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</a:rPr>
              <a:t>      GBL</a:t>
            </a:r>
            <a:endParaRPr lang="nl-BE" sz="15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3537883"/>
            <a:ext cx="1944216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</a:rPr>
              <a:t>                  GHB</a:t>
            </a:r>
            <a:endParaRPr lang="nl-BE" sz="15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2025715"/>
            <a:ext cx="657552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b="1" dirty="0" err="1">
                <a:solidFill>
                  <a:srgbClr val="FF0000"/>
                </a:solidFill>
              </a:rPr>
              <a:t>NaOH</a:t>
            </a:r>
            <a:endParaRPr lang="nl-BE" sz="15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6732" y="332656"/>
            <a:ext cx="2111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Chemical route</a:t>
            </a:r>
            <a:endParaRPr lang="nl-BE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222" y="980728"/>
            <a:ext cx="1812226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575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2828836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200"/>
              </a:spcBef>
            </a:pPr>
            <a:r>
              <a:rPr lang="en-US" sz="3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Newest Biological Substances:</a:t>
            </a:r>
            <a:br>
              <a:rPr lang="en-US" sz="3600" b="1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en-US" sz="3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  </a:t>
            </a:r>
            <a:r>
              <a:rPr lang="en-US" sz="3600" b="1" dirty="0">
                <a:solidFill>
                  <a:srgbClr val="1F497D"/>
                </a:solidFill>
                <a:latin typeface="Comic Sans MS" panose="030F0702030302020204" pitchFamily="66" charset="0"/>
              </a:rPr>
              <a:t>yeast and growth media</a:t>
            </a:r>
          </a:p>
        </p:txBody>
      </p:sp>
    </p:spTree>
    <p:extLst>
      <p:ext uri="{BB962C8B-B14F-4D97-AF65-F5344CB8AC3E}">
        <p14:creationId xmlns:p14="http://schemas.microsoft.com/office/powerpoint/2010/main" val="16131098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a248.e.akamai.net/media2.kjrh.com/photo/2013/02/06/pretty_yeast_culture_20130206224121_640_48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03549"/>
            <a:ext cx="47244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http://www.cookingforengineers.com/pics3/640/ND2_4183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396270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britishbrewer.com/wp-content/uploads/2010/01/Last-Import-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98103"/>
            <a:ext cx="2510340" cy="334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615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07" y="260648"/>
            <a:ext cx="864907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79273" y="899428"/>
            <a:ext cx="141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August, 2015</a:t>
            </a:r>
            <a:endParaRPr 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111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ytgat\Downloads\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36" y="333749"/>
            <a:ext cx="7906528" cy="619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8011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928992" cy="174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Engineered yeast may soon duplicate the biochemical pathways that have long made opium poppies a source of widely used drugs, including heroi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3" y="4365105"/>
            <a:ext cx="315085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yea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65104"/>
            <a:ext cx="2016224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upload.wikimedia.org/wikipedia/commons/3/3b/Yeast_cultures_in_incubator-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635" y="4365104"/>
            <a:ext cx="3323861" cy="198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1115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52401"/>
            <a:ext cx="9108504" cy="141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91680" y="188640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200"/>
              </a:spcBef>
            </a:pPr>
            <a:r>
              <a:rPr lang="en-US" sz="3600" b="1" dirty="0">
                <a:solidFill>
                  <a:srgbClr val="1F497D"/>
                </a:solidFill>
                <a:latin typeface="Comic Sans MS" panose="030F0702030302020204" pitchFamily="66" charset="0"/>
              </a:rPr>
              <a:t>Growth media: trendy!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729676"/>
            <a:ext cx="9108504" cy="146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509120"/>
            <a:ext cx="7920880" cy="192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8867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91680" y="188640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200"/>
              </a:spcBef>
            </a:pPr>
            <a:r>
              <a:rPr lang="en-US" sz="3600" b="1" dirty="0">
                <a:solidFill>
                  <a:srgbClr val="1F497D"/>
                </a:solidFill>
                <a:latin typeface="Comic Sans MS" panose="030F0702030302020204" pitchFamily="66" charset="0"/>
              </a:rPr>
              <a:t>Growth media: trendy!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0" y="1080989"/>
            <a:ext cx="8970076" cy="256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9" y="4077072"/>
            <a:ext cx="907758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539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781" y="1196752"/>
            <a:ext cx="3624403" cy="217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98319" y="4437112"/>
            <a:ext cx="61350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omic Sans MS" pitchFamily="66" charset="0"/>
              </a:rPr>
              <a:t>          Questions?</a:t>
            </a:r>
          </a:p>
          <a:p>
            <a:endParaRPr lang="en-US" sz="3600" b="1" dirty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n-US" sz="3600" b="1" dirty="0">
                <a:solidFill>
                  <a:srgbClr val="C00000"/>
                </a:solidFill>
                <a:latin typeface="Comic Sans MS" pitchFamily="66" charset="0"/>
              </a:rPr>
              <a:t>Thanks for your attention!</a:t>
            </a:r>
            <a:endParaRPr lang="nl-BE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453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ytgat\Downloads\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40" y="428238"/>
            <a:ext cx="7385319" cy="600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65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ytgat\Downloads\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59" y="207257"/>
            <a:ext cx="8360681" cy="644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874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ytgat\Downloads\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19" y="201161"/>
            <a:ext cx="8695962" cy="645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142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30" y="260648"/>
            <a:ext cx="7450350" cy="99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hthoek 2"/>
          <p:cNvSpPr/>
          <p:nvPr/>
        </p:nvSpPr>
        <p:spPr>
          <a:xfrm>
            <a:off x="-252537" y="-27384"/>
            <a:ext cx="1266167" cy="73448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Rechthoek 2"/>
          <p:cNvSpPr/>
          <p:nvPr/>
        </p:nvSpPr>
        <p:spPr>
          <a:xfrm>
            <a:off x="8172399" y="-27384"/>
            <a:ext cx="1008113" cy="73448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Tekstvak 6"/>
          <p:cNvSpPr txBox="1"/>
          <p:nvPr/>
        </p:nvSpPr>
        <p:spPr>
          <a:xfrm>
            <a:off x="-108520" y="6381328"/>
            <a:ext cx="1962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Source: EMCDDA</a:t>
            </a:r>
            <a:endParaRPr lang="nl-BE" sz="2000" dirty="0">
              <a:solidFill>
                <a:schemeClr val="bg1"/>
              </a:solidFill>
            </a:endParaRPr>
          </a:p>
        </p:txBody>
      </p:sp>
      <p:sp>
        <p:nvSpPr>
          <p:cNvPr id="18" name="Rechthoek 2"/>
          <p:cNvSpPr/>
          <p:nvPr/>
        </p:nvSpPr>
        <p:spPr>
          <a:xfrm rot="5400000">
            <a:off x="4319971" y="-3591779"/>
            <a:ext cx="504058" cy="76328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Tekstvak 6"/>
          <p:cNvSpPr txBox="1"/>
          <p:nvPr/>
        </p:nvSpPr>
        <p:spPr>
          <a:xfrm>
            <a:off x="3473321" y="116632"/>
            <a:ext cx="2746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Synthetic cannabinoids</a:t>
            </a:r>
            <a:endParaRPr lang="nl-B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528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260648"/>
            <a:ext cx="9144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3400" b="1" dirty="0">
                <a:solidFill>
                  <a:srgbClr val="1F497D"/>
                </a:solidFill>
                <a:latin typeface="Comic Sans MS" panose="030F0702030302020204" pitchFamily="66" charset="0"/>
              </a:rPr>
              <a:t>Pre-precursors: what type of chemicals?</a:t>
            </a:r>
            <a:br>
              <a:rPr lang="en-US" sz="3400" b="1" dirty="0">
                <a:solidFill>
                  <a:srgbClr val="1F497D"/>
                </a:solidFill>
                <a:latin typeface="Comic Sans MS" panose="030F0702030302020204" pitchFamily="66" charset="0"/>
              </a:rPr>
            </a:br>
            <a:endParaRPr lang="en-US" sz="3400" b="1" dirty="0">
              <a:solidFill>
                <a:srgbClr val="1F497D"/>
              </a:solidFill>
              <a:latin typeface="Comic Sans MS" panose="030F0702030302020204" pitchFamily="66" charset="0"/>
            </a:endParaRPr>
          </a:p>
          <a:p>
            <a:pPr>
              <a:spcBef>
                <a:spcPts val="1800"/>
              </a:spcBef>
            </a:pPr>
            <a:r>
              <a:rPr lang="en-US" sz="3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	Purpose of their use</a:t>
            </a:r>
          </a:p>
          <a:p>
            <a:pPr>
              <a:spcBef>
                <a:spcPts val="3600"/>
              </a:spcBef>
            </a:pPr>
            <a:r>
              <a:rPr lang="en-US" sz="3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	Location of their use</a:t>
            </a:r>
          </a:p>
          <a:p>
            <a:pPr>
              <a:spcBef>
                <a:spcPts val="3600"/>
              </a:spcBef>
            </a:pPr>
            <a:r>
              <a:rPr lang="en-US" sz="3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	Timeline of their use (trends)</a:t>
            </a:r>
          </a:p>
          <a:p>
            <a:pPr>
              <a:spcBef>
                <a:spcPts val="3600"/>
              </a:spcBef>
            </a:pPr>
            <a:r>
              <a:rPr lang="en-US" sz="3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en-US" sz="34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Recognizability</a:t>
            </a:r>
            <a:r>
              <a:rPr lang="en-US" sz="3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and Risks</a:t>
            </a:r>
          </a:p>
          <a:p>
            <a:pPr>
              <a:spcBef>
                <a:spcPts val="3600"/>
              </a:spcBef>
            </a:pPr>
            <a:r>
              <a:rPr lang="en-US" sz="3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	Occurrence: general and specific	</a:t>
            </a:r>
          </a:p>
        </p:txBody>
      </p:sp>
    </p:spTree>
    <p:extLst>
      <p:ext uri="{BB962C8B-B14F-4D97-AF65-F5344CB8AC3E}">
        <p14:creationId xmlns:p14="http://schemas.microsoft.com/office/powerpoint/2010/main" val="16145348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ege presentatie">
  <a:themeElements>
    <a:clrScheme name="Lege 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ge presentati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3229</TotalTime>
  <Words>385</Words>
  <Application>Microsoft Office PowerPoint</Application>
  <PresentationFormat>On-screen Show (4:3)</PresentationFormat>
  <Paragraphs>112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Kantoorthema</vt:lpstr>
      <vt:lpstr>1_Lege presentatie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AMPHETAMINES derived from natural 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Tytgat</dc:creator>
  <cp:lastModifiedBy>DEMICI Vica</cp:lastModifiedBy>
  <cp:revision>147</cp:revision>
  <cp:lastPrinted>2015-09-02T14:50:29Z</cp:lastPrinted>
  <dcterms:created xsi:type="dcterms:W3CDTF">2013-10-27T19:06:06Z</dcterms:created>
  <dcterms:modified xsi:type="dcterms:W3CDTF">2016-11-21T20:15:03Z</dcterms:modified>
</cp:coreProperties>
</file>