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427" r:id="rId3"/>
    <p:sldId id="426" r:id="rId4"/>
    <p:sldId id="437" r:id="rId5"/>
    <p:sldId id="409" r:id="rId6"/>
    <p:sldId id="450" r:id="rId7"/>
    <p:sldId id="428" r:id="rId8"/>
    <p:sldId id="423" r:id="rId9"/>
    <p:sldId id="412" r:id="rId10"/>
    <p:sldId id="442" r:id="rId11"/>
    <p:sldId id="458" r:id="rId12"/>
    <p:sldId id="457" r:id="rId13"/>
    <p:sldId id="459" r:id="rId14"/>
    <p:sldId id="444" r:id="rId15"/>
    <p:sldId id="447" r:id="rId16"/>
    <p:sldId id="446" r:id="rId17"/>
    <p:sldId id="441" r:id="rId18"/>
    <p:sldId id="460" r:id="rId19"/>
    <p:sldId id="461" r:id="rId20"/>
    <p:sldId id="414" r:id="rId21"/>
    <p:sldId id="449" r:id="rId22"/>
    <p:sldId id="410" r:id="rId23"/>
    <p:sldId id="396" r:id="rId24"/>
    <p:sldId id="395" r:id="rId25"/>
    <p:sldId id="451" r:id="rId26"/>
    <p:sldId id="452" r:id="rId27"/>
    <p:sldId id="402" r:id="rId28"/>
    <p:sldId id="453" r:id="rId29"/>
    <p:sldId id="397" r:id="rId30"/>
    <p:sldId id="398" r:id="rId31"/>
    <p:sldId id="399" r:id="rId32"/>
    <p:sldId id="454" r:id="rId33"/>
    <p:sldId id="455" r:id="rId34"/>
    <p:sldId id="394" r:id="rId35"/>
    <p:sldId id="408" r:id="rId36"/>
    <p:sldId id="462" r:id="rId37"/>
    <p:sldId id="464" r:id="rId38"/>
    <p:sldId id="463" r:id="rId39"/>
    <p:sldId id="456" r:id="rId40"/>
    <p:sldId id="415" r:id="rId41"/>
    <p:sldId id="383" r:id="rId42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MS PGothic" panose="020B0600070205080204" pitchFamily="34" charset="-128"/>
      <p:regular r:id="rId49"/>
    </p:embeddedFont>
  </p:embeddedFont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2A3"/>
    <a:srgbClr val="243588"/>
    <a:srgbClr val="632B8D"/>
    <a:srgbClr val="3366CC"/>
    <a:srgbClr val="9DC41A"/>
    <a:srgbClr val="EC7C20"/>
    <a:srgbClr val="653C8F"/>
    <a:srgbClr val="59B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1" autoAdjust="0"/>
    <p:restoredTop sz="60714" autoAdjust="0"/>
  </p:normalViewPr>
  <p:slideViewPr>
    <p:cSldViewPr>
      <p:cViewPr varScale="1">
        <p:scale>
          <a:sx n="41" d="100"/>
          <a:sy n="41" d="100"/>
        </p:scale>
        <p:origin x="-1092" y="-96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1" d="100"/>
          <a:sy n="51" d="100"/>
        </p:scale>
        <p:origin x="828" y="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Figure4!$B$2</c:f>
              <c:strCache>
                <c:ptCount val="1"/>
                <c:pt idx="0">
                  <c:v>CZ</c:v>
                </c:pt>
              </c:strCache>
            </c:strRef>
          </c:tx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491402983704756E-3"/>
                  <c:y val="-6.600658350703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Figure4!$A$3:$A$7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Figure4!$B$3:$B$7</c:f>
              <c:numCache>
                <c:formatCode>0%</c:formatCode>
                <c:ptCount val="5"/>
                <c:pt idx="0">
                  <c:v>0.42424242424242425</c:v>
                </c:pt>
                <c:pt idx="1">
                  <c:v>8.9285714285714281E-3</c:v>
                </c:pt>
                <c:pt idx="3">
                  <c:v>6.7961165048543687E-2</c:v>
                </c:pt>
                <c:pt idx="4">
                  <c:v>1.6181229773462782E-2</c:v>
                </c:pt>
              </c:numCache>
            </c:numRef>
          </c:val>
        </c:ser>
        <c:ser>
          <c:idx val="1"/>
          <c:order val="1"/>
          <c:tx>
            <c:strRef>
              <c:f>Figure4!$C$2</c:f>
              <c:strCache>
                <c:ptCount val="1"/>
                <c:pt idx="0">
                  <c:v>PL</c:v>
                </c:pt>
              </c:strCache>
            </c:strRef>
          </c:tx>
          <c:spPr>
            <a:solidFill>
              <a:schemeClr val="accent4">
                <a:lumMod val="75000"/>
                <a:alpha val="85000"/>
              </a:schemeClr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Figure4!$A$3:$A$7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Figure4!$C$3:$C$7</c:f>
              <c:numCache>
                <c:formatCode>0%</c:formatCode>
                <c:ptCount val="5"/>
                <c:pt idx="0">
                  <c:v>3.0303030303030304E-2</c:v>
                </c:pt>
                <c:pt idx="1">
                  <c:v>8.9285714285714281E-3</c:v>
                </c:pt>
                <c:pt idx="3">
                  <c:v>0.47572815533980584</c:v>
                </c:pt>
                <c:pt idx="4">
                  <c:v>9.7087378640776691E-3</c:v>
                </c:pt>
              </c:numCache>
            </c:numRef>
          </c:val>
        </c:ser>
        <c:ser>
          <c:idx val="2"/>
          <c:order val="2"/>
          <c:tx>
            <c:strRef>
              <c:f>Figure4!$D$2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90B420">
                <a:alpha val="92000"/>
              </a:srgbClr>
            </a:solidFill>
          </c:spPr>
          <c:invertIfNegative val="0"/>
          <c:dLbls>
            <c:dLbl>
              <c:idx val="1"/>
              <c:spPr>
                <a:solidFill>
                  <a:srgbClr val="90B420">
                    <a:alpha val="92000"/>
                  </a:srgb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solidFill>
                  <a:srgbClr val="90B420">
                    <a:alpha val="92000"/>
                  </a:srgb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solidFill>
                  <a:srgbClr val="90B420">
                    <a:alpha val="92000"/>
                  </a:srgb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90B420">
                  <a:alpha val="92000"/>
                </a:srgb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Figure4!$A$3:$A$7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Figure4!$D$3:$D$7</c:f>
              <c:numCache>
                <c:formatCode>0%</c:formatCode>
                <c:ptCount val="5"/>
                <c:pt idx="0">
                  <c:v>0.18181818181818182</c:v>
                </c:pt>
                <c:pt idx="1">
                  <c:v>0.24107142857142858</c:v>
                </c:pt>
                <c:pt idx="2">
                  <c:v>0.18518518518518517</c:v>
                </c:pt>
                <c:pt idx="3">
                  <c:v>0.1553398058252427</c:v>
                </c:pt>
                <c:pt idx="4">
                  <c:v>0.43689320388349512</c:v>
                </c:pt>
              </c:numCache>
            </c:numRef>
          </c:val>
        </c:ser>
        <c:ser>
          <c:idx val="3"/>
          <c:order val="3"/>
          <c:tx>
            <c:strRef>
              <c:f>Figure4!$E$2</c:f>
              <c:strCache>
                <c:ptCount val="1"/>
                <c:pt idx="0">
                  <c:v>NL</c:v>
                </c:pt>
              </c:strCache>
            </c:strRef>
          </c:tx>
          <c:spPr>
            <a:solidFill>
              <a:schemeClr val="accent3">
                <a:lumMod val="75000"/>
                <a:alpha val="63000"/>
              </a:schemeClr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Figure4!$A$3:$A$7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Figure4!$E$3:$E$7</c:f>
              <c:numCache>
                <c:formatCode>0%</c:formatCode>
                <c:ptCount val="5"/>
                <c:pt idx="0">
                  <c:v>6.0606060606060608E-2</c:v>
                </c:pt>
                <c:pt idx="1">
                  <c:v>0.38392857142857145</c:v>
                </c:pt>
                <c:pt idx="2">
                  <c:v>0.51851851851851849</c:v>
                </c:pt>
                <c:pt idx="3">
                  <c:v>5.8252427184466021E-2</c:v>
                </c:pt>
                <c:pt idx="4">
                  <c:v>4.2071197411003236E-2</c:v>
                </c:pt>
              </c:numCache>
            </c:numRef>
          </c:val>
        </c:ser>
        <c:ser>
          <c:idx val="4"/>
          <c:order val="4"/>
          <c:tx>
            <c:strRef>
              <c:f>Figure4!$F$2</c:f>
              <c:strCache>
                <c:ptCount val="1"/>
                <c:pt idx="0">
                  <c:v>DE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Figure4!$A$3:$A$7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Figure4!$F$3:$F$7</c:f>
              <c:numCache>
                <c:formatCode>0%</c:formatCode>
                <c:ptCount val="5"/>
                <c:pt idx="1">
                  <c:v>0.10714285714285714</c:v>
                </c:pt>
                <c:pt idx="2">
                  <c:v>3.7037037037037035E-2</c:v>
                </c:pt>
                <c:pt idx="3">
                  <c:v>7.7669902912621352E-2</c:v>
                </c:pt>
                <c:pt idx="4">
                  <c:v>6.7961165048543687E-2</c:v>
                </c:pt>
              </c:numCache>
            </c:numRef>
          </c:val>
        </c:ser>
        <c:ser>
          <c:idx val="5"/>
          <c:order val="5"/>
          <c:tx>
            <c:strRef>
              <c:f>Figure4!$G$2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Figure4!$A$3:$A$7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Figure4!$G$3:$G$7</c:f>
              <c:numCache>
                <c:formatCode>0%</c:formatCode>
                <c:ptCount val="5"/>
                <c:pt idx="0">
                  <c:v>6.0606060606060608E-2</c:v>
                </c:pt>
                <c:pt idx="1">
                  <c:v>4.4642857142857144E-2</c:v>
                </c:pt>
                <c:pt idx="2">
                  <c:v>0.1111111111111111</c:v>
                </c:pt>
                <c:pt idx="3">
                  <c:v>1.9417475728155338E-2</c:v>
                </c:pt>
                <c:pt idx="4">
                  <c:v>0.13592233009708737</c:v>
                </c:pt>
              </c:numCache>
            </c:numRef>
          </c:val>
        </c:ser>
        <c:ser>
          <c:idx val="6"/>
          <c:order val="6"/>
          <c:tx>
            <c:strRef>
              <c:f>Figure4!$H$2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DF006E">
                <a:lumMod val="75000"/>
                <a:alpha val="59000"/>
              </a:srgb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Figure4!$A$3:$A$7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Figure4!$H$3:$H$7</c:f>
              <c:numCache>
                <c:formatCode>0%</c:formatCode>
                <c:ptCount val="5"/>
                <c:pt idx="0">
                  <c:v>0.24242424242424243</c:v>
                </c:pt>
                <c:pt idx="1">
                  <c:v>0.2053571428571429</c:v>
                </c:pt>
                <c:pt idx="2">
                  <c:v>0.14814814814814814</c:v>
                </c:pt>
                <c:pt idx="3">
                  <c:v>0.14563106796116521</c:v>
                </c:pt>
                <c:pt idx="4">
                  <c:v>0.29126213592233019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4701824"/>
        <c:axId val="224711808"/>
      </c:barChart>
      <c:catAx>
        <c:axId val="224701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300" b="1" i="0" baseline="0"/>
            </a:pPr>
            <a:endParaRPr lang="en-US"/>
          </a:p>
        </c:txPr>
        <c:crossAx val="224711808"/>
        <c:crosses val="autoZero"/>
        <c:auto val="1"/>
        <c:lblAlgn val="ctr"/>
        <c:lblOffset val="100"/>
        <c:noMultiLvlLbl val="0"/>
      </c:catAx>
      <c:valAx>
        <c:axId val="224711808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224701824"/>
        <c:crosses val="autoZero"/>
        <c:crossBetween val="between"/>
      </c:valAx>
    </c:plotArea>
    <c:legend>
      <c:legendPos val="r"/>
      <c:layout/>
      <c:overlay val="0"/>
      <c:spPr>
        <a:ln>
          <a:solidFill>
            <a:sysClr val="window" lastClr="FFFFFF">
              <a:alpha val="71000"/>
            </a:sysClr>
          </a:solidFill>
        </a:ln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Figure4!$B$2</c:f>
              <c:strCache>
                <c:ptCount val="1"/>
                <c:pt idx="0">
                  <c:v>CZ</c:v>
                </c:pt>
              </c:strCache>
            </c:strRef>
          </c:tx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491402983704756E-3"/>
                  <c:y val="-6.600658350703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Figure4!$A$3:$A$7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Figure4!$B$3:$B$7</c:f>
              <c:numCache>
                <c:formatCode>0%</c:formatCode>
                <c:ptCount val="5"/>
                <c:pt idx="0">
                  <c:v>0.42424242424242425</c:v>
                </c:pt>
                <c:pt idx="1">
                  <c:v>8.9285714285714281E-3</c:v>
                </c:pt>
                <c:pt idx="3">
                  <c:v>6.7961165048543687E-2</c:v>
                </c:pt>
                <c:pt idx="4">
                  <c:v>1.6181229773462782E-2</c:v>
                </c:pt>
              </c:numCache>
            </c:numRef>
          </c:val>
        </c:ser>
        <c:ser>
          <c:idx val="1"/>
          <c:order val="1"/>
          <c:tx>
            <c:strRef>
              <c:f>Figure4!$C$2</c:f>
              <c:strCache>
                <c:ptCount val="1"/>
                <c:pt idx="0">
                  <c:v>PL</c:v>
                </c:pt>
              </c:strCache>
            </c:strRef>
          </c:tx>
          <c:spPr>
            <a:solidFill>
              <a:schemeClr val="accent4">
                <a:lumMod val="75000"/>
                <a:alpha val="85000"/>
              </a:schemeClr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Figure4!$A$3:$A$7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Figure4!$C$3:$C$7</c:f>
              <c:numCache>
                <c:formatCode>0%</c:formatCode>
                <c:ptCount val="5"/>
                <c:pt idx="0">
                  <c:v>3.0303030303030304E-2</c:v>
                </c:pt>
                <c:pt idx="1">
                  <c:v>8.9285714285714281E-3</c:v>
                </c:pt>
                <c:pt idx="3">
                  <c:v>0.47572815533980584</c:v>
                </c:pt>
                <c:pt idx="4">
                  <c:v>9.7087378640776691E-3</c:v>
                </c:pt>
              </c:numCache>
            </c:numRef>
          </c:val>
        </c:ser>
        <c:ser>
          <c:idx val="2"/>
          <c:order val="2"/>
          <c:tx>
            <c:strRef>
              <c:f>Figure4!$D$2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90B420">
                <a:alpha val="92000"/>
              </a:srgbClr>
            </a:solidFill>
          </c:spPr>
          <c:invertIfNegative val="0"/>
          <c:dLbls>
            <c:dLbl>
              <c:idx val="1"/>
              <c:spPr>
                <a:solidFill>
                  <a:srgbClr val="90B420">
                    <a:alpha val="92000"/>
                  </a:srgb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solidFill>
                  <a:srgbClr val="90B420">
                    <a:alpha val="92000"/>
                  </a:srgb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solidFill>
                  <a:srgbClr val="90B420">
                    <a:alpha val="92000"/>
                  </a:srgb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90B420">
                  <a:alpha val="92000"/>
                </a:srgb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Figure4!$A$3:$A$7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Figure4!$D$3:$D$7</c:f>
              <c:numCache>
                <c:formatCode>0%</c:formatCode>
                <c:ptCount val="5"/>
                <c:pt idx="0">
                  <c:v>0.18181818181818182</c:v>
                </c:pt>
                <c:pt idx="1">
                  <c:v>0.24107142857142858</c:v>
                </c:pt>
                <c:pt idx="2">
                  <c:v>0.18518518518518517</c:v>
                </c:pt>
                <c:pt idx="3">
                  <c:v>0.1553398058252427</c:v>
                </c:pt>
                <c:pt idx="4">
                  <c:v>0.43689320388349512</c:v>
                </c:pt>
              </c:numCache>
            </c:numRef>
          </c:val>
        </c:ser>
        <c:ser>
          <c:idx val="3"/>
          <c:order val="3"/>
          <c:tx>
            <c:strRef>
              <c:f>Figure4!$E$2</c:f>
              <c:strCache>
                <c:ptCount val="1"/>
                <c:pt idx="0">
                  <c:v>NL</c:v>
                </c:pt>
              </c:strCache>
            </c:strRef>
          </c:tx>
          <c:spPr>
            <a:solidFill>
              <a:schemeClr val="accent3">
                <a:lumMod val="75000"/>
                <a:alpha val="63000"/>
              </a:schemeClr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Figure4!$A$3:$A$7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Figure4!$E$3:$E$7</c:f>
              <c:numCache>
                <c:formatCode>0%</c:formatCode>
                <c:ptCount val="5"/>
                <c:pt idx="0">
                  <c:v>6.0606060606060608E-2</c:v>
                </c:pt>
                <c:pt idx="1">
                  <c:v>0.38392857142857145</c:v>
                </c:pt>
                <c:pt idx="2">
                  <c:v>0.51851851851851849</c:v>
                </c:pt>
                <c:pt idx="3">
                  <c:v>5.8252427184466021E-2</c:v>
                </c:pt>
                <c:pt idx="4">
                  <c:v>4.2071197411003236E-2</c:v>
                </c:pt>
              </c:numCache>
            </c:numRef>
          </c:val>
        </c:ser>
        <c:ser>
          <c:idx val="4"/>
          <c:order val="4"/>
          <c:tx>
            <c:strRef>
              <c:f>Figure4!$F$2</c:f>
              <c:strCache>
                <c:ptCount val="1"/>
                <c:pt idx="0">
                  <c:v>DE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Figure4!$A$3:$A$7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Figure4!$F$3:$F$7</c:f>
              <c:numCache>
                <c:formatCode>0%</c:formatCode>
                <c:ptCount val="5"/>
                <c:pt idx="1">
                  <c:v>0.10714285714285714</c:v>
                </c:pt>
                <c:pt idx="2">
                  <c:v>3.7037037037037035E-2</c:v>
                </c:pt>
                <c:pt idx="3">
                  <c:v>7.7669902912621352E-2</c:v>
                </c:pt>
                <c:pt idx="4">
                  <c:v>6.7961165048543687E-2</c:v>
                </c:pt>
              </c:numCache>
            </c:numRef>
          </c:val>
        </c:ser>
        <c:ser>
          <c:idx val="5"/>
          <c:order val="5"/>
          <c:tx>
            <c:strRef>
              <c:f>Figure4!$G$2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Figure4!$A$3:$A$7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Figure4!$G$3:$G$7</c:f>
              <c:numCache>
                <c:formatCode>0%</c:formatCode>
                <c:ptCount val="5"/>
                <c:pt idx="0">
                  <c:v>6.0606060606060608E-2</c:v>
                </c:pt>
                <c:pt idx="1">
                  <c:v>4.4642857142857144E-2</c:v>
                </c:pt>
                <c:pt idx="2">
                  <c:v>0.1111111111111111</c:v>
                </c:pt>
                <c:pt idx="3">
                  <c:v>1.9417475728155338E-2</c:v>
                </c:pt>
                <c:pt idx="4">
                  <c:v>0.13592233009708737</c:v>
                </c:pt>
              </c:numCache>
            </c:numRef>
          </c:val>
        </c:ser>
        <c:ser>
          <c:idx val="6"/>
          <c:order val="6"/>
          <c:tx>
            <c:strRef>
              <c:f>Figure4!$H$2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DF006E">
                <a:lumMod val="75000"/>
                <a:alpha val="59000"/>
              </a:srgb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Figure4!$A$3:$A$7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Figure4!$H$3:$H$7</c:f>
              <c:numCache>
                <c:formatCode>0%</c:formatCode>
                <c:ptCount val="5"/>
                <c:pt idx="0">
                  <c:v>0.24242424242424243</c:v>
                </c:pt>
                <c:pt idx="1">
                  <c:v>0.2053571428571429</c:v>
                </c:pt>
                <c:pt idx="2">
                  <c:v>0.14814814814814814</c:v>
                </c:pt>
                <c:pt idx="3">
                  <c:v>0.14563106796116521</c:v>
                </c:pt>
                <c:pt idx="4">
                  <c:v>0.29126213592233019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7587840"/>
        <c:axId val="237614592"/>
      </c:barChart>
      <c:catAx>
        <c:axId val="237587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300" b="1" i="0" baseline="0"/>
            </a:pPr>
            <a:endParaRPr lang="en-US"/>
          </a:p>
        </c:txPr>
        <c:crossAx val="237614592"/>
        <c:crosses val="autoZero"/>
        <c:auto val="1"/>
        <c:lblAlgn val="ctr"/>
        <c:lblOffset val="100"/>
        <c:noMultiLvlLbl val="0"/>
      </c:catAx>
      <c:valAx>
        <c:axId val="237614592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237587840"/>
        <c:crosses val="autoZero"/>
        <c:crossBetween val="between"/>
      </c:valAx>
    </c:plotArea>
    <c:legend>
      <c:legendPos val="r"/>
      <c:overlay val="0"/>
      <c:spPr>
        <a:ln>
          <a:solidFill>
            <a:sysClr val="window" lastClr="FFFFFF">
              <a:alpha val="71000"/>
            </a:sysClr>
          </a:solidFill>
        </a:ln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Figure4!$B$2</c:f>
              <c:strCache>
                <c:ptCount val="1"/>
                <c:pt idx="0">
                  <c:v>CZ</c:v>
                </c:pt>
              </c:strCache>
            </c:strRef>
          </c:tx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491402983704756E-3"/>
                  <c:y val="-6.600658350703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Figure4!$A$3:$A$7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Figure4!$B$3:$B$7</c:f>
              <c:numCache>
                <c:formatCode>0%</c:formatCode>
                <c:ptCount val="5"/>
                <c:pt idx="0">
                  <c:v>0.42424242424242425</c:v>
                </c:pt>
                <c:pt idx="1">
                  <c:v>8.9285714285714281E-3</c:v>
                </c:pt>
                <c:pt idx="3">
                  <c:v>6.7961165048543687E-2</c:v>
                </c:pt>
                <c:pt idx="4">
                  <c:v>1.6181229773462782E-2</c:v>
                </c:pt>
              </c:numCache>
            </c:numRef>
          </c:val>
        </c:ser>
        <c:ser>
          <c:idx val="1"/>
          <c:order val="1"/>
          <c:tx>
            <c:strRef>
              <c:f>Figure4!$C$2</c:f>
              <c:strCache>
                <c:ptCount val="1"/>
                <c:pt idx="0">
                  <c:v>PL</c:v>
                </c:pt>
              </c:strCache>
            </c:strRef>
          </c:tx>
          <c:spPr>
            <a:solidFill>
              <a:schemeClr val="accent4">
                <a:lumMod val="75000"/>
                <a:alpha val="85000"/>
              </a:schemeClr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Figure4!$A$3:$A$7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Figure4!$C$3:$C$7</c:f>
              <c:numCache>
                <c:formatCode>0%</c:formatCode>
                <c:ptCount val="5"/>
                <c:pt idx="0">
                  <c:v>3.0303030303030304E-2</c:v>
                </c:pt>
                <c:pt idx="1">
                  <c:v>8.9285714285714281E-3</c:v>
                </c:pt>
                <c:pt idx="3">
                  <c:v>0.47572815533980584</c:v>
                </c:pt>
                <c:pt idx="4">
                  <c:v>9.7087378640776691E-3</c:v>
                </c:pt>
              </c:numCache>
            </c:numRef>
          </c:val>
        </c:ser>
        <c:ser>
          <c:idx val="2"/>
          <c:order val="2"/>
          <c:tx>
            <c:strRef>
              <c:f>Figure4!$D$2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90B420">
                <a:alpha val="92000"/>
              </a:srgbClr>
            </a:solidFill>
          </c:spPr>
          <c:invertIfNegative val="0"/>
          <c:dLbls>
            <c:dLbl>
              <c:idx val="1"/>
              <c:spPr>
                <a:solidFill>
                  <a:srgbClr val="90B420">
                    <a:alpha val="92000"/>
                  </a:srgb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solidFill>
                  <a:srgbClr val="90B420">
                    <a:alpha val="92000"/>
                  </a:srgb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solidFill>
                  <a:srgbClr val="90B420">
                    <a:alpha val="92000"/>
                  </a:srgb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90B420">
                  <a:alpha val="92000"/>
                </a:srgb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Figure4!$A$3:$A$7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Figure4!$D$3:$D$7</c:f>
              <c:numCache>
                <c:formatCode>0%</c:formatCode>
                <c:ptCount val="5"/>
                <c:pt idx="0">
                  <c:v>0.18181818181818182</c:v>
                </c:pt>
                <c:pt idx="1">
                  <c:v>0.24107142857142858</c:v>
                </c:pt>
                <c:pt idx="2">
                  <c:v>0.18518518518518517</c:v>
                </c:pt>
                <c:pt idx="3">
                  <c:v>0.1553398058252427</c:v>
                </c:pt>
                <c:pt idx="4">
                  <c:v>0.43689320388349512</c:v>
                </c:pt>
              </c:numCache>
            </c:numRef>
          </c:val>
        </c:ser>
        <c:ser>
          <c:idx val="3"/>
          <c:order val="3"/>
          <c:tx>
            <c:strRef>
              <c:f>Figure4!$E$2</c:f>
              <c:strCache>
                <c:ptCount val="1"/>
                <c:pt idx="0">
                  <c:v>NL</c:v>
                </c:pt>
              </c:strCache>
            </c:strRef>
          </c:tx>
          <c:spPr>
            <a:solidFill>
              <a:schemeClr val="accent3">
                <a:lumMod val="75000"/>
                <a:alpha val="63000"/>
              </a:schemeClr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Figure4!$A$3:$A$7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Figure4!$E$3:$E$7</c:f>
              <c:numCache>
                <c:formatCode>0%</c:formatCode>
                <c:ptCount val="5"/>
                <c:pt idx="0">
                  <c:v>6.0606060606060608E-2</c:v>
                </c:pt>
                <c:pt idx="1">
                  <c:v>0.38392857142857145</c:v>
                </c:pt>
                <c:pt idx="2">
                  <c:v>0.51851851851851849</c:v>
                </c:pt>
                <c:pt idx="3">
                  <c:v>5.8252427184466021E-2</c:v>
                </c:pt>
                <c:pt idx="4">
                  <c:v>4.2071197411003236E-2</c:v>
                </c:pt>
              </c:numCache>
            </c:numRef>
          </c:val>
        </c:ser>
        <c:ser>
          <c:idx val="4"/>
          <c:order val="4"/>
          <c:tx>
            <c:strRef>
              <c:f>Figure4!$F$2</c:f>
              <c:strCache>
                <c:ptCount val="1"/>
                <c:pt idx="0">
                  <c:v>DE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Figure4!$A$3:$A$7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Figure4!$F$3:$F$7</c:f>
              <c:numCache>
                <c:formatCode>0%</c:formatCode>
                <c:ptCount val="5"/>
                <c:pt idx="1">
                  <c:v>0.10714285714285714</c:v>
                </c:pt>
                <c:pt idx="2">
                  <c:v>3.7037037037037035E-2</c:v>
                </c:pt>
                <c:pt idx="3">
                  <c:v>7.7669902912621352E-2</c:v>
                </c:pt>
                <c:pt idx="4">
                  <c:v>6.7961165048543687E-2</c:v>
                </c:pt>
              </c:numCache>
            </c:numRef>
          </c:val>
        </c:ser>
        <c:ser>
          <c:idx val="5"/>
          <c:order val="5"/>
          <c:tx>
            <c:strRef>
              <c:f>Figure4!$G$2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Figure4!$A$3:$A$7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Figure4!$G$3:$G$7</c:f>
              <c:numCache>
                <c:formatCode>0%</c:formatCode>
                <c:ptCount val="5"/>
                <c:pt idx="0">
                  <c:v>6.0606060606060608E-2</c:v>
                </c:pt>
                <c:pt idx="1">
                  <c:v>4.4642857142857144E-2</c:v>
                </c:pt>
                <c:pt idx="2">
                  <c:v>0.1111111111111111</c:v>
                </c:pt>
                <c:pt idx="3">
                  <c:v>1.9417475728155338E-2</c:v>
                </c:pt>
                <c:pt idx="4">
                  <c:v>0.13592233009708737</c:v>
                </c:pt>
              </c:numCache>
            </c:numRef>
          </c:val>
        </c:ser>
        <c:ser>
          <c:idx val="6"/>
          <c:order val="6"/>
          <c:tx>
            <c:strRef>
              <c:f>Figure4!$H$2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DF006E">
                <a:lumMod val="75000"/>
                <a:alpha val="59000"/>
              </a:srgb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Figure4!$A$3:$A$7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Figure4!$H$3:$H$7</c:f>
              <c:numCache>
                <c:formatCode>0%</c:formatCode>
                <c:ptCount val="5"/>
                <c:pt idx="0">
                  <c:v>0.24242424242424243</c:v>
                </c:pt>
                <c:pt idx="1">
                  <c:v>0.2053571428571429</c:v>
                </c:pt>
                <c:pt idx="2">
                  <c:v>0.14814814814814814</c:v>
                </c:pt>
                <c:pt idx="3">
                  <c:v>0.14563106796116521</c:v>
                </c:pt>
                <c:pt idx="4">
                  <c:v>0.29126213592233019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0515328"/>
        <c:axId val="240656384"/>
      </c:barChart>
      <c:catAx>
        <c:axId val="240515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300" b="1" i="0" baseline="0"/>
            </a:pPr>
            <a:endParaRPr lang="en-US"/>
          </a:p>
        </c:txPr>
        <c:crossAx val="240656384"/>
        <c:crosses val="autoZero"/>
        <c:auto val="1"/>
        <c:lblAlgn val="ctr"/>
        <c:lblOffset val="100"/>
        <c:noMultiLvlLbl val="0"/>
      </c:catAx>
      <c:valAx>
        <c:axId val="240656384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2405153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spPr>
        <a:ln>
          <a:solidFill>
            <a:sysClr val="window" lastClr="FFFFFF">
              <a:alpha val="71000"/>
            </a:sysClr>
          </a:solidFill>
        </a:ln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Figure4!$B$2</c:f>
              <c:strCache>
                <c:ptCount val="1"/>
                <c:pt idx="0">
                  <c:v>CZ</c:v>
                </c:pt>
              </c:strCache>
            </c:strRef>
          </c:tx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491402983704756E-3"/>
                  <c:y val="-6.600658350703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Figure4!$A$3:$A$7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Figure4!$B$3:$B$7</c:f>
              <c:numCache>
                <c:formatCode>0%</c:formatCode>
                <c:ptCount val="5"/>
                <c:pt idx="0">
                  <c:v>0.42424242424242425</c:v>
                </c:pt>
                <c:pt idx="1">
                  <c:v>8.9285714285714281E-3</c:v>
                </c:pt>
                <c:pt idx="3">
                  <c:v>6.7961165048543687E-2</c:v>
                </c:pt>
                <c:pt idx="4">
                  <c:v>1.6181229773462782E-2</c:v>
                </c:pt>
              </c:numCache>
            </c:numRef>
          </c:val>
        </c:ser>
        <c:ser>
          <c:idx val="1"/>
          <c:order val="1"/>
          <c:tx>
            <c:strRef>
              <c:f>Figure4!$C$2</c:f>
              <c:strCache>
                <c:ptCount val="1"/>
                <c:pt idx="0">
                  <c:v>PL</c:v>
                </c:pt>
              </c:strCache>
            </c:strRef>
          </c:tx>
          <c:spPr>
            <a:solidFill>
              <a:schemeClr val="accent4">
                <a:lumMod val="75000"/>
                <a:alpha val="85000"/>
              </a:schemeClr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Figure4!$A$3:$A$7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Figure4!$C$3:$C$7</c:f>
              <c:numCache>
                <c:formatCode>0%</c:formatCode>
                <c:ptCount val="5"/>
                <c:pt idx="0">
                  <c:v>3.0303030303030304E-2</c:v>
                </c:pt>
                <c:pt idx="1">
                  <c:v>8.9285714285714281E-3</c:v>
                </c:pt>
                <c:pt idx="3">
                  <c:v>0.47572815533980584</c:v>
                </c:pt>
                <c:pt idx="4">
                  <c:v>9.7087378640776691E-3</c:v>
                </c:pt>
              </c:numCache>
            </c:numRef>
          </c:val>
        </c:ser>
        <c:ser>
          <c:idx val="2"/>
          <c:order val="2"/>
          <c:tx>
            <c:strRef>
              <c:f>Figure4!$D$2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90B420">
                <a:alpha val="92000"/>
              </a:srgbClr>
            </a:solidFill>
          </c:spPr>
          <c:invertIfNegative val="0"/>
          <c:dLbls>
            <c:dLbl>
              <c:idx val="1"/>
              <c:spPr>
                <a:solidFill>
                  <a:srgbClr val="90B420">
                    <a:alpha val="92000"/>
                  </a:srgb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solidFill>
                  <a:srgbClr val="90B420">
                    <a:alpha val="92000"/>
                  </a:srgb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solidFill>
                  <a:srgbClr val="90B420">
                    <a:alpha val="92000"/>
                  </a:srgb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90B420">
                  <a:alpha val="92000"/>
                </a:srgb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Figure4!$A$3:$A$7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Figure4!$D$3:$D$7</c:f>
              <c:numCache>
                <c:formatCode>0%</c:formatCode>
                <c:ptCount val="5"/>
                <c:pt idx="0">
                  <c:v>0.18181818181818182</c:v>
                </c:pt>
                <c:pt idx="1">
                  <c:v>0.24107142857142858</c:v>
                </c:pt>
                <c:pt idx="2">
                  <c:v>0.18518518518518517</c:v>
                </c:pt>
                <c:pt idx="3">
                  <c:v>0.1553398058252427</c:v>
                </c:pt>
                <c:pt idx="4">
                  <c:v>0.43689320388349512</c:v>
                </c:pt>
              </c:numCache>
            </c:numRef>
          </c:val>
        </c:ser>
        <c:ser>
          <c:idx val="3"/>
          <c:order val="3"/>
          <c:tx>
            <c:strRef>
              <c:f>Figure4!$E$2</c:f>
              <c:strCache>
                <c:ptCount val="1"/>
                <c:pt idx="0">
                  <c:v>NL</c:v>
                </c:pt>
              </c:strCache>
            </c:strRef>
          </c:tx>
          <c:spPr>
            <a:solidFill>
              <a:schemeClr val="accent3">
                <a:lumMod val="75000"/>
                <a:alpha val="63000"/>
              </a:schemeClr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Figure4!$A$3:$A$7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Figure4!$E$3:$E$7</c:f>
              <c:numCache>
                <c:formatCode>0%</c:formatCode>
                <c:ptCount val="5"/>
                <c:pt idx="0">
                  <c:v>6.0606060606060608E-2</c:v>
                </c:pt>
                <c:pt idx="1">
                  <c:v>0.38392857142857145</c:v>
                </c:pt>
                <c:pt idx="2">
                  <c:v>0.51851851851851849</c:v>
                </c:pt>
                <c:pt idx="3">
                  <c:v>5.8252427184466021E-2</c:v>
                </c:pt>
                <c:pt idx="4">
                  <c:v>4.2071197411003236E-2</c:v>
                </c:pt>
              </c:numCache>
            </c:numRef>
          </c:val>
        </c:ser>
        <c:ser>
          <c:idx val="4"/>
          <c:order val="4"/>
          <c:tx>
            <c:strRef>
              <c:f>Figure4!$F$2</c:f>
              <c:strCache>
                <c:ptCount val="1"/>
                <c:pt idx="0">
                  <c:v>DE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Figure4!$A$3:$A$7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Figure4!$F$3:$F$7</c:f>
              <c:numCache>
                <c:formatCode>0%</c:formatCode>
                <c:ptCount val="5"/>
                <c:pt idx="1">
                  <c:v>0.10714285714285714</c:v>
                </c:pt>
                <c:pt idx="2">
                  <c:v>3.7037037037037035E-2</c:v>
                </c:pt>
                <c:pt idx="3">
                  <c:v>7.7669902912621352E-2</c:v>
                </c:pt>
                <c:pt idx="4">
                  <c:v>6.7961165048543687E-2</c:v>
                </c:pt>
              </c:numCache>
            </c:numRef>
          </c:val>
        </c:ser>
        <c:ser>
          <c:idx val="5"/>
          <c:order val="5"/>
          <c:tx>
            <c:strRef>
              <c:f>Figure4!$G$2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Figure4!$A$3:$A$7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Figure4!$G$3:$G$7</c:f>
              <c:numCache>
                <c:formatCode>0%</c:formatCode>
                <c:ptCount val="5"/>
                <c:pt idx="0">
                  <c:v>6.0606060606060608E-2</c:v>
                </c:pt>
                <c:pt idx="1">
                  <c:v>4.4642857142857144E-2</c:v>
                </c:pt>
                <c:pt idx="2">
                  <c:v>0.1111111111111111</c:v>
                </c:pt>
                <c:pt idx="3">
                  <c:v>1.9417475728155338E-2</c:v>
                </c:pt>
                <c:pt idx="4">
                  <c:v>0.13592233009708737</c:v>
                </c:pt>
              </c:numCache>
            </c:numRef>
          </c:val>
        </c:ser>
        <c:ser>
          <c:idx val="6"/>
          <c:order val="6"/>
          <c:tx>
            <c:strRef>
              <c:f>Figure4!$H$2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DF006E">
                <a:lumMod val="75000"/>
                <a:alpha val="59000"/>
              </a:srgb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Figure4!$A$3:$A$7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Figure4!$H$3:$H$7</c:f>
              <c:numCache>
                <c:formatCode>0%</c:formatCode>
                <c:ptCount val="5"/>
                <c:pt idx="0">
                  <c:v>0.24242424242424243</c:v>
                </c:pt>
                <c:pt idx="1">
                  <c:v>0.2053571428571429</c:v>
                </c:pt>
                <c:pt idx="2">
                  <c:v>0.14814814814814814</c:v>
                </c:pt>
                <c:pt idx="3">
                  <c:v>0.14563106796116521</c:v>
                </c:pt>
                <c:pt idx="4">
                  <c:v>0.29126213592233019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2473984"/>
        <c:axId val="242500352"/>
      </c:barChart>
      <c:catAx>
        <c:axId val="242473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300" b="1" i="0" baseline="0"/>
            </a:pPr>
            <a:endParaRPr lang="en-US"/>
          </a:p>
        </c:txPr>
        <c:crossAx val="242500352"/>
        <c:crosses val="autoZero"/>
        <c:auto val="1"/>
        <c:lblAlgn val="ctr"/>
        <c:lblOffset val="100"/>
        <c:noMultiLvlLbl val="0"/>
      </c:catAx>
      <c:valAx>
        <c:axId val="242500352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2424739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spPr>
        <a:ln>
          <a:solidFill>
            <a:sysClr val="window" lastClr="FFFFFF">
              <a:alpha val="71000"/>
            </a:sysClr>
          </a:solidFill>
        </a:ln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Figure4!$B$2</c:f>
              <c:strCache>
                <c:ptCount val="1"/>
                <c:pt idx="0">
                  <c:v>CZ</c:v>
                </c:pt>
              </c:strCache>
            </c:strRef>
          </c:tx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491402983704756E-3"/>
                  <c:y val="-6.600658350703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Figure4!$A$3:$A$7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Figure4!$B$3:$B$7</c:f>
              <c:numCache>
                <c:formatCode>0%</c:formatCode>
                <c:ptCount val="5"/>
                <c:pt idx="0">
                  <c:v>0.42424242424242425</c:v>
                </c:pt>
                <c:pt idx="1">
                  <c:v>8.9285714285714281E-3</c:v>
                </c:pt>
                <c:pt idx="3">
                  <c:v>6.7961165048543687E-2</c:v>
                </c:pt>
                <c:pt idx="4">
                  <c:v>1.6181229773462782E-2</c:v>
                </c:pt>
              </c:numCache>
            </c:numRef>
          </c:val>
        </c:ser>
        <c:ser>
          <c:idx val="1"/>
          <c:order val="1"/>
          <c:tx>
            <c:strRef>
              <c:f>Figure4!$C$2</c:f>
              <c:strCache>
                <c:ptCount val="1"/>
                <c:pt idx="0">
                  <c:v>PL</c:v>
                </c:pt>
              </c:strCache>
            </c:strRef>
          </c:tx>
          <c:spPr>
            <a:solidFill>
              <a:schemeClr val="accent4">
                <a:lumMod val="75000"/>
                <a:alpha val="85000"/>
              </a:schemeClr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Figure4!$A$3:$A$7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Figure4!$C$3:$C$7</c:f>
              <c:numCache>
                <c:formatCode>0%</c:formatCode>
                <c:ptCount val="5"/>
                <c:pt idx="0">
                  <c:v>3.0303030303030304E-2</c:v>
                </c:pt>
                <c:pt idx="1">
                  <c:v>8.9285714285714281E-3</c:v>
                </c:pt>
                <c:pt idx="3">
                  <c:v>0.47572815533980584</c:v>
                </c:pt>
                <c:pt idx="4">
                  <c:v>9.7087378640776691E-3</c:v>
                </c:pt>
              </c:numCache>
            </c:numRef>
          </c:val>
        </c:ser>
        <c:ser>
          <c:idx val="2"/>
          <c:order val="2"/>
          <c:tx>
            <c:strRef>
              <c:f>Figure4!$D$2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90B420">
                <a:alpha val="92000"/>
              </a:srgbClr>
            </a:solidFill>
          </c:spPr>
          <c:invertIfNegative val="0"/>
          <c:dLbls>
            <c:dLbl>
              <c:idx val="1"/>
              <c:spPr>
                <a:solidFill>
                  <a:srgbClr val="90B420">
                    <a:alpha val="92000"/>
                  </a:srgb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solidFill>
                  <a:srgbClr val="90B420">
                    <a:alpha val="92000"/>
                  </a:srgb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solidFill>
                  <a:srgbClr val="90B420">
                    <a:alpha val="92000"/>
                  </a:srgb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90B420">
                  <a:alpha val="92000"/>
                </a:srgb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Figure4!$A$3:$A$7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Figure4!$D$3:$D$7</c:f>
              <c:numCache>
                <c:formatCode>0%</c:formatCode>
                <c:ptCount val="5"/>
                <c:pt idx="0">
                  <c:v>0.18181818181818182</c:v>
                </c:pt>
                <c:pt idx="1">
                  <c:v>0.24107142857142858</c:v>
                </c:pt>
                <c:pt idx="2">
                  <c:v>0.18518518518518517</c:v>
                </c:pt>
                <c:pt idx="3">
                  <c:v>0.1553398058252427</c:v>
                </c:pt>
                <c:pt idx="4">
                  <c:v>0.43689320388349512</c:v>
                </c:pt>
              </c:numCache>
            </c:numRef>
          </c:val>
        </c:ser>
        <c:ser>
          <c:idx val="3"/>
          <c:order val="3"/>
          <c:tx>
            <c:strRef>
              <c:f>Figure4!$E$2</c:f>
              <c:strCache>
                <c:ptCount val="1"/>
                <c:pt idx="0">
                  <c:v>NL</c:v>
                </c:pt>
              </c:strCache>
            </c:strRef>
          </c:tx>
          <c:spPr>
            <a:solidFill>
              <a:schemeClr val="accent3">
                <a:lumMod val="75000"/>
                <a:alpha val="63000"/>
              </a:schemeClr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3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Figure4!$A$3:$A$7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Figure4!$E$3:$E$7</c:f>
              <c:numCache>
                <c:formatCode>0%</c:formatCode>
                <c:ptCount val="5"/>
                <c:pt idx="0">
                  <c:v>6.0606060606060608E-2</c:v>
                </c:pt>
                <c:pt idx="1">
                  <c:v>0.38392857142857145</c:v>
                </c:pt>
                <c:pt idx="2">
                  <c:v>0.51851851851851849</c:v>
                </c:pt>
                <c:pt idx="3">
                  <c:v>5.8252427184466021E-2</c:v>
                </c:pt>
                <c:pt idx="4">
                  <c:v>4.2071197411003236E-2</c:v>
                </c:pt>
              </c:numCache>
            </c:numRef>
          </c:val>
        </c:ser>
        <c:ser>
          <c:idx val="4"/>
          <c:order val="4"/>
          <c:tx>
            <c:strRef>
              <c:f>Figure4!$F$2</c:f>
              <c:strCache>
                <c:ptCount val="1"/>
                <c:pt idx="0">
                  <c:v>DE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Figure4!$A$3:$A$7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Figure4!$F$3:$F$7</c:f>
              <c:numCache>
                <c:formatCode>0%</c:formatCode>
                <c:ptCount val="5"/>
                <c:pt idx="1">
                  <c:v>0.10714285714285714</c:v>
                </c:pt>
                <c:pt idx="2">
                  <c:v>3.7037037037037035E-2</c:v>
                </c:pt>
                <c:pt idx="3">
                  <c:v>7.7669902912621352E-2</c:v>
                </c:pt>
                <c:pt idx="4">
                  <c:v>6.7961165048543687E-2</c:v>
                </c:pt>
              </c:numCache>
            </c:numRef>
          </c:val>
        </c:ser>
        <c:ser>
          <c:idx val="5"/>
          <c:order val="5"/>
          <c:tx>
            <c:strRef>
              <c:f>Figure4!$G$2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Figure4!$A$3:$A$7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Figure4!$G$3:$G$7</c:f>
              <c:numCache>
                <c:formatCode>0%</c:formatCode>
                <c:ptCount val="5"/>
                <c:pt idx="0">
                  <c:v>6.0606060606060608E-2</c:v>
                </c:pt>
                <c:pt idx="1">
                  <c:v>4.4642857142857144E-2</c:v>
                </c:pt>
                <c:pt idx="2">
                  <c:v>0.1111111111111111</c:v>
                </c:pt>
                <c:pt idx="3">
                  <c:v>1.9417475728155338E-2</c:v>
                </c:pt>
                <c:pt idx="4">
                  <c:v>0.13592233009708737</c:v>
                </c:pt>
              </c:numCache>
            </c:numRef>
          </c:val>
        </c:ser>
        <c:ser>
          <c:idx val="6"/>
          <c:order val="6"/>
          <c:tx>
            <c:strRef>
              <c:f>Figure4!$H$2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DF006E">
                <a:lumMod val="75000"/>
                <a:alpha val="59000"/>
              </a:srgb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Figure4!$A$3:$A$7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Figure4!$H$3:$H$7</c:f>
              <c:numCache>
                <c:formatCode>0%</c:formatCode>
                <c:ptCount val="5"/>
                <c:pt idx="0">
                  <c:v>0.24242424242424243</c:v>
                </c:pt>
                <c:pt idx="1">
                  <c:v>0.2053571428571429</c:v>
                </c:pt>
                <c:pt idx="2">
                  <c:v>0.14814814814814814</c:v>
                </c:pt>
                <c:pt idx="3">
                  <c:v>0.14563106796116521</c:v>
                </c:pt>
                <c:pt idx="4">
                  <c:v>0.29126213592233019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3290880"/>
        <c:axId val="243292416"/>
      </c:barChart>
      <c:catAx>
        <c:axId val="24329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300" b="1" i="0" baseline="0"/>
            </a:pPr>
            <a:endParaRPr lang="en-US"/>
          </a:p>
        </c:txPr>
        <c:crossAx val="243292416"/>
        <c:crosses val="autoZero"/>
        <c:auto val="1"/>
        <c:lblAlgn val="ctr"/>
        <c:lblOffset val="100"/>
        <c:noMultiLvlLbl val="0"/>
      </c:catAx>
      <c:valAx>
        <c:axId val="24329241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2432908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spPr>
        <a:ln>
          <a:solidFill>
            <a:sysClr val="window" lastClr="FFFFFF">
              <a:alpha val="71000"/>
            </a:sysClr>
          </a:solidFill>
        </a:ln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3188592653988377E-4"/>
          <c:y val="4.5238721986806597E-2"/>
          <c:w val="0.82122920599837301"/>
          <c:h val="0.857507789412437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Figure5!$B$2</c:f>
              <c:strCache>
                <c:ptCount val="1"/>
                <c:pt idx="0">
                  <c:v>Commercial/Branded shops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Figure5!$A$3:$A$7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Figure5!$B$3:$B$7</c:f>
              <c:numCache>
                <c:formatCode>0%</c:formatCode>
                <c:ptCount val="5"/>
                <c:pt idx="0">
                  <c:v>0.13333333333333333</c:v>
                </c:pt>
                <c:pt idx="1">
                  <c:v>0.28125</c:v>
                </c:pt>
                <c:pt idx="2">
                  <c:v>0.26315789473684209</c:v>
                </c:pt>
                <c:pt idx="3">
                  <c:v>0.16666666666666666</c:v>
                </c:pt>
                <c:pt idx="4">
                  <c:v>0.18840579710144928</c:v>
                </c:pt>
              </c:numCache>
            </c:numRef>
          </c:val>
        </c:ser>
        <c:ser>
          <c:idx val="1"/>
          <c:order val="1"/>
          <c:tx>
            <c:strRef>
              <c:f>Figure5!$C$2</c:f>
              <c:strCache>
                <c:ptCount val="1"/>
                <c:pt idx="0">
                  <c:v>Herbal shops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Figure5!$A$3:$A$7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Figure5!$C$3:$C$7</c:f>
              <c:numCache>
                <c:formatCode>0%</c:formatCode>
                <c:ptCount val="5"/>
                <c:pt idx="0">
                  <c:v>0.43333333333333335</c:v>
                </c:pt>
                <c:pt idx="1">
                  <c:v>0.28125</c:v>
                </c:pt>
                <c:pt idx="2">
                  <c:v>0.10526315789473684</c:v>
                </c:pt>
                <c:pt idx="3">
                  <c:v>1.3888888888888888E-2</c:v>
                </c:pt>
                <c:pt idx="4">
                  <c:v>2.4154589371980676E-2</c:v>
                </c:pt>
              </c:numCache>
            </c:numRef>
          </c:val>
        </c:ser>
        <c:ser>
          <c:idx val="2"/>
          <c:order val="2"/>
          <c:tx>
            <c:strRef>
              <c:f>Figure5!$D$2</c:f>
              <c:strCache>
                <c:ptCount val="1"/>
                <c:pt idx="0">
                  <c:v>RC shops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Figure5!$A$3:$A$7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Figure5!$D$3:$D$7</c:f>
              <c:numCache>
                <c:formatCode>0%</c:formatCode>
                <c:ptCount val="5"/>
                <c:pt idx="0">
                  <c:v>0.43333333333333335</c:v>
                </c:pt>
                <c:pt idx="1">
                  <c:v>0.328125</c:v>
                </c:pt>
                <c:pt idx="2">
                  <c:v>0.63157894736842102</c:v>
                </c:pt>
                <c:pt idx="3">
                  <c:v>0.81944444444444442</c:v>
                </c:pt>
                <c:pt idx="4">
                  <c:v>0.76328502415458932</c:v>
                </c:pt>
              </c:numCache>
            </c:numRef>
          </c:val>
        </c:ser>
        <c:ser>
          <c:idx val="3"/>
          <c:order val="3"/>
          <c:tx>
            <c:strRef>
              <c:f>Figure5!$E$2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DF006E">
                <a:lumMod val="75000"/>
                <a:alpha val="56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Figure5!$A$3:$A$7</c:f>
              <c:strCache>
                <c:ptCount val="5"/>
                <c:pt idx="0">
                  <c:v>CZ</c:v>
                </c:pt>
                <c:pt idx="1">
                  <c:v>FR</c:v>
                </c:pt>
                <c:pt idx="2">
                  <c:v>NL</c:v>
                </c:pt>
                <c:pt idx="3">
                  <c:v>PL</c:v>
                </c:pt>
                <c:pt idx="4">
                  <c:v>UK</c:v>
                </c:pt>
              </c:strCache>
            </c:strRef>
          </c:cat>
          <c:val>
            <c:numRef>
              <c:f>Figure5!$E$3:$E$7</c:f>
              <c:numCache>
                <c:formatCode>0%</c:formatCode>
                <c:ptCount val="5"/>
                <c:pt idx="1">
                  <c:v>0.109375</c:v>
                </c:pt>
                <c:pt idx="4">
                  <c:v>2.4154589371980676E-2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0288128"/>
        <c:axId val="220289664"/>
      </c:barChart>
      <c:catAx>
        <c:axId val="220288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/>
        </c:spPr>
        <c:txPr>
          <a:bodyPr/>
          <a:lstStyle/>
          <a:p>
            <a:pPr>
              <a:defRPr sz="2000" b="1" i="0" baseline="0"/>
            </a:pPr>
            <a:endParaRPr lang="en-US"/>
          </a:p>
        </c:txPr>
        <c:crossAx val="220289664"/>
        <c:crosses val="autoZero"/>
        <c:auto val="1"/>
        <c:lblAlgn val="ctr"/>
        <c:lblOffset val="100"/>
        <c:tickLblSkip val="1"/>
        <c:noMultiLvlLbl val="0"/>
      </c:catAx>
      <c:valAx>
        <c:axId val="220289664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22028812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300" b="1" i="0" kern="50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300" b="1" i="0" kern="500" baseline="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300" b="1" i="0" kern="500" baseline="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2300" b="1" i="0" kern="500" baseline="0"/>
            </a:pPr>
            <a:endParaRPr lang="en-US"/>
          </a:p>
        </c:txPr>
      </c:legendEntry>
      <c:layout>
        <c:manualLayout>
          <c:xMode val="edge"/>
          <c:yMode val="edge"/>
          <c:x val="0.78590707038537044"/>
          <c:y val="0.15284636133247395"/>
          <c:w val="0.21264007857750553"/>
          <c:h val="0.6644490026372909"/>
        </c:manualLayout>
      </c:layout>
      <c:overlay val="0"/>
      <c:txPr>
        <a:bodyPr/>
        <a:lstStyle/>
        <a:p>
          <a:pPr>
            <a:defRPr sz="2000" kern="50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0.52026</cdr:x>
      <cdr:y>0.24826</cdr:y>
    </cdr:from>
    <cdr:to>
      <cdr:x>0.69296</cdr:x>
      <cdr:y>0.46786</cdr:y>
    </cdr:to>
    <cdr:sp macro="" textlink="">
      <cdr:nvSpPr>
        <cdr:cNvPr id="2" name="Ellipse 1"/>
        <cdr:cNvSpPr/>
      </cdr:nvSpPr>
      <cdr:spPr>
        <a:xfrm xmlns:a="http://schemas.openxmlformats.org/drawingml/2006/main">
          <a:off x="4338365" y="1383949"/>
          <a:ext cx="1440160" cy="122413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/>
        </a:p>
      </cdr:txBody>
    </cdr:sp>
  </cdr:relSizeAnchor>
  <cdr:relSizeAnchor xmlns:cdr="http://schemas.openxmlformats.org/drawingml/2006/chartDrawing">
    <cdr:from>
      <cdr:x>0.68327</cdr:x>
      <cdr:y>0.55273</cdr:y>
    </cdr:from>
    <cdr:to>
      <cdr:x>0.85598</cdr:x>
      <cdr:y>0.77233</cdr:y>
    </cdr:to>
    <cdr:sp macro="" textlink="">
      <cdr:nvSpPr>
        <cdr:cNvPr id="3" name="Ellipse 2"/>
        <cdr:cNvSpPr/>
      </cdr:nvSpPr>
      <cdr:spPr>
        <a:xfrm xmlns:a="http://schemas.openxmlformats.org/drawingml/2006/main">
          <a:off x="5697723" y="3081234"/>
          <a:ext cx="1440160" cy="122413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0.19689</cdr:x>
      <cdr:y>0.23381</cdr:y>
    </cdr:from>
    <cdr:to>
      <cdr:x>0.32706</cdr:x>
      <cdr:y>0.33715</cdr:y>
    </cdr:to>
    <cdr:sp macro="" textlink="">
      <cdr:nvSpPr>
        <cdr:cNvPr id="4" name="Ellipse 3"/>
        <cdr:cNvSpPr/>
      </cdr:nvSpPr>
      <cdr:spPr>
        <a:xfrm xmlns:a="http://schemas.openxmlformats.org/drawingml/2006/main">
          <a:off x="1641857" y="1303410"/>
          <a:ext cx="1085456" cy="57606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/>
        </a:p>
      </cdr:txBody>
    </cdr:sp>
  </cdr:relSizeAnchor>
  <cdr:relSizeAnchor xmlns:cdr="http://schemas.openxmlformats.org/drawingml/2006/chartDrawing">
    <cdr:from>
      <cdr:x>0.36983</cdr:x>
      <cdr:y>0.21634</cdr:y>
    </cdr:from>
    <cdr:to>
      <cdr:x>0.5</cdr:x>
      <cdr:y>0.31968</cdr:y>
    </cdr:to>
    <cdr:sp macro="" textlink="">
      <cdr:nvSpPr>
        <cdr:cNvPr id="5" name="Ellipse 4"/>
        <cdr:cNvSpPr/>
      </cdr:nvSpPr>
      <cdr:spPr>
        <a:xfrm xmlns:a="http://schemas.openxmlformats.org/drawingml/2006/main">
          <a:off x="3083976" y="1206010"/>
          <a:ext cx="1085456" cy="57606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/>
        </a:p>
      </cdr:txBody>
    </cdr:sp>
  </cdr:relSizeAnchor>
  <cdr:relSizeAnchor xmlns:cdr="http://schemas.openxmlformats.org/drawingml/2006/chartDrawing">
    <cdr:from>
      <cdr:x>0.54842</cdr:x>
      <cdr:y>0.15937</cdr:y>
    </cdr:from>
    <cdr:to>
      <cdr:x>0.67859</cdr:x>
      <cdr:y>0.26271</cdr:y>
    </cdr:to>
    <cdr:sp macro="" textlink="">
      <cdr:nvSpPr>
        <cdr:cNvPr id="6" name="Ellipse 5"/>
        <cdr:cNvSpPr/>
      </cdr:nvSpPr>
      <cdr:spPr>
        <a:xfrm xmlns:a="http://schemas.openxmlformats.org/drawingml/2006/main">
          <a:off x="4573229" y="888439"/>
          <a:ext cx="1085456" cy="57606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/>
        </a:p>
      </cdr:txBody>
    </cdr:sp>
  </cdr:relSizeAnchor>
  <cdr:relSizeAnchor xmlns:cdr="http://schemas.openxmlformats.org/drawingml/2006/chartDrawing">
    <cdr:from>
      <cdr:x>0.71942</cdr:x>
      <cdr:y>0.36472</cdr:y>
    </cdr:from>
    <cdr:to>
      <cdr:x>0.84958</cdr:x>
      <cdr:y>0.47335</cdr:y>
    </cdr:to>
    <cdr:sp macro="" textlink="">
      <cdr:nvSpPr>
        <cdr:cNvPr id="7" name="Ellipse 6"/>
        <cdr:cNvSpPr/>
      </cdr:nvSpPr>
      <cdr:spPr>
        <a:xfrm xmlns:a="http://schemas.openxmlformats.org/drawingml/2006/main">
          <a:off x="5999113" y="2033138"/>
          <a:ext cx="1085456" cy="60555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53E8D-C0C0-4948-9C57-9DFD1AAF17D6}" type="datetimeFigureOut">
              <a:rPr lang="fr-FR" smtClean="0"/>
              <a:pPr/>
              <a:t>21/11/2016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CEFEB-BF57-4B4F-968F-5337195495A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3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DBEB45D4-D1A4-4B20-B3DA-11EF8EBD564D}" type="datetimeFigureOut">
              <a:rPr lang="en-GB"/>
              <a:pPr>
                <a:defRPr/>
              </a:pPr>
              <a:t>21/11/2016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GB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BAE23BAE-2EBA-4245-8977-AC478F127A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815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013F8C-C66F-4FE2-A26F-ACF6138C29EA}" type="slidenum">
              <a:rPr lang="en-GB" altLang="fr-FR" smtClean="0"/>
              <a:pPr/>
              <a:t>1</a:t>
            </a:fld>
            <a:endParaRPr lang="en-GB" altLang="fr-FR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6419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23BAE-2EBA-4245-8977-AC478F127AB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105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  <a:p>
            <a:r>
              <a:rPr lang="en-GB" baseline="0" dirty="0" smtClean="0"/>
              <a:t>It is important to note that the US localisation is well represented in all countries, notably in the </a:t>
            </a:r>
            <a:r>
              <a:rPr lang="en-GB" baseline="0" dirty="0" err="1" smtClean="0"/>
              <a:t>british</a:t>
            </a:r>
            <a:r>
              <a:rPr lang="en-GB" baseline="0" dirty="0" smtClean="0"/>
              <a:t> market.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To conclude,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23BAE-2EBA-4245-8977-AC478F127ABD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047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23BAE-2EBA-4245-8977-AC478F127ABD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800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23BAE-2EBA-4245-8977-AC478F127ABD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987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23BAE-2EBA-4245-8977-AC478F127ABD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607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23BAE-2EBA-4245-8977-AC478F127ABD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108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23BAE-2EBA-4245-8977-AC478F127ABD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855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23BAE-2EBA-4245-8977-AC478F127ABD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7139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23BAE-2EBA-4245-8977-AC478F127ABD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1838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23BAE-2EBA-4245-8977-AC478F127ABD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587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0" baseline="0" noProof="0" dirty="0" smtClean="0"/>
          </a:p>
          <a:p>
            <a:pPr defTabSz="882142">
              <a:defRPr/>
            </a:pPr>
            <a:endParaRPr lang="en-GB" dirty="0" smtClean="0"/>
          </a:p>
          <a:p>
            <a:pPr defTabSz="882142">
              <a:defRPr/>
            </a:pPr>
            <a:endParaRPr lang="en-GB" dirty="0" smtClean="0"/>
          </a:p>
          <a:p>
            <a:pPr defTabSz="882142">
              <a:defRPr/>
            </a:pPr>
            <a:endParaRPr lang="en-GB" dirty="0" smtClean="0"/>
          </a:p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23BAE-2EBA-4245-8977-AC478F127ABD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660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23BAE-2EBA-4245-8977-AC478F127ABD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281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lvl="1"/>
            <a:endParaRPr lang="fr-FR" dirty="0" smtClean="0"/>
          </a:p>
          <a:p>
            <a:endParaRPr lang="fr-FR" dirty="0" smtClean="0"/>
          </a:p>
          <a:p>
            <a:endParaRPr lang="en-GB" dirty="0" smtClean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0985F3-2046-471E-B476-8AF74BBF2F10}" type="slidenum">
              <a:rPr lang="fr-FR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7633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lvl="1"/>
            <a:endParaRPr lang="fr-FR" dirty="0" smtClean="0"/>
          </a:p>
          <a:p>
            <a:endParaRPr lang="fr-FR" dirty="0" smtClean="0"/>
          </a:p>
          <a:p>
            <a:endParaRPr lang="en-GB" dirty="0" smtClean="0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A998DB-2EE6-4E71-AB45-97385AF94A6F}" type="slidenum">
              <a:rPr lang="fr-FR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090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/>
              </a:buClr>
              <a:buSzPct val="120000"/>
            </a:pPr>
            <a:endParaRPr lang="en-GB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23BAE-2EBA-4245-8977-AC478F127ABD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2989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23BAE-2EBA-4245-8977-AC478F127ABD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2784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23BAE-2EBA-4245-8977-AC478F127ABD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4441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/>
              </a:buClr>
              <a:buSzPct val="120000"/>
            </a:pPr>
            <a:endParaRPr lang="en-GB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23BAE-2EBA-4245-8977-AC478F127ABD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9300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23BAE-2EBA-4245-8977-AC478F127ABD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8499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23BAE-2EBA-4245-8977-AC478F127ABD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6803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23BAE-2EBA-4245-8977-AC478F127ABD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132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69993" indent="-296151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84605" indent="-236921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58447" indent="-236921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32289" indent="-236921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606131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79974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553816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027658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97248AF-2862-4DAA-9FA5-4D388089F536}" type="slidenum">
              <a:rPr lang="en-GB" altLang="en-US" smtClean="0"/>
              <a:pPr eaLnBrk="1" hangingPunct="1"/>
              <a:t>3</a:t>
            </a:fld>
            <a:endParaRPr lang="en-GB" altLang="en-US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1338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23BAE-2EBA-4245-8977-AC478F127ABD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865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/>
              </a:buClr>
              <a:buSzPct val="120000"/>
            </a:pPr>
            <a:endParaRPr lang="en-GB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23BAE-2EBA-4245-8977-AC478F127ABD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308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0" baseline="0" noProof="0" dirty="0" smtClean="0"/>
          </a:p>
          <a:p>
            <a:pPr defTabSz="882142">
              <a:defRPr/>
            </a:pPr>
            <a:endParaRPr lang="en-GB" dirty="0" smtClean="0"/>
          </a:p>
          <a:p>
            <a:pPr defTabSz="882142">
              <a:defRPr/>
            </a:pPr>
            <a:endParaRPr lang="en-GB" dirty="0" smtClean="0"/>
          </a:p>
          <a:p>
            <a:pPr defTabSz="882142">
              <a:defRPr/>
            </a:pPr>
            <a:endParaRPr lang="en-GB" dirty="0" smtClean="0"/>
          </a:p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23BAE-2EBA-4245-8977-AC478F127ABD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396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23BAE-2EBA-4245-8977-AC478F127AB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548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23BAE-2EBA-4245-8977-AC478F127AB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287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23BAE-2EBA-4245-8977-AC478F127AB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683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23BAE-2EBA-4245-8977-AC478F127AB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513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23BAE-2EBA-4245-8977-AC478F127ABD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416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23BAE-2EBA-4245-8977-AC478F127ABD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Logo ofdt  (site web- pantone 287c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457328"/>
            <a:ext cx="1242100" cy="675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715436" y="785794"/>
            <a:ext cx="214282" cy="642942"/>
          </a:xfrm>
          <a:prstGeom prst="rect">
            <a:avLst/>
          </a:prstGeom>
          <a:solidFill>
            <a:srgbClr val="9DC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929750" y="500042"/>
            <a:ext cx="214282" cy="9286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8501090" y="1000108"/>
            <a:ext cx="214314" cy="4286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286776" y="0"/>
            <a:ext cx="214314" cy="1928802"/>
          </a:xfrm>
          <a:prstGeom prst="rect">
            <a:avLst/>
          </a:prstGeom>
          <a:solidFill>
            <a:srgbClr val="24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072462" y="642918"/>
            <a:ext cx="214314" cy="7858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857223" cy="76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Connecteur droit 15"/>
          <p:cNvCxnSpPr/>
          <p:nvPr/>
        </p:nvCxnSpPr>
        <p:spPr>
          <a:xfrm rot="5400000">
            <a:off x="1035819" y="4820331"/>
            <a:ext cx="321471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5720" y="6572272"/>
            <a:ext cx="142876" cy="2857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42844" y="6572272"/>
            <a:ext cx="142876" cy="2857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0" y="6572272"/>
            <a:ext cx="142844" cy="285728"/>
          </a:xfrm>
          <a:prstGeom prst="rect">
            <a:avLst/>
          </a:prstGeom>
          <a:solidFill>
            <a:srgbClr val="9DC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2000232" y="5643578"/>
            <a:ext cx="142876" cy="1428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0" hasCustomPrompt="1"/>
          </p:nvPr>
        </p:nvSpPr>
        <p:spPr>
          <a:xfrm>
            <a:off x="2771775" y="4797424"/>
            <a:ext cx="6121400" cy="9358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i="1" baseline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Cliquez pour ajouter un sous-titre</a:t>
            </a:r>
            <a:endParaRPr lang="fr-FR" dirty="0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46904"/>
            <a:ext cx="1439391" cy="3154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Auteur</a:t>
            </a:r>
          </a:p>
        </p:txBody>
      </p:sp>
      <p:sp>
        <p:nvSpPr>
          <p:cNvPr id="32" name="Espace réservé du texte 30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5462368"/>
            <a:ext cx="1439391" cy="3154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Date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3143240" y="1403632"/>
            <a:ext cx="6000760" cy="785818"/>
          </a:xfrm>
          <a:prstGeom prst="rect">
            <a:avLst/>
          </a:prstGeom>
          <a:solidFill>
            <a:srgbClr val="24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2771800" y="3212976"/>
            <a:ext cx="6120680" cy="151216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21" name="Image 20" descr="Logo ofdt  (site web- pantone 287c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457328"/>
            <a:ext cx="1242100" cy="67552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715436" y="785794"/>
            <a:ext cx="214282" cy="642942"/>
          </a:xfrm>
          <a:prstGeom prst="rect">
            <a:avLst/>
          </a:prstGeom>
          <a:solidFill>
            <a:srgbClr val="9DC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8929750" y="500042"/>
            <a:ext cx="214282" cy="9286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8501090" y="1000108"/>
            <a:ext cx="214314" cy="4286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8286776" y="0"/>
            <a:ext cx="214314" cy="1928802"/>
          </a:xfrm>
          <a:prstGeom prst="rect">
            <a:avLst/>
          </a:prstGeom>
          <a:solidFill>
            <a:srgbClr val="24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8072462" y="642918"/>
            <a:ext cx="214314" cy="7858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857223" cy="76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3" name="Connecteur droit 32"/>
          <p:cNvCxnSpPr/>
          <p:nvPr/>
        </p:nvCxnSpPr>
        <p:spPr>
          <a:xfrm rot="5400000">
            <a:off x="1035819" y="4820331"/>
            <a:ext cx="321471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85720" y="6572272"/>
            <a:ext cx="142876" cy="2857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42844" y="6572272"/>
            <a:ext cx="142876" cy="2857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0" y="6572272"/>
            <a:ext cx="142844" cy="285728"/>
          </a:xfrm>
          <a:prstGeom prst="rect">
            <a:avLst/>
          </a:prstGeom>
          <a:solidFill>
            <a:srgbClr val="9DC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2000232" y="5643578"/>
            <a:ext cx="142876" cy="1428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3143240" y="1403632"/>
            <a:ext cx="6000760" cy="785818"/>
          </a:xfrm>
          <a:prstGeom prst="rect">
            <a:avLst/>
          </a:prstGeom>
          <a:solidFill>
            <a:srgbClr val="24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469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27584" y="274638"/>
            <a:ext cx="5649416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8150B-5E84-4B78-BF3A-08B093679F0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 flipH="1" flipV="1">
            <a:off x="818440" y="1466496"/>
            <a:ext cx="0" cy="49291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H="1" flipV="1">
            <a:off x="818440" y="1466496"/>
            <a:ext cx="0" cy="49291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65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Logo ofdt  (site web- pantone 287c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457328"/>
            <a:ext cx="1242100" cy="675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715436" y="785794"/>
            <a:ext cx="214282" cy="642942"/>
          </a:xfrm>
          <a:prstGeom prst="rect">
            <a:avLst/>
          </a:prstGeom>
          <a:solidFill>
            <a:srgbClr val="9DC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929750" y="500042"/>
            <a:ext cx="214282" cy="9286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01090" y="1000108"/>
            <a:ext cx="214314" cy="4286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286776" y="0"/>
            <a:ext cx="214314" cy="1928802"/>
          </a:xfrm>
          <a:prstGeom prst="rect">
            <a:avLst/>
          </a:prstGeom>
          <a:solidFill>
            <a:srgbClr val="24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072462" y="642918"/>
            <a:ext cx="214314" cy="7858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857223" cy="76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Connecteur droit 15"/>
          <p:cNvCxnSpPr/>
          <p:nvPr/>
        </p:nvCxnSpPr>
        <p:spPr>
          <a:xfrm rot="5400000">
            <a:off x="1035819" y="4820331"/>
            <a:ext cx="321471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5720" y="6572272"/>
            <a:ext cx="142876" cy="2857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42844" y="6572272"/>
            <a:ext cx="142876" cy="2857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0" y="6572272"/>
            <a:ext cx="142844" cy="285728"/>
          </a:xfrm>
          <a:prstGeom prst="rect">
            <a:avLst/>
          </a:prstGeom>
          <a:solidFill>
            <a:srgbClr val="9DC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2000232" y="5643578"/>
            <a:ext cx="142876" cy="1428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0" hasCustomPrompt="1"/>
          </p:nvPr>
        </p:nvSpPr>
        <p:spPr>
          <a:xfrm>
            <a:off x="2771775" y="4797424"/>
            <a:ext cx="6121400" cy="9358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i="1" baseline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Cliquez pour ajouter un sous-titre</a:t>
            </a:r>
            <a:endParaRPr lang="fr-FR" dirty="0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46904"/>
            <a:ext cx="1439391" cy="3154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Auteur</a:t>
            </a:r>
          </a:p>
        </p:txBody>
      </p:sp>
      <p:sp>
        <p:nvSpPr>
          <p:cNvPr id="32" name="Espace réservé du texte 30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5462368"/>
            <a:ext cx="1439391" cy="3154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Date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3143240" y="1403632"/>
            <a:ext cx="6000760" cy="785818"/>
          </a:xfrm>
          <a:prstGeom prst="rect">
            <a:avLst/>
          </a:prstGeom>
          <a:solidFill>
            <a:srgbClr val="24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2771800" y="3212976"/>
            <a:ext cx="6120680" cy="151216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7F7F7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5320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7504" y="597025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59245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B058B-83D6-4E35-850D-EE40A331CFE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273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solidFill>
                  <a:srgbClr val="003399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27584" y="1600200"/>
            <a:ext cx="7859216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9DC41A"/>
              </a:buClr>
              <a:buSzPct val="140000"/>
              <a:buFont typeface="Wingdings" pitchFamily="2" charset="2"/>
              <a:buChar char="§"/>
              <a:defRPr sz="2000" b="1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7F7F7F"/>
              </a:buClr>
              <a:buSzPct val="140000"/>
              <a:buFont typeface="Arial" panose="020B0604020202020204" pitchFamily="34" charset="0"/>
              <a:buChar char="•"/>
              <a:defRPr sz="1600" b="1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defRPr/>
            </a:lvl3pPr>
            <a:lvl4pPr>
              <a:buClr>
                <a:srgbClr val="9DC41A"/>
              </a:buClr>
              <a:defRPr/>
            </a:lvl4pPr>
            <a:lvl5pPr>
              <a:buClr>
                <a:srgbClr val="9DC41A"/>
              </a:buCl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1143008" y="6429396"/>
            <a:ext cx="8000992" cy="4286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285720" y="6429396"/>
            <a:ext cx="142876" cy="428604"/>
          </a:xfrm>
          <a:prstGeom prst="rect">
            <a:avLst/>
          </a:prstGeom>
          <a:solidFill>
            <a:srgbClr val="24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243588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2844" y="6429396"/>
            <a:ext cx="142876" cy="428604"/>
          </a:xfrm>
          <a:prstGeom prst="rect">
            <a:avLst/>
          </a:prstGeom>
          <a:solidFill>
            <a:srgbClr val="653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0" y="6429396"/>
            <a:ext cx="142844" cy="428604"/>
          </a:xfrm>
          <a:prstGeom prst="rect">
            <a:avLst/>
          </a:prstGeom>
          <a:solidFill>
            <a:srgbClr val="9DC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 descr="Logo ofdt (carré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6429396"/>
            <a:ext cx="357190" cy="3571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357290" y="6357958"/>
            <a:ext cx="142876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1643042" y="6357958"/>
            <a:ext cx="71438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1928794" y="6500834"/>
            <a:ext cx="2786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spc="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www.ofdt.fr</a:t>
            </a:r>
            <a:endParaRPr lang="fr-FR" sz="1000" b="1" spc="3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43966" y="6286520"/>
            <a:ext cx="21431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164288" y="6492875"/>
            <a:ext cx="1738536" cy="365125"/>
          </a:xfrm>
        </p:spPr>
        <p:txBody>
          <a:bodyPr/>
          <a:lstStyle>
            <a:lvl1pPr>
              <a:defRPr sz="9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5B92048-DDF9-470B-96B2-C56BE1A2C575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 flipH="1" flipV="1">
            <a:off x="818440" y="1466496"/>
            <a:ext cx="0" cy="49291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143008" y="6429396"/>
            <a:ext cx="8000992" cy="4286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85720" y="6429396"/>
            <a:ext cx="142876" cy="428604"/>
          </a:xfrm>
          <a:prstGeom prst="rect">
            <a:avLst/>
          </a:prstGeom>
          <a:solidFill>
            <a:srgbClr val="24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243588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2844" y="6429396"/>
            <a:ext cx="142876" cy="428604"/>
          </a:xfrm>
          <a:prstGeom prst="rect">
            <a:avLst/>
          </a:prstGeom>
          <a:solidFill>
            <a:srgbClr val="653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0" y="6429396"/>
            <a:ext cx="142844" cy="428604"/>
          </a:xfrm>
          <a:prstGeom prst="rect">
            <a:avLst/>
          </a:prstGeom>
          <a:solidFill>
            <a:srgbClr val="9DC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 descr="Logo ofdt (carré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6429396"/>
            <a:ext cx="357190" cy="35719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357290" y="6357958"/>
            <a:ext cx="142876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1643042" y="6357958"/>
            <a:ext cx="71438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1928794" y="6500834"/>
            <a:ext cx="2786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spc="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www.ofdt.fr</a:t>
            </a:r>
            <a:endParaRPr lang="fr-FR" sz="1000" b="1" spc="3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643966" y="6286520"/>
            <a:ext cx="21431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7786710" y="939238"/>
            <a:ext cx="1357290" cy="2142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35"/>
          <p:cNvCxnSpPr/>
          <p:nvPr/>
        </p:nvCxnSpPr>
        <p:spPr>
          <a:xfrm flipH="1" flipV="1">
            <a:off x="818440" y="1466496"/>
            <a:ext cx="0" cy="49291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space réservé du numéro de diapositive 6"/>
          <p:cNvSpPr txBox="1">
            <a:spLocks/>
          </p:cNvSpPr>
          <p:nvPr/>
        </p:nvSpPr>
        <p:spPr>
          <a:xfrm>
            <a:off x="680424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9E753D-A8E1-4388-AEE1-2F6EEA600681}" type="slidenum">
              <a:rPr lang="fr-FR" sz="1100" smtClean="0"/>
              <a:t>‹#›</a:t>
            </a:fld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1208832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27584" y="1600200"/>
            <a:ext cx="3668216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85FB6-297B-40F8-8885-587847B39D8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 flipH="1" flipV="1">
            <a:off x="818440" y="1466496"/>
            <a:ext cx="0" cy="49291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 flipV="1">
            <a:off x="818440" y="1466496"/>
            <a:ext cx="0" cy="49291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7786710" y="939238"/>
            <a:ext cx="1357290" cy="2142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40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9CE3AC3C-1C63-41EC-A217-98CB4EDFF895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 flipH="1" flipV="1">
            <a:off x="818440" y="1466496"/>
            <a:ext cx="0" cy="49291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H="1" flipV="1">
            <a:off x="818440" y="1466496"/>
            <a:ext cx="0" cy="49291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7786710" y="939238"/>
            <a:ext cx="1357290" cy="2142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292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B4E913-0B5D-4816-8662-00CDFC75535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786710" y="939238"/>
            <a:ext cx="1357290" cy="2142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05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F6CA3-5BE0-41BB-84BA-3758D62F298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cxnSp>
        <p:nvCxnSpPr>
          <p:cNvPr id="3" name="Connecteur droit 2"/>
          <p:cNvCxnSpPr/>
          <p:nvPr/>
        </p:nvCxnSpPr>
        <p:spPr>
          <a:xfrm flipH="1" flipV="1">
            <a:off x="818440" y="1466496"/>
            <a:ext cx="0" cy="49291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flipH="1" flipV="1">
            <a:off x="818440" y="1466496"/>
            <a:ext cx="0" cy="49291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786710" y="939238"/>
            <a:ext cx="1357290" cy="2142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130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27584" y="1435100"/>
            <a:ext cx="263792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1AC6C-2D84-4F16-AE0A-1E2AB3F912E8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 flipH="1" flipV="1">
            <a:off x="818440" y="1466496"/>
            <a:ext cx="0" cy="49291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 flipV="1">
            <a:off x="818440" y="1466496"/>
            <a:ext cx="0" cy="49291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7786710" y="939238"/>
            <a:ext cx="1357290" cy="2142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305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1584AB-1071-48D3-A0D9-B7DDEB848274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 flipH="1" flipV="1">
            <a:off x="818440" y="1466496"/>
            <a:ext cx="0" cy="49291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 flipV="1">
            <a:off x="818440" y="1466496"/>
            <a:ext cx="0" cy="49291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7786710" y="939238"/>
            <a:ext cx="1357290" cy="2142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08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27584" y="1600200"/>
            <a:ext cx="7859216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B471DA-9616-4533-8334-AB67D838EE7B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 flipH="1" flipV="1">
            <a:off x="818440" y="1466496"/>
            <a:ext cx="0" cy="49291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H="1" flipV="1">
            <a:off x="818440" y="1466496"/>
            <a:ext cx="0" cy="49291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60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8" y="6429396"/>
            <a:ext cx="8000992" cy="4286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85720" y="6429396"/>
            <a:ext cx="142876" cy="428604"/>
          </a:xfrm>
          <a:prstGeom prst="rect">
            <a:avLst/>
          </a:prstGeom>
          <a:solidFill>
            <a:srgbClr val="24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24358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44" y="6429396"/>
            <a:ext cx="142876" cy="428604"/>
          </a:xfrm>
          <a:prstGeom prst="rect">
            <a:avLst/>
          </a:prstGeom>
          <a:solidFill>
            <a:srgbClr val="653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6429396"/>
            <a:ext cx="142844" cy="428604"/>
          </a:xfrm>
          <a:prstGeom prst="rect">
            <a:avLst/>
          </a:prstGeom>
          <a:solidFill>
            <a:srgbClr val="9DC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Logo ofdt (carré)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42910" y="6429396"/>
            <a:ext cx="357190" cy="3571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57290" y="6357958"/>
            <a:ext cx="142876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643042" y="6357958"/>
            <a:ext cx="71438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928794" y="6500834"/>
            <a:ext cx="2786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spc="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www.ofdt.fr</a:t>
            </a:r>
            <a:endParaRPr lang="fr-FR" sz="1000" b="1" spc="3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43966" y="6286520"/>
            <a:ext cx="21431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0424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B4E913-0B5D-4816-8662-00CDFC75535B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129309" y="6378705"/>
            <a:ext cx="8000992" cy="4286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85720" y="6429396"/>
            <a:ext cx="142876" cy="428604"/>
          </a:xfrm>
          <a:prstGeom prst="rect">
            <a:avLst/>
          </a:prstGeom>
          <a:solidFill>
            <a:srgbClr val="24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243588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2844" y="6429396"/>
            <a:ext cx="142876" cy="428604"/>
          </a:xfrm>
          <a:prstGeom prst="rect">
            <a:avLst/>
          </a:prstGeom>
          <a:solidFill>
            <a:srgbClr val="653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0" y="6429396"/>
            <a:ext cx="142844" cy="428604"/>
          </a:xfrm>
          <a:prstGeom prst="rect">
            <a:avLst/>
          </a:prstGeom>
          <a:solidFill>
            <a:srgbClr val="9DC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 descr="Logo ofdt (carré)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42910" y="6429396"/>
            <a:ext cx="357190" cy="35719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357290" y="6357958"/>
            <a:ext cx="142876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643042" y="6357958"/>
            <a:ext cx="71438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928794" y="6500834"/>
            <a:ext cx="2786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spc="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www.ofdt.fr</a:t>
            </a:r>
            <a:endParaRPr lang="fr-FR" sz="1000" b="1" spc="3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643966" y="6286520"/>
            <a:ext cx="21431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15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2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3399"/>
          </a:solidFill>
          <a:latin typeface="Arial M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DC41A"/>
        </a:buClr>
        <a:buFont typeface="Wingdings" pitchFamily="2" charset="2"/>
        <a:buChar char="§"/>
        <a:defRPr sz="2000" b="1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7F7F"/>
        </a:buClr>
        <a:buFont typeface="Arial" pitchFamily="34" charset="0"/>
        <a:buChar char="•"/>
        <a:defRPr sz="1600" b="1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7F7F"/>
        </a:buClr>
        <a:buFont typeface="Courier New" pitchFamily="49" charset="0"/>
        <a:buChar char="o"/>
        <a:defRPr sz="1400" b="1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://www.i-trend.e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i-trend.eu/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75226" y="3281561"/>
            <a:ext cx="6386512" cy="1861939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Internet,</a:t>
            </a:r>
            <a:b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</a:br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Broadcast tool for the NPS supply and prevention tool for the NPS demand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</a:br>
            <a:endParaRPr lang="en-GB" sz="18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051" name="Image 8" descr="Logo ofdt  (site web- pantone 287c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3200" y="1500188"/>
            <a:ext cx="12414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10"/>
          <p:cNvCxnSpPr/>
          <p:nvPr/>
        </p:nvCxnSpPr>
        <p:spPr>
          <a:xfrm rot="5400000">
            <a:off x="1035844" y="5036344"/>
            <a:ext cx="3214688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5750" y="6572250"/>
            <a:ext cx="142875" cy="2857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42875" y="6572250"/>
            <a:ext cx="142875" cy="2857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0" y="6572250"/>
            <a:ext cx="142875" cy="285750"/>
          </a:xfrm>
          <a:prstGeom prst="rect">
            <a:avLst/>
          </a:prstGeom>
          <a:solidFill>
            <a:srgbClr val="9DC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41589" y="5577483"/>
            <a:ext cx="225028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500" spc="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Magali </a:t>
            </a:r>
            <a:r>
              <a:rPr lang="fr-FR" sz="1400" b="1" kern="500" spc="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Martinez,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500" spc="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Agnès Cadet-</a:t>
            </a:r>
            <a:r>
              <a:rPr lang="fr-FR" sz="1400" b="1" kern="500" spc="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Taïrou</a:t>
            </a:r>
            <a:endParaRPr lang="fr-FR" sz="1400" b="1" kern="500" spc="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500" spc="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TREND UNIT, OFDT </a:t>
            </a:r>
            <a:endParaRPr lang="fr-FR" sz="1400" b="1" kern="500" spc="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48995" y="5577483"/>
            <a:ext cx="142875" cy="1428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143250" y="1428750"/>
            <a:ext cx="6000750" cy="785813"/>
          </a:xfrm>
          <a:prstGeom prst="rect">
            <a:avLst/>
          </a:prstGeom>
          <a:solidFill>
            <a:srgbClr val="24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8715375" y="785813"/>
            <a:ext cx="214313" cy="642937"/>
          </a:xfrm>
          <a:prstGeom prst="rect">
            <a:avLst/>
          </a:prstGeom>
          <a:solidFill>
            <a:srgbClr val="9DC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8929688" y="500063"/>
            <a:ext cx="214312" cy="9286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8501063" y="1000125"/>
            <a:ext cx="214312" cy="4286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8286750" y="0"/>
            <a:ext cx="214313" cy="1928813"/>
          </a:xfrm>
          <a:prstGeom prst="rect">
            <a:avLst/>
          </a:prstGeom>
          <a:solidFill>
            <a:srgbClr val="24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8072438" y="642938"/>
            <a:ext cx="214312" cy="7858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206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50"/>
            <a:ext cx="8572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ZoneTexte 26"/>
          <p:cNvSpPr txBox="1"/>
          <p:nvPr/>
        </p:nvSpPr>
        <p:spPr>
          <a:xfrm>
            <a:off x="3143250" y="5720358"/>
            <a:ext cx="69693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Venice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,</a:t>
            </a:r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15/11/2016,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2016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Pompidou Group Symposium on NPS</a:t>
            </a:r>
            <a:b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</a:b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63" y="0"/>
            <a:ext cx="7545662" cy="1377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6429375"/>
            <a:ext cx="80010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5750" y="6429375"/>
            <a:ext cx="142875" cy="428625"/>
          </a:xfrm>
          <a:prstGeom prst="rect">
            <a:avLst/>
          </a:prstGeom>
          <a:solidFill>
            <a:srgbClr val="24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24358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75" y="6429375"/>
            <a:ext cx="142875" cy="428625"/>
          </a:xfrm>
          <a:prstGeom prst="rect">
            <a:avLst/>
          </a:prstGeom>
          <a:solidFill>
            <a:srgbClr val="653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6429375"/>
            <a:ext cx="142875" cy="428625"/>
          </a:xfrm>
          <a:prstGeom prst="rect">
            <a:avLst/>
          </a:prstGeom>
          <a:solidFill>
            <a:srgbClr val="9DC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174" name="ZoneTexte 9"/>
          <p:cNvSpPr txBox="1">
            <a:spLocks noChangeArrowheads="1"/>
          </p:cNvSpPr>
          <p:nvPr/>
        </p:nvSpPr>
        <p:spPr bwMode="auto">
          <a:xfrm>
            <a:off x="8429625" y="6500813"/>
            <a:ext cx="42862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fr-FR" altLang="fr-FR" sz="1400" b="1" dirty="0">
              <a:solidFill>
                <a:schemeClr val="bg1"/>
              </a:solidFill>
            </a:endParaRPr>
          </a:p>
          <a:p>
            <a:pPr algn="r"/>
            <a:endParaRPr lang="fr-FR" altLang="fr-FR" sz="900" b="1" dirty="0">
              <a:solidFill>
                <a:schemeClr val="bg1"/>
              </a:solidFill>
            </a:endParaRPr>
          </a:p>
        </p:txBody>
      </p:sp>
      <p:pic>
        <p:nvPicPr>
          <p:cNvPr id="7175" name="Image 10" descr="Logo ofdt (carré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6429375"/>
            <a:ext cx="3571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357313" y="6357938"/>
            <a:ext cx="142875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643063" y="6357938"/>
            <a:ext cx="71437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928813" y="6500813"/>
            <a:ext cx="27860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spc="300" dirty="0">
                <a:solidFill>
                  <a:schemeClr val="bg1"/>
                </a:solidFill>
                <a:cs typeface="+mn-cs"/>
              </a:rPr>
              <a:t>www.ofdt.fr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43938" y="6286500"/>
            <a:ext cx="214312" cy="21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ZoneTexte 3"/>
          <p:cNvSpPr txBox="1">
            <a:spLocks noChangeArrowheads="1"/>
          </p:cNvSpPr>
          <p:nvPr/>
        </p:nvSpPr>
        <p:spPr bwMode="auto">
          <a:xfrm>
            <a:off x="0" y="1"/>
            <a:ext cx="939653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fr-FR" sz="2800" b="1" dirty="0" smtClean="0">
                <a:solidFill>
                  <a:srgbClr val="003399"/>
                </a:solidFill>
                <a:latin typeface="Arial MT Bl"/>
              </a:rPr>
              <a:t> </a:t>
            </a:r>
            <a:r>
              <a:rPr lang="en-US" altLang="fr-FR" sz="2800" b="1" dirty="0">
                <a:solidFill>
                  <a:srgbClr val="003399"/>
                </a:solidFill>
                <a:latin typeface="Arial MT Bl"/>
              </a:rPr>
              <a:t>Breakdown of active online shops by IP location in May 2014 </a:t>
            </a:r>
            <a:r>
              <a:rPr lang="en-GB" altLang="fr-FR" sz="2800" b="1" dirty="0" smtClean="0">
                <a:solidFill>
                  <a:srgbClr val="003399"/>
                </a:solidFill>
                <a:latin typeface="Arial MT Bl"/>
              </a:rPr>
              <a:t>		</a:t>
            </a:r>
            <a:endParaRPr lang="en-GB" altLang="fr-FR" sz="2800" b="1" dirty="0">
              <a:solidFill>
                <a:srgbClr val="003399"/>
              </a:solidFill>
              <a:latin typeface="Arial MT Bl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05135" y="6666621"/>
            <a:ext cx="8072438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SzPct val="120000"/>
            </a:pP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GB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</p:txBody>
      </p:sp>
      <p:graphicFrame>
        <p:nvGraphicFramePr>
          <p:cNvPr id="20" name="Graphique 19"/>
          <p:cNvGraphicFramePr>
            <a:graphicFrameLocks/>
          </p:cNvGraphicFramePr>
          <p:nvPr>
            <p:extLst/>
          </p:nvPr>
        </p:nvGraphicFramePr>
        <p:xfrm>
          <a:off x="805135" y="854838"/>
          <a:ext cx="8338865" cy="557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Ellipse 1"/>
          <p:cNvSpPr/>
          <p:nvPr/>
        </p:nvSpPr>
        <p:spPr>
          <a:xfrm>
            <a:off x="805135" y="4112105"/>
            <a:ext cx="1440160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3703340" y="3074146"/>
            <a:ext cx="1440160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5143500" y="3804837"/>
            <a:ext cx="1440160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9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95401" y="2780928"/>
            <a:ext cx="76074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American IP address are well represented in each national online market  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30526" y="130266"/>
            <a:ext cx="9013473" cy="1143000"/>
          </a:xfrm>
        </p:spPr>
        <p:txBody>
          <a:bodyPr/>
          <a:lstStyle/>
          <a:p>
            <a:r>
              <a:rPr lang="en-GB" sz="3200" dirty="0" smtClean="0"/>
              <a:t>Learning – web shops and IP geographic location </a:t>
            </a:r>
            <a:endParaRPr lang="en-GB" sz="3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3AC3C-1C63-41EC-A217-98CB4EDFF895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8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6429375"/>
            <a:ext cx="80010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5750" y="6429375"/>
            <a:ext cx="142875" cy="428625"/>
          </a:xfrm>
          <a:prstGeom prst="rect">
            <a:avLst/>
          </a:prstGeom>
          <a:solidFill>
            <a:srgbClr val="24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24358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75" y="6429375"/>
            <a:ext cx="142875" cy="428625"/>
          </a:xfrm>
          <a:prstGeom prst="rect">
            <a:avLst/>
          </a:prstGeom>
          <a:solidFill>
            <a:srgbClr val="653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6429375"/>
            <a:ext cx="142875" cy="428625"/>
          </a:xfrm>
          <a:prstGeom prst="rect">
            <a:avLst/>
          </a:prstGeom>
          <a:solidFill>
            <a:srgbClr val="9DC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174" name="ZoneTexte 9"/>
          <p:cNvSpPr txBox="1">
            <a:spLocks noChangeArrowheads="1"/>
          </p:cNvSpPr>
          <p:nvPr/>
        </p:nvSpPr>
        <p:spPr bwMode="auto">
          <a:xfrm>
            <a:off x="8429625" y="6500813"/>
            <a:ext cx="42862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fr-FR" altLang="fr-FR" sz="1400" b="1" dirty="0">
              <a:solidFill>
                <a:schemeClr val="bg1"/>
              </a:solidFill>
            </a:endParaRPr>
          </a:p>
          <a:p>
            <a:pPr algn="r"/>
            <a:endParaRPr lang="fr-FR" altLang="fr-FR" sz="900" b="1" dirty="0">
              <a:solidFill>
                <a:schemeClr val="bg1"/>
              </a:solidFill>
            </a:endParaRPr>
          </a:p>
        </p:txBody>
      </p:sp>
      <p:pic>
        <p:nvPicPr>
          <p:cNvPr id="7175" name="Image 10" descr="Logo ofdt (carré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6429375"/>
            <a:ext cx="3571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357313" y="6357938"/>
            <a:ext cx="142875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643063" y="6357938"/>
            <a:ext cx="71437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928813" y="6500813"/>
            <a:ext cx="27860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spc="300" dirty="0">
                <a:solidFill>
                  <a:schemeClr val="bg1"/>
                </a:solidFill>
                <a:cs typeface="+mn-cs"/>
              </a:rPr>
              <a:t>www.ofdt.fr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43938" y="6286500"/>
            <a:ext cx="214312" cy="21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ZoneTexte 3"/>
          <p:cNvSpPr txBox="1">
            <a:spLocks noChangeArrowheads="1"/>
          </p:cNvSpPr>
          <p:nvPr/>
        </p:nvSpPr>
        <p:spPr bwMode="auto">
          <a:xfrm>
            <a:off x="0" y="1"/>
            <a:ext cx="939653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fr-FR" sz="2800" b="1" dirty="0" smtClean="0">
                <a:solidFill>
                  <a:srgbClr val="003399"/>
                </a:solidFill>
                <a:latin typeface="Arial MT Bl"/>
              </a:rPr>
              <a:t> </a:t>
            </a:r>
            <a:r>
              <a:rPr lang="en-US" altLang="fr-FR" sz="2800" b="1" dirty="0">
                <a:solidFill>
                  <a:srgbClr val="003399"/>
                </a:solidFill>
                <a:latin typeface="Arial MT Bl"/>
              </a:rPr>
              <a:t>Breakdown of active online shops by IP location in May 2014 </a:t>
            </a:r>
            <a:r>
              <a:rPr lang="en-GB" altLang="fr-FR" sz="2800" b="1" dirty="0" smtClean="0">
                <a:solidFill>
                  <a:srgbClr val="003399"/>
                </a:solidFill>
                <a:latin typeface="Arial MT Bl"/>
              </a:rPr>
              <a:t>		</a:t>
            </a:r>
            <a:endParaRPr lang="en-GB" altLang="fr-FR" sz="2800" b="1" dirty="0">
              <a:solidFill>
                <a:srgbClr val="003399"/>
              </a:solidFill>
              <a:latin typeface="Arial MT Bl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05135" y="6666621"/>
            <a:ext cx="8072438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SzPct val="120000"/>
            </a:pP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GB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</p:txBody>
      </p:sp>
      <p:graphicFrame>
        <p:nvGraphicFramePr>
          <p:cNvPr id="20" name="Graphique 19"/>
          <p:cNvGraphicFramePr>
            <a:graphicFrameLocks/>
          </p:cNvGraphicFramePr>
          <p:nvPr>
            <p:extLst/>
          </p:nvPr>
        </p:nvGraphicFramePr>
        <p:xfrm>
          <a:off x="805135" y="854838"/>
          <a:ext cx="8338865" cy="557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Ellipse 1"/>
          <p:cNvSpPr/>
          <p:nvPr/>
        </p:nvSpPr>
        <p:spPr>
          <a:xfrm>
            <a:off x="823020" y="2550310"/>
            <a:ext cx="1440160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2263180" y="4454124"/>
            <a:ext cx="1440160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3861717" y="4548140"/>
            <a:ext cx="1440160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3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36577" y="2736502"/>
            <a:ext cx="76074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Transborder links exist between the observed IP address and the targeted country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30526" y="130266"/>
            <a:ext cx="9013473" cy="1143000"/>
          </a:xfrm>
        </p:spPr>
        <p:txBody>
          <a:bodyPr/>
          <a:lstStyle/>
          <a:p>
            <a:r>
              <a:rPr lang="en-GB" sz="3200" dirty="0" smtClean="0"/>
              <a:t>Learning – web shops and IP geographic location </a:t>
            </a:r>
            <a:endParaRPr lang="en-GB" sz="3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3AC3C-1C63-41EC-A217-98CB4EDFF895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31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6429375"/>
            <a:ext cx="80010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5750" y="6429375"/>
            <a:ext cx="142875" cy="428625"/>
          </a:xfrm>
          <a:prstGeom prst="rect">
            <a:avLst/>
          </a:prstGeom>
          <a:solidFill>
            <a:srgbClr val="24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24358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75" y="6429375"/>
            <a:ext cx="142875" cy="428625"/>
          </a:xfrm>
          <a:prstGeom prst="rect">
            <a:avLst/>
          </a:prstGeom>
          <a:solidFill>
            <a:srgbClr val="653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6429375"/>
            <a:ext cx="142875" cy="428625"/>
          </a:xfrm>
          <a:prstGeom prst="rect">
            <a:avLst/>
          </a:prstGeom>
          <a:solidFill>
            <a:srgbClr val="9DC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174" name="ZoneTexte 9"/>
          <p:cNvSpPr txBox="1">
            <a:spLocks noChangeArrowheads="1"/>
          </p:cNvSpPr>
          <p:nvPr/>
        </p:nvSpPr>
        <p:spPr bwMode="auto">
          <a:xfrm>
            <a:off x="8429625" y="6500813"/>
            <a:ext cx="42862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fr-FR" altLang="fr-FR" sz="1400" b="1" dirty="0">
              <a:solidFill>
                <a:schemeClr val="bg1"/>
              </a:solidFill>
            </a:endParaRPr>
          </a:p>
          <a:p>
            <a:pPr algn="r"/>
            <a:endParaRPr lang="fr-FR" altLang="fr-FR" sz="900" b="1" dirty="0">
              <a:solidFill>
                <a:schemeClr val="bg1"/>
              </a:solidFill>
            </a:endParaRPr>
          </a:p>
        </p:txBody>
      </p:sp>
      <p:pic>
        <p:nvPicPr>
          <p:cNvPr id="7175" name="Image 10" descr="Logo ofdt (carré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6429375"/>
            <a:ext cx="3571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357313" y="6357938"/>
            <a:ext cx="142875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643063" y="6357938"/>
            <a:ext cx="71437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928813" y="6500813"/>
            <a:ext cx="27860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spc="300" dirty="0">
                <a:solidFill>
                  <a:schemeClr val="bg1"/>
                </a:solidFill>
                <a:cs typeface="+mn-cs"/>
              </a:rPr>
              <a:t>www.ofdt.fr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43938" y="6286500"/>
            <a:ext cx="214312" cy="21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ZoneTexte 3"/>
          <p:cNvSpPr txBox="1">
            <a:spLocks noChangeArrowheads="1"/>
          </p:cNvSpPr>
          <p:nvPr/>
        </p:nvSpPr>
        <p:spPr bwMode="auto">
          <a:xfrm>
            <a:off x="0" y="1"/>
            <a:ext cx="939653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fr-FR" sz="2800" b="1" dirty="0" smtClean="0">
                <a:solidFill>
                  <a:srgbClr val="003399"/>
                </a:solidFill>
                <a:latin typeface="Arial MT Bl"/>
              </a:rPr>
              <a:t> </a:t>
            </a:r>
            <a:r>
              <a:rPr lang="en-US" altLang="fr-FR" sz="2800" b="1" dirty="0">
                <a:solidFill>
                  <a:srgbClr val="003399"/>
                </a:solidFill>
                <a:latin typeface="Arial MT Bl"/>
              </a:rPr>
              <a:t>Breakdown of active online shops by IP location in May 2014 </a:t>
            </a:r>
            <a:r>
              <a:rPr lang="en-GB" altLang="fr-FR" sz="2800" b="1" dirty="0" smtClean="0">
                <a:solidFill>
                  <a:srgbClr val="003399"/>
                </a:solidFill>
                <a:latin typeface="Arial MT Bl"/>
              </a:rPr>
              <a:t>		</a:t>
            </a:r>
            <a:endParaRPr lang="en-GB" altLang="fr-FR" sz="2800" b="1" dirty="0">
              <a:solidFill>
                <a:srgbClr val="003399"/>
              </a:solidFill>
              <a:latin typeface="Arial MT Bl"/>
            </a:endParaRPr>
          </a:p>
        </p:txBody>
      </p:sp>
      <p:graphicFrame>
        <p:nvGraphicFramePr>
          <p:cNvPr id="20" name="Graphique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174509"/>
              </p:ext>
            </p:extLst>
          </p:nvPr>
        </p:nvGraphicFramePr>
        <p:xfrm>
          <a:off x="805135" y="854838"/>
          <a:ext cx="8338865" cy="557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Ellipse 20"/>
          <p:cNvSpPr/>
          <p:nvPr/>
        </p:nvSpPr>
        <p:spPr>
          <a:xfrm>
            <a:off x="2377543" y="3140968"/>
            <a:ext cx="1154905" cy="10517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05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6429375"/>
            <a:ext cx="80010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5750" y="6429375"/>
            <a:ext cx="142875" cy="428625"/>
          </a:xfrm>
          <a:prstGeom prst="rect">
            <a:avLst/>
          </a:prstGeom>
          <a:solidFill>
            <a:srgbClr val="24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24358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75" y="6429375"/>
            <a:ext cx="142875" cy="428625"/>
          </a:xfrm>
          <a:prstGeom prst="rect">
            <a:avLst/>
          </a:prstGeom>
          <a:solidFill>
            <a:srgbClr val="653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6429375"/>
            <a:ext cx="142875" cy="428625"/>
          </a:xfrm>
          <a:prstGeom prst="rect">
            <a:avLst/>
          </a:prstGeom>
          <a:solidFill>
            <a:srgbClr val="9DC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174" name="ZoneTexte 9"/>
          <p:cNvSpPr txBox="1">
            <a:spLocks noChangeArrowheads="1"/>
          </p:cNvSpPr>
          <p:nvPr/>
        </p:nvSpPr>
        <p:spPr bwMode="auto">
          <a:xfrm>
            <a:off x="8429625" y="6500813"/>
            <a:ext cx="42862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fr-FR" altLang="fr-FR" sz="1400" b="1" dirty="0">
              <a:solidFill>
                <a:schemeClr val="bg1"/>
              </a:solidFill>
            </a:endParaRPr>
          </a:p>
          <a:p>
            <a:pPr algn="r"/>
            <a:endParaRPr lang="fr-FR" altLang="fr-FR" sz="900" b="1" dirty="0">
              <a:solidFill>
                <a:schemeClr val="bg1"/>
              </a:solidFill>
            </a:endParaRPr>
          </a:p>
        </p:txBody>
      </p:sp>
      <p:pic>
        <p:nvPicPr>
          <p:cNvPr id="7175" name="Image 10" descr="Logo ofdt (carré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6429375"/>
            <a:ext cx="3571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357313" y="6357938"/>
            <a:ext cx="142875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643063" y="6357938"/>
            <a:ext cx="71437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928813" y="6500813"/>
            <a:ext cx="27860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spc="300" dirty="0">
                <a:solidFill>
                  <a:schemeClr val="bg1"/>
                </a:solidFill>
                <a:cs typeface="+mn-cs"/>
              </a:rPr>
              <a:t>www.ofdt.fr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43938" y="6286500"/>
            <a:ext cx="214312" cy="21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ZoneTexte 3"/>
          <p:cNvSpPr txBox="1">
            <a:spLocks noChangeArrowheads="1"/>
          </p:cNvSpPr>
          <p:nvPr/>
        </p:nvSpPr>
        <p:spPr bwMode="auto">
          <a:xfrm>
            <a:off x="0" y="1"/>
            <a:ext cx="939653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fr-FR" sz="2800" b="1" dirty="0" smtClean="0">
                <a:solidFill>
                  <a:srgbClr val="003399"/>
                </a:solidFill>
                <a:latin typeface="Arial MT Bl"/>
              </a:rPr>
              <a:t> </a:t>
            </a:r>
            <a:r>
              <a:rPr lang="en-US" altLang="fr-FR" sz="2800" b="1" dirty="0">
                <a:solidFill>
                  <a:srgbClr val="003399"/>
                </a:solidFill>
                <a:latin typeface="Arial MT Bl"/>
              </a:rPr>
              <a:t>Breakdown of active online shops by IP location in May 2014 </a:t>
            </a:r>
            <a:r>
              <a:rPr lang="en-GB" altLang="fr-FR" sz="2800" b="1" dirty="0" smtClean="0">
                <a:solidFill>
                  <a:srgbClr val="003399"/>
                </a:solidFill>
                <a:latin typeface="Arial MT Bl"/>
              </a:rPr>
              <a:t>		</a:t>
            </a:r>
            <a:endParaRPr lang="en-GB" altLang="fr-FR" sz="2800" b="1" dirty="0">
              <a:solidFill>
                <a:srgbClr val="003399"/>
              </a:solidFill>
              <a:latin typeface="Arial MT Bl"/>
            </a:endParaRPr>
          </a:p>
        </p:txBody>
      </p:sp>
      <p:graphicFrame>
        <p:nvGraphicFramePr>
          <p:cNvPr id="20" name="Graphique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174509"/>
              </p:ext>
            </p:extLst>
          </p:nvPr>
        </p:nvGraphicFramePr>
        <p:xfrm>
          <a:off x="805135" y="854838"/>
          <a:ext cx="8338865" cy="557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Ellipse 1"/>
          <p:cNvSpPr/>
          <p:nvPr/>
        </p:nvSpPr>
        <p:spPr>
          <a:xfrm>
            <a:off x="1064405" y="3403709"/>
            <a:ext cx="1085456" cy="5760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2377543" y="3140968"/>
            <a:ext cx="1154905" cy="10517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5394338" y="5345008"/>
            <a:ext cx="1085456" cy="5760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92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6429375"/>
            <a:ext cx="80010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5750" y="6429375"/>
            <a:ext cx="142875" cy="428625"/>
          </a:xfrm>
          <a:prstGeom prst="rect">
            <a:avLst/>
          </a:prstGeom>
          <a:solidFill>
            <a:srgbClr val="24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24358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75" y="6429375"/>
            <a:ext cx="142875" cy="428625"/>
          </a:xfrm>
          <a:prstGeom prst="rect">
            <a:avLst/>
          </a:prstGeom>
          <a:solidFill>
            <a:srgbClr val="653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6429375"/>
            <a:ext cx="142875" cy="428625"/>
          </a:xfrm>
          <a:prstGeom prst="rect">
            <a:avLst/>
          </a:prstGeom>
          <a:solidFill>
            <a:srgbClr val="9DC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174" name="ZoneTexte 9"/>
          <p:cNvSpPr txBox="1">
            <a:spLocks noChangeArrowheads="1"/>
          </p:cNvSpPr>
          <p:nvPr/>
        </p:nvSpPr>
        <p:spPr bwMode="auto">
          <a:xfrm>
            <a:off x="8429625" y="6500813"/>
            <a:ext cx="42862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fr-FR" altLang="fr-FR" sz="1400" b="1" dirty="0">
              <a:solidFill>
                <a:schemeClr val="bg1"/>
              </a:solidFill>
            </a:endParaRPr>
          </a:p>
          <a:p>
            <a:pPr algn="r"/>
            <a:endParaRPr lang="fr-FR" altLang="fr-FR" sz="900" b="1" dirty="0">
              <a:solidFill>
                <a:schemeClr val="bg1"/>
              </a:solidFill>
            </a:endParaRPr>
          </a:p>
        </p:txBody>
      </p:sp>
      <p:pic>
        <p:nvPicPr>
          <p:cNvPr id="7175" name="Image 10" descr="Logo ofdt (carré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6429375"/>
            <a:ext cx="3571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357313" y="6357938"/>
            <a:ext cx="142875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643063" y="6357938"/>
            <a:ext cx="71437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928813" y="6500813"/>
            <a:ext cx="27860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spc="300" dirty="0">
                <a:solidFill>
                  <a:schemeClr val="bg1"/>
                </a:solidFill>
                <a:cs typeface="+mn-cs"/>
              </a:rPr>
              <a:t>www.ofdt.fr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43938" y="6286500"/>
            <a:ext cx="214312" cy="21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ZoneTexte 3"/>
          <p:cNvSpPr txBox="1">
            <a:spLocks noChangeArrowheads="1"/>
          </p:cNvSpPr>
          <p:nvPr/>
        </p:nvSpPr>
        <p:spPr bwMode="auto">
          <a:xfrm>
            <a:off x="0" y="1"/>
            <a:ext cx="939653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fr-FR" sz="2800" b="1" dirty="0" smtClean="0">
                <a:solidFill>
                  <a:srgbClr val="003399"/>
                </a:solidFill>
                <a:latin typeface="Arial MT Bl"/>
              </a:rPr>
              <a:t> </a:t>
            </a:r>
            <a:r>
              <a:rPr lang="en-US" altLang="fr-FR" sz="2800" b="1" dirty="0">
                <a:solidFill>
                  <a:srgbClr val="003399"/>
                </a:solidFill>
                <a:latin typeface="Arial MT Bl"/>
              </a:rPr>
              <a:t>Breakdown of active online shops by IP location in May 2014 </a:t>
            </a:r>
            <a:r>
              <a:rPr lang="en-GB" altLang="fr-FR" sz="2800" b="1" dirty="0" smtClean="0">
                <a:solidFill>
                  <a:srgbClr val="003399"/>
                </a:solidFill>
                <a:latin typeface="Arial MT Bl"/>
              </a:rPr>
              <a:t>		</a:t>
            </a:r>
            <a:endParaRPr lang="en-GB" altLang="fr-FR" sz="2800" b="1" dirty="0">
              <a:solidFill>
                <a:srgbClr val="003399"/>
              </a:solidFill>
              <a:latin typeface="Arial MT Bl"/>
            </a:endParaRPr>
          </a:p>
        </p:txBody>
      </p:sp>
      <p:graphicFrame>
        <p:nvGraphicFramePr>
          <p:cNvPr id="20" name="Graphique 19"/>
          <p:cNvGraphicFramePr>
            <a:graphicFrameLocks/>
          </p:cNvGraphicFramePr>
          <p:nvPr>
            <p:extLst/>
          </p:nvPr>
        </p:nvGraphicFramePr>
        <p:xfrm>
          <a:off x="805135" y="854838"/>
          <a:ext cx="8338865" cy="557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Ellipse 1"/>
          <p:cNvSpPr/>
          <p:nvPr/>
        </p:nvSpPr>
        <p:spPr>
          <a:xfrm>
            <a:off x="1064405" y="3403709"/>
            <a:ext cx="1085456" cy="5760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2377543" y="3140968"/>
            <a:ext cx="1154905" cy="10517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5394338" y="5345008"/>
            <a:ext cx="1085456" cy="5760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81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62573" y="1844824"/>
            <a:ext cx="7607423" cy="4047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Market is segmented between two main types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“RC shops” / Research Chemical shops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Commercial shops, 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10000"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also called smart, head or herbal shops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endParaRPr lang="en-GB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30527" y="130266"/>
            <a:ext cx="8229600" cy="1143000"/>
          </a:xfrm>
        </p:spPr>
        <p:txBody>
          <a:bodyPr/>
          <a:lstStyle/>
          <a:p>
            <a:r>
              <a:rPr lang="en-GB" sz="3200" dirty="0" smtClean="0"/>
              <a:t>Type of </a:t>
            </a:r>
            <a:r>
              <a:rPr lang="en-GB" sz="3200" dirty="0"/>
              <a:t>web shops per country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3AC3C-1C63-41EC-A217-98CB4EDFF895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92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l="17399" t="3922"/>
          <a:stretch/>
        </p:blipFill>
        <p:spPr>
          <a:xfrm>
            <a:off x="959941" y="3574154"/>
            <a:ext cx="3756075" cy="273516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63217" y="1268595"/>
            <a:ext cx="819697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Serious-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looking, display NPS by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their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chemical names and offer them mainly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powder form</a:t>
            </a:r>
          </a:p>
          <a:p>
            <a:pPr marL="914400" lvl="1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Intended to experienced users</a:t>
            </a:r>
          </a:p>
          <a:p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30527" y="130266"/>
            <a:ext cx="8229600" cy="778337"/>
          </a:xfrm>
        </p:spPr>
        <p:txBody>
          <a:bodyPr/>
          <a:lstStyle/>
          <a:p>
            <a:r>
              <a:rPr lang="en-GB" sz="3200" dirty="0" smtClean="0"/>
              <a:t>Research Chemical shops</a:t>
            </a:r>
            <a:endParaRPr lang="en-GB" sz="3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3AC3C-1C63-41EC-A217-98CB4EDFF895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13250" r="1963" b="22700"/>
          <a:stretch/>
        </p:blipFill>
        <p:spPr>
          <a:xfrm>
            <a:off x="5508104" y="4221088"/>
            <a:ext cx="2852023" cy="191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3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63217" y="1268595"/>
            <a:ext cx="819697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Seductive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layouts and packaging, NPS sold under trade names and in familiar forms (tablets, herbs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)…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1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Intended to naïve users</a:t>
            </a:r>
          </a:p>
          <a:p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30527" y="130266"/>
            <a:ext cx="8229600" cy="778337"/>
          </a:xfrm>
        </p:spPr>
        <p:txBody>
          <a:bodyPr/>
          <a:lstStyle/>
          <a:p>
            <a:r>
              <a:rPr lang="en-GB" sz="3200" dirty="0" smtClean="0"/>
              <a:t>Commercial shops (smart, herbal, ….)</a:t>
            </a:r>
            <a:endParaRPr lang="en-GB" sz="3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3AC3C-1C63-41EC-A217-98CB4EDFF895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772" y="4135379"/>
            <a:ext cx="2232316" cy="202630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974" y="4085049"/>
            <a:ext cx="1842509" cy="21091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/>
          <a:srcRect l="2643" t="6744" r="-2643" b="7829"/>
          <a:stretch/>
        </p:blipFill>
        <p:spPr>
          <a:xfrm>
            <a:off x="863218" y="4130025"/>
            <a:ext cx="2022942" cy="203166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5904" y="4127556"/>
            <a:ext cx="1846795" cy="204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6429375"/>
            <a:ext cx="80010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5750" y="6429375"/>
            <a:ext cx="142875" cy="428625"/>
          </a:xfrm>
          <a:prstGeom prst="rect">
            <a:avLst/>
          </a:prstGeom>
          <a:solidFill>
            <a:srgbClr val="24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24358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75" y="6429375"/>
            <a:ext cx="142875" cy="428625"/>
          </a:xfrm>
          <a:prstGeom prst="rect">
            <a:avLst/>
          </a:prstGeom>
          <a:solidFill>
            <a:srgbClr val="653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6429375"/>
            <a:ext cx="142875" cy="428625"/>
          </a:xfrm>
          <a:prstGeom prst="rect">
            <a:avLst/>
          </a:prstGeom>
          <a:solidFill>
            <a:srgbClr val="9DC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6152" name="Image 10" descr="Logo ofdt (carré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6429375"/>
            <a:ext cx="3571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357313" y="6357938"/>
            <a:ext cx="142875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643063" y="6357938"/>
            <a:ext cx="71437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928813" y="6500813"/>
            <a:ext cx="27860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spc="30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www.ofdt.fr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43938" y="6286500"/>
            <a:ext cx="214312" cy="21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7786688" y="785813"/>
            <a:ext cx="1357312" cy="2143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2776712" y="2804691"/>
            <a:ext cx="56886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 fontAlgn="auto">
              <a:spcBef>
                <a:spcPts val="0"/>
              </a:spcBef>
              <a:spcAft>
                <a:spcPts val="600"/>
              </a:spcAft>
              <a:buClr>
                <a:srgbClr val="9DC41A"/>
              </a:buClr>
              <a:buSzPct val="120000"/>
              <a:defRPr/>
            </a:pPr>
            <a:r>
              <a:rPr lang="en-GB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hlinkClick r:id="rId4"/>
              </a:rPr>
              <a:t>www.i-trend.eu</a:t>
            </a:r>
            <a:endParaRPr lang="en-GB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325272"/>
            <a:ext cx="9144000" cy="110799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  <a:alpha val="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>
            <a:spAutoFit/>
          </a:bodyPr>
          <a:lstStyle/>
          <a:p>
            <a:r>
              <a:rPr lang="en-GB" sz="2200" b="1" dirty="0" smtClean="0">
                <a:solidFill>
                  <a:schemeClr val="accent2"/>
                </a:solidFill>
              </a:rPr>
              <a:t>European project JUST/2012/DPIP/AG/3641 co-financed by the Drug Prevention and Information Program of the European Union.</a:t>
            </a:r>
          </a:p>
          <a:p>
            <a:endParaRPr lang="fr-FR" sz="2200" b="1" dirty="0" smtClean="0">
              <a:solidFill>
                <a:schemeClr val="accent2"/>
              </a:solidFill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6516216" y="3902238"/>
            <a:ext cx="2376096" cy="1387316"/>
            <a:chOff x="6428402" y="1772816"/>
            <a:chExt cx="2376096" cy="1387316"/>
          </a:xfrm>
        </p:grpSpPr>
        <p:pic>
          <p:nvPicPr>
            <p:cNvPr id="26" name="Image 25" descr="Basse_résolution_flag_yellow_low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80312" y="1772816"/>
              <a:ext cx="1296144" cy="880676"/>
            </a:xfrm>
            <a:prstGeom prst="rect">
              <a:avLst/>
            </a:prstGeom>
          </p:spPr>
        </p:pic>
        <p:sp>
          <p:nvSpPr>
            <p:cNvPr id="27" name="ZoneTexte 26"/>
            <p:cNvSpPr txBox="1"/>
            <p:nvPr/>
          </p:nvSpPr>
          <p:spPr>
            <a:xfrm>
              <a:off x="6428402" y="2636912"/>
              <a:ext cx="237609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kern="500" spc="100" dirty="0" smtClean="0">
                  <a:solidFill>
                    <a:schemeClr val="accent3"/>
                  </a:solidFill>
                </a:rPr>
                <a:t>Co-</a:t>
              </a:r>
              <a:r>
                <a:rPr lang="fr-FR" sz="1400" b="1" kern="500" spc="100" dirty="0" err="1" smtClean="0">
                  <a:solidFill>
                    <a:schemeClr val="accent3"/>
                  </a:solidFill>
                </a:rPr>
                <a:t>funded</a:t>
              </a:r>
              <a:r>
                <a:rPr lang="fr-FR" sz="1400" b="1" kern="500" spc="100" dirty="0" smtClean="0">
                  <a:solidFill>
                    <a:schemeClr val="accent3"/>
                  </a:solidFill>
                </a:rPr>
                <a:t> by 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kern="500" spc="100" dirty="0" smtClean="0">
                  <a:solidFill>
                    <a:schemeClr val="accent3"/>
                  </a:solidFill>
                </a:rPr>
                <a:t>The </a:t>
              </a:r>
              <a:r>
                <a:rPr lang="fr-FR" sz="1400" b="1" kern="500" spc="100" dirty="0" err="1" smtClean="0">
                  <a:solidFill>
                    <a:schemeClr val="accent3"/>
                  </a:solidFill>
                </a:rPr>
                <a:t>European</a:t>
              </a:r>
              <a:r>
                <a:rPr lang="fr-FR" sz="1400" b="1" kern="500" spc="100" dirty="0" smtClean="0">
                  <a:solidFill>
                    <a:schemeClr val="accent3"/>
                  </a:solidFill>
                </a:rPr>
                <a:t> Union</a:t>
              </a:r>
            </a:p>
          </p:txBody>
        </p:sp>
      </p:grpSp>
      <p:pic>
        <p:nvPicPr>
          <p:cNvPr id="22" name="Image 21" descr="Logo I-TREND 72 dp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90347" y="892969"/>
            <a:ext cx="418754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1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6429375"/>
            <a:ext cx="80010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5750" y="6429375"/>
            <a:ext cx="142875" cy="428625"/>
          </a:xfrm>
          <a:prstGeom prst="rect">
            <a:avLst/>
          </a:prstGeom>
          <a:solidFill>
            <a:srgbClr val="24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24358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75" y="6429375"/>
            <a:ext cx="142875" cy="428625"/>
          </a:xfrm>
          <a:prstGeom prst="rect">
            <a:avLst/>
          </a:prstGeom>
          <a:solidFill>
            <a:srgbClr val="653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6429375"/>
            <a:ext cx="142875" cy="428625"/>
          </a:xfrm>
          <a:prstGeom prst="rect">
            <a:avLst/>
          </a:prstGeom>
          <a:solidFill>
            <a:srgbClr val="9DC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174" name="ZoneTexte 9"/>
          <p:cNvSpPr txBox="1">
            <a:spLocks noChangeArrowheads="1"/>
          </p:cNvSpPr>
          <p:nvPr/>
        </p:nvSpPr>
        <p:spPr bwMode="auto">
          <a:xfrm>
            <a:off x="8429625" y="6500813"/>
            <a:ext cx="42862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fr-FR" altLang="fr-FR" sz="1400" b="1" dirty="0">
              <a:solidFill>
                <a:schemeClr val="bg1"/>
              </a:solidFill>
            </a:endParaRPr>
          </a:p>
          <a:p>
            <a:pPr algn="r"/>
            <a:endParaRPr lang="fr-FR" altLang="fr-FR" sz="900" b="1" dirty="0">
              <a:solidFill>
                <a:schemeClr val="bg1"/>
              </a:solidFill>
            </a:endParaRPr>
          </a:p>
        </p:txBody>
      </p:sp>
      <p:pic>
        <p:nvPicPr>
          <p:cNvPr id="7175" name="Image 10" descr="Logo ofdt (carré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6429375"/>
            <a:ext cx="3571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357313" y="6357938"/>
            <a:ext cx="142875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643063" y="6357938"/>
            <a:ext cx="71437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928813" y="6500813"/>
            <a:ext cx="27860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spc="300" dirty="0">
                <a:solidFill>
                  <a:schemeClr val="bg1"/>
                </a:solidFill>
                <a:cs typeface="+mn-cs"/>
              </a:rPr>
              <a:t>www.ofdt.fr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43938" y="6286500"/>
            <a:ext cx="214312" cy="21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ZoneTexte 3"/>
          <p:cNvSpPr txBox="1">
            <a:spLocks noChangeArrowheads="1"/>
          </p:cNvSpPr>
          <p:nvPr/>
        </p:nvSpPr>
        <p:spPr bwMode="auto">
          <a:xfrm>
            <a:off x="0" y="1"/>
            <a:ext cx="93965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fr-FR" sz="2800" b="1" dirty="0" smtClean="0">
                <a:solidFill>
                  <a:srgbClr val="003399"/>
                </a:solidFill>
                <a:latin typeface="Arial MT Bl"/>
              </a:rPr>
              <a:t> </a:t>
            </a:r>
            <a:r>
              <a:rPr lang="en-US" altLang="fr-FR" sz="2800" b="1" dirty="0">
                <a:solidFill>
                  <a:srgbClr val="003399"/>
                </a:solidFill>
                <a:latin typeface="Arial MT Bl"/>
              </a:rPr>
              <a:t>Type of online shops </a:t>
            </a:r>
            <a:r>
              <a:rPr lang="en-US" altLang="fr-FR" sz="2800" b="1" dirty="0" smtClean="0">
                <a:solidFill>
                  <a:srgbClr val="003399"/>
                </a:solidFill>
                <a:latin typeface="Arial MT Bl"/>
              </a:rPr>
              <a:t>by country</a:t>
            </a:r>
            <a:r>
              <a:rPr lang="en-GB" altLang="fr-FR" sz="2800" b="1" dirty="0" smtClean="0">
                <a:solidFill>
                  <a:srgbClr val="003399"/>
                </a:solidFill>
                <a:latin typeface="Arial MT Bl"/>
              </a:rPr>
              <a:t>		</a:t>
            </a:r>
            <a:endParaRPr lang="en-GB" altLang="fr-FR" sz="2800" b="1" dirty="0">
              <a:solidFill>
                <a:srgbClr val="003399"/>
              </a:solidFill>
              <a:latin typeface="Arial MT Bl"/>
            </a:endParaRPr>
          </a:p>
        </p:txBody>
      </p:sp>
      <p:graphicFrame>
        <p:nvGraphicFramePr>
          <p:cNvPr id="21" name="Graphique 20"/>
          <p:cNvGraphicFramePr>
            <a:graphicFrameLocks/>
          </p:cNvGraphicFramePr>
          <p:nvPr>
            <p:extLst/>
          </p:nvPr>
        </p:nvGraphicFramePr>
        <p:xfrm>
          <a:off x="402566" y="812550"/>
          <a:ext cx="8741433" cy="563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3001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15616" y="1273266"/>
            <a:ext cx="8028384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It 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possible that retailers adapt their online presence </a:t>
            </a: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“national drug preferences”</a:t>
            </a:r>
          </a:p>
          <a:p>
            <a:pPr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SzPct val="120000"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Besides remember, </a:t>
            </a:r>
          </a:p>
          <a:p>
            <a:pPr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Countries used to have brick-and-mortar shops are likely to have high prevalence of NPS, </a:t>
            </a:r>
          </a:p>
          <a:p>
            <a:pPr marL="914400" lvl="1" indent="-457200"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United Kingdom, Poland</a:t>
            </a:r>
          </a:p>
          <a:p>
            <a:pPr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endParaRPr lang="en-GB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30527" y="130266"/>
            <a:ext cx="8229600" cy="1143000"/>
          </a:xfrm>
        </p:spPr>
        <p:txBody>
          <a:bodyPr/>
          <a:lstStyle/>
          <a:p>
            <a:r>
              <a:rPr lang="en-GB" sz="3200" dirty="0" smtClean="0"/>
              <a:t>Type of  web shops per country</a:t>
            </a:r>
            <a:endParaRPr lang="en-GB" sz="3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3AC3C-1C63-41EC-A217-98CB4EDFF895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02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4000" dirty="0" smtClean="0"/>
              <a:t>Online Demand</a:t>
            </a:r>
            <a:br>
              <a:rPr lang="en-GB" sz="4000" dirty="0" smtClean="0"/>
            </a:br>
            <a:r>
              <a:rPr lang="en-GB" sz="3600" dirty="0" smtClean="0"/>
              <a:t>or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/>
              <a:t>The digital </a:t>
            </a:r>
            <a:r>
              <a:rPr lang="en-GB" sz="4000" dirty="0" smtClean="0"/>
              <a:t>audience of NPS</a:t>
            </a:r>
            <a:endParaRPr lang="en-GB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B058B-83D6-4E35-850D-EE40A331CFE2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6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700808"/>
            <a:ext cx="7859216" cy="495801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3200" dirty="0" smtClean="0"/>
              <a:t>Monitoring of 12 national forums (FR, NL, PL, UK) between October 2013 and October 2014</a:t>
            </a:r>
            <a:endParaRPr lang="en-GB" sz="3200" dirty="0"/>
          </a:p>
          <a:p>
            <a:pPr>
              <a:spcAft>
                <a:spcPts val="1200"/>
              </a:spcAft>
            </a:pPr>
            <a:endParaRPr lang="en-GB" sz="1800" dirty="0" smtClean="0"/>
          </a:p>
          <a:p>
            <a:pPr marL="360363" indent="0" algn="ctr">
              <a:spcBef>
                <a:spcPts val="0"/>
              </a:spcBef>
              <a:buNone/>
            </a:pPr>
            <a:r>
              <a:rPr lang="en-GB" sz="2800" dirty="0" smtClean="0"/>
              <a:t>The number of views of 5,169</a:t>
            </a:r>
          </a:p>
          <a:p>
            <a:pPr marL="360363" indent="0" algn="ctr">
              <a:spcBef>
                <a:spcPts val="0"/>
              </a:spcBef>
              <a:buNone/>
            </a:pPr>
            <a:r>
              <a:rPr lang="en-GB" sz="2800" dirty="0" smtClean="0"/>
              <a:t> online discussions </a:t>
            </a:r>
          </a:p>
          <a:p>
            <a:pPr marL="360363" indent="0" algn="ctr">
              <a:spcBef>
                <a:spcPts val="0"/>
              </a:spcBef>
              <a:buNone/>
            </a:pPr>
            <a:r>
              <a:rPr lang="en-GB" sz="2800" dirty="0" smtClean="0"/>
              <a:t>related to one or several </a:t>
            </a:r>
            <a:r>
              <a:rPr lang="en-GB" sz="2800" dirty="0"/>
              <a:t>NPS </a:t>
            </a:r>
            <a:endParaRPr lang="en-GB" sz="2800" dirty="0" smtClean="0"/>
          </a:p>
          <a:p>
            <a:pPr marL="360363" indent="0" algn="ctr">
              <a:spcBef>
                <a:spcPts val="0"/>
              </a:spcBef>
              <a:buNone/>
            </a:pPr>
            <a:r>
              <a:rPr lang="en-GB" sz="2800" dirty="0"/>
              <a:t>w</a:t>
            </a:r>
            <a:r>
              <a:rPr lang="en-GB" sz="2800" dirty="0" smtClean="0"/>
              <a:t>ere monthly collected</a:t>
            </a:r>
            <a:endParaRPr lang="en-GB" sz="3200" dirty="0" smtClean="0"/>
          </a:p>
          <a:p>
            <a:endParaRPr lang="en-GB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11430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2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72499"/>
            <a:ext cx="8229600" cy="1143000"/>
          </a:xfrm>
        </p:spPr>
        <p:txBody>
          <a:bodyPr/>
          <a:lstStyle/>
          <a:p>
            <a:r>
              <a:rPr lang="en-GB" dirty="0" smtClean="0"/>
              <a:t>Learning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4784" y="1178598"/>
            <a:ext cx="7859216" cy="496045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Very 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few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NPS 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discussed</a:t>
            </a:r>
          </a:p>
          <a:p>
            <a:pPr lvl="2"/>
            <a:r>
              <a:rPr lang="en-GB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GB" sz="2400" dirty="0" smtClean="0">
                <a:solidFill>
                  <a:srgbClr val="7030A0"/>
                </a:solidFill>
              </a:rPr>
              <a:t>112 cathinones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 EU level</a:t>
            </a:r>
            <a:r>
              <a:rPr lang="en-GB" sz="2400" dirty="0" smtClean="0"/>
              <a:t>, </a:t>
            </a:r>
          </a:p>
          <a:p>
            <a:pPr marL="457200" lvl="1" indent="0">
              <a:buNone/>
            </a:pPr>
            <a:endParaRPr lang="en-GB" sz="1800" dirty="0"/>
          </a:p>
          <a:p>
            <a:pPr marL="457200" lvl="1" indent="0">
              <a:spcAft>
                <a:spcPts val="600"/>
              </a:spcAft>
              <a:buNone/>
            </a:pPr>
            <a:endParaRPr lang="en-GB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en-GB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en-GB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en-GB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Only one or two NPS per family really attract users' interest</a:t>
            </a:r>
          </a:p>
          <a:p>
            <a:pPr marL="0" indent="0">
              <a:spcAft>
                <a:spcPts val="1200"/>
              </a:spcAft>
              <a:buNone/>
            </a:pPr>
            <a:endParaRPr lang="en-GB" sz="10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398" y="2306572"/>
            <a:ext cx="6139204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3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r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algn="ctr"/>
            <a:r>
              <a:rPr lang="en-GB" dirty="0" smtClean="0"/>
              <a:t>Cathinones in France</a:t>
            </a:r>
          </a:p>
        </p:txBody>
      </p:sp>
      <p:pic>
        <p:nvPicPr>
          <p:cNvPr id="36868" name="Picture 2" descr="U:\OFDT109_disque_D\BIBLIO\Communication ext de TREND\1530630_WS1_PRésentation_MILDECA\chart_Cathi_F_UE_sans3MM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9275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827584" y="4077072"/>
            <a:ext cx="25202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Group &lt; 25 views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841985" y="2694955"/>
            <a:ext cx="280831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 Group &lt; 100 views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52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r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algn="ctr"/>
            <a:r>
              <a:rPr lang="en-GB" dirty="0"/>
              <a:t>Cathinones in </a:t>
            </a:r>
            <a:r>
              <a:rPr lang="en-GB" dirty="0" smtClean="0"/>
              <a:t>France, plus 3-MMC</a:t>
            </a:r>
          </a:p>
        </p:txBody>
      </p:sp>
      <p:pic>
        <p:nvPicPr>
          <p:cNvPr id="34820" name="Picture 2" descr="U:\OFDT109_disque_D\BIBLIO\Communication ext de TREND\1530630_WS1_PRésentation_MILDECA\chart_Cathi_F_UE_AL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9275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99592" y="2060848"/>
            <a:ext cx="280831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3rd Group &gt; 100 views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970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6429375"/>
            <a:ext cx="80010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5750" y="6429375"/>
            <a:ext cx="142875" cy="428625"/>
          </a:xfrm>
          <a:prstGeom prst="rect">
            <a:avLst/>
          </a:prstGeom>
          <a:solidFill>
            <a:srgbClr val="24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24358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75" y="6429375"/>
            <a:ext cx="142875" cy="428625"/>
          </a:xfrm>
          <a:prstGeom prst="rect">
            <a:avLst/>
          </a:prstGeom>
          <a:solidFill>
            <a:srgbClr val="653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6429375"/>
            <a:ext cx="142875" cy="428625"/>
          </a:xfrm>
          <a:prstGeom prst="rect">
            <a:avLst/>
          </a:prstGeom>
          <a:solidFill>
            <a:srgbClr val="9DC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174" name="ZoneTexte 9"/>
          <p:cNvSpPr txBox="1">
            <a:spLocks noChangeArrowheads="1"/>
          </p:cNvSpPr>
          <p:nvPr/>
        </p:nvSpPr>
        <p:spPr bwMode="auto">
          <a:xfrm>
            <a:off x="8429625" y="6500813"/>
            <a:ext cx="42862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fr-FR" altLang="fr-FR" sz="1400" b="1" dirty="0">
              <a:solidFill>
                <a:schemeClr val="bg1"/>
              </a:solidFill>
            </a:endParaRPr>
          </a:p>
          <a:p>
            <a:pPr algn="r"/>
            <a:endParaRPr lang="fr-FR" altLang="fr-FR" sz="900" b="1" dirty="0">
              <a:solidFill>
                <a:schemeClr val="bg1"/>
              </a:solidFill>
            </a:endParaRPr>
          </a:p>
        </p:txBody>
      </p:sp>
      <p:pic>
        <p:nvPicPr>
          <p:cNvPr id="7175" name="Image 10" descr="Logo ofdt (carré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6429375"/>
            <a:ext cx="3571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357313" y="6357938"/>
            <a:ext cx="142875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643063" y="6357938"/>
            <a:ext cx="71437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928813" y="6500813"/>
            <a:ext cx="27860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spc="30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www.ofdt.fr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43938" y="6286500"/>
            <a:ext cx="214312" cy="21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021296" y="150157"/>
            <a:ext cx="8244408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300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endParaRPr lang="en-GB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Each country has its “ NPS national preferences” – often according to prior national problematics</a:t>
            </a:r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UK, Branded Products, </a:t>
            </a:r>
            <a:r>
              <a:rPr lang="en-GB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etizolam</a:t>
            </a: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ethylphenidate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AL-LAD, </a:t>
            </a: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LSZ.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Wingdings" pitchFamily="2" charset="2"/>
              <a:buChar char="§"/>
            </a:pP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NL, 4-FA, 6-APB and 2C-B.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Wingdings" pitchFamily="2" charset="2"/>
              <a:buChar char="§"/>
            </a:pP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PL,  4-MMC and 3-MMC, 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Branded Product and </a:t>
            </a: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blend of synthetic cannabinoids.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Wingdings" pitchFamily="2" charset="2"/>
              <a:buChar char="§"/>
            </a:pP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FR, 3-MMC and synthetic cannabinoids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with e-liquid form.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Wingdings" pitchFamily="2" charset="2"/>
              <a:buChar char="§"/>
            </a:pPr>
            <a:endParaRPr lang="en-GB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285750" y="150157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Learning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3AC3C-1C63-41EC-A217-98CB4EDFF895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912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en-GB" dirty="0" smtClean="0"/>
              <a:t>Learning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2348880"/>
            <a:ext cx="7859216" cy="4960459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endParaRPr lang="en-GB" sz="10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Users’ 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interest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very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steady along time</a:t>
            </a:r>
          </a:p>
          <a:p>
            <a:pPr>
              <a:spcAft>
                <a:spcPts val="1200"/>
              </a:spcAft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9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32440" cy="1143000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In the Netherlands – </a:t>
            </a:r>
            <a:r>
              <a:rPr lang="en-GB" dirty="0" err="1" smtClean="0"/>
              <a:t>Phenethelamines</a:t>
            </a: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62373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3908" y="3068960"/>
            <a:ext cx="29523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Threads of 4-FA</a:t>
            </a:r>
            <a:endParaRPr lang="en-GB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3635896" y="2348880"/>
            <a:ext cx="936104" cy="864096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84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6429375"/>
            <a:ext cx="80010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5750" y="6429375"/>
            <a:ext cx="142875" cy="428625"/>
          </a:xfrm>
          <a:prstGeom prst="rect">
            <a:avLst/>
          </a:prstGeom>
          <a:solidFill>
            <a:srgbClr val="24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24358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75" y="6429375"/>
            <a:ext cx="142875" cy="428625"/>
          </a:xfrm>
          <a:prstGeom prst="rect">
            <a:avLst/>
          </a:prstGeom>
          <a:solidFill>
            <a:srgbClr val="653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6429375"/>
            <a:ext cx="142875" cy="428625"/>
          </a:xfrm>
          <a:prstGeom prst="rect">
            <a:avLst/>
          </a:prstGeom>
          <a:solidFill>
            <a:srgbClr val="9DC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3319" name="Image 10" descr="Logo ofdt (carré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6429375"/>
            <a:ext cx="35718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357313" y="6357938"/>
            <a:ext cx="142875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643063" y="6357938"/>
            <a:ext cx="71437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928813" y="6500813"/>
            <a:ext cx="27860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spc="300" dirty="0">
                <a:solidFill>
                  <a:schemeClr val="bg1"/>
                </a:solidFill>
                <a:latin typeface="+mn-lt"/>
                <a:cs typeface="+mn-cs"/>
              </a:rPr>
              <a:t>www.ofdt.fr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43938" y="6286500"/>
            <a:ext cx="214312" cy="21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326" name="ZoneTexte 3"/>
          <p:cNvSpPr>
            <a:spLocks noGrp="1" noChangeArrowheads="1"/>
          </p:cNvSpPr>
          <p:nvPr>
            <p:ph type="title"/>
          </p:nvPr>
        </p:nvSpPr>
        <p:spPr>
          <a:xfrm>
            <a:off x="214312" y="120636"/>
            <a:ext cx="8229600" cy="584775"/>
          </a:xfrm>
        </p:spPr>
        <p:txBody>
          <a:bodyPr>
            <a:spAutoFit/>
          </a:bodyPr>
          <a:lstStyle/>
          <a:p>
            <a:pPr algn="l"/>
            <a:r>
              <a:rPr lang="en-GB" altLang="fr-FR" sz="3200" b="1" dirty="0" smtClean="0">
                <a:solidFill>
                  <a:srgbClr val="003399"/>
                </a:solidFill>
                <a:ea typeface="MS PGothic" pitchFamily="34" charset="-128"/>
                <a:cs typeface="Arial" pitchFamily="34" charset="0"/>
              </a:rPr>
              <a:t>Digital monitoring –  The I-TREND project </a:t>
            </a:r>
            <a:endParaRPr lang="en-GB" altLang="fr-FR" sz="3200" b="1" dirty="0">
              <a:solidFill>
                <a:srgbClr val="003399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891878" y="1355549"/>
            <a:ext cx="7859216" cy="4525963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chemeClr val="accent2"/>
              </a:buClr>
            </a:pPr>
            <a:r>
              <a:rPr lang="en-GB" sz="2800" dirty="0" smtClean="0"/>
              <a:t> Supply is expressed through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Demand </a:t>
            </a:r>
            <a:r>
              <a:rPr lang="en-GB" sz="2800" dirty="0"/>
              <a:t>is expressed through 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 smtClean="0"/>
              <a:t>Both monitored on the surface</a:t>
            </a:r>
          </a:p>
          <a:p>
            <a:pPr marL="0" indent="0">
              <a:buNone/>
            </a:pPr>
            <a:r>
              <a:rPr lang="en-GB" sz="2800" dirty="0" smtClean="0"/>
              <a:t>web by dedicated programs</a:t>
            </a:r>
          </a:p>
          <a:p>
            <a:endParaRPr lang="en-GB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3AC3C-1C63-41EC-A217-98CB4EDFF895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483" y="4993214"/>
            <a:ext cx="2444708" cy="1066892"/>
          </a:xfrm>
          <a:prstGeom prst="rect">
            <a:avLst/>
          </a:prstGeom>
        </p:spPr>
      </p:pic>
      <p:sp>
        <p:nvSpPr>
          <p:cNvPr id="27" name="Forme libre 26"/>
          <p:cNvSpPr/>
          <p:nvPr/>
        </p:nvSpPr>
        <p:spPr>
          <a:xfrm>
            <a:off x="6882581" y="914390"/>
            <a:ext cx="1868513" cy="1621685"/>
          </a:xfrm>
          <a:custGeom>
            <a:avLst/>
            <a:gdLst>
              <a:gd name="connsiteX0" fmla="*/ 0 w 1621685"/>
              <a:gd name="connsiteY0" fmla="*/ 810843 h 1621685"/>
              <a:gd name="connsiteX1" fmla="*/ 810843 w 1621685"/>
              <a:gd name="connsiteY1" fmla="*/ 0 h 1621685"/>
              <a:gd name="connsiteX2" fmla="*/ 1621686 w 1621685"/>
              <a:gd name="connsiteY2" fmla="*/ 810843 h 1621685"/>
              <a:gd name="connsiteX3" fmla="*/ 810843 w 1621685"/>
              <a:gd name="connsiteY3" fmla="*/ 1621686 h 1621685"/>
              <a:gd name="connsiteX4" fmla="*/ 0 w 1621685"/>
              <a:gd name="connsiteY4" fmla="*/ 810843 h 162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1685" h="1621685">
                <a:moveTo>
                  <a:pt x="0" y="810843"/>
                </a:moveTo>
                <a:cubicBezTo>
                  <a:pt x="0" y="363027"/>
                  <a:pt x="363027" y="0"/>
                  <a:pt x="810843" y="0"/>
                </a:cubicBezTo>
                <a:cubicBezTo>
                  <a:pt x="1258659" y="0"/>
                  <a:pt x="1621686" y="363027"/>
                  <a:pt x="1621686" y="810843"/>
                </a:cubicBezTo>
                <a:cubicBezTo>
                  <a:pt x="1621686" y="1258659"/>
                  <a:pt x="1258659" y="1621686"/>
                  <a:pt x="810843" y="1621686"/>
                </a:cubicBezTo>
                <a:cubicBezTo>
                  <a:pt x="363027" y="1621686"/>
                  <a:pt x="0" y="1258659"/>
                  <a:pt x="0" y="81084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0709"/>
              <a:satOff val="-8396"/>
              <a:lumOff val="9804"/>
              <a:alphaOff val="0"/>
            </a:schemeClr>
          </a:fillRef>
          <a:effectRef idx="0">
            <a:schemeClr val="accent4">
              <a:hueOff val="40709"/>
              <a:satOff val="-8396"/>
              <a:lumOff val="98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730" tIns="252730" rIns="252730" bIns="25273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b="1" kern="1200" dirty="0" smtClean="0"/>
              <a:t>Online Shops</a:t>
            </a:r>
            <a:endParaRPr lang="en-GB" sz="2400" b="1" kern="1200" dirty="0"/>
          </a:p>
        </p:txBody>
      </p:sp>
      <p:sp>
        <p:nvSpPr>
          <p:cNvPr id="29" name="Forme libre 28"/>
          <p:cNvSpPr/>
          <p:nvPr/>
        </p:nvSpPr>
        <p:spPr>
          <a:xfrm>
            <a:off x="6985962" y="2777686"/>
            <a:ext cx="1868513" cy="1621685"/>
          </a:xfrm>
          <a:custGeom>
            <a:avLst/>
            <a:gdLst>
              <a:gd name="connsiteX0" fmla="*/ 0 w 1621685"/>
              <a:gd name="connsiteY0" fmla="*/ 810843 h 1621685"/>
              <a:gd name="connsiteX1" fmla="*/ 810843 w 1621685"/>
              <a:gd name="connsiteY1" fmla="*/ 0 h 1621685"/>
              <a:gd name="connsiteX2" fmla="*/ 1621686 w 1621685"/>
              <a:gd name="connsiteY2" fmla="*/ 810843 h 1621685"/>
              <a:gd name="connsiteX3" fmla="*/ 810843 w 1621685"/>
              <a:gd name="connsiteY3" fmla="*/ 1621686 h 1621685"/>
              <a:gd name="connsiteX4" fmla="*/ 0 w 1621685"/>
              <a:gd name="connsiteY4" fmla="*/ 810843 h 162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1685" h="1621685">
                <a:moveTo>
                  <a:pt x="0" y="810843"/>
                </a:moveTo>
                <a:cubicBezTo>
                  <a:pt x="0" y="363027"/>
                  <a:pt x="363027" y="0"/>
                  <a:pt x="810843" y="0"/>
                </a:cubicBezTo>
                <a:cubicBezTo>
                  <a:pt x="1258659" y="0"/>
                  <a:pt x="1621686" y="363027"/>
                  <a:pt x="1621686" y="810843"/>
                </a:cubicBezTo>
                <a:cubicBezTo>
                  <a:pt x="1621686" y="1258659"/>
                  <a:pt x="1258659" y="1621686"/>
                  <a:pt x="810843" y="1621686"/>
                </a:cubicBezTo>
                <a:cubicBezTo>
                  <a:pt x="363027" y="1621686"/>
                  <a:pt x="0" y="1258659"/>
                  <a:pt x="0" y="810843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81418"/>
              <a:satOff val="-16793"/>
              <a:lumOff val="1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730" tIns="252730" rIns="252730" bIns="25273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b="1" kern="1200" dirty="0" smtClean="0"/>
              <a:t>Online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b="1" kern="1200" dirty="0" smtClean="0"/>
              <a:t>Forums</a:t>
            </a:r>
            <a:endParaRPr lang="en-GB" sz="2400" b="1" kern="1200" dirty="0"/>
          </a:p>
        </p:txBody>
      </p:sp>
    </p:spTree>
    <p:extLst>
      <p:ext uri="{BB962C8B-B14F-4D97-AF65-F5344CB8AC3E}">
        <p14:creationId xmlns:p14="http://schemas.microsoft.com/office/powerpoint/2010/main" val="125732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Poland - Cathinones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3AC3C-1C63-41EC-A217-98CB4EDFF895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231"/>
            <a:ext cx="9144000" cy="541153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469"/>
          <a:stretch/>
        </p:blipFill>
        <p:spPr>
          <a:xfrm>
            <a:off x="0" y="723231"/>
            <a:ext cx="9144000" cy="61347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7584" y="2406926"/>
            <a:ext cx="29523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Threads of 4-MMC 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923928" y="3127006"/>
            <a:ext cx="648072" cy="427186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771800" y="4467287"/>
            <a:ext cx="29523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Threads of 3-MMC 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5724128" y="4002786"/>
            <a:ext cx="648072" cy="473077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1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02"/>
          <a:stretch/>
        </p:blipFill>
        <p:spPr>
          <a:xfrm>
            <a:off x="0" y="764704"/>
            <a:ext cx="9144000" cy="60932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The United Kingdom – All substances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3AC3C-1C63-41EC-A217-98CB4EDFF895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132856"/>
            <a:ext cx="29523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Threads </a:t>
            </a:r>
            <a:r>
              <a:rPr lang="en-GB" dirty="0" smtClean="0"/>
              <a:t>of Branded </a:t>
            </a:r>
            <a:r>
              <a:rPr lang="en-GB" dirty="0"/>
              <a:t>products 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7704" y="4005064"/>
            <a:ext cx="29523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Threads of </a:t>
            </a:r>
            <a:r>
              <a:rPr lang="en-GB" dirty="0" err="1"/>
              <a:t>Etizolam</a:t>
            </a:r>
            <a:r>
              <a:rPr lang="en-GB" dirty="0"/>
              <a:t> 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4874691" y="3786202"/>
            <a:ext cx="705421" cy="703232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923928" y="2569766"/>
            <a:ext cx="648072" cy="427186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55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72499"/>
            <a:ext cx="8229600" cy="1143000"/>
          </a:xfrm>
        </p:spPr>
        <p:txBody>
          <a:bodyPr/>
          <a:lstStyle/>
          <a:p>
            <a:r>
              <a:rPr lang="en-GB" dirty="0" smtClean="0"/>
              <a:t>Learning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4784" y="332656"/>
            <a:ext cx="7859216" cy="4960459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endParaRPr lang="en-GB" sz="10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Noticeable changes do not necessarily happen: </a:t>
            </a:r>
          </a:p>
          <a:p>
            <a:pPr lvl="1"/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when a new compound is launched on the market or </a:t>
            </a:r>
          </a:p>
          <a:p>
            <a:pPr lvl="1">
              <a:spcAft>
                <a:spcPts val="1200"/>
              </a:spcAft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hen a legal ban is announced</a:t>
            </a:r>
          </a:p>
          <a:p>
            <a:pPr lvl="1">
              <a:spcAft>
                <a:spcPts val="1200"/>
              </a:spcAft>
            </a:pPr>
            <a:endParaRPr lang="en-GB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But changes are likely to be driven by other factors</a:t>
            </a:r>
          </a:p>
          <a:p>
            <a:pPr lvl="1">
              <a:spcBef>
                <a:spcPts val="0"/>
              </a:spcBef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E.g. Users ’opinion about the NPS itself</a:t>
            </a:r>
          </a:p>
          <a:p>
            <a:pPr lvl="1">
              <a:spcAft>
                <a:spcPts val="1200"/>
              </a:spcAft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Estimate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online or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offline accessibility</a:t>
            </a:r>
          </a:p>
        </p:txBody>
      </p:sp>
    </p:spTree>
    <p:extLst>
      <p:ext uri="{BB962C8B-B14F-4D97-AF65-F5344CB8AC3E}">
        <p14:creationId xmlns:p14="http://schemas.microsoft.com/office/powerpoint/2010/main" val="12083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/>
          <a:lstStyle/>
          <a:p>
            <a:pPr algn="ctr"/>
            <a:r>
              <a:rPr lang="en-GB" sz="4000" dirty="0" smtClean="0"/>
              <a:t>Internet as a prevention tool against NPS</a:t>
            </a:r>
            <a:endParaRPr lang="en-GB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B058B-83D6-4E35-850D-EE40A331CFE2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0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19808" y="2332037"/>
            <a:ext cx="7859216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3200" dirty="0" smtClean="0">
                <a:solidFill>
                  <a:srgbClr val="7030A0"/>
                </a:solidFill>
              </a:rPr>
              <a:t>The </a:t>
            </a:r>
            <a:r>
              <a:rPr lang="en-GB" sz="3200" dirty="0">
                <a:solidFill>
                  <a:srgbClr val="7030A0"/>
                </a:solidFill>
              </a:rPr>
              <a:t>NPS demand has a different dynamic from the NPS supply</a:t>
            </a:r>
          </a:p>
          <a:p>
            <a:pPr lvl="1"/>
            <a:r>
              <a:rPr lang="en-GB" sz="2400" dirty="0" smtClean="0"/>
              <a:t>Supply dynamic is very offensive</a:t>
            </a:r>
          </a:p>
          <a:p>
            <a:pPr lvl="1"/>
            <a:r>
              <a:rPr lang="en-GB" sz="2400" dirty="0" smtClean="0"/>
              <a:t>Demand </a:t>
            </a:r>
            <a:r>
              <a:rPr lang="en-GB" sz="2400" dirty="0"/>
              <a:t>dynamic </a:t>
            </a:r>
            <a:r>
              <a:rPr lang="en-GB" sz="2400" dirty="0" smtClean="0"/>
              <a:t>is steady</a:t>
            </a:r>
            <a:r>
              <a:rPr lang="en-GB" sz="2400" dirty="0"/>
              <a:t>, </a:t>
            </a:r>
            <a:r>
              <a:rPr lang="en-GB" sz="2400" dirty="0" smtClean="0"/>
              <a:t>focus </a:t>
            </a:r>
            <a:r>
              <a:rPr lang="en-GB" sz="2400" dirty="0"/>
              <a:t>on very few compounds / brand names 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21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6429375"/>
            <a:ext cx="80010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5750" y="6429375"/>
            <a:ext cx="142875" cy="428625"/>
          </a:xfrm>
          <a:prstGeom prst="rect">
            <a:avLst/>
          </a:prstGeom>
          <a:solidFill>
            <a:srgbClr val="24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24358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75" y="6429375"/>
            <a:ext cx="142875" cy="428625"/>
          </a:xfrm>
          <a:prstGeom prst="rect">
            <a:avLst/>
          </a:prstGeom>
          <a:solidFill>
            <a:srgbClr val="653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6429375"/>
            <a:ext cx="142875" cy="428625"/>
          </a:xfrm>
          <a:prstGeom prst="rect">
            <a:avLst/>
          </a:prstGeom>
          <a:solidFill>
            <a:srgbClr val="9DC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174" name="ZoneTexte 9"/>
          <p:cNvSpPr txBox="1">
            <a:spLocks noChangeArrowheads="1"/>
          </p:cNvSpPr>
          <p:nvPr/>
        </p:nvSpPr>
        <p:spPr bwMode="auto">
          <a:xfrm>
            <a:off x="8429625" y="6500813"/>
            <a:ext cx="42862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fr-FR" altLang="fr-FR" sz="1400" b="1" dirty="0">
              <a:solidFill>
                <a:schemeClr val="bg1"/>
              </a:solidFill>
            </a:endParaRPr>
          </a:p>
          <a:p>
            <a:pPr algn="r"/>
            <a:endParaRPr lang="fr-FR" altLang="fr-FR" sz="900" b="1" dirty="0">
              <a:solidFill>
                <a:schemeClr val="bg1"/>
              </a:solidFill>
            </a:endParaRPr>
          </a:p>
        </p:txBody>
      </p:sp>
      <p:pic>
        <p:nvPicPr>
          <p:cNvPr id="7175" name="Image 10" descr="Logo ofdt (carré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6429375"/>
            <a:ext cx="3571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357313" y="6357938"/>
            <a:ext cx="142875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643063" y="6357938"/>
            <a:ext cx="71437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928813" y="6500813"/>
            <a:ext cx="27860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spc="30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www.ofdt.fr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43938" y="6286500"/>
            <a:ext cx="214312" cy="21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000125" y="1630695"/>
            <a:ext cx="7858125" cy="3739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300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endParaRPr lang="en-GB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What is your national situation regarding NPS ? 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endParaRPr lang="en-GB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Who is the targeted user of your online prevention action ? 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40000"/>
            </a:pPr>
            <a:endParaRPr lang="en-GB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3AC3C-1C63-41EC-A217-98CB4EDFF895}" type="slidenum">
              <a:rPr lang="fr-FR" smtClean="0"/>
              <a:pPr>
                <a:defRPr/>
              </a:pPr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11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7" y="4077072"/>
            <a:ext cx="2054354" cy="1325563"/>
          </a:xfrm>
        </p:spPr>
        <p:txBody>
          <a:bodyPr/>
          <a:lstStyle/>
          <a:p>
            <a:pPr algn="ctr"/>
            <a:r>
              <a:rPr lang="en-GB" dirty="0"/>
              <a:t>None or very few</a:t>
            </a:r>
            <a:br>
              <a:rPr lang="en-GB" dirty="0"/>
            </a:br>
            <a:r>
              <a:rPr lang="en-GB" dirty="0" smtClean="0"/>
              <a:t>experiences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4E913-0B5D-4816-8662-00CDFC75535B}" type="slidenum">
              <a:rPr lang="fr-FR" smtClean="0"/>
              <a:pPr>
                <a:defRPr/>
              </a:pPr>
              <a:t>36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39" y="836712"/>
            <a:ext cx="1650931" cy="290628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954" y="797469"/>
            <a:ext cx="1799578" cy="2892180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6342311" y="4077071"/>
            <a:ext cx="238229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399"/>
                </a:solidFill>
                <a:latin typeface="Calibri" panose="020F0502020204030204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 smtClean="0"/>
              <a:t>Long term addictive behaviour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46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7" y="4077072"/>
            <a:ext cx="2054354" cy="1325563"/>
          </a:xfrm>
        </p:spPr>
        <p:txBody>
          <a:bodyPr/>
          <a:lstStyle/>
          <a:p>
            <a:pPr algn="ctr"/>
            <a:r>
              <a:rPr lang="en-GB" dirty="0"/>
              <a:t>None or very few</a:t>
            </a:r>
            <a:br>
              <a:rPr lang="en-GB" dirty="0"/>
            </a:br>
            <a:r>
              <a:rPr lang="en-GB" dirty="0" smtClean="0"/>
              <a:t>experiences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4E913-0B5D-4816-8662-00CDFC75535B}" type="slidenum">
              <a:rPr lang="fr-FR" smtClean="0"/>
              <a:pPr>
                <a:defRPr/>
              </a:pPr>
              <a:t>37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39" y="836712"/>
            <a:ext cx="1650931" cy="290628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954" y="797469"/>
            <a:ext cx="1799578" cy="2892180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6342311" y="4077071"/>
            <a:ext cx="238229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399"/>
                </a:solidFill>
                <a:latin typeface="Calibri" panose="020F0502020204030204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 smtClean="0"/>
              <a:t>Long term addictive behaviour</a:t>
            </a:r>
            <a:endParaRPr lang="en-GB" dirty="0"/>
          </a:p>
        </p:txBody>
      </p:sp>
      <p:sp>
        <p:nvSpPr>
          <p:cNvPr id="5" name="Flèche droite 4"/>
          <p:cNvSpPr/>
          <p:nvPr/>
        </p:nvSpPr>
        <p:spPr>
          <a:xfrm>
            <a:off x="2377881" y="836712"/>
            <a:ext cx="1080000" cy="3600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ZoneTexte 8"/>
          <p:cNvSpPr txBox="1"/>
          <p:nvPr/>
        </p:nvSpPr>
        <p:spPr>
          <a:xfrm>
            <a:off x="3639142" y="273450"/>
            <a:ext cx="28930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SzPct val="140000"/>
              <a:buFont typeface="Wingdings" panose="05000000000000000000" pitchFamily="2" charset="2"/>
              <a:buChar char="§"/>
            </a:pPr>
            <a:r>
              <a:rPr lang="en-GB" sz="2400" b="1" dirty="0" smtClean="0">
                <a:solidFill>
                  <a:schemeClr val="accent1"/>
                </a:solidFill>
              </a:rPr>
              <a:t>Surface Web</a:t>
            </a:r>
          </a:p>
          <a:p>
            <a:pPr marL="285750" indent="-285750">
              <a:buClr>
                <a:schemeClr val="accent2"/>
              </a:buClr>
              <a:buSzPct val="140000"/>
              <a:buFont typeface="Wingdings" panose="05000000000000000000" pitchFamily="2" charset="2"/>
              <a:buChar char="§"/>
            </a:pPr>
            <a:r>
              <a:rPr lang="en-GB" sz="2400" b="1" dirty="0" smtClean="0">
                <a:solidFill>
                  <a:schemeClr val="accent1"/>
                </a:solidFill>
              </a:rPr>
              <a:t>Does not need information about products</a:t>
            </a:r>
          </a:p>
          <a:p>
            <a:pPr marL="285750" indent="-285750">
              <a:buClr>
                <a:schemeClr val="accent2"/>
              </a:buClr>
              <a:buSzPct val="140000"/>
              <a:buFont typeface="Wingdings" panose="05000000000000000000" pitchFamily="2" charset="2"/>
              <a:buChar char="§"/>
            </a:pPr>
            <a:r>
              <a:rPr lang="en-GB" sz="2400" b="1" dirty="0" smtClean="0">
                <a:solidFill>
                  <a:schemeClr val="accent1"/>
                </a:solidFill>
              </a:rPr>
              <a:t>General program </a:t>
            </a:r>
            <a:r>
              <a:rPr lang="en-GB" sz="2400" b="1" u="sng" dirty="0" smtClean="0">
                <a:solidFill>
                  <a:schemeClr val="accent1"/>
                </a:solidFill>
              </a:rPr>
              <a:t>on the use of the Internet</a:t>
            </a:r>
            <a:endParaRPr lang="en-GB" sz="2400" b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0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7" y="4077072"/>
            <a:ext cx="2054354" cy="1325563"/>
          </a:xfrm>
        </p:spPr>
        <p:txBody>
          <a:bodyPr/>
          <a:lstStyle/>
          <a:p>
            <a:pPr algn="ctr"/>
            <a:r>
              <a:rPr lang="en-GB" dirty="0"/>
              <a:t>None or very few</a:t>
            </a:r>
            <a:br>
              <a:rPr lang="en-GB" dirty="0"/>
            </a:br>
            <a:r>
              <a:rPr lang="en-GB" dirty="0" smtClean="0"/>
              <a:t>experiences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4E913-0B5D-4816-8662-00CDFC75535B}" type="slidenum">
              <a:rPr lang="fr-FR" smtClean="0"/>
              <a:pPr>
                <a:defRPr/>
              </a:pPr>
              <a:t>38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39" y="836712"/>
            <a:ext cx="1650931" cy="290628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954" y="797469"/>
            <a:ext cx="1799578" cy="2892180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6342311" y="4077071"/>
            <a:ext cx="238229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399"/>
                </a:solidFill>
                <a:latin typeface="Calibri" panose="020F0502020204030204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 smtClean="0"/>
              <a:t>Long term addictive behaviour</a:t>
            </a:r>
            <a:endParaRPr lang="en-GB" dirty="0"/>
          </a:p>
        </p:txBody>
      </p:sp>
      <p:sp>
        <p:nvSpPr>
          <p:cNvPr id="5" name="Flèche droite 4"/>
          <p:cNvSpPr/>
          <p:nvPr/>
        </p:nvSpPr>
        <p:spPr>
          <a:xfrm>
            <a:off x="2377881" y="836712"/>
            <a:ext cx="1080000" cy="3600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ZoneTexte 8"/>
          <p:cNvSpPr txBox="1"/>
          <p:nvPr/>
        </p:nvSpPr>
        <p:spPr>
          <a:xfrm>
            <a:off x="3639142" y="273450"/>
            <a:ext cx="28930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SzPct val="140000"/>
              <a:buFont typeface="Wingdings" panose="05000000000000000000" pitchFamily="2" charset="2"/>
              <a:buChar char="§"/>
            </a:pPr>
            <a:r>
              <a:rPr lang="en-GB" sz="2400" b="1" dirty="0" smtClean="0">
                <a:solidFill>
                  <a:schemeClr val="accent1"/>
                </a:solidFill>
              </a:rPr>
              <a:t>Surface Web</a:t>
            </a:r>
          </a:p>
          <a:p>
            <a:pPr marL="285750" indent="-285750">
              <a:buClr>
                <a:schemeClr val="accent2"/>
              </a:buClr>
              <a:buSzPct val="140000"/>
              <a:buFont typeface="Wingdings" panose="05000000000000000000" pitchFamily="2" charset="2"/>
              <a:buChar char="§"/>
            </a:pPr>
            <a:r>
              <a:rPr lang="en-GB" sz="2400" b="1" dirty="0" smtClean="0">
                <a:solidFill>
                  <a:schemeClr val="accent1"/>
                </a:solidFill>
              </a:rPr>
              <a:t>Does not need information about products</a:t>
            </a:r>
          </a:p>
          <a:p>
            <a:pPr marL="285750" indent="-285750">
              <a:buClr>
                <a:schemeClr val="accent2"/>
              </a:buClr>
              <a:buSzPct val="140000"/>
              <a:buFont typeface="Wingdings" panose="05000000000000000000" pitchFamily="2" charset="2"/>
              <a:buChar char="§"/>
            </a:pPr>
            <a:r>
              <a:rPr lang="en-GB" sz="2400" b="1" dirty="0" smtClean="0">
                <a:solidFill>
                  <a:schemeClr val="accent1"/>
                </a:solidFill>
              </a:rPr>
              <a:t>General program </a:t>
            </a:r>
            <a:r>
              <a:rPr lang="en-GB" sz="2400" b="1" u="sng" dirty="0" smtClean="0">
                <a:solidFill>
                  <a:schemeClr val="accent1"/>
                </a:solidFill>
              </a:rPr>
              <a:t>on the use of the Internet</a:t>
            </a:r>
            <a:endParaRPr lang="en-GB" sz="2400" b="1" u="sng" dirty="0">
              <a:solidFill>
                <a:schemeClr val="accent1"/>
              </a:solidFill>
            </a:endParaRPr>
          </a:p>
        </p:txBody>
      </p:sp>
      <p:sp>
        <p:nvSpPr>
          <p:cNvPr id="10" name="Flèche droite 9"/>
          <p:cNvSpPr/>
          <p:nvPr/>
        </p:nvSpPr>
        <p:spPr>
          <a:xfrm rot="10800000">
            <a:off x="5448954" y="3717071"/>
            <a:ext cx="1080000" cy="3600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ZoneTexte 10"/>
          <p:cNvSpPr txBox="1"/>
          <p:nvPr/>
        </p:nvSpPr>
        <p:spPr>
          <a:xfrm>
            <a:off x="2362813" y="3500438"/>
            <a:ext cx="30710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SzPct val="140000"/>
              <a:buFont typeface="Wingdings" panose="05000000000000000000" pitchFamily="2" charset="2"/>
              <a:buChar char="§"/>
            </a:pPr>
            <a:r>
              <a:rPr lang="en-GB" sz="2400" b="1" dirty="0" smtClean="0">
                <a:solidFill>
                  <a:schemeClr val="accent1"/>
                </a:solidFill>
              </a:rPr>
              <a:t>Surface / Deep / Dark Web</a:t>
            </a:r>
          </a:p>
          <a:p>
            <a:pPr marL="285750" indent="-285750">
              <a:buClr>
                <a:schemeClr val="accent2"/>
              </a:buClr>
              <a:buSzPct val="140000"/>
              <a:buFont typeface="Wingdings" panose="05000000000000000000" pitchFamily="2" charset="2"/>
              <a:buChar char="§"/>
            </a:pPr>
            <a:r>
              <a:rPr lang="en-GB" sz="2400" b="1" dirty="0" smtClean="0">
                <a:solidFill>
                  <a:schemeClr val="accent1"/>
                </a:solidFill>
              </a:rPr>
              <a:t>Specialised forums / peer to peer environment</a:t>
            </a:r>
          </a:p>
          <a:p>
            <a:pPr marL="285750" indent="-285750">
              <a:buClr>
                <a:schemeClr val="accent2"/>
              </a:buClr>
              <a:buSzPct val="140000"/>
              <a:buFont typeface="Wingdings" panose="05000000000000000000" pitchFamily="2" charset="2"/>
              <a:buChar char="§"/>
            </a:pPr>
            <a:r>
              <a:rPr lang="en-GB" sz="2400" b="1" dirty="0" smtClean="0">
                <a:solidFill>
                  <a:schemeClr val="accent1"/>
                </a:solidFill>
              </a:rPr>
              <a:t>Harm reduction intervention</a:t>
            </a:r>
            <a:endParaRPr lang="en-GB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6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7" y="4077072"/>
            <a:ext cx="2054354" cy="1325563"/>
          </a:xfrm>
        </p:spPr>
        <p:txBody>
          <a:bodyPr/>
          <a:lstStyle/>
          <a:p>
            <a:pPr algn="ctr"/>
            <a:r>
              <a:rPr lang="en-GB" dirty="0" smtClean="0"/>
              <a:t>None or very few</a:t>
            </a:r>
            <a:br>
              <a:rPr lang="en-GB" dirty="0" smtClean="0"/>
            </a:br>
            <a:r>
              <a:rPr lang="en-GB" dirty="0" smtClean="0"/>
              <a:t>experiences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4E913-0B5D-4816-8662-00CDFC75535B}" type="slidenum">
              <a:rPr lang="fr-FR" smtClean="0"/>
              <a:pPr>
                <a:defRPr/>
              </a:pPr>
              <a:t>39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39" y="836712"/>
            <a:ext cx="1650931" cy="29062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718" y="817090"/>
            <a:ext cx="1719687" cy="285293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954" y="797469"/>
            <a:ext cx="1799578" cy="2892180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2614287" y="4316070"/>
            <a:ext cx="370287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399"/>
                </a:solidFill>
                <a:latin typeface="Calibri" panose="020F0502020204030204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/>
              <a:t>Several experiences of several </a:t>
            </a:r>
            <a:r>
              <a:rPr lang="en-GB" dirty="0" smtClean="0"/>
              <a:t>drugs</a:t>
            </a:r>
            <a:endParaRPr lang="en-GB" dirty="0"/>
          </a:p>
          <a:p>
            <a:pPr algn="ctr" fontAlgn="auto">
              <a:spcAft>
                <a:spcPts val="0"/>
              </a:spcAft>
            </a:pPr>
            <a:r>
              <a:rPr lang="en-GB" dirty="0"/>
              <a:t> 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342311" y="4077071"/>
            <a:ext cx="238229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399"/>
                </a:solidFill>
                <a:latin typeface="Calibri" panose="020F0502020204030204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 smtClean="0"/>
              <a:t>Long term addictive behaviour</a:t>
            </a:r>
            <a:endParaRPr lang="en-GB" dirty="0"/>
          </a:p>
        </p:txBody>
      </p:sp>
      <p:sp>
        <p:nvSpPr>
          <p:cNvPr id="9" name="Ellipse 8"/>
          <p:cNvSpPr/>
          <p:nvPr/>
        </p:nvSpPr>
        <p:spPr>
          <a:xfrm>
            <a:off x="2591129" y="111547"/>
            <a:ext cx="3693786" cy="638132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643938" y="6286500"/>
            <a:ext cx="214312" cy="21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ZoneTexte 3"/>
          <p:cNvSpPr txBox="1">
            <a:spLocks noChangeArrowheads="1"/>
          </p:cNvSpPr>
          <p:nvPr/>
        </p:nvSpPr>
        <p:spPr bwMode="auto">
          <a:xfrm>
            <a:off x="-6896" y="-201841"/>
            <a:ext cx="93965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fr-FR" sz="2800" b="1" dirty="0" smtClean="0">
                <a:solidFill>
                  <a:srgbClr val="003399"/>
                </a:solidFill>
                <a:latin typeface="Arial MT Bl"/>
              </a:rPr>
              <a:t>		</a:t>
            </a:r>
            <a:endParaRPr lang="en-GB" altLang="fr-FR" sz="2800" b="1" dirty="0">
              <a:solidFill>
                <a:srgbClr val="003399"/>
              </a:solidFill>
              <a:latin typeface="Arial MT Bl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2794308" y="404664"/>
            <a:ext cx="6598634" cy="6354047"/>
            <a:chOff x="2571885" y="491828"/>
            <a:chExt cx="6598634" cy="6354047"/>
          </a:xfrm>
        </p:grpSpPr>
        <p:sp>
          <p:nvSpPr>
            <p:cNvPr id="24" name="ZoneTexte 23"/>
            <p:cNvSpPr txBox="1"/>
            <p:nvPr/>
          </p:nvSpPr>
          <p:spPr>
            <a:xfrm>
              <a:off x="3698031" y="4337496"/>
              <a:ext cx="5184536" cy="25083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  <a:buSzPct val="120000"/>
              </a:pPr>
              <a:r>
                <a:rPr lang="en-GB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120000"/>
                <a:buFont typeface="Wingdings" pitchFamily="2" charset="2"/>
                <a:buChar char="§"/>
              </a:pPr>
              <a:r>
                <a:rPr lang="en-GB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</a:rPr>
                <a:t>Dark</a:t>
              </a:r>
              <a:r>
                <a:rPr lang="fr-FR" sz="3200" b="1" dirty="0" smtClean="0">
                  <a:solidFill>
                    <a:schemeClr val="accent6">
                      <a:lumMod val="75000"/>
                    </a:schemeClr>
                  </a:solidFill>
                </a:rPr>
                <a:t> web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120000"/>
              </a:pPr>
              <a:r>
                <a:rPr lang="en-GB" sz="2400" b="1" dirty="0" smtClean="0">
                  <a:solidFill>
                    <a:schemeClr val="bg1">
                      <a:lumMod val="50000"/>
                    </a:schemeClr>
                  </a:solidFill>
                </a:rPr>
                <a:t>Anonymity tools and illegal purpose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120000"/>
              </a:pPr>
              <a:endParaRPr lang="fr-FR" sz="3200" b="1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2571885" y="491828"/>
              <a:ext cx="6598634" cy="4958655"/>
              <a:chOff x="2676624" y="626557"/>
              <a:chExt cx="6598634" cy="4958655"/>
            </a:xfrm>
          </p:grpSpPr>
          <p:sp>
            <p:nvSpPr>
              <p:cNvPr id="23" name="ZoneTexte 22"/>
              <p:cNvSpPr txBox="1"/>
              <p:nvPr/>
            </p:nvSpPr>
            <p:spPr>
              <a:xfrm>
                <a:off x="3686756" y="626557"/>
                <a:ext cx="5300550" cy="22929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2"/>
                  </a:buClr>
                  <a:buSzPct val="120000"/>
                </a:pPr>
                <a:r>
                  <a:rPr lang="en-GB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endParaRPr lang="en-GB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chemeClr val="accent2"/>
                  </a:buClr>
                  <a:buSzPct val="120000"/>
                  <a:buFont typeface="Wingdings" pitchFamily="2" charset="2"/>
                  <a:buChar char="§"/>
                </a:pPr>
                <a:r>
                  <a:rPr lang="fr-FR" sz="32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Surface web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chemeClr val="accent2"/>
                  </a:buClr>
                  <a:buSzPct val="120000"/>
                </a:pPr>
                <a:r>
                  <a:rPr lang="en-GB" sz="24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Referenced by search engines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2"/>
                  </a:buClr>
                  <a:buSzPct val="120000"/>
                  <a:buFont typeface="Wingdings" pitchFamily="2" charset="2"/>
                  <a:buChar char="§"/>
                </a:pPr>
                <a:endParaRPr lang="en-GB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3818014" y="2570392"/>
                <a:ext cx="5457244" cy="2385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2"/>
                  </a:buClr>
                  <a:buSzPct val="120000"/>
                </a:pPr>
                <a:r>
                  <a:rPr lang="en-GB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endParaRPr lang="en-GB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chemeClr val="accent2"/>
                  </a:buClr>
                  <a:buSzPct val="120000"/>
                  <a:buFont typeface="Wingdings" pitchFamily="2" charset="2"/>
                  <a:buChar char="§"/>
                </a:pPr>
                <a:r>
                  <a:rPr lang="en-GB" sz="28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</a:t>
                </a:r>
                <a:r>
                  <a:rPr lang="en-GB" sz="32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Deep</a:t>
                </a:r>
                <a:r>
                  <a:rPr lang="fr-FR" sz="32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web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chemeClr val="accent2"/>
                  </a:buClr>
                  <a:buSzPct val="120000"/>
                </a:pPr>
                <a:r>
                  <a:rPr lang="en-GB" sz="24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Not referenced and not intended specifically for illegal purpose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chemeClr val="accent2"/>
                  </a:buClr>
                  <a:buSzPct val="120000"/>
                  <a:buFont typeface="Wingdings" pitchFamily="2" charset="2"/>
                  <a:buChar char="§"/>
                </a:pPr>
                <a:endParaRPr lang="fr-FR" sz="24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25" name="Connecteur droit avec flèche 24"/>
              <p:cNvCxnSpPr/>
              <p:nvPr/>
            </p:nvCxnSpPr>
            <p:spPr>
              <a:xfrm flipV="1">
                <a:off x="2756840" y="3385289"/>
                <a:ext cx="929916" cy="360000"/>
              </a:xfrm>
              <a:prstGeom prst="straightConnector1">
                <a:avLst/>
              </a:prstGeom>
              <a:ln w="63500">
                <a:tailEnd type="stealth" w="lg" len="lg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avec flèche 25"/>
              <p:cNvCxnSpPr/>
              <p:nvPr/>
            </p:nvCxnSpPr>
            <p:spPr>
              <a:xfrm flipV="1">
                <a:off x="2676624" y="5225212"/>
                <a:ext cx="929916" cy="360000"/>
              </a:xfrm>
              <a:prstGeom prst="straightConnector1">
                <a:avLst/>
              </a:prstGeom>
              <a:ln w="63500">
                <a:tailEnd type="stealth" w="lg" len="lg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avec flèche 26"/>
              <p:cNvCxnSpPr/>
              <p:nvPr/>
            </p:nvCxnSpPr>
            <p:spPr>
              <a:xfrm flipV="1">
                <a:off x="2780184" y="1487404"/>
                <a:ext cx="929916" cy="360000"/>
              </a:xfrm>
              <a:prstGeom prst="straightConnector1">
                <a:avLst/>
              </a:prstGeom>
              <a:ln w="63500">
                <a:tailEnd type="stealth" w="lg" len="lg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08" y="702439"/>
            <a:ext cx="2770479" cy="545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6429375"/>
            <a:ext cx="80010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5750" y="6429375"/>
            <a:ext cx="142875" cy="428625"/>
          </a:xfrm>
          <a:prstGeom prst="rect">
            <a:avLst/>
          </a:prstGeom>
          <a:solidFill>
            <a:srgbClr val="24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24358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75" y="6429375"/>
            <a:ext cx="142875" cy="428625"/>
          </a:xfrm>
          <a:prstGeom prst="rect">
            <a:avLst/>
          </a:prstGeom>
          <a:solidFill>
            <a:srgbClr val="653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6429375"/>
            <a:ext cx="142875" cy="428625"/>
          </a:xfrm>
          <a:prstGeom prst="rect">
            <a:avLst/>
          </a:prstGeom>
          <a:solidFill>
            <a:srgbClr val="9DC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174" name="ZoneTexte 9"/>
          <p:cNvSpPr txBox="1">
            <a:spLocks noChangeArrowheads="1"/>
          </p:cNvSpPr>
          <p:nvPr/>
        </p:nvSpPr>
        <p:spPr bwMode="auto">
          <a:xfrm>
            <a:off x="8429625" y="6500813"/>
            <a:ext cx="42862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fr-FR" altLang="fr-FR" sz="1400" b="1" dirty="0">
              <a:solidFill>
                <a:schemeClr val="bg1"/>
              </a:solidFill>
            </a:endParaRPr>
          </a:p>
          <a:p>
            <a:pPr algn="r"/>
            <a:endParaRPr lang="fr-FR" altLang="fr-FR" sz="900" b="1" dirty="0">
              <a:solidFill>
                <a:schemeClr val="bg1"/>
              </a:solidFill>
            </a:endParaRPr>
          </a:p>
        </p:txBody>
      </p:sp>
      <p:pic>
        <p:nvPicPr>
          <p:cNvPr id="7175" name="Image 10" descr="Logo ofdt (carré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6429375"/>
            <a:ext cx="3571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357313" y="6357938"/>
            <a:ext cx="142875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643063" y="6357938"/>
            <a:ext cx="71437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928813" y="6500813"/>
            <a:ext cx="27860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spc="30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www.ofdt.fr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43938" y="6286500"/>
            <a:ext cx="214312" cy="21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143000" y="217477"/>
            <a:ext cx="785812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300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endParaRPr lang="en-GB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Each type of user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Browses the Internet(s) with a specific way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Needs a specific message, in terms of 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style and </a:t>
            </a: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content</a:t>
            </a:r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40000"/>
            </a:pPr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Regarding 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youth generation </a:t>
            </a:r>
            <a:endParaRPr lang="en-GB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20000"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Should 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online prevention </a:t>
            </a: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 only focused 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products or </a:t>
            </a: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also on 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user’s capacity 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check 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online information </a:t>
            </a: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40000"/>
            </a:pPr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230295" y="158124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Internet as a prevention tool </a:t>
            </a:r>
            <a:r>
              <a:rPr lang="en-GB" dirty="0">
                <a:latin typeface="Calibri" panose="020F050202020403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</a:rPr>
            </a:b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3AC3C-1C63-41EC-A217-98CB4EDFF895}" type="slidenum">
              <a:rPr lang="fr-FR" smtClean="0"/>
              <a:pPr>
                <a:defRPr/>
              </a:pPr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3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Intranet_OFDT_RG2014\Intranet nouvelle version\communication\logos_visuels_fotolia\Fotolia\Produits\© Belkin &amp; Co - Fotolia.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447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143000" y="6429375"/>
            <a:ext cx="80010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5750" y="6429375"/>
            <a:ext cx="142875" cy="428625"/>
          </a:xfrm>
          <a:prstGeom prst="rect">
            <a:avLst/>
          </a:prstGeom>
          <a:solidFill>
            <a:srgbClr val="24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24358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75" y="6429375"/>
            <a:ext cx="142875" cy="428625"/>
          </a:xfrm>
          <a:prstGeom prst="rect">
            <a:avLst/>
          </a:prstGeom>
          <a:solidFill>
            <a:srgbClr val="653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6429375"/>
            <a:ext cx="142875" cy="428625"/>
          </a:xfrm>
          <a:prstGeom prst="rect">
            <a:avLst/>
          </a:prstGeom>
          <a:solidFill>
            <a:srgbClr val="9DC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6152" name="Image 10" descr="Logo ofdt (carré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" y="6429375"/>
            <a:ext cx="3571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357313" y="6357938"/>
            <a:ext cx="142875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643063" y="6357938"/>
            <a:ext cx="71437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928813" y="6500813"/>
            <a:ext cx="27860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spc="30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www.ofdt.fr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43938" y="6286500"/>
            <a:ext cx="214312" cy="21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7786688" y="785813"/>
            <a:ext cx="1357312" cy="2143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179512" y="188640"/>
            <a:ext cx="5688632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 fontAlgn="auto">
              <a:spcBef>
                <a:spcPts val="0"/>
              </a:spcBef>
              <a:spcAft>
                <a:spcPts val="600"/>
              </a:spcAft>
              <a:buClr>
                <a:srgbClr val="9DC41A"/>
              </a:buClr>
              <a:buSzPct val="120000"/>
              <a:defRPr/>
            </a:pPr>
            <a:r>
              <a:rPr lang="en-GB" altLang="fr-FR" sz="4000" b="1" dirty="0">
                <a:solidFill>
                  <a:srgbClr val="003399"/>
                </a:solidFill>
                <a:latin typeface="Calibri" panose="020F0502020204030204" pitchFamily="34" charset="0"/>
              </a:rPr>
              <a:t>Thanks</a:t>
            </a:r>
            <a:r>
              <a:rPr lang="fr-FR" altLang="fr-FR" sz="4000" b="1" dirty="0">
                <a:solidFill>
                  <a:srgbClr val="003399"/>
                </a:solidFill>
                <a:latin typeface="Calibri" panose="020F0502020204030204" pitchFamily="34" charset="0"/>
              </a:rPr>
              <a:t> for </a:t>
            </a:r>
            <a:r>
              <a:rPr lang="fr-FR" altLang="fr-FR" sz="4000" b="1" dirty="0" err="1">
                <a:solidFill>
                  <a:srgbClr val="003399"/>
                </a:solidFill>
                <a:latin typeface="Calibri" panose="020F0502020204030204" pitchFamily="34" charset="0"/>
              </a:rPr>
              <a:t>your</a:t>
            </a:r>
            <a:r>
              <a:rPr lang="fr-FR" altLang="fr-FR" sz="4000" b="1" dirty="0">
                <a:solidFill>
                  <a:srgbClr val="003399"/>
                </a:solidFill>
                <a:latin typeface="Calibri" panose="020F0502020204030204" pitchFamily="34" charset="0"/>
              </a:rPr>
              <a:t> attention</a:t>
            </a:r>
          </a:p>
          <a:p>
            <a:pPr lvl="1" indent="-457200" fontAlgn="auto">
              <a:spcBef>
                <a:spcPts val="0"/>
              </a:spcBef>
              <a:spcAft>
                <a:spcPts val="600"/>
              </a:spcAft>
              <a:buClr>
                <a:srgbClr val="9DC41A"/>
              </a:buClr>
              <a:buSzPct val="120000"/>
              <a:defRPr/>
            </a:pP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magali.martinez@ofdt.fr</a:t>
            </a:r>
          </a:p>
          <a:p>
            <a:pPr lvl="1" indent="-457200" fontAlgn="auto">
              <a:spcBef>
                <a:spcPts val="0"/>
              </a:spcBef>
              <a:spcAft>
                <a:spcPts val="600"/>
              </a:spcAft>
              <a:buClr>
                <a:srgbClr val="9DC41A"/>
              </a:buClr>
              <a:buSzPct val="120000"/>
              <a:defRPr/>
            </a:pPr>
            <a:r>
              <a:rPr lang="en-GB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www.i-trend.eu</a:t>
            </a:r>
            <a:endParaRPr lang="en-GB" sz="4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147639"/>
            <a:ext cx="9144000" cy="129266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  <a:alpha val="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>
            <a:spAutoFit/>
          </a:bodyPr>
          <a:lstStyle/>
          <a:p>
            <a:r>
              <a:rPr lang="en-GB" sz="2200" b="1" dirty="0" smtClean="0">
                <a:solidFill>
                  <a:schemeClr val="accent2"/>
                </a:solidFill>
              </a:rPr>
              <a:t>European project JUST/2012/DPIP/AG/3641 co-financed by the Drug Prevention and Information Program of the European Union.</a:t>
            </a:r>
          </a:p>
          <a:p>
            <a:r>
              <a:rPr lang="fr-FR" sz="1200" b="1" dirty="0" smtClean="0">
                <a:solidFill>
                  <a:schemeClr val="accent2"/>
                </a:solidFill>
              </a:rPr>
              <a:t>The </a:t>
            </a:r>
            <a:r>
              <a:rPr lang="fr-FR" sz="1200" b="1" dirty="0" err="1" smtClean="0">
                <a:solidFill>
                  <a:schemeClr val="accent2"/>
                </a:solidFill>
              </a:rPr>
              <a:t>author</a:t>
            </a:r>
            <a:r>
              <a:rPr lang="fr-FR" sz="1200" b="1" dirty="0" smtClean="0">
                <a:solidFill>
                  <a:schemeClr val="accent2"/>
                </a:solidFill>
              </a:rPr>
              <a:t> </a:t>
            </a:r>
            <a:r>
              <a:rPr lang="fr-FR" sz="1200" b="1" dirty="0" err="1" smtClean="0">
                <a:solidFill>
                  <a:schemeClr val="accent2"/>
                </a:solidFill>
              </a:rPr>
              <a:t>declares</a:t>
            </a:r>
            <a:r>
              <a:rPr lang="fr-FR" sz="1200" b="1" dirty="0" smtClean="0">
                <a:solidFill>
                  <a:schemeClr val="accent2"/>
                </a:solidFill>
              </a:rPr>
              <a:t> no </a:t>
            </a:r>
            <a:r>
              <a:rPr lang="fr-FR" sz="1200" b="1" dirty="0" err="1" smtClean="0">
                <a:solidFill>
                  <a:schemeClr val="accent2"/>
                </a:solidFill>
              </a:rPr>
              <a:t>conflicts</a:t>
            </a:r>
            <a:r>
              <a:rPr lang="fr-FR" sz="1200" b="1" dirty="0" smtClean="0">
                <a:solidFill>
                  <a:schemeClr val="accent2"/>
                </a:solidFill>
              </a:rPr>
              <a:t> of </a:t>
            </a:r>
            <a:r>
              <a:rPr lang="fr-FR" sz="1200" b="1" dirty="0" err="1" smtClean="0">
                <a:solidFill>
                  <a:schemeClr val="accent2"/>
                </a:solidFill>
              </a:rPr>
              <a:t>interest</a:t>
            </a:r>
            <a:r>
              <a:rPr lang="fr-FR" sz="1200" b="1" dirty="0" smtClean="0">
                <a:solidFill>
                  <a:schemeClr val="accent2"/>
                </a:solidFill>
              </a:rPr>
              <a:t>. </a:t>
            </a:r>
          </a:p>
          <a:p>
            <a:endParaRPr lang="fr-FR" sz="2200" b="1" dirty="0" smtClean="0">
              <a:solidFill>
                <a:schemeClr val="accent2"/>
              </a:solidFill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6876256" y="3068960"/>
            <a:ext cx="2000250" cy="1387316"/>
            <a:chOff x="6804248" y="1772816"/>
            <a:chExt cx="2000250" cy="1387316"/>
          </a:xfrm>
        </p:grpSpPr>
        <p:pic>
          <p:nvPicPr>
            <p:cNvPr id="26" name="Image 25" descr="Basse_résolution_flag_yellow_low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80312" y="1772816"/>
              <a:ext cx="1296144" cy="880676"/>
            </a:xfrm>
            <a:prstGeom prst="rect">
              <a:avLst/>
            </a:prstGeom>
          </p:spPr>
        </p:pic>
        <p:sp>
          <p:nvSpPr>
            <p:cNvPr id="27" name="ZoneTexte 26"/>
            <p:cNvSpPr txBox="1"/>
            <p:nvPr/>
          </p:nvSpPr>
          <p:spPr>
            <a:xfrm>
              <a:off x="6804248" y="2636912"/>
              <a:ext cx="2000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kern="500" spc="100" dirty="0" smtClean="0">
                  <a:solidFill>
                    <a:schemeClr val="accent3"/>
                  </a:solidFill>
                </a:rPr>
                <a:t>Co-</a:t>
              </a:r>
              <a:r>
                <a:rPr lang="fr-FR" sz="1400" b="1" kern="500" spc="100" dirty="0" err="1" smtClean="0">
                  <a:solidFill>
                    <a:schemeClr val="accent3"/>
                  </a:solidFill>
                </a:rPr>
                <a:t>funded</a:t>
              </a:r>
              <a:r>
                <a:rPr lang="fr-FR" sz="1400" b="1" kern="500" spc="100" dirty="0" smtClean="0">
                  <a:solidFill>
                    <a:schemeClr val="accent3"/>
                  </a:solidFill>
                </a:rPr>
                <a:t> by  The </a:t>
              </a:r>
              <a:r>
                <a:rPr lang="fr-FR" sz="1400" b="1" kern="500" spc="100" dirty="0" err="1" smtClean="0">
                  <a:solidFill>
                    <a:schemeClr val="accent3"/>
                  </a:solidFill>
                </a:rPr>
                <a:t>European</a:t>
              </a:r>
              <a:r>
                <a:rPr lang="fr-FR" sz="1400" b="1" kern="500" spc="100" dirty="0" smtClean="0">
                  <a:solidFill>
                    <a:schemeClr val="accent3"/>
                  </a:solidFill>
                </a:rPr>
                <a:t> Union</a:t>
              </a:r>
            </a:p>
          </p:txBody>
        </p:sp>
      </p:grpSp>
      <p:pic>
        <p:nvPicPr>
          <p:cNvPr id="22" name="Image 21" descr="Logo I-TREND 72 dp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1124744"/>
            <a:ext cx="418754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5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012825"/>
          </a:xfrm>
        </p:spPr>
        <p:txBody>
          <a:bodyPr/>
          <a:lstStyle/>
          <a:p>
            <a:pPr algn="ctr"/>
            <a:r>
              <a:rPr lang="en-GB" sz="4000" dirty="0" smtClean="0"/>
              <a:t>Online Supply</a:t>
            </a:r>
            <a:endParaRPr lang="en-GB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B058B-83D6-4E35-850D-EE40A331CFE2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6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6429375"/>
            <a:ext cx="80010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5750" y="6429375"/>
            <a:ext cx="142875" cy="428625"/>
          </a:xfrm>
          <a:prstGeom prst="rect">
            <a:avLst/>
          </a:prstGeom>
          <a:solidFill>
            <a:srgbClr val="24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24358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75" y="6429375"/>
            <a:ext cx="142875" cy="428625"/>
          </a:xfrm>
          <a:prstGeom prst="rect">
            <a:avLst/>
          </a:prstGeom>
          <a:solidFill>
            <a:srgbClr val="653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6429375"/>
            <a:ext cx="142875" cy="428625"/>
          </a:xfrm>
          <a:prstGeom prst="rect">
            <a:avLst/>
          </a:prstGeom>
          <a:solidFill>
            <a:srgbClr val="9DC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174" name="ZoneTexte 9"/>
          <p:cNvSpPr txBox="1">
            <a:spLocks noChangeArrowheads="1"/>
          </p:cNvSpPr>
          <p:nvPr/>
        </p:nvSpPr>
        <p:spPr bwMode="auto">
          <a:xfrm>
            <a:off x="8429625" y="6500813"/>
            <a:ext cx="42862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fr-FR" altLang="fr-FR" sz="1400" b="1" dirty="0">
              <a:solidFill>
                <a:schemeClr val="bg1"/>
              </a:solidFill>
            </a:endParaRPr>
          </a:p>
          <a:p>
            <a:pPr algn="r"/>
            <a:endParaRPr lang="fr-FR" altLang="fr-FR" sz="900" b="1" dirty="0">
              <a:solidFill>
                <a:schemeClr val="bg1"/>
              </a:solidFill>
            </a:endParaRPr>
          </a:p>
        </p:txBody>
      </p:sp>
      <p:pic>
        <p:nvPicPr>
          <p:cNvPr id="7175" name="Image 10" descr="Logo ofdt (carré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6429375"/>
            <a:ext cx="3571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357313" y="6357938"/>
            <a:ext cx="142875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643063" y="6357938"/>
            <a:ext cx="71437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928813" y="6500813"/>
            <a:ext cx="27860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spc="300" dirty="0">
                <a:solidFill>
                  <a:schemeClr val="bg1"/>
                </a:solidFill>
                <a:cs typeface="+mn-cs"/>
              </a:rPr>
              <a:t>www.ofdt.fr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43938" y="6286500"/>
            <a:ext cx="214312" cy="21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143000" y="2210039"/>
            <a:ext cx="78581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endParaRPr lang="en-GB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584 web shops were monitored between November 2013 and May 2014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</a:pPr>
            <a:endParaRPr lang="en-GB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</a:pP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en-GB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6429375"/>
            <a:ext cx="80010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5750" y="6429375"/>
            <a:ext cx="142875" cy="428625"/>
          </a:xfrm>
          <a:prstGeom prst="rect">
            <a:avLst/>
          </a:prstGeom>
          <a:solidFill>
            <a:srgbClr val="24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24358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75" y="6429375"/>
            <a:ext cx="142875" cy="428625"/>
          </a:xfrm>
          <a:prstGeom prst="rect">
            <a:avLst/>
          </a:prstGeom>
          <a:solidFill>
            <a:srgbClr val="653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6429375"/>
            <a:ext cx="142875" cy="428625"/>
          </a:xfrm>
          <a:prstGeom prst="rect">
            <a:avLst/>
          </a:prstGeom>
          <a:solidFill>
            <a:srgbClr val="9DC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174" name="ZoneTexte 9"/>
          <p:cNvSpPr txBox="1">
            <a:spLocks noChangeArrowheads="1"/>
          </p:cNvSpPr>
          <p:nvPr/>
        </p:nvSpPr>
        <p:spPr bwMode="auto">
          <a:xfrm>
            <a:off x="8429625" y="6500813"/>
            <a:ext cx="42862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fr-FR" altLang="fr-FR" sz="1400" b="1" dirty="0">
              <a:solidFill>
                <a:schemeClr val="bg1"/>
              </a:solidFill>
            </a:endParaRPr>
          </a:p>
          <a:p>
            <a:pPr algn="r"/>
            <a:endParaRPr lang="fr-FR" altLang="fr-FR" sz="900" b="1" dirty="0">
              <a:solidFill>
                <a:schemeClr val="bg1"/>
              </a:solidFill>
            </a:endParaRPr>
          </a:p>
        </p:txBody>
      </p:sp>
      <p:pic>
        <p:nvPicPr>
          <p:cNvPr id="7175" name="Image 10" descr="Logo ofdt (carré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6429375"/>
            <a:ext cx="3571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357313" y="6357938"/>
            <a:ext cx="142875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643063" y="6357938"/>
            <a:ext cx="71437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928813" y="6500813"/>
            <a:ext cx="27860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spc="300" dirty="0">
                <a:solidFill>
                  <a:schemeClr val="bg1"/>
                </a:solidFill>
                <a:cs typeface="+mn-cs"/>
              </a:rPr>
              <a:t>www.ofdt.fr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43938" y="6286500"/>
            <a:ext cx="214312" cy="21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143000" y="2210039"/>
            <a:ext cx="78581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endParaRPr lang="en-GB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Different national situations in a global and interconnected market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</a:pPr>
            <a:endParaRPr lang="en-GB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</a:pP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en-GB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itre 12"/>
          <p:cNvSpPr>
            <a:spLocks noGrp="1"/>
          </p:cNvSpPr>
          <p:nvPr>
            <p:ph type="title"/>
          </p:nvPr>
        </p:nvSpPr>
        <p:spPr>
          <a:xfrm>
            <a:off x="130527" y="130266"/>
            <a:ext cx="8229600" cy="1143000"/>
          </a:xfrm>
        </p:spPr>
        <p:txBody>
          <a:bodyPr/>
          <a:lstStyle/>
          <a:p>
            <a:r>
              <a:rPr lang="en-GB" sz="3200" dirty="0" smtClean="0"/>
              <a:t>Learning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5013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6429375"/>
            <a:ext cx="80010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5750" y="6429375"/>
            <a:ext cx="142875" cy="428625"/>
          </a:xfrm>
          <a:prstGeom prst="rect">
            <a:avLst/>
          </a:prstGeom>
          <a:solidFill>
            <a:srgbClr val="24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24358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75" y="6429375"/>
            <a:ext cx="142875" cy="428625"/>
          </a:xfrm>
          <a:prstGeom prst="rect">
            <a:avLst/>
          </a:prstGeom>
          <a:solidFill>
            <a:srgbClr val="653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6429375"/>
            <a:ext cx="142875" cy="428625"/>
          </a:xfrm>
          <a:prstGeom prst="rect">
            <a:avLst/>
          </a:prstGeom>
          <a:solidFill>
            <a:srgbClr val="9DC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174" name="ZoneTexte 9"/>
          <p:cNvSpPr txBox="1">
            <a:spLocks noChangeArrowheads="1"/>
          </p:cNvSpPr>
          <p:nvPr/>
        </p:nvSpPr>
        <p:spPr bwMode="auto">
          <a:xfrm>
            <a:off x="8429625" y="6500813"/>
            <a:ext cx="42862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fr-FR" altLang="fr-FR" sz="1400" b="1" dirty="0">
              <a:solidFill>
                <a:schemeClr val="bg1"/>
              </a:solidFill>
            </a:endParaRPr>
          </a:p>
          <a:p>
            <a:pPr algn="r"/>
            <a:endParaRPr lang="fr-FR" altLang="fr-FR" sz="900" b="1" dirty="0">
              <a:solidFill>
                <a:schemeClr val="bg1"/>
              </a:solidFill>
            </a:endParaRPr>
          </a:p>
        </p:txBody>
      </p:sp>
      <p:pic>
        <p:nvPicPr>
          <p:cNvPr id="7175" name="Image 10" descr="Logo ofdt (carré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6429375"/>
            <a:ext cx="3571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357313" y="6357938"/>
            <a:ext cx="142875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643063" y="6357938"/>
            <a:ext cx="71437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928813" y="6500813"/>
            <a:ext cx="27860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spc="300" dirty="0">
                <a:solidFill>
                  <a:schemeClr val="bg1"/>
                </a:solidFill>
                <a:cs typeface="+mn-cs"/>
              </a:rPr>
              <a:t>www.ofdt.fr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43938" y="6286500"/>
            <a:ext cx="214312" cy="21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285875" y="1536174"/>
            <a:ext cx="771525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SzPct val="120000"/>
            </a:pPr>
            <a:endParaRPr lang="en-GB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The number of web shops per national languages varies a lot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FR= 96 / The NL = 22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</a:pPr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Web shops in English are predominant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UK = </a:t>
            </a: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244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40000"/>
            </a:pP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itre 12"/>
          <p:cNvSpPr>
            <a:spLocks noGrp="1"/>
          </p:cNvSpPr>
          <p:nvPr>
            <p:ph type="title"/>
          </p:nvPr>
        </p:nvSpPr>
        <p:spPr>
          <a:xfrm>
            <a:off x="130526" y="130266"/>
            <a:ext cx="9013473" cy="1143000"/>
          </a:xfrm>
        </p:spPr>
        <p:txBody>
          <a:bodyPr/>
          <a:lstStyle/>
          <a:p>
            <a:r>
              <a:rPr lang="en-GB" sz="3200" dirty="0" smtClean="0"/>
              <a:t>Learning – distribution of web shops per country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01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95401" y="2736502"/>
            <a:ext cx="76074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Some countries have more 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than other </a:t>
            </a: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websites with an IP address located on their own territory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30526" y="130266"/>
            <a:ext cx="9013473" cy="1143000"/>
          </a:xfrm>
        </p:spPr>
        <p:txBody>
          <a:bodyPr/>
          <a:lstStyle/>
          <a:p>
            <a:r>
              <a:rPr lang="en-GB" sz="3200" dirty="0" smtClean="0"/>
              <a:t>Learning – web shops and IP geographic location </a:t>
            </a:r>
            <a:endParaRPr lang="en-GB" sz="3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3AC3C-1C63-41EC-A217-98CB4EDFF895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8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DT">
  <a:themeElements>
    <a:clrScheme name="OFD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7867E"/>
      </a:accent1>
      <a:accent2>
        <a:srgbClr val="90B420"/>
      </a:accent2>
      <a:accent3>
        <a:srgbClr val="243588"/>
      </a:accent3>
      <a:accent4>
        <a:srgbClr val="4A2683"/>
      </a:accent4>
      <a:accent5>
        <a:srgbClr val="9B83BC"/>
      </a:accent5>
      <a:accent6>
        <a:srgbClr val="DF006E"/>
      </a:accent6>
      <a:hlink>
        <a:srgbClr val="0000FF"/>
      </a:hlink>
      <a:folHlink>
        <a:srgbClr val="80008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D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87867E"/>
    </a:accent1>
    <a:accent2>
      <a:srgbClr val="90B420"/>
    </a:accent2>
    <a:accent3>
      <a:srgbClr val="243588"/>
    </a:accent3>
    <a:accent4>
      <a:srgbClr val="4A2683"/>
    </a:accent4>
    <a:accent5>
      <a:srgbClr val="9B83BC"/>
    </a:accent5>
    <a:accent6>
      <a:srgbClr val="DF006E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D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87867E"/>
    </a:accent1>
    <a:accent2>
      <a:srgbClr val="90B420"/>
    </a:accent2>
    <a:accent3>
      <a:srgbClr val="243588"/>
    </a:accent3>
    <a:accent4>
      <a:srgbClr val="4A2683"/>
    </a:accent4>
    <a:accent5>
      <a:srgbClr val="9B83BC"/>
    </a:accent5>
    <a:accent6>
      <a:srgbClr val="DF006E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D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87867E"/>
    </a:accent1>
    <a:accent2>
      <a:srgbClr val="90B420"/>
    </a:accent2>
    <a:accent3>
      <a:srgbClr val="243588"/>
    </a:accent3>
    <a:accent4>
      <a:srgbClr val="4A2683"/>
    </a:accent4>
    <a:accent5>
      <a:srgbClr val="9B83BC"/>
    </a:accent5>
    <a:accent6>
      <a:srgbClr val="DF006E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D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87867E"/>
    </a:accent1>
    <a:accent2>
      <a:srgbClr val="90B420"/>
    </a:accent2>
    <a:accent3>
      <a:srgbClr val="243588"/>
    </a:accent3>
    <a:accent4>
      <a:srgbClr val="4A2683"/>
    </a:accent4>
    <a:accent5>
      <a:srgbClr val="9B83BC"/>
    </a:accent5>
    <a:accent6>
      <a:srgbClr val="DF006E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D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87867E"/>
    </a:accent1>
    <a:accent2>
      <a:srgbClr val="90B420"/>
    </a:accent2>
    <a:accent3>
      <a:srgbClr val="243588"/>
    </a:accent3>
    <a:accent4>
      <a:srgbClr val="4A2683"/>
    </a:accent4>
    <a:accent5>
      <a:srgbClr val="9B83BC"/>
    </a:accent5>
    <a:accent6>
      <a:srgbClr val="DF006E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D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87867E"/>
    </a:accent1>
    <a:accent2>
      <a:srgbClr val="90B420"/>
    </a:accent2>
    <a:accent3>
      <a:srgbClr val="243588"/>
    </a:accent3>
    <a:accent4>
      <a:srgbClr val="4A2683"/>
    </a:accent4>
    <a:accent5>
      <a:srgbClr val="9B83BC"/>
    </a:accent5>
    <a:accent6>
      <a:srgbClr val="DF006E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Masque Powepoint OFDT 2014</Template>
  <TotalTime>8477</TotalTime>
  <Words>1022</Words>
  <Application>Microsoft Office PowerPoint</Application>
  <PresentationFormat>On-screen Show (4:3)</PresentationFormat>
  <Paragraphs>265</Paragraphs>
  <Slides>41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Courier New</vt:lpstr>
      <vt:lpstr>Arial MT</vt:lpstr>
      <vt:lpstr>MS PGothic</vt:lpstr>
      <vt:lpstr>Wingdings</vt:lpstr>
      <vt:lpstr>Arial MT Bl</vt:lpstr>
      <vt:lpstr>OFDT</vt:lpstr>
      <vt:lpstr>Internet, Broadcast tool for the NPS supply and prevention tool for the NPS demand </vt:lpstr>
      <vt:lpstr>PowerPoint Presentation</vt:lpstr>
      <vt:lpstr>Digital monitoring –  The I-TREND project </vt:lpstr>
      <vt:lpstr>PowerPoint Presentation</vt:lpstr>
      <vt:lpstr>Online Supply</vt:lpstr>
      <vt:lpstr>PowerPoint Presentation</vt:lpstr>
      <vt:lpstr>Learning</vt:lpstr>
      <vt:lpstr>Learning – distribution of web shops per country</vt:lpstr>
      <vt:lpstr>Learning – web shops and IP geographic location </vt:lpstr>
      <vt:lpstr>PowerPoint Presentation</vt:lpstr>
      <vt:lpstr>Learning – web shops and IP geographic location </vt:lpstr>
      <vt:lpstr>PowerPoint Presentation</vt:lpstr>
      <vt:lpstr>Learning – web shops and IP geographic location </vt:lpstr>
      <vt:lpstr>PowerPoint Presentation</vt:lpstr>
      <vt:lpstr>PowerPoint Presentation</vt:lpstr>
      <vt:lpstr>PowerPoint Presentation</vt:lpstr>
      <vt:lpstr>Type of web shops per country</vt:lpstr>
      <vt:lpstr>Research Chemical shops</vt:lpstr>
      <vt:lpstr>Commercial shops (smart, herbal, ….)</vt:lpstr>
      <vt:lpstr>PowerPoint Presentation</vt:lpstr>
      <vt:lpstr>Type of  web shops per country</vt:lpstr>
      <vt:lpstr>Online Demand or The digital audience of NPS</vt:lpstr>
      <vt:lpstr>PowerPoint Presentation</vt:lpstr>
      <vt:lpstr>Learning </vt:lpstr>
      <vt:lpstr>Cathinones in France</vt:lpstr>
      <vt:lpstr>Cathinones in France, plus 3-MMC</vt:lpstr>
      <vt:lpstr>Learning</vt:lpstr>
      <vt:lpstr>Learning </vt:lpstr>
      <vt:lpstr>In the Netherlands – Phenethelamines</vt:lpstr>
      <vt:lpstr>In Poland - Cathinones</vt:lpstr>
      <vt:lpstr>In The United Kingdom – All substances</vt:lpstr>
      <vt:lpstr>Learning </vt:lpstr>
      <vt:lpstr>Internet as a prevention tool against NPS</vt:lpstr>
      <vt:lpstr>PowerPoint Presentation</vt:lpstr>
      <vt:lpstr>PowerPoint Presentation</vt:lpstr>
      <vt:lpstr>None or very few experiences</vt:lpstr>
      <vt:lpstr>None or very few experiences</vt:lpstr>
      <vt:lpstr>None or very few experiences</vt:lpstr>
      <vt:lpstr>None or very few experiences</vt:lpstr>
      <vt:lpstr>Internet as a prevention tool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 présentation</dc:title>
  <dc:creator>frmil</dc:creator>
  <cp:lastModifiedBy>DEMICI Vica</cp:lastModifiedBy>
  <cp:revision>696</cp:revision>
  <cp:lastPrinted>2014-10-30T00:21:35Z</cp:lastPrinted>
  <dcterms:created xsi:type="dcterms:W3CDTF">2012-08-28T12:42:45Z</dcterms:created>
  <dcterms:modified xsi:type="dcterms:W3CDTF">2016-11-21T20:13:27Z</dcterms:modified>
</cp:coreProperties>
</file>