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7"/>
  </p:notesMasterIdLst>
  <p:sldIdLst>
    <p:sldId id="261" r:id="rId5"/>
    <p:sldId id="262" r:id="rId6"/>
    <p:sldId id="290" r:id="rId7"/>
    <p:sldId id="291" r:id="rId8"/>
    <p:sldId id="266" r:id="rId9"/>
    <p:sldId id="315" r:id="rId10"/>
    <p:sldId id="283" r:id="rId11"/>
    <p:sldId id="322" r:id="rId12"/>
    <p:sldId id="323" r:id="rId13"/>
    <p:sldId id="297" r:id="rId14"/>
    <p:sldId id="316" r:id="rId15"/>
    <p:sldId id="320" r:id="rId16"/>
    <p:sldId id="317" r:id="rId17"/>
    <p:sldId id="313" r:id="rId18"/>
    <p:sldId id="325" r:id="rId19"/>
    <p:sldId id="326" r:id="rId20"/>
    <p:sldId id="302" r:id="rId21"/>
    <p:sldId id="285" r:id="rId22"/>
    <p:sldId id="321" r:id="rId23"/>
    <p:sldId id="303" r:id="rId24"/>
    <p:sldId id="275" r:id="rId25"/>
    <p:sldId id="324"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p:scale>
          <a:sx n="60" d="100"/>
          <a:sy n="60" d="100"/>
        </p:scale>
        <p:origin x="-142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jonknight\Downloads\charts%20for%20annual%20stats%20present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jonknight\Downloads\charts%20for%20annual%20stats%20present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Number of new presentations (club drugs)</a:t>
            </a:r>
          </a:p>
        </c:rich>
      </c:tx>
      <c:layout>
        <c:manualLayout>
          <c:xMode val="edge"/>
          <c:yMode val="edge"/>
          <c:x val="0.24700580966704999"/>
          <c:y val="3.2910796633127501E-2"/>
        </c:manualLayout>
      </c:layout>
      <c:overlay val="0"/>
      <c:spPr>
        <a:noFill/>
        <a:ln>
          <a:noFill/>
        </a:ln>
        <a:effectLst/>
      </c:spPr>
    </c:title>
    <c:autoTitleDeleted val="0"/>
    <c:plotArea>
      <c:layout/>
      <c:lineChart>
        <c:grouping val="standard"/>
        <c:varyColors val="0"/>
        <c:ser>
          <c:idx val="0"/>
          <c:order val="0"/>
          <c:tx>
            <c:strRef>
              <c:f>Sheet1!$C$18</c:f>
              <c:strCache>
                <c:ptCount val="1"/>
                <c:pt idx="0">
                  <c:v>Ecstasy</c:v>
                </c:pt>
              </c:strCache>
            </c:strRef>
          </c:tx>
          <c:spPr>
            <a:ln w="28575" cap="rnd">
              <a:solidFill>
                <a:schemeClr val="accent1"/>
              </a:solidFill>
              <a:round/>
            </a:ln>
            <a:effectLst/>
          </c:spPr>
          <c:marker>
            <c:symbol val="none"/>
          </c:marker>
          <c:cat>
            <c:strRef>
              <c:f>Sheet1!$D$17:$J$17</c:f>
              <c:strCache>
                <c:ptCount val="7"/>
                <c:pt idx="0">
                  <c:v>2009-10</c:v>
                </c:pt>
                <c:pt idx="1">
                  <c:v>2010-11</c:v>
                </c:pt>
                <c:pt idx="2">
                  <c:v>2011-12</c:v>
                </c:pt>
                <c:pt idx="3">
                  <c:v>2012-13</c:v>
                </c:pt>
                <c:pt idx="4">
                  <c:v>2013-14</c:v>
                </c:pt>
                <c:pt idx="5">
                  <c:v>2014-15</c:v>
                </c:pt>
                <c:pt idx="6">
                  <c:v>2015-16</c:v>
                </c:pt>
              </c:strCache>
            </c:strRef>
          </c:cat>
          <c:val>
            <c:numRef>
              <c:f>Sheet1!$D$18:$J$18</c:f>
              <c:numCache>
                <c:formatCode>#,##0</c:formatCode>
                <c:ptCount val="7"/>
                <c:pt idx="0">
                  <c:v>1756</c:v>
                </c:pt>
                <c:pt idx="1">
                  <c:v>1284</c:v>
                </c:pt>
                <c:pt idx="2">
                  <c:v>1267</c:v>
                </c:pt>
                <c:pt idx="3">
                  <c:v>1329</c:v>
                </c:pt>
                <c:pt idx="4">
                  <c:v>1214</c:v>
                </c:pt>
                <c:pt idx="5">
                  <c:v>1284</c:v>
                </c:pt>
                <c:pt idx="6">
                  <c:v>1318</c:v>
                </c:pt>
              </c:numCache>
            </c:numRef>
          </c:val>
          <c:smooth val="0"/>
        </c:ser>
        <c:ser>
          <c:idx val="1"/>
          <c:order val="1"/>
          <c:tx>
            <c:strRef>
              <c:f>Sheet1!$C$19</c:f>
              <c:strCache>
                <c:ptCount val="1"/>
                <c:pt idx="0">
                  <c:v>Ketamine</c:v>
                </c:pt>
              </c:strCache>
            </c:strRef>
          </c:tx>
          <c:spPr>
            <a:ln w="28575" cap="rnd">
              <a:solidFill>
                <a:schemeClr val="accent2"/>
              </a:solidFill>
              <a:round/>
            </a:ln>
            <a:effectLst/>
          </c:spPr>
          <c:marker>
            <c:symbol val="none"/>
          </c:marker>
          <c:cat>
            <c:strRef>
              <c:f>Sheet1!$D$17:$J$17</c:f>
              <c:strCache>
                <c:ptCount val="7"/>
                <c:pt idx="0">
                  <c:v>2009-10</c:v>
                </c:pt>
                <c:pt idx="1">
                  <c:v>2010-11</c:v>
                </c:pt>
                <c:pt idx="2">
                  <c:v>2011-12</c:v>
                </c:pt>
                <c:pt idx="3">
                  <c:v>2012-13</c:v>
                </c:pt>
                <c:pt idx="4">
                  <c:v>2013-14</c:v>
                </c:pt>
                <c:pt idx="5">
                  <c:v>2014-15</c:v>
                </c:pt>
                <c:pt idx="6">
                  <c:v>2015-16</c:v>
                </c:pt>
              </c:strCache>
            </c:strRef>
          </c:cat>
          <c:val>
            <c:numRef>
              <c:f>Sheet1!$D$19:$J$19</c:f>
              <c:numCache>
                <c:formatCode>General</c:formatCode>
                <c:ptCount val="7"/>
                <c:pt idx="0">
                  <c:v>742</c:v>
                </c:pt>
                <c:pt idx="1">
                  <c:v>927</c:v>
                </c:pt>
                <c:pt idx="2">
                  <c:v>844</c:v>
                </c:pt>
                <c:pt idx="3">
                  <c:v>969</c:v>
                </c:pt>
                <c:pt idx="4" formatCode="#,##0">
                  <c:v>1043</c:v>
                </c:pt>
                <c:pt idx="5">
                  <c:v>426</c:v>
                </c:pt>
                <c:pt idx="6">
                  <c:v>550</c:v>
                </c:pt>
              </c:numCache>
            </c:numRef>
          </c:val>
          <c:smooth val="0"/>
        </c:ser>
        <c:ser>
          <c:idx val="2"/>
          <c:order val="2"/>
          <c:tx>
            <c:strRef>
              <c:f>Sheet1!$C$20</c:f>
              <c:strCache>
                <c:ptCount val="1"/>
                <c:pt idx="0">
                  <c:v>GHB/GBL</c:v>
                </c:pt>
              </c:strCache>
            </c:strRef>
          </c:tx>
          <c:spPr>
            <a:ln w="28575" cap="rnd">
              <a:solidFill>
                <a:schemeClr val="accent3"/>
              </a:solidFill>
              <a:round/>
            </a:ln>
            <a:effectLst/>
          </c:spPr>
          <c:marker>
            <c:symbol val="none"/>
          </c:marker>
          <c:cat>
            <c:strRef>
              <c:f>Sheet1!$D$17:$J$17</c:f>
              <c:strCache>
                <c:ptCount val="7"/>
                <c:pt idx="0">
                  <c:v>2009-10</c:v>
                </c:pt>
                <c:pt idx="1">
                  <c:v>2010-11</c:v>
                </c:pt>
                <c:pt idx="2">
                  <c:v>2011-12</c:v>
                </c:pt>
                <c:pt idx="3">
                  <c:v>2012-13</c:v>
                </c:pt>
                <c:pt idx="4">
                  <c:v>2013-14</c:v>
                </c:pt>
                <c:pt idx="5">
                  <c:v>2014-15</c:v>
                </c:pt>
                <c:pt idx="6">
                  <c:v>2015-16</c:v>
                </c:pt>
              </c:strCache>
            </c:strRef>
          </c:cat>
          <c:val>
            <c:numRef>
              <c:f>Sheet1!$D$20:$J$20</c:f>
              <c:numCache>
                <c:formatCode>General</c:formatCode>
                <c:ptCount val="7"/>
                <c:pt idx="0">
                  <c:v>148</c:v>
                </c:pt>
                <c:pt idx="1">
                  <c:v>145</c:v>
                </c:pt>
                <c:pt idx="2">
                  <c:v>201</c:v>
                </c:pt>
                <c:pt idx="3">
                  <c:v>246</c:v>
                </c:pt>
                <c:pt idx="4">
                  <c:v>255</c:v>
                </c:pt>
                <c:pt idx="5">
                  <c:v>321</c:v>
                </c:pt>
                <c:pt idx="6">
                  <c:v>389</c:v>
                </c:pt>
              </c:numCache>
            </c:numRef>
          </c:val>
          <c:smooth val="0"/>
        </c:ser>
        <c:ser>
          <c:idx val="3"/>
          <c:order val="3"/>
          <c:tx>
            <c:strRef>
              <c:f>Sheet1!$C$21</c:f>
              <c:strCache>
                <c:ptCount val="1"/>
                <c:pt idx="0">
                  <c:v>Methamphetamine</c:v>
                </c:pt>
              </c:strCache>
            </c:strRef>
          </c:tx>
          <c:spPr>
            <a:ln w="28575" cap="rnd">
              <a:solidFill>
                <a:schemeClr val="accent4"/>
              </a:solidFill>
              <a:round/>
            </a:ln>
            <a:effectLst/>
          </c:spPr>
          <c:marker>
            <c:symbol val="none"/>
          </c:marker>
          <c:cat>
            <c:strRef>
              <c:f>Sheet1!$D$17:$J$17</c:f>
              <c:strCache>
                <c:ptCount val="7"/>
                <c:pt idx="0">
                  <c:v>2009-10</c:v>
                </c:pt>
                <c:pt idx="1">
                  <c:v>2010-11</c:v>
                </c:pt>
                <c:pt idx="2">
                  <c:v>2011-12</c:v>
                </c:pt>
                <c:pt idx="3">
                  <c:v>2012-13</c:v>
                </c:pt>
                <c:pt idx="4">
                  <c:v>2013-14</c:v>
                </c:pt>
                <c:pt idx="5">
                  <c:v>2014-15</c:v>
                </c:pt>
                <c:pt idx="6">
                  <c:v>2015-16</c:v>
                </c:pt>
              </c:strCache>
            </c:strRef>
          </c:cat>
          <c:val>
            <c:numRef>
              <c:f>Sheet1!$D$21:$J$21</c:f>
              <c:numCache>
                <c:formatCode>General</c:formatCode>
                <c:ptCount val="7"/>
                <c:pt idx="0">
                  <c:v>81</c:v>
                </c:pt>
                <c:pt idx="1">
                  <c:v>87</c:v>
                </c:pt>
                <c:pt idx="2">
                  <c:v>131</c:v>
                </c:pt>
                <c:pt idx="3">
                  <c:v>223</c:v>
                </c:pt>
                <c:pt idx="4">
                  <c:v>254</c:v>
                </c:pt>
                <c:pt idx="5">
                  <c:v>323</c:v>
                </c:pt>
                <c:pt idx="6">
                  <c:v>325</c:v>
                </c:pt>
              </c:numCache>
            </c:numRef>
          </c:val>
          <c:smooth val="0"/>
        </c:ser>
        <c:ser>
          <c:idx val="4"/>
          <c:order val="4"/>
          <c:tx>
            <c:strRef>
              <c:f>Sheet1!$C$22</c:f>
              <c:strCache>
                <c:ptCount val="1"/>
                <c:pt idx="0">
                  <c:v>Mephedrone</c:v>
                </c:pt>
              </c:strCache>
            </c:strRef>
          </c:tx>
          <c:spPr>
            <a:ln w="28575" cap="rnd">
              <a:solidFill>
                <a:schemeClr val="accent5"/>
              </a:solidFill>
              <a:round/>
            </a:ln>
            <a:effectLst/>
          </c:spPr>
          <c:marker>
            <c:symbol val="none"/>
          </c:marker>
          <c:cat>
            <c:strRef>
              <c:f>Sheet1!$D$17:$J$17</c:f>
              <c:strCache>
                <c:ptCount val="7"/>
                <c:pt idx="0">
                  <c:v>2009-10</c:v>
                </c:pt>
                <c:pt idx="1">
                  <c:v>2010-11</c:v>
                </c:pt>
                <c:pt idx="2">
                  <c:v>2011-12</c:v>
                </c:pt>
                <c:pt idx="3">
                  <c:v>2012-13</c:v>
                </c:pt>
                <c:pt idx="4">
                  <c:v>2013-14</c:v>
                </c:pt>
                <c:pt idx="5">
                  <c:v>2014-15</c:v>
                </c:pt>
                <c:pt idx="6">
                  <c:v>2015-16</c:v>
                </c:pt>
              </c:strCache>
            </c:strRef>
          </c:cat>
          <c:val>
            <c:numRef>
              <c:f>Sheet1!$D$22:$J$22</c:f>
              <c:numCache>
                <c:formatCode>General</c:formatCode>
                <c:ptCount val="7"/>
                <c:pt idx="1">
                  <c:v>953</c:v>
                </c:pt>
                <c:pt idx="2" formatCode="#,##0">
                  <c:v>1044</c:v>
                </c:pt>
                <c:pt idx="3" formatCode="#,##0">
                  <c:v>1836</c:v>
                </c:pt>
                <c:pt idx="4" formatCode="#,##0">
                  <c:v>1895</c:v>
                </c:pt>
                <c:pt idx="5" formatCode="#,##0">
                  <c:v>2024</c:v>
                </c:pt>
                <c:pt idx="6" formatCode="#,##0">
                  <c:v>1647</c:v>
                </c:pt>
              </c:numCache>
            </c:numRef>
          </c:val>
          <c:smooth val="0"/>
        </c:ser>
        <c:ser>
          <c:idx val="5"/>
          <c:order val="5"/>
          <c:tx>
            <c:strRef>
              <c:f>Sheet1!$C$23</c:f>
              <c:strCache>
                <c:ptCount val="1"/>
                <c:pt idx="0">
                  <c:v>New psychoactive substances</c:v>
                </c:pt>
              </c:strCache>
            </c:strRef>
          </c:tx>
          <c:spPr>
            <a:ln w="28575" cap="rnd">
              <a:solidFill>
                <a:schemeClr val="accent6"/>
              </a:solidFill>
              <a:round/>
            </a:ln>
            <a:effectLst/>
          </c:spPr>
          <c:marker>
            <c:symbol val="none"/>
          </c:marker>
          <c:cat>
            <c:strRef>
              <c:f>Sheet1!$D$17:$J$17</c:f>
              <c:strCache>
                <c:ptCount val="7"/>
                <c:pt idx="0">
                  <c:v>2009-10</c:v>
                </c:pt>
                <c:pt idx="1">
                  <c:v>2010-11</c:v>
                </c:pt>
                <c:pt idx="2">
                  <c:v>2011-12</c:v>
                </c:pt>
                <c:pt idx="3">
                  <c:v>2012-13</c:v>
                </c:pt>
                <c:pt idx="4">
                  <c:v>2013-14</c:v>
                </c:pt>
                <c:pt idx="5">
                  <c:v>2014-15</c:v>
                </c:pt>
                <c:pt idx="6">
                  <c:v>2015-16</c:v>
                </c:pt>
              </c:strCache>
            </c:strRef>
          </c:cat>
          <c:val>
            <c:numRef>
              <c:f>Sheet1!$D$23:$J$23</c:f>
              <c:numCache>
                <c:formatCode>General</c:formatCode>
                <c:ptCount val="7"/>
                <c:pt idx="4">
                  <c:v>320</c:v>
                </c:pt>
                <c:pt idx="5" formatCode="#,##0">
                  <c:v>1154</c:v>
                </c:pt>
                <c:pt idx="6" formatCode="#,##0">
                  <c:v>2042</c:v>
                </c:pt>
              </c:numCache>
            </c:numRef>
          </c:val>
          <c:smooth val="0"/>
        </c:ser>
        <c:dLbls>
          <c:showLegendKey val="0"/>
          <c:showVal val="0"/>
          <c:showCatName val="0"/>
          <c:showSerName val="0"/>
          <c:showPercent val="0"/>
          <c:showBubbleSize val="0"/>
        </c:dLbls>
        <c:marker val="1"/>
        <c:smooth val="0"/>
        <c:axId val="139388800"/>
        <c:axId val="139390336"/>
      </c:lineChart>
      <c:catAx>
        <c:axId val="1393888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9390336"/>
        <c:crosses val="autoZero"/>
        <c:auto val="1"/>
        <c:lblAlgn val="ctr"/>
        <c:lblOffset val="100"/>
        <c:noMultiLvlLbl val="0"/>
      </c:catAx>
      <c:valAx>
        <c:axId val="139390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13938880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a:pPr>
            <a:r>
              <a:rPr lang="en-US"/>
              <a:t>number of NPS presentations by effect </a:t>
            </a:r>
          </a:p>
        </c:rich>
      </c:tx>
      <c:overlay val="0"/>
      <c:spPr>
        <a:noFill/>
        <a:ln>
          <a:noFill/>
        </a:ln>
        <a:effectLst/>
      </c:spPr>
    </c:title>
    <c:autoTitleDeleted val="0"/>
    <c:plotArea>
      <c:layout/>
      <c:barChart>
        <c:barDir val="col"/>
        <c:grouping val="clustered"/>
        <c:varyColors val="0"/>
        <c:ser>
          <c:idx val="0"/>
          <c:order val="0"/>
          <c:tx>
            <c:strRef>
              <c:f>Sheet1!$H$26</c:f>
              <c:strCache>
                <c:ptCount val="1"/>
                <c:pt idx="0">
                  <c:v>2013-14</c:v>
                </c:pt>
              </c:strCache>
            </c:strRef>
          </c:tx>
          <c:spPr>
            <a:solidFill>
              <a:schemeClr val="accent1">
                <a:shade val="65000"/>
              </a:schemeClr>
            </a:solidFill>
            <a:ln>
              <a:noFill/>
            </a:ln>
            <a:effectLst/>
          </c:spPr>
          <c:invertIfNegative val="0"/>
          <c:cat>
            <c:strRef>
              <c:f>Sheet1!$C$27:$C$32</c:f>
              <c:strCache>
                <c:ptCount val="6"/>
                <c:pt idx="0">
                  <c:v>Predominantly stimulant</c:v>
                </c:pt>
                <c:pt idx="1">
                  <c:v>Other</c:v>
                </c:pt>
                <c:pt idx="2">
                  <c:v>Predominantly cannabinoid</c:v>
                </c:pt>
                <c:pt idx="3">
                  <c:v>Predominantly hallucinogenic</c:v>
                </c:pt>
                <c:pt idx="4">
                  <c:v>Predominantly sedative/opioid</c:v>
                </c:pt>
                <c:pt idx="5">
                  <c:v>Predominantly dissociative</c:v>
                </c:pt>
              </c:strCache>
            </c:strRef>
          </c:cat>
          <c:val>
            <c:numRef>
              <c:f>Sheet1!$H$27:$H$32</c:f>
              <c:numCache>
                <c:formatCode>General</c:formatCode>
                <c:ptCount val="6"/>
                <c:pt idx="0">
                  <c:v>141</c:v>
                </c:pt>
                <c:pt idx="1">
                  <c:v>77</c:v>
                </c:pt>
                <c:pt idx="2">
                  <c:v>67</c:v>
                </c:pt>
                <c:pt idx="3">
                  <c:v>19</c:v>
                </c:pt>
                <c:pt idx="4">
                  <c:v>14</c:v>
                </c:pt>
                <c:pt idx="5">
                  <c:v>12</c:v>
                </c:pt>
              </c:numCache>
            </c:numRef>
          </c:val>
        </c:ser>
        <c:ser>
          <c:idx val="1"/>
          <c:order val="1"/>
          <c:tx>
            <c:strRef>
              <c:f>Sheet1!$I$26</c:f>
              <c:strCache>
                <c:ptCount val="1"/>
                <c:pt idx="0">
                  <c:v>2014-15</c:v>
                </c:pt>
              </c:strCache>
            </c:strRef>
          </c:tx>
          <c:spPr>
            <a:solidFill>
              <a:schemeClr val="accent1"/>
            </a:solidFill>
            <a:ln>
              <a:noFill/>
            </a:ln>
            <a:effectLst/>
          </c:spPr>
          <c:invertIfNegative val="0"/>
          <c:cat>
            <c:strRef>
              <c:f>Sheet1!$C$27:$C$32</c:f>
              <c:strCache>
                <c:ptCount val="6"/>
                <c:pt idx="0">
                  <c:v>Predominantly stimulant</c:v>
                </c:pt>
                <c:pt idx="1">
                  <c:v>Other</c:v>
                </c:pt>
                <c:pt idx="2">
                  <c:v>Predominantly cannabinoid</c:v>
                </c:pt>
                <c:pt idx="3">
                  <c:v>Predominantly hallucinogenic</c:v>
                </c:pt>
                <c:pt idx="4">
                  <c:v>Predominantly sedative/opioid</c:v>
                </c:pt>
                <c:pt idx="5">
                  <c:v>Predominantly dissociative</c:v>
                </c:pt>
              </c:strCache>
            </c:strRef>
          </c:cat>
          <c:val>
            <c:numRef>
              <c:f>Sheet1!$I$27:$I$32</c:f>
              <c:numCache>
                <c:formatCode>General</c:formatCode>
                <c:ptCount val="6"/>
                <c:pt idx="0">
                  <c:v>346</c:v>
                </c:pt>
                <c:pt idx="1">
                  <c:v>262</c:v>
                </c:pt>
                <c:pt idx="2">
                  <c:v>449</c:v>
                </c:pt>
                <c:pt idx="3">
                  <c:v>56</c:v>
                </c:pt>
                <c:pt idx="4">
                  <c:v>65</c:v>
                </c:pt>
                <c:pt idx="5">
                  <c:v>18</c:v>
                </c:pt>
              </c:numCache>
            </c:numRef>
          </c:val>
        </c:ser>
        <c:ser>
          <c:idx val="2"/>
          <c:order val="2"/>
          <c:tx>
            <c:strRef>
              <c:f>Sheet1!$J$26</c:f>
              <c:strCache>
                <c:ptCount val="1"/>
                <c:pt idx="0">
                  <c:v>2015-16</c:v>
                </c:pt>
              </c:strCache>
            </c:strRef>
          </c:tx>
          <c:spPr>
            <a:solidFill>
              <a:schemeClr val="accent1">
                <a:tint val="65000"/>
              </a:schemeClr>
            </a:solidFill>
            <a:ln>
              <a:noFill/>
            </a:ln>
            <a:effectLst/>
          </c:spPr>
          <c:invertIfNegative val="0"/>
          <c:cat>
            <c:strRef>
              <c:f>Sheet1!$C$27:$C$32</c:f>
              <c:strCache>
                <c:ptCount val="6"/>
                <c:pt idx="0">
                  <c:v>Predominantly stimulant</c:v>
                </c:pt>
                <c:pt idx="1">
                  <c:v>Other</c:v>
                </c:pt>
                <c:pt idx="2">
                  <c:v>Predominantly cannabinoid</c:v>
                </c:pt>
                <c:pt idx="3">
                  <c:v>Predominantly hallucinogenic</c:v>
                </c:pt>
                <c:pt idx="4">
                  <c:v>Predominantly sedative/opioid</c:v>
                </c:pt>
                <c:pt idx="5">
                  <c:v>Predominantly dissociative</c:v>
                </c:pt>
              </c:strCache>
            </c:strRef>
          </c:cat>
          <c:val>
            <c:numRef>
              <c:f>Sheet1!$J$27:$J$32</c:f>
              <c:numCache>
                <c:formatCode>General</c:formatCode>
                <c:ptCount val="6"/>
                <c:pt idx="0">
                  <c:v>414</c:v>
                </c:pt>
                <c:pt idx="1">
                  <c:v>451</c:v>
                </c:pt>
                <c:pt idx="2" formatCode="#,##0">
                  <c:v>1024</c:v>
                </c:pt>
                <c:pt idx="3">
                  <c:v>83</c:v>
                </c:pt>
                <c:pt idx="4">
                  <c:v>94</c:v>
                </c:pt>
                <c:pt idx="5">
                  <c:v>27</c:v>
                </c:pt>
              </c:numCache>
            </c:numRef>
          </c:val>
        </c:ser>
        <c:dLbls>
          <c:showLegendKey val="0"/>
          <c:showVal val="0"/>
          <c:showCatName val="0"/>
          <c:showSerName val="0"/>
          <c:showPercent val="0"/>
          <c:showBubbleSize val="0"/>
        </c:dLbls>
        <c:gapWidth val="219"/>
        <c:overlap val="-27"/>
        <c:axId val="146052224"/>
        <c:axId val="146053760"/>
      </c:barChart>
      <c:catAx>
        <c:axId val="14605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6053760"/>
        <c:crosses val="autoZero"/>
        <c:auto val="1"/>
        <c:lblAlgn val="ctr"/>
        <c:lblOffset val="100"/>
        <c:noMultiLvlLbl val="0"/>
      </c:catAx>
      <c:valAx>
        <c:axId val="14605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46052224"/>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11/21/2016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latest Smoking, Drinking and Drug Use survey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414196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we highlight which of these are NPS?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extLst>
      <p:ext uri="{BB962C8B-B14F-4D97-AF65-F5344CB8AC3E}">
        <p14:creationId xmlns:p14="http://schemas.microsoft.com/office/powerpoint/2010/main" val="94977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CSEW tells us that 3.6% of men aged 16 to 24 had used an NPS in the last year.</a:t>
            </a:r>
          </a:p>
          <a:p>
            <a:r>
              <a:rPr lang="en-GB" dirty="0" smtClean="0"/>
              <a:t>Home Office’s New Psychoactive Substances in England: A review of the evidence (2014)</a:t>
            </a:r>
          </a:p>
          <a:p>
            <a:r>
              <a:rPr lang="en-GB" dirty="0" smtClean="0"/>
              <a:t>Homeless people</a:t>
            </a:r>
          </a:p>
          <a:p>
            <a:r>
              <a:rPr lang="en-GB" dirty="0" smtClean="0"/>
              <a:t>“It’s a nightmare with our clients. When they come in for opiate treatment it’s hard to deal with them after they’ve smoked it [SCRAs]. They are collapsing in the street… Some of them have been hospitalised several times. They are using it because it’s cheap, it’s strong and because those who are out on license will not go back to jail if they are caught taking them because they’re legal.”</a:t>
            </a:r>
          </a:p>
          <a:p>
            <a:r>
              <a:rPr lang="en-GB" dirty="0" smtClean="0"/>
              <a:t>DrugScope, Street Drug Survey 2014</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74812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dependence-forming potential of NPS is still largely unknown</a:t>
            </a:r>
          </a:p>
          <a:p>
            <a:r>
              <a:rPr lang="en-GB" dirty="0" smtClean="0"/>
              <a:t>If people do need help, it’s most likely acute NPS-related problems like agitation, palpitations, and seizures</a:t>
            </a:r>
          </a:p>
          <a:p>
            <a:r>
              <a:rPr lang="en-GB" dirty="0" smtClean="0"/>
              <a:t>They will probably go to A&amp;E first</a:t>
            </a:r>
          </a:p>
          <a:p>
            <a:r>
              <a:rPr lang="en-GB" dirty="0" smtClean="0"/>
              <a:t>A&amp;E staff need to be armed with better knowledge about NPS and know where to go for further information</a:t>
            </a:r>
          </a:p>
          <a:p>
            <a:r>
              <a:rPr lang="en-GB" dirty="0" smtClean="0"/>
              <a:t>Needs to be good pathways to help people to get further help for NPS problems if they need it</a:t>
            </a:r>
          </a:p>
          <a:p>
            <a:r>
              <a:rPr lang="en-GB" dirty="0" smtClean="0"/>
              <a:t>Areas with good  clinical networks will be able to respond more effectively to acute NPS problems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278394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dirty="0" smtClean="0"/>
              <a:t>2016 Pompidou Group Symposium on NPS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smtClean="0"/>
              <a:t>2016 Pompidou Group Symposium on NPS</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000" dirty="0" smtClean="0"/>
              <a:t>New psychoactive substances – demand reduction, harm reduction and </a:t>
            </a:r>
            <a:r>
              <a:rPr lang="en-GB" sz="4000" dirty="0"/>
              <a:t>treatment</a:t>
            </a:r>
            <a:r>
              <a:rPr lang="en-GB" dirty="0"/>
              <a:t/>
            </a:r>
            <a:br>
              <a:rPr lang="en-GB" dirty="0"/>
            </a:br>
            <a:r>
              <a:rPr lang="en-GB" sz="2400" dirty="0">
                <a:latin typeface="+mn-lt"/>
              </a:rPr>
              <a:t>2016 Pompidou Group Symposium on </a:t>
            </a:r>
            <a:r>
              <a:rPr lang="en-GB" sz="2400" dirty="0" smtClean="0">
                <a:latin typeface="+mn-lt"/>
              </a:rPr>
              <a:t>NPS</a:t>
            </a:r>
            <a:br>
              <a:rPr lang="en-GB" sz="2400" dirty="0" smtClean="0">
                <a:latin typeface="+mn-lt"/>
              </a:rPr>
            </a:br>
            <a:r>
              <a:rPr lang="en-GB" sz="2400" dirty="0" smtClean="0">
                <a:latin typeface="+mn-lt"/>
              </a:rPr>
              <a:t>15 November 2016</a:t>
            </a:r>
            <a:endParaRPr lang="en-GB" sz="2400" dirty="0">
              <a:latin typeface="+mn-lt"/>
            </a:endParaRPr>
          </a:p>
        </p:txBody>
      </p:sp>
      <p:sp>
        <p:nvSpPr>
          <p:cNvPr id="3" name="Subtitle 2"/>
          <p:cNvSpPr>
            <a:spLocks noGrp="1"/>
          </p:cNvSpPr>
          <p:nvPr>
            <p:ph type="subTitle" idx="1"/>
          </p:nvPr>
        </p:nvSpPr>
        <p:spPr/>
        <p:txBody>
          <a:bodyPr>
            <a:noAutofit/>
          </a:bodyPr>
          <a:lstStyle/>
          <a:p>
            <a:r>
              <a:rPr lang="en-GB" dirty="0" smtClean="0">
                <a:latin typeface="+mn-lt"/>
              </a:rPr>
              <a:t>Rosanna O’Connor</a:t>
            </a:r>
          </a:p>
          <a:p>
            <a:r>
              <a:rPr lang="en-GB" dirty="0" smtClean="0">
                <a:latin typeface="+mn-lt"/>
              </a:rPr>
              <a:t>Director- Alcohol, Drugs &amp; Tobacco Division</a:t>
            </a:r>
          </a:p>
          <a:p>
            <a:r>
              <a:rPr lang="en-GB" dirty="0" smtClean="0">
                <a:latin typeface="+mn-lt"/>
              </a:rPr>
              <a:t>Public Health England</a:t>
            </a:r>
            <a:endParaRPr lang="en-GB"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What happens when people get into trouble with NPS?</a:t>
            </a:r>
            <a:endParaRPr lang="en-GB" sz="2800" dirty="0"/>
          </a:p>
        </p:txBody>
      </p:sp>
      <p:sp>
        <p:nvSpPr>
          <p:cNvPr id="3" name="Content Placeholder 2"/>
          <p:cNvSpPr>
            <a:spLocks noGrp="1"/>
          </p:cNvSpPr>
          <p:nvPr>
            <p:ph idx="1"/>
          </p:nvPr>
        </p:nvSpPr>
        <p:spPr>
          <a:xfrm>
            <a:off x="558000" y="1412776"/>
            <a:ext cx="3005888" cy="4104455"/>
          </a:xfrm>
        </p:spPr>
        <p:txBody>
          <a:bodyPr/>
          <a:lstStyle/>
          <a:p>
            <a:pPr>
              <a:buFont typeface="Arial" panose="020B0604020202020204" pitchFamily="34" charset="0"/>
              <a:buChar char="•"/>
            </a:pPr>
            <a:r>
              <a:rPr lang="en-GB" sz="2400" dirty="0" smtClean="0"/>
              <a:t>Accident &amp; Emergency</a:t>
            </a:r>
          </a:p>
          <a:p>
            <a:pPr>
              <a:buFont typeface="Arial" panose="020B0604020202020204" pitchFamily="34" charset="0"/>
              <a:buChar char="•"/>
            </a:pPr>
            <a:r>
              <a:rPr lang="en-GB" sz="2400" dirty="0" smtClean="0"/>
              <a:t>Primary care</a:t>
            </a:r>
          </a:p>
          <a:p>
            <a:pPr>
              <a:buFont typeface="Arial" panose="020B0604020202020204" pitchFamily="34" charset="0"/>
              <a:buChar char="•"/>
            </a:pPr>
            <a:r>
              <a:rPr lang="en-GB" sz="2400" dirty="0" smtClean="0"/>
              <a:t>Sexual health services</a:t>
            </a:r>
          </a:p>
          <a:p>
            <a:pPr>
              <a:buFont typeface="Arial" panose="020B0604020202020204" pitchFamily="34" charset="0"/>
              <a:buChar char="•"/>
            </a:pPr>
            <a:r>
              <a:rPr lang="en-GB" sz="2400" dirty="0" smtClean="0"/>
              <a:t>Mental health services</a:t>
            </a:r>
          </a:p>
          <a:p>
            <a:pPr>
              <a:buFont typeface="Arial" panose="020B0604020202020204" pitchFamily="34" charset="0"/>
              <a:buChar char="•"/>
            </a:pPr>
            <a:r>
              <a:rPr lang="en-GB" sz="2400" dirty="0" smtClean="0"/>
              <a:t>Drug treatment services</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80851"/>
            <a:ext cx="3233802" cy="3999135"/>
          </a:xfrm>
          <a:prstGeom prst="rect">
            <a:avLst/>
          </a:prstGeom>
        </p:spPr>
      </p:pic>
    </p:spTree>
    <p:extLst>
      <p:ext uri="{BB962C8B-B14F-4D97-AF65-F5344CB8AC3E}">
        <p14:creationId xmlns:p14="http://schemas.microsoft.com/office/powerpoint/2010/main" val="3933502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100" dirty="0" smtClean="0"/>
              <a:t>New psychoactive substances intelligence system</a:t>
            </a:r>
            <a:endParaRPr lang="en-GB" sz="31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000" dirty="0" smtClean="0"/>
              <a:t>PHE is developing a system to allow information on adverse reactions to NPS to be collected from a number </a:t>
            </a:r>
            <a:r>
              <a:rPr lang="en-GB" sz="2000" dirty="0"/>
              <a:t>of diverse sources</a:t>
            </a:r>
            <a:endParaRPr lang="en-GB" sz="2000" dirty="0" smtClean="0"/>
          </a:p>
          <a:p>
            <a:pPr>
              <a:buFont typeface="Arial" panose="020B0604020202020204" pitchFamily="34" charset="0"/>
              <a:buChar char="•"/>
            </a:pPr>
            <a:r>
              <a:rPr lang="en-GB" sz="2000" dirty="0" smtClean="0"/>
              <a:t>The </a:t>
            </a:r>
            <a:r>
              <a:rPr lang="en-GB" sz="2000" dirty="0"/>
              <a:t>overall aim is to reduce the length of time between </a:t>
            </a:r>
            <a:r>
              <a:rPr lang="en-GB" sz="2000" dirty="0" smtClean="0"/>
              <a:t>drug-related </a:t>
            </a:r>
            <a:r>
              <a:rPr lang="en-GB" sz="2000" dirty="0"/>
              <a:t>health harm </a:t>
            </a:r>
            <a:r>
              <a:rPr lang="en-GB" sz="2000" dirty="0" smtClean="0"/>
              <a:t>emerging and effective </a:t>
            </a:r>
            <a:r>
              <a:rPr lang="en-GB" sz="2000" dirty="0"/>
              <a:t>treatment </a:t>
            </a:r>
            <a:r>
              <a:rPr lang="en-GB" sz="2000" dirty="0" smtClean="0"/>
              <a:t>responses</a:t>
            </a:r>
          </a:p>
          <a:p>
            <a:pPr>
              <a:buFont typeface="Arial" panose="020B0604020202020204" pitchFamily="34" charset="0"/>
              <a:buChar char="•"/>
            </a:pPr>
            <a:r>
              <a:rPr lang="en-GB" sz="2000" dirty="0" smtClean="0"/>
              <a:t>This involves 2 key developments:</a:t>
            </a:r>
          </a:p>
          <a:p>
            <a:pPr lvl="3"/>
            <a:r>
              <a:rPr lang="en-GB" sz="2000" dirty="0" smtClean="0"/>
              <a:t>A pilot of a system for reporting the adverse effects of NPS and other drugs, using a system similar to the UK’s system for reporting of adverse reactions to pharmaceutical products (the Yellow Card Scheme)</a:t>
            </a:r>
          </a:p>
          <a:p>
            <a:pPr lvl="3"/>
            <a:r>
              <a:rPr lang="en-GB" sz="2000" dirty="0" smtClean="0"/>
              <a:t>A </a:t>
            </a:r>
            <a:r>
              <a:rPr lang="en-GB" sz="2000" dirty="0"/>
              <a:t>NPS </a:t>
            </a:r>
            <a:r>
              <a:rPr lang="en-GB" sz="2000" dirty="0" smtClean="0"/>
              <a:t>clinical network </a:t>
            </a:r>
            <a:r>
              <a:rPr lang="en-GB" sz="2000" dirty="0"/>
              <a:t>to analyse the data coming from this </a:t>
            </a:r>
            <a:r>
              <a:rPr lang="en-GB" sz="2000" dirty="0" smtClean="0"/>
              <a:t>and </a:t>
            </a:r>
            <a:r>
              <a:rPr lang="en-GB" sz="2000" dirty="0"/>
              <a:t>other existing drugs intelligence systems, to </a:t>
            </a:r>
            <a:r>
              <a:rPr lang="en-GB" sz="2000" dirty="0" smtClean="0"/>
              <a:t>identify harms, </a:t>
            </a:r>
            <a:r>
              <a:rPr lang="en-GB" sz="2000" dirty="0"/>
              <a:t>patterns </a:t>
            </a:r>
            <a:r>
              <a:rPr lang="en-GB" sz="2000" dirty="0" smtClean="0"/>
              <a:t>and </a:t>
            </a:r>
            <a:r>
              <a:rPr lang="en-GB" sz="2000" dirty="0"/>
              <a:t>agree appropriate clinical </a:t>
            </a:r>
            <a:r>
              <a:rPr lang="en-GB" sz="2000" dirty="0" smtClean="0"/>
              <a:t>responses</a:t>
            </a:r>
            <a:endParaRPr lang="en-GB" sz="2000" dirty="0"/>
          </a:p>
          <a:p>
            <a:endParaRPr lang="en-GB" sz="2000" dirty="0" smtClean="0"/>
          </a:p>
          <a:p>
            <a:endParaRPr lang="en-GB" sz="2000"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Tree>
    <p:extLst>
      <p:ext uri="{BB962C8B-B14F-4D97-AF65-F5344CB8AC3E}">
        <p14:creationId xmlns:p14="http://schemas.microsoft.com/office/powerpoint/2010/main" val="2428123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RIDR</a:t>
            </a:r>
            <a:endParaRPr lang="en-GB" dirty="0"/>
          </a:p>
        </p:txBody>
      </p:sp>
      <p:sp>
        <p:nvSpPr>
          <p:cNvPr id="3" name="Content Placeholder 2"/>
          <p:cNvSpPr>
            <a:spLocks noGrp="1"/>
          </p:cNvSpPr>
          <p:nvPr>
            <p:ph idx="1"/>
          </p:nvPr>
        </p:nvSpPr>
        <p:spPr>
          <a:xfrm>
            <a:off x="558000" y="1412776"/>
            <a:ext cx="4014000" cy="4739679"/>
          </a:xfrm>
        </p:spPr>
        <p:txBody>
          <a:bodyPr/>
          <a:lstStyle/>
          <a:p>
            <a:pPr>
              <a:buFont typeface="Arial" panose="020B0604020202020204" pitchFamily="34" charset="0"/>
              <a:buChar char="•"/>
            </a:pPr>
            <a:r>
              <a:rPr lang="en-US" dirty="0" smtClean="0"/>
              <a:t>Report Illicit </a:t>
            </a:r>
            <a:r>
              <a:rPr lang="en-US" dirty="0"/>
              <a:t>Drug Reactions </a:t>
            </a:r>
            <a:endParaRPr lang="en-US" dirty="0" smtClean="0"/>
          </a:p>
          <a:p>
            <a:pPr>
              <a:buFont typeface="Arial" panose="020B0604020202020204" pitchFamily="34" charset="0"/>
              <a:buChar char="•"/>
            </a:pPr>
            <a:r>
              <a:rPr lang="en-GB" dirty="0" smtClean="0"/>
              <a:t>Uses the architecture of the Yellow Card Scheme, but separately branded</a:t>
            </a:r>
          </a:p>
          <a:p>
            <a:pPr>
              <a:buFont typeface="Arial" panose="020B0604020202020204" pitchFamily="34" charset="0"/>
              <a:buChar char="•"/>
            </a:pPr>
            <a:r>
              <a:rPr lang="en-GB" dirty="0" smtClean="0"/>
              <a:t>Piloting for a year from December</a:t>
            </a:r>
          </a:p>
          <a:p>
            <a:pPr>
              <a:buFont typeface="Arial" panose="020B0604020202020204" pitchFamily="34" charset="0"/>
              <a:buChar char="•"/>
            </a:pPr>
            <a:r>
              <a:rPr lang="en-GB" dirty="0" smtClean="0"/>
              <a:t>Information inputted by front line clinicians in all settings, collated and analysed</a:t>
            </a:r>
            <a:endParaRPr lang="en-GB" dirty="0"/>
          </a:p>
          <a:p>
            <a:pPr>
              <a:buFont typeface="Arial" panose="020B0604020202020204" pitchFamily="34" charset="0"/>
              <a:buChar char="•"/>
            </a:pPr>
            <a:r>
              <a:rPr lang="en-GB" dirty="0" smtClean="0"/>
              <a:t>Alerts flagged</a:t>
            </a:r>
          </a:p>
          <a:p>
            <a:pPr>
              <a:buFont typeface="Arial" panose="020B0604020202020204" pitchFamily="34" charset="0"/>
              <a:buChar char="•"/>
            </a:pPr>
            <a:r>
              <a:rPr lang="en-GB" dirty="0" smtClean="0"/>
              <a:t>About to launch proof of concept pilot in December</a:t>
            </a:r>
          </a:p>
          <a:p>
            <a:pPr>
              <a:buFont typeface="Arial" panose="020B0604020202020204" pitchFamily="34" charset="0"/>
              <a:buChar char="•"/>
            </a:pPr>
            <a:r>
              <a:rPr lang="en-GB" dirty="0" smtClean="0"/>
              <a:t>Feeds into NPS clinical network for reporting back to the frontline</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124744"/>
            <a:ext cx="3699009" cy="4797152"/>
          </a:xfrm>
          <a:prstGeom prst="rect">
            <a:avLst/>
          </a:prstGeom>
        </p:spPr>
      </p:pic>
    </p:spTree>
    <p:extLst>
      <p:ext uri="{BB962C8B-B14F-4D97-AF65-F5344CB8AC3E}">
        <p14:creationId xmlns:p14="http://schemas.microsoft.com/office/powerpoint/2010/main" val="3055914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NPS clinical network</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Set up by PHE in </a:t>
            </a:r>
            <a:r>
              <a:rPr lang="en-GB" dirty="0"/>
              <a:t>early </a:t>
            </a:r>
            <a:r>
              <a:rPr lang="en-GB" dirty="0" smtClean="0"/>
              <a:t>2015</a:t>
            </a:r>
            <a:endParaRPr lang="en-GB" dirty="0"/>
          </a:p>
          <a:p>
            <a:pPr>
              <a:buFont typeface="Arial" panose="020B0604020202020204" pitchFamily="34" charset="0"/>
              <a:buChar char="•"/>
            </a:pPr>
            <a:r>
              <a:rPr lang="en-GB" dirty="0" smtClean="0"/>
              <a:t>Brings together clinicians, other front-line experts and policy makers from across government. Specialisms include:</a:t>
            </a:r>
          </a:p>
          <a:p>
            <a:pPr lvl="3"/>
            <a:r>
              <a:rPr lang="en-GB" dirty="0" smtClean="0"/>
              <a:t>Psychiatrists</a:t>
            </a:r>
          </a:p>
          <a:p>
            <a:pPr lvl="3"/>
            <a:r>
              <a:rPr lang="en-GB" dirty="0" smtClean="0"/>
              <a:t>Psychologists</a:t>
            </a:r>
          </a:p>
          <a:p>
            <a:pPr lvl="3"/>
            <a:r>
              <a:rPr lang="en-GB" dirty="0" smtClean="0"/>
              <a:t>Toxicologists</a:t>
            </a:r>
          </a:p>
          <a:p>
            <a:pPr lvl="3"/>
            <a:r>
              <a:rPr lang="en-GB" dirty="0" smtClean="0"/>
              <a:t>A&amp;E doctors</a:t>
            </a:r>
          </a:p>
          <a:p>
            <a:pPr lvl="3"/>
            <a:r>
              <a:rPr lang="en-GB" dirty="0" smtClean="0"/>
              <a:t>CAMHS specialists</a:t>
            </a:r>
          </a:p>
          <a:p>
            <a:pPr lvl="3"/>
            <a:r>
              <a:rPr lang="en-GB" dirty="0" smtClean="0"/>
              <a:t>Sexual health doctors and experts</a:t>
            </a:r>
          </a:p>
          <a:p>
            <a:pPr lvl="3"/>
            <a:r>
              <a:rPr lang="en-GB" dirty="0" smtClean="0"/>
              <a:t>Homelessness experts</a:t>
            </a:r>
          </a:p>
          <a:p>
            <a:pPr lvl="3"/>
            <a:r>
              <a:rPr lang="en-GB" dirty="0" smtClean="0"/>
              <a:t>GPs</a:t>
            </a:r>
          </a:p>
          <a:p>
            <a:pPr>
              <a:buFont typeface="Arial" panose="020B0604020202020204" pitchFamily="34" charset="0"/>
              <a:buChar char="•"/>
            </a:pPr>
            <a:r>
              <a:rPr lang="en-GB" dirty="0" smtClean="0"/>
              <a:t>Meets every two months</a:t>
            </a:r>
          </a:p>
          <a:p>
            <a:pPr>
              <a:buFont typeface="Arial" panose="020B0604020202020204" pitchFamily="34" charset="0"/>
              <a:buChar char="•"/>
            </a:pPr>
            <a:r>
              <a:rPr lang="en-GB" dirty="0" smtClean="0"/>
              <a:t>Discusses new information about NPS and its relevant for frontline practice</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Tree>
    <p:extLst>
      <p:ext uri="{BB962C8B-B14F-4D97-AF65-F5344CB8AC3E}">
        <p14:creationId xmlns:p14="http://schemas.microsoft.com/office/powerpoint/2010/main" val="359183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08912" cy="648072"/>
          </a:xfrm>
        </p:spPr>
        <p:txBody>
          <a:bodyPr>
            <a:normAutofit fontScale="90000"/>
          </a:bodyPr>
          <a:lstStyle/>
          <a:p>
            <a:r>
              <a:rPr lang="en-GB" dirty="0" smtClean="0"/>
              <a:t>Specialist drug treatment- new presentations</a:t>
            </a:r>
            <a:br>
              <a:rPr lang="en-GB" dirty="0" smtClean="0"/>
            </a:br>
            <a:endParaRPr lang="en-GB" sz="2700" dirty="0">
              <a:solidFill>
                <a:srgbClr val="FF0000"/>
              </a:solidFill>
            </a:endParaRPr>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
        <p:nvSpPr>
          <p:cNvPr id="3" name="Content Placeholder 2"/>
          <p:cNvSpPr>
            <a:spLocks noGrp="1"/>
          </p:cNvSpPr>
          <p:nvPr>
            <p:ph idx="1"/>
          </p:nvPr>
        </p:nvSpPr>
        <p:spPr>
          <a:xfrm>
            <a:off x="558000" y="1196752"/>
            <a:ext cx="8028000" cy="4955703"/>
          </a:xfrm>
        </p:spPr>
        <p:txBody>
          <a:bodyPr/>
          <a:lstStyle/>
          <a:p>
            <a:endParaRPr lang="en-GB" dirty="0"/>
          </a:p>
        </p:txBody>
      </p:sp>
      <p:graphicFrame>
        <p:nvGraphicFramePr>
          <p:cNvPr id="7" name="Content Placeholder 6"/>
          <p:cNvGraphicFramePr>
            <a:graphicFrameLocks/>
          </p:cNvGraphicFramePr>
          <p:nvPr>
            <p:extLst>
              <p:ext uri="{D42A27DB-BD31-4B8C-83A1-F6EECF244321}">
                <p14:modId xmlns:p14="http://schemas.microsoft.com/office/powerpoint/2010/main" val="2565784718"/>
              </p:ext>
            </p:extLst>
          </p:nvPr>
        </p:nvGraphicFramePr>
        <p:xfrm>
          <a:off x="279738" y="1772816"/>
          <a:ext cx="8324710" cy="42692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9560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Breakdown of NPS presentations </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GB" smtClean="0"/>
              <a:t>2016 Pompidou Group Symposium on NPS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0947084"/>
              </p:ext>
            </p:extLst>
          </p:nvPr>
        </p:nvGraphicFramePr>
        <p:xfrm>
          <a:off x="557213" y="1412875"/>
          <a:ext cx="8029575" cy="4740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069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NPS treatment numbers: low but going up</a:t>
            </a:r>
            <a:endParaRPr lang="en-GB"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GB" dirty="0"/>
              <a:t>Number of new presentations for NPS has risen sharply in the three years they have been </a:t>
            </a:r>
            <a:r>
              <a:rPr lang="en-GB" dirty="0" smtClean="0"/>
              <a:t>reported</a:t>
            </a:r>
            <a:endParaRPr lang="en-GB" dirty="0"/>
          </a:p>
          <a:p>
            <a:pPr lvl="0">
              <a:buFont typeface="Arial" panose="020B0604020202020204" pitchFamily="34" charset="0"/>
              <a:buChar char="•"/>
            </a:pPr>
            <a:r>
              <a:rPr lang="en-GB" dirty="0"/>
              <a:t>Latest figures show a 77% increase in numbers in treatment since the previous </a:t>
            </a:r>
            <a:r>
              <a:rPr lang="en-GB" dirty="0" smtClean="0"/>
              <a:t>year</a:t>
            </a:r>
            <a:endParaRPr lang="en-GB" dirty="0"/>
          </a:p>
          <a:p>
            <a:pPr lvl="0">
              <a:buFont typeface="Arial" panose="020B0604020202020204" pitchFamily="34" charset="0"/>
              <a:buChar char="•"/>
            </a:pPr>
            <a:r>
              <a:rPr lang="en-GB" dirty="0"/>
              <a:t>However, this only made up 1.5% of the total number of </a:t>
            </a:r>
            <a:r>
              <a:rPr lang="en-GB" dirty="0" smtClean="0"/>
              <a:t>treatment presentations </a:t>
            </a:r>
            <a:r>
              <a:rPr lang="en-GB" dirty="0"/>
              <a:t>in the </a:t>
            </a:r>
            <a:r>
              <a:rPr lang="en-GB" dirty="0" smtClean="0"/>
              <a:t>year</a:t>
            </a:r>
            <a:endParaRPr lang="en-GB" dirty="0"/>
          </a:p>
          <a:p>
            <a:pPr lvl="0">
              <a:buFont typeface="Arial" panose="020B0604020202020204" pitchFamily="34" charset="0"/>
              <a:buChar char="•"/>
            </a:pPr>
            <a:r>
              <a:rPr lang="en-GB" dirty="0"/>
              <a:t>Just over a quarter of NPS presentations in 2015-16 were alongside opiates (546 people)</a:t>
            </a:r>
          </a:p>
          <a:p>
            <a:pPr lvl="0">
              <a:buFont typeface="Arial" panose="020B0604020202020204" pitchFamily="34" charset="0"/>
              <a:buChar char="•"/>
            </a:pPr>
            <a:r>
              <a:rPr lang="en-GB" dirty="0"/>
              <a:t>Half of this group reported housing problems at the point of starting treatment and 41% had been referred to community treatment from prison or probation</a:t>
            </a:r>
          </a:p>
          <a:p>
            <a:pPr lvl="0">
              <a:buFont typeface="Arial" panose="020B0604020202020204" pitchFamily="34" charset="0"/>
              <a:buChar char="•"/>
            </a:pPr>
            <a:r>
              <a:rPr lang="en-GB" dirty="0"/>
              <a:t>The two bullets above suggest that there are likely to be some </a:t>
            </a:r>
            <a:r>
              <a:rPr lang="en-GB" dirty="0" smtClean="0"/>
              <a:t>differences </a:t>
            </a:r>
            <a:r>
              <a:rPr lang="en-GB" dirty="0"/>
              <a:t>between the NPS group and the rest of the club drugs group – </a:t>
            </a:r>
            <a:r>
              <a:rPr lang="en-GB" dirty="0" smtClean="0"/>
              <a:t>NPS users include some </a:t>
            </a:r>
            <a:r>
              <a:rPr lang="en-GB" dirty="0"/>
              <a:t>of the most vulnerable, socially excluded and entrenched drug </a:t>
            </a:r>
            <a:r>
              <a:rPr lang="en-GB" dirty="0" smtClean="0"/>
              <a:t>users</a:t>
            </a:r>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GB" smtClean="0"/>
              <a:t>2016 Pompidou Group Symposium on NPS</a:t>
            </a:r>
            <a:endParaRPr lang="en-US" dirty="0"/>
          </a:p>
        </p:txBody>
      </p:sp>
    </p:spTree>
    <p:extLst>
      <p:ext uri="{BB962C8B-B14F-4D97-AF65-F5344CB8AC3E}">
        <p14:creationId xmlns:p14="http://schemas.microsoft.com/office/powerpoint/2010/main" val="275692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Treating NPS problems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000" dirty="0"/>
              <a:t>Numbers in treatment are low, but have </a:t>
            </a:r>
            <a:r>
              <a:rPr lang="en-GB" sz="2000" dirty="0" smtClean="0"/>
              <a:t>increased sharply </a:t>
            </a:r>
            <a:r>
              <a:rPr lang="en-GB" sz="2000" dirty="0"/>
              <a:t>in recent </a:t>
            </a:r>
            <a:r>
              <a:rPr lang="en-GB" sz="2000" dirty="0" smtClean="0"/>
              <a:t>years </a:t>
            </a:r>
            <a:endParaRPr lang="en-GB" sz="2000" dirty="0"/>
          </a:p>
          <a:p>
            <a:pPr>
              <a:buFont typeface="Arial" panose="020B0604020202020204" pitchFamily="34" charset="0"/>
              <a:buChar char="•"/>
            </a:pPr>
            <a:r>
              <a:rPr lang="en-GB" sz="2000" dirty="0"/>
              <a:t>C</a:t>
            </a:r>
            <a:r>
              <a:rPr lang="en-GB" sz="2000" dirty="0" smtClean="0"/>
              <a:t>lub </a:t>
            </a:r>
            <a:r>
              <a:rPr lang="en-GB" sz="2000" dirty="0"/>
              <a:t>drug users respond well to treatment and successful completion </a:t>
            </a:r>
            <a:r>
              <a:rPr lang="en-GB" sz="2000" dirty="0" smtClean="0"/>
              <a:t>rate is </a:t>
            </a:r>
            <a:r>
              <a:rPr lang="en-GB" sz="2000" dirty="0"/>
              <a:t>relatively </a:t>
            </a:r>
            <a:r>
              <a:rPr lang="en-GB" sz="2000" dirty="0" smtClean="0"/>
              <a:t>high</a:t>
            </a:r>
          </a:p>
          <a:p>
            <a:pPr>
              <a:buFont typeface="Arial" panose="020B0604020202020204" pitchFamily="34" charset="0"/>
              <a:buChar char="•"/>
            </a:pPr>
            <a:r>
              <a:rPr lang="en-GB" sz="2000" dirty="0" smtClean="0"/>
              <a:t>Drug </a:t>
            </a:r>
            <a:r>
              <a:rPr lang="en-GB" sz="2000" dirty="0"/>
              <a:t>services need to be competent treat and provide harm reduction for specific health </a:t>
            </a:r>
            <a:r>
              <a:rPr lang="en-GB" sz="2000" dirty="0" smtClean="0"/>
              <a:t>problems</a:t>
            </a:r>
            <a:endParaRPr lang="en-GB" sz="2000" dirty="0"/>
          </a:p>
          <a:p>
            <a:pPr>
              <a:buFont typeface="Arial" panose="020B0604020202020204" pitchFamily="34" charset="0"/>
              <a:buChar char="•"/>
            </a:pPr>
            <a:r>
              <a:rPr lang="en-GB" sz="2000" dirty="0"/>
              <a:t>They also need to make themselves accessible to new groups of NPS users, and to develop good care pathways </a:t>
            </a:r>
          </a:p>
          <a:p>
            <a:pPr>
              <a:buFont typeface="Arial" panose="020B0604020202020204" pitchFamily="34" charset="0"/>
              <a:buChar char="•"/>
            </a:pPr>
            <a:r>
              <a:rPr lang="en-GB" sz="2000" dirty="0" smtClean="0"/>
              <a:t>In the main, </a:t>
            </a:r>
            <a:r>
              <a:rPr lang="en-GB" sz="2000" dirty="0"/>
              <a:t>adapt current approaches to existing drugs rather than invent new ones. </a:t>
            </a:r>
            <a:r>
              <a:rPr lang="en-GB" sz="2000" dirty="0" smtClean="0"/>
              <a:t>Core competencies are </a:t>
            </a:r>
            <a:r>
              <a:rPr lang="en-GB" sz="2000" dirty="0" err="1" smtClean="0"/>
              <a:t>thereofore</a:t>
            </a:r>
            <a:r>
              <a:rPr lang="en-GB" sz="2000" dirty="0" smtClean="0"/>
              <a:t> vital</a:t>
            </a:r>
            <a:endParaRPr lang="en-GB" sz="2000" dirty="0"/>
          </a:p>
          <a:p>
            <a:pPr>
              <a:buFont typeface="Arial" panose="020B0604020202020204" pitchFamily="34" charset="0"/>
              <a:buChar char="•"/>
            </a:pPr>
            <a:r>
              <a:rPr lang="en-GB" sz="2000" dirty="0"/>
              <a:t>The key is to focus more on </a:t>
            </a:r>
            <a:r>
              <a:rPr lang="en-GB" sz="2000" dirty="0" smtClean="0"/>
              <a:t>the individual </a:t>
            </a:r>
            <a:r>
              <a:rPr lang="en-GB" sz="2000" dirty="0"/>
              <a:t>and their symptoms than the specific drugs they are taking</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Tree>
    <p:extLst>
      <p:ext uri="{BB962C8B-B14F-4D97-AF65-F5344CB8AC3E}">
        <p14:creationId xmlns:p14="http://schemas.microsoft.com/office/powerpoint/2010/main" val="4163977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Neptune</a:t>
            </a:r>
            <a:endParaRPr lang="en-GB" dirty="0"/>
          </a:p>
        </p:txBody>
      </p:sp>
      <p:sp>
        <p:nvSpPr>
          <p:cNvPr id="3" name="Content Placeholder 2"/>
          <p:cNvSpPr>
            <a:spLocks noGrp="1"/>
          </p:cNvSpPr>
          <p:nvPr>
            <p:ph idx="1"/>
          </p:nvPr>
        </p:nvSpPr>
        <p:spPr>
          <a:xfrm>
            <a:off x="558000" y="1412776"/>
            <a:ext cx="3869984" cy="4739679"/>
          </a:xfrm>
        </p:spPr>
        <p:txBody>
          <a:bodyPr/>
          <a:lstStyle/>
          <a:p>
            <a:pPr eaLnBrk="1" hangingPunct="1">
              <a:buFont typeface="Arial" panose="020B0604020202020204" pitchFamily="34" charset="0"/>
              <a:buChar char="•"/>
            </a:pPr>
            <a:r>
              <a:rPr lang="en-US" altLang="en-US" dirty="0" smtClean="0"/>
              <a:t>Aims to raise </a:t>
            </a:r>
            <a:r>
              <a:rPr lang="en-US" altLang="en-US" dirty="0"/>
              <a:t>standards in clinical management of </a:t>
            </a:r>
            <a:r>
              <a:rPr lang="en-GB" altLang="en-US" dirty="0" smtClean="0"/>
              <a:t>club d</a:t>
            </a:r>
            <a:r>
              <a:rPr lang="en-US" altLang="ja-JP" dirty="0" smtClean="0"/>
              <a:t>rugs</a:t>
            </a:r>
            <a:r>
              <a:rPr lang="ja-JP" altLang="en-US" dirty="0" smtClean="0"/>
              <a:t> </a:t>
            </a:r>
            <a:r>
              <a:rPr lang="en-US" altLang="ja-JP" dirty="0" smtClean="0"/>
              <a:t>including </a:t>
            </a:r>
            <a:r>
              <a:rPr lang="en-US" altLang="ja-JP" dirty="0"/>
              <a:t>NPS across the health </a:t>
            </a:r>
            <a:r>
              <a:rPr lang="en-US" altLang="ja-JP" dirty="0" smtClean="0"/>
              <a:t>system (includes non-specialists)</a:t>
            </a:r>
          </a:p>
          <a:p>
            <a:pPr eaLnBrk="1" hangingPunct="1">
              <a:buFont typeface="Arial" panose="020B0604020202020204" pitchFamily="34" charset="0"/>
              <a:buChar char="•"/>
            </a:pPr>
            <a:r>
              <a:rPr lang="en-US" altLang="en-US" dirty="0" smtClean="0"/>
              <a:t>A </a:t>
            </a:r>
            <a:r>
              <a:rPr lang="en-US" altLang="en-US" dirty="0"/>
              <a:t>comprehensive review of treatment research literature for NPS and club </a:t>
            </a:r>
            <a:r>
              <a:rPr lang="en-US" altLang="en-US" dirty="0" smtClean="0"/>
              <a:t>drugs</a:t>
            </a:r>
            <a:endParaRPr lang="en-US" altLang="en-US" dirty="0"/>
          </a:p>
          <a:p>
            <a:pPr eaLnBrk="1" hangingPunct="1">
              <a:buFont typeface="Arial" panose="020B0604020202020204" pitchFamily="34" charset="0"/>
              <a:buChar char="•"/>
            </a:pPr>
            <a:r>
              <a:rPr lang="en-US" altLang="en-US" dirty="0" smtClean="0"/>
              <a:t>Evidence-based </a:t>
            </a:r>
            <a:r>
              <a:rPr lang="en-US" altLang="en-US" dirty="0"/>
              <a:t>clinical guidance</a:t>
            </a:r>
          </a:p>
          <a:p>
            <a:pPr eaLnBrk="1" hangingPunct="1">
              <a:buFont typeface="Arial" panose="020B0604020202020204" pitchFamily="34" charset="0"/>
              <a:buChar char="•"/>
            </a:pPr>
            <a:r>
              <a:rPr lang="en-US" altLang="en-US" dirty="0"/>
              <a:t>Where </a:t>
            </a:r>
            <a:r>
              <a:rPr lang="en-US" altLang="en-US" dirty="0" smtClean="0"/>
              <a:t>evidence is </a:t>
            </a:r>
            <a:r>
              <a:rPr lang="en-US" altLang="en-US" dirty="0"/>
              <a:t>lacking, uses expert </a:t>
            </a:r>
            <a:r>
              <a:rPr lang="en-US" altLang="en-US" dirty="0" smtClean="0"/>
              <a:t>consensus</a:t>
            </a:r>
          </a:p>
          <a:p>
            <a:pPr eaLnBrk="1" hangingPunct="1">
              <a:buFont typeface="Arial" panose="020B0604020202020204" pitchFamily="34" charset="0"/>
              <a:buChar char="•"/>
            </a:pPr>
            <a:r>
              <a:rPr lang="en-US" altLang="en-US" dirty="0" smtClean="0"/>
              <a:t>Neptune II is producing a range of clinical tools to support the main guidance</a:t>
            </a:r>
            <a:endParaRPr lang="en-US" altLang="en-US"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24587"/>
            <a:ext cx="3624461" cy="50705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29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NPS in prisons</a:t>
            </a:r>
          </a:p>
        </p:txBody>
      </p:sp>
      <p:sp>
        <p:nvSpPr>
          <p:cNvPr id="3" name="Content Placeholder 2"/>
          <p:cNvSpPr>
            <a:spLocks noGrp="1"/>
          </p:cNvSpPr>
          <p:nvPr>
            <p:ph idx="1"/>
          </p:nvPr>
        </p:nvSpPr>
        <p:spPr/>
        <p:txBody>
          <a:bodyPr/>
          <a:lstStyle/>
          <a:p>
            <a:r>
              <a:rPr lang="en-GB" dirty="0" smtClean="0"/>
              <a:t>Prevalence:</a:t>
            </a:r>
          </a:p>
          <a:p>
            <a:pPr>
              <a:buFont typeface="Arial" panose="020B0604020202020204" pitchFamily="34" charset="0"/>
              <a:buChar char="•"/>
            </a:pPr>
            <a:r>
              <a:rPr lang="en-GB" dirty="0" smtClean="0"/>
              <a:t>High </a:t>
            </a:r>
            <a:r>
              <a:rPr lang="en-GB" dirty="0"/>
              <a:t>rates of synthetic </a:t>
            </a:r>
            <a:r>
              <a:rPr lang="en-GB" dirty="0" smtClean="0"/>
              <a:t>cannabinoid </a:t>
            </a:r>
            <a:r>
              <a:rPr lang="en-GB" dirty="0"/>
              <a:t>use </a:t>
            </a:r>
            <a:r>
              <a:rPr lang="en-GB" dirty="0" smtClean="0"/>
              <a:t>(Spice </a:t>
            </a:r>
            <a:r>
              <a:rPr lang="en-GB" dirty="0"/>
              <a:t>and Black Mamba), including by prisoners </a:t>
            </a:r>
            <a:r>
              <a:rPr lang="en-GB" dirty="0" smtClean="0"/>
              <a:t>with no prior </a:t>
            </a:r>
            <a:r>
              <a:rPr lang="en-GB" dirty="0"/>
              <a:t>history of drug misuse </a:t>
            </a:r>
            <a:endParaRPr lang="en-GB" dirty="0" smtClean="0"/>
          </a:p>
          <a:p>
            <a:pPr>
              <a:buFont typeface="Arial" panose="020B0604020202020204" pitchFamily="34" charset="0"/>
              <a:buChar char="•"/>
            </a:pPr>
            <a:r>
              <a:rPr lang="en-GB" dirty="0" smtClean="0"/>
              <a:t>Two-thirds of prisons reported significant issues with NPS in 2014-15 compared to one third in 2013-14</a:t>
            </a:r>
          </a:p>
          <a:p>
            <a:pPr>
              <a:buFont typeface="Arial" panose="020B0604020202020204" pitchFamily="34" charset="0"/>
              <a:buChar char="•"/>
            </a:pPr>
            <a:r>
              <a:rPr lang="en-GB" dirty="0" smtClean="0"/>
              <a:t>Seizures of Spice increased from 15 in 2010 to 430 in first 7 months of 2014. At the same time, positive urine tests for ‘traditional’ cannabis fell by 59%</a:t>
            </a:r>
            <a:endParaRPr lang="en-GB" dirty="0"/>
          </a:p>
          <a:p>
            <a:pPr marL="0" indent="0"/>
            <a:r>
              <a:rPr lang="en-GB" dirty="0" smtClean="0"/>
              <a:t>Impact</a:t>
            </a:r>
          </a:p>
          <a:p>
            <a:pPr marL="285750" indent="-285750">
              <a:buFont typeface="Arial" panose="020B0604020202020204" pitchFamily="34" charset="0"/>
              <a:buChar char="•"/>
            </a:pPr>
            <a:r>
              <a:rPr lang="en-GB" dirty="0" smtClean="0"/>
              <a:t>Associated with high levels of violence, suicide, self-harm and physical and mental health harms</a:t>
            </a:r>
          </a:p>
          <a:p>
            <a:pPr marL="285750" indent="-285750">
              <a:buFont typeface="Arial" panose="020B0604020202020204" pitchFamily="34" charset="0"/>
              <a:buChar char="•"/>
            </a:pPr>
            <a:r>
              <a:rPr lang="en-GB" dirty="0" smtClean="0"/>
              <a:t>Significant impact on day-to-day workload of both security and healthcare staff.</a:t>
            </a:r>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Tree>
    <p:extLst>
      <p:ext uri="{BB962C8B-B14F-4D97-AF65-F5344CB8AC3E}">
        <p14:creationId xmlns:p14="http://schemas.microsoft.com/office/powerpoint/2010/main" val="1920073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400" dirty="0" smtClean="0"/>
              <a:t>Prevalence &amp; vulnerable groups</a:t>
            </a:r>
          </a:p>
          <a:p>
            <a:pPr>
              <a:buFont typeface="Arial" panose="020B0604020202020204" pitchFamily="34" charset="0"/>
              <a:buChar char="•"/>
            </a:pPr>
            <a:r>
              <a:rPr lang="en-GB" sz="2400" dirty="0" smtClean="0"/>
              <a:t>Reducing demand </a:t>
            </a:r>
          </a:p>
          <a:p>
            <a:pPr>
              <a:buFont typeface="Arial" panose="020B0604020202020204" pitchFamily="34" charset="0"/>
              <a:buChar char="•"/>
            </a:pPr>
            <a:r>
              <a:rPr lang="en-GB" sz="2400" dirty="0"/>
              <a:t>Reducing </a:t>
            </a:r>
            <a:r>
              <a:rPr lang="en-GB" sz="2400" dirty="0" smtClean="0"/>
              <a:t>supply – the Psychoactive Substances Act</a:t>
            </a:r>
          </a:p>
          <a:p>
            <a:pPr>
              <a:buFont typeface="Arial" panose="020B0604020202020204" pitchFamily="34" charset="0"/>
              <a:buChar char="•"/>
            </a:pPr>
            <a:r>
              <a:rPr lang="en-GB" sz="2400" dirty="0" smtClean="0"/>
              <a:t>Preventing harm</a:t>
            </a:r>
          </a:p>
          <a:p>
            <a:pPr marL="357188" lvl="3" indent="-357188"/>
            <a:r>
              <a:rPr lang="en-GB" sz="2400" dirty="0" smtClean="0"/>
              <a:t>Drug treatment</a:t>
            </a:r>
          </a:p>
          <a:p>
            <a:pPr>
              <a:buFont typeface="Arial" panose="020B0604020202020204" pitchFamily="34" charset="0"/>
              <a:buChar char="•"/>
            </a:pPr>
            <a:r>
              <a:rPr lang="en-GB" sz="2400" dirty="0" smtClean="0"/>
              <a:t>NPS in Prisons</a:t>
            </a:r>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Tree>
    <p:extLst>
      <p:ext uri="{BB962C8B-B14F-4D97-AF65-F5344CB8AC3E}">
        <p14:creationId xmlns:p14="http://schemas.microsoft.com/office/powerpoint/2010/main" val="2804263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PHE Toolkit - NPS in Prisons </a:t>
            </a:r>
            <a:endParaRPr lang="en-GB" dirty="0"/>
          </a:p>
        </p:txBody>
      </p:sp>
      <p:sp>
        <p:nvSpPr>
          <p:cNvPr id="3" name="Content Placeholder 2"/>
          <p:cNvSpPr>
            <a:spLocks noGrp="1"/>
          </p:cNvSpPr>
          <p:nvPr>
            <p:ph idx="1"/>
          </p:nvPr>
        </p:nvSpPr>
        <p:spPr>
          <a:xfrm>
            <a:off x="683568" y="1563216"/>
            <a:ext cx="3869984" cy="4458072"/>
          </a:xfrm>
        </p:spPr>
        <p:txBody>
          <a:bodyPr/>
          <a:lstStyle/>
          <a:p>
            <a:pPr>
              <a:buFont typeface="Arial" panose="020B0604020202020204" pitchFamily="34" charset="0"/>
              <a:buChar char="•"/>
            </a:pPr>
            <a:r>
              <a:rPr lang="en-GB" dirty="0" smtClean="0"/>
              <a:t>For custodial, healthcare and substance misuse staff </a:t>
            </a:r>
          </a:p>
          <a:p>
            <a:pPr>
              <a:buFont typeface="Arial" panose="020B0604020202020204" pitchFamily="34" charset="0"/>
              <a:buChar char="•"/>
            </a:pPr>
            <a:r>
              <a:rPr lang="en-GB" dirty="0" smtClean="0"/>
              <a:t>Provides information about:</a:t>
            </a:r>
          </a:p>
          <a:p>
            <a:pPr marL="531813" lvl="1">
              <a:buFont typeface="Arial" panose="020B0604020202020204" pitchFamily="34" charset="0"/>
              <a:buChar char="•"/>
            </a:pPr>
            <a:r>
              <a:rPr lang="en-GB" dirty="0"/>
              <a:t>e</a:t>
            </a:r>
            <a:r>
              <a:rPr lang="en-GB" dirty="0" smtClean="0"/>
              <a:t>xtent of use</a:t>
            </a:r>
          </a:p>
          <a:p>
            <a:pPr marL="531813" lvl="1">
              <a:buFont typeface="Arial" panose="020B0604020202020204" pitchFamily="34" charset="0"/>
              <a:buChar char="•"/>
            </a:pPr>
            <a:r>
              <a:rPr lang="en-GB" dirty="0"/>
              <a:t>p</a:t>
            </a:r>
            <a:r>
              <a:rPr lang="en-GB" dirty="0" smtClean="0"/>
              <a:t>roperties of various NPS</a:t>
            </a:r>
          </a:p>
          <a:p>
            <a:pPr marL="531813" lvl="1">
              <a:buFont typeface="Arial" panose="020B0604020202020204" pitchFamily="34" charset="0"/>
              <a:buChar char="•"/>
            </a:pPr>
            <a:r>
              <a:rPr lang="en-GB" dirty="0"/>
              <a:t>h</a:t>
            </a:r>
            <a:r>
              <a:rPr lang="en-GB" dirty="0" smtClean="0"/>
              <a:t>ow to manage from  clinical, psychosocial and regime perspectives</a:t>
            </a:r>
          </a:p>
          <a:p>
            <a:pPr marL="361950" lvl="1" indent="-361950">
              <a:buFont typeface="Arial" panose="020B0604020202020204" pitchFamily="34" charset="0"/>
              <a:buChar char="•"/>
            </a:pPr>
            <a:r>
              <a:rPr lang="en-GB" dirty="0" smtClean="0"/>
              <a:t>Psychoactive Substances Act 2016 makes possession of NPS in prison and offence</a:t>
            </a:r>
          </a:p>
          <a:p>
            <a:pPr marL="361950" lvl="1" indent="-361950">
              <a:buFont typeface="Arial" panose="020B0604020202020204" pitchFamily="34" charset="0"/>
              <a:buChar char="•"/>
            </a:pPr>
            <a:r>
              <a:rPr lang="en-GB" dirty="0" smtClean="0"/>
              <a:t>Ministry of Justice introducing targeted testing for NPS and measures to combat supply (drones and phones)</a:t>
            </a:r>
          </a:p>
          <a:p>
            <a:pPr marL="531813" lvl="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pic>
        <p:nvPicPr>
          <p:cNvPr id="6" name="Picture 5" descr="NPS manual.Final-4_Page_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695473" y="1575681"/>
            <a:ext cx="4223563" cy="2986558"/>
          </a:xfrm>
          <a:prstGeom prst="rect">
            <a:avLst/>
          </a:prstGeom>
          <a:noFill/>
          <a:ln>
            <a:solidFill>
              <a:schemeClr val="tx1"/>
            </a:solidFill>
          </a:ln>
        </p:spPr>
      </p:pic>
    </p:spTree>
    <p:extLst>
      <p:ext uri="{BB962C8B-B14F-4D97-AF65-F5344CB8AC3E}">
        <p14:creationId xmlns:p14="http://schemas.microsoft.com/office/powerpoint/2010/main" val="3155036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local authorities</a:t>
            </a:r>
            <a:endParaRPr lang="en-GB" dirty="0"/>
          </a:p>
        </p:txBody>
      </p:sp>
      <p:sp>
        <p:nvSpPr>
          <p:cNvPr id="3" name="Content Placeholder 2"/>
          <p:cNvSpPr>
            <a:spLocks noGrp="1"/>
          </p:cNvSpPr>
          <p:nvPr>
            <p:ph idx="1"/>
          </p:nvPr>
        </p:nvSpPr>
        <p:spPr>
          <a:xfrm>
            <a:off x="558000" y="1412776"/>
            <a:ext cx="4518056" cy="4739679"/>
          </a:xfrm>
        </p:spPr>
        <p:txBody>
          <a:bodyPr/>
          <a:lstStyle/>
          <a:p>
            <a:pPr marL="368300" lvl="2" indent="-342900"/>
            <a:r>
              <a:rPr lang="en-GB" sz="2000" dirty="0" smtClean="0"/>
              <a:t>PHE NPS toolkit for treatment commissioners in local authorities</a:t>
            </a:r>
          </a:p>
          <a:p>
            <a:pPr marL="777875" lvl="3" indent="-342900"/>
            <a:r>
              <a:rPr lang="en-GB" dirty="0" smtClean="0"/>
              <a:t>tackling </a:t>
            </a:r>
            <a:r>
              <a:rPr lang="en-GB" dirty="0"/>
              <a:t>supply</a:t>
            </a:r>
          </a:p>
          <a:p>
            <a:pPr marL="777875" lvl="3" indent="-342900"/>
            <a:r>
              <a:rPr lang="en-GB" dirty="0"/>
              <a:t>prevention, monitoring and information sharing</a:t>
            </a:r>
          </a:p>
          <a:p>
            <a:pPr marL="777875" lvl="3" indent="-342900"/>
            <a:r>
              <a:rPr lang="en-GB" dirty="0"/>
              <a:t>responses to acute NPS problems</a:t>
            </a:r>
          </a:p>
          <a:p>
            <a:pPr marL="777875" lvl="3" indent="-342900"/>
            <a:r>
              <a:rPr lang="en-GB" dirty="0"/>
              <a:t>treatment and other interventions</a:t>
            </a:r>
          </a:p>
          <a:p>
            <a:pPr marL="777875" lvl="3" indent="-342900"/>
            <a:r>
              <a:rPr lang="en-GB" dirty="0"/>
              <a:t>workforce competence</a:t>
            </a:r>
          </a:p>
          <a:p>
            <a:pPr marL="777875" lvl="3" indent="-342900"/>
            <a:r>
              <a:rPr lang="en-GB" dirty="0" smtClean="0"/>
              <a:t>Prisons</a:t>
            </a:r>
          </a:p>
          <a:p>
            <a:pPr marL="434975" lvl="3" indent="0">
              <a:buNone/>
            </a:pPr>
            <a:endParaRPr lang="en-GB" dirty="0" smtClean="0"/>
          </a:p>
          <a:p>
            <a:pPr marL="0" lvl="3" indent="0" algn="ctr">
              <a:buNone/>
            </a:pPr>
            <a:r>
              <a:rPr lang="en-GB" sz="2000" dirty="0" smtClean="0"/>
              <a:t>Partnerships and information sharing are key</a:t>
            </a:r>
            <a:endParaRPr lang="en-GB" sz="2000"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270233"/>
            <a:ext cx="3494087"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811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Finally</a:t>
            </a:r>
            <a:r>
              <a:rPr lang="en-GB" dirty="0" smtClean="0">
                <a:solidFill>
                  <a:srgbClr val="FF0000"/>
                </a:solidFill>
              </a:rPr>
              <a:t> </a:t>
            </a:r>
            <a:endParaRPr lang="en-GB" dirty="0">
              <a:solidFill>
                <a:srgbClr val="FF0000"/>
              </a:solidFill>
            </a:endParaRPr>
          </a:p>
        </p:txBody>
      </p:sp>
      <p:sp>
        <p:nvSpPr>
          <p:cNvPr id="3" name="Content Placeholder 2"/>
          <p:cNvSpPr>
            <a:spLocks noGrp="1"/>
          </p:cNvSpPr>
          <p:nvPr>
            <p:ph idx="1"/>
          </p:nvPr>
        </p:nvSpPr>
        <p:spPr>
          <a:xfrm>
            <a:off x="539552" y="1340768"/>
            <a:ext cx="8028000" cy="3024336"/>
          </a:xfrm>
        </p:spPr>
        <p:txBody>
          <a:bodyPr/>
          <a:lstStyle/>
          <a:p>
            <a:pPr indent="14288" algn="ctr"/>
            <a:endParaRPr lang="en-GB" sz="3200" b="1" i="1" dirty="0" smtClean="0"/>
          </a:p>
          <a:p>
            <a:pPr indent="14288" algn="ctr"/>
            <a:endParaRPr lang="en-GB" sz="3200" b="1" i="1" dirty="0"/>
          </a:p>
          <a:p>
            <a:pPr indent="14288" algn="ctr"/>
            <a:r>
              <a:rPr lang="en-GB" sz="3200" b="1" i="1" dirty="0" smtClean="0"/>
              <a:t>‘</a:t>
            </a:r>
            <a:r>
              <a:rPr lang="en-GB" sz="3200" b="1" i="1" dirty="0"/>
              <a:t>The future…….</a:t>
            </a:r>
          </a:p>
          <a:p>
            <a:pPr indent="14288" algn="ctr"/>
            <a:r>
              <a:rPr lang="en-GB" sz="3200" b="1" i="1" dirty="0"/>
              <a:t>the future is already here, </a:t>
            </a:r>
          </a:p>
          <a:p>
            <a:pPr indent="14288" algn="ctr"/>
            <a:r>
              <a:rPr lang="en-GB" sz="3200" b="1" i="1" dirty="0"/>
              <a:t>it’s just not evenly distributed’</a:t>
            </a:r>
          </a:p>
          <a:p>
            <a:pPr indent="14288" algn="r"/>
            <a:r>
              <a:rPr lang="en-GB" dirty="0"/>
              <a:t>William Ford Gibson</a:t>
            </a:r>
          </a:p>
          <a:p>
            <a:pPr marL="0" indent="0"/>
            <a:r>
              <a:rPr lang="en-GB" sz="2400" dirty="0" smtClean="0"/>
              <a:t>Thank </a:t>
            </a:r>
            <a:r>
              <a:rPr lang="en-GB" sz="2400" dirty="0"/>
              <a:t>you.</a:t>
            </a:r>
          </a:p>
          <a:p>
            <a:pPr marL="0" indent="0"/>
            <a:r>
              <a:rPr lang="en-GB" sz="2400" u="sng" dirty="0" err="1">
                <a:solidFill>
                  <a:schemeClr val="accent1">
                    <a:lumMod val="60000"/>
                    <a:lumOff val="40000"/>
                  </a:schemeClr>
                </a:solidFill>
              </a:rPr>
              <a:t>Rosanna.O'Connor@phe.gov.uk</a:t>
            </a:r>
            <a:r>
              <a:rPr lang="en-GB" sz="2400" dirty="0"/>
              <a:t>   </a:t>
            </a:r>
          </a:p>
          <a:p>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GB" smtClean="0"/>
              <a:t>2016 Pompidou Group Symposium on NPS</a:t>
            </a:r>
            <a:endParaRPr lang="en-US" dirty="0"/>
          </a:p>
        </p:txBody>
      </p:sp>
    </p:spTree>
    <p:extLst>
      <p:ext uri="{BB962C8B-B14F-4D97-AF65-F5344CB8AC3E}">
        <p14:creationId xmlns:p14="http://schemas.microsoft.com/office/powerpoint/2010/main" val="4078349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How many people are using NPS? </a:t>
            </a:r>
            <a:endParaRPr lang="en-GB" sz="3200" dirty="0"/>
          </a:p>
        </p:txBody>
      </p:sp>
      <p:sp>
        <p:nvSpPr>
          <p:cNvPr id="3" name="Content Placeholder 2"/>
          <p:cNvSpPr>
            <a:spLocks noGrp="1"/>
          </p:cNvSpPr>
          <p:nvPr>
            <p:ph idx="1"/>
          </p:nvPr>
        </p:nvSpPr>
        <p:spPr/>
        <p:txBody>
          <a:bodyPr/>
          <a:lstStyle/>
          <a:p>
            <a:r>
              <a:rPr lang="en-GB" sz="2000" dirty="0" smtClean="0"/>
              <a:t>Compared to ‘traditional’ drug use, NPS use is low</a:t>
            </a:r>
          </a:p>
          <a:p>
            <a:r>
              <a:rPr lang="en-GB" sz="2000" dirty="0" smtClean="0"/>
              <a:t>The Crime Survey for England and Wales gives us some insight.</a:t>
            </a:r>
          </a:p>
          <a:p>
            <a:pPr>
              <a:buFont typeface="Arial" panose="020B0604020202020204" pitchFamily="34" charset="0"/>
              <a:buChar char="•"/>
            </a:pPr>
            <a:r>
              <a:rPr lang="en-GB" sz="2000" dirty="0" smtClean="0"/>
              <a:t>NPS use is low (0.7% adults used them in the past year)</a:t>
            </a:r>
          </a:p>
          <a:p>
            <a:pPr>
              <a:buFont typeface="Arial" panose="020B0604020202020204" pitchFamily="34" charset="0"/>
              <a:buChar char="•"/>
            </a:pPr>
            <a:r>
              <a:rPr lang="en-GB" sz="2000" dirty="0" smtClean="0"/>
              <a:t>Use is mainly among young adults (2.6% in the past year)</a:t>
            </a:r>
          </a:p>
          <a:p>
            <a:r>
              <a:rPr lang="en-GB" sz="2000" dirty="0" smtClean="0"/>
              <a:t>For young people (English schools survey):</a:t>
            </a:r>
          </a:p>
          <a:p>
            <a:pPr>
              <a:buFont typeface="Arial" panose="020B0604020202020204" pitchFamily="34" charset="0"/>
              <a:buChar char="•"/>
            </a:pPr>
            <a:r>
              <a:rPr lang="en-GB" sz="2000" dirty="0"/>
              <a:t>Half of </a:t>
            </a:r>
            <a:r>
              <a:rPr lang="en-GB" sz="2000" dirty="0" smtClean="0"/>
              <a:t>school students have </a:t>
            </a:r>
            <a:r>
              <a:rPr lang="en-GB" sz="2000" dirty="0"/>
              <a:t>heard of </a:t>
            </a:r>
            <a:r>
              <a:rPr lang="en-GB" sz="2000" dirty="0" smtClean="0"/>
              <a:t>‘legal highs’</a:t>
            </a:r>
          </a:p>
          <a:p>
            <a:pPr>
              <a:buFont typeface="Arial" panose="020B0604020202020204" pitchFamily="34" charset="0"/>
              <a:buChar char="•"/>
            </a:pPr>
            <a:r>
              <a:rPr lang="en-GB" sz="2000" dirty="0" smtClean="0"/>
              <a:t>6</a:t>
            </a:r>
            <a:r>
              <a:rPr lang="en-GB" sz="2000" dirty="0"/>
              <a:t>% </a:t>
            </a:r>
            <a:r>
              <a:rPr lang="en-GB" sz="2000" dirty="0" smtClean="0"/>
              <a:t>had </a:t>
            </a:r>
            <a:r>
              <a:rPr lang="en-GB" sz="2000" dirty="0"/>
              <a:t>been offered </a:t>
            </a:r>
            <a:r>
              <a:rPr lang="en-GB" sz="2000" dirty="0" smtClean="0"/>
              <a:t>‘legal highs’</a:t>
            </a:r>
            <a:endParaRPr lang="en-GB" sz="2000" dirty="0"/>
          </a:p>
          <a:p>
            <a:pPr>
              <a:buFont typeface="Arial" panose="020B0604020202020204" pitchFamily="34" charset="0"/>
              <a:buChar char="•"/>
            </a:pPr>
            <a:r>
              <a:rPr lang="en-GB" sz="2000" dirty="0"/>
              <a:t>2.5% </a:t>
            </a:r>
            <a:r>
              <a:rPr lang="en-GB" sz="2000" dirty="0" smtClean="0"/>
              <a:t>had taken them (2% in </a:t>
            </a:r>
            <a:r>
              <a:rPr lang="en-GB" sz="2000" dirty="0"/>
              <a:t>the last </a:t>
            </a:r>
            <a:r>
              <a:rPr lang="en-GB" sz="2000" dirty="0" smtClean="0"/>
              <a:t>year; </a:t>
            </a:r>
            <a:r>
              <a:rPr lang="en-GB" sz="2000" dirty="0"/>
              <a:t>0.9% </a:t>
            </a:r>
            <a:r>
              <a:rPr lang="en-GB" sz="2000" dirty="0" smtClean="0"/>
              <a:t>in </a:t>
            </a:r>
            <a:r>
              <a:rPr lang="en-GB" sz="2000" dirty="0"/>
              <a:t>the last </a:t>
            </a:r>
            <a:r>
              <a:rPr lang="en-GB" sz="2000" dirty="0" smtClean="0"/>
              <a:t>month)</a:t>
            </a:r>
            <a:endParaRPr lang="en-GB" sz="2000" dirty="0"/>
          </a:p>
          <a:p>
            <a:endParaRPr lang="en-GB" dirty="0"/>
          </a:p>
          <a:p>
            <a:endParaRPr lang="en-GB" dirty="0" smtClean="0"/>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Tree>
    <p:extLst>
      <p:ext uri="{BB962C8B-B14F-4D97-AF65-F5344CB8AC3E}">
        <p14:creationId xmlns:p14="http://schemas.microsoft.com/office/powerpoint/2010/main" val="3657950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Even among regular drug users, NPS use is low </a:t>
            </a:r>
            <a:endParaRPr lang="en-GB" sz="3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213" y="1268760"/>
            <a:ext cx="8029575" cy="4724473"/>
          </a:xfrm>
        </p:spPr>
      </p:pic>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
        <p:nvSpPr>
          <p:cNvPr id="7" name="TextBox 6"/>
          <p:cNvSpPr txBox="1"/>
          <p:nvPr/>
        </p:nvSpPr>
        <p:spPr>
          <a:xfrm>
            <a:off x="4860032" y="1988840"/>
            <a:ext cx="3312368" cy="1569660"/>
          </a:xfrm>
          <a:prstGeom prst="rect">
            <a:avLst/>
          </a:prstGeom>
          <a:noFill/>
        </p:spPr>
        <p:txBody>
          <a:bodyPr wrap="square" rtlCol="0">
            <a:spAutoFit/>
          </a:bodyPr>
          <a:lstStyle/>
          <a:p>
            <a:r>
              <a:rPr lang="en-GB" dirty="0" smtClean="0"/>
              <a:t>Overall, GDS reported 4.8% NPS use in 2016, compared to 4.2% in 2015</a:t>
            </a:r>
            <a:endParaRPr lang="en-GB" dirty="0"/>
          </a:p>
        </p:txBody>
      </p:sp>
    </p:spTree>
    <p:extLst>
      <p:ext uri="{BB962C8B-B14F-4D97-AF65-F5344CB8AC3E}">
        <p14:creationId xmlns:p14="http://schemas.microsoft.com/office/powerpoint/2010/main" val="208180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uses NPS?</a:t>
            </a:r>
            <a:endParaRPr lang="en-GB" dirty="0"/>
          </a:p>
        </p:txBody>
      </p:sp>
      <p:sp>
        <p:nvSpPr>
          <p:cNvPr id="3" name="Content Placeholder 2"/>
          <p:cNvSpPr>
            <a:spLocks noGrp="1"/>
          </p:cNvSpPr>
          <p:nvPr>
            <p:ph idx="1"/>
          </p:nvPr>
        </p:nvSpPr>
        <p:spPr>
          <a:xfrm>
            <a:off x="1403648" y="1412776"/>
            <a:ext cx="7416824" cy="4608511"/>
          </a:xfrm>
        </p:spPr>
        <p:txBody>
          <a:bodyPr/>
          <a:lstStyle/>
          <a:p>
            <a:pPr marL="0" indent="0"/>
            <a:r>
              <a:rPr lang="en-GB" b="1" dirty="0" smtClean="0"/>
              <a:t>Young men: </a:t>
            </a:r>
            <a:r>
              <a:rPr lang="en-GB" dirty="0" smtClean="0"/>
              <a:t>3.6% of men </a:t>
            </a:r>
            <a:r>
              <a:rPr lang="en-GB" dirty="0"/>
              <a:t>aged 16 to </a:t>
            </a:r>
            <a:r>
              <a:rPr lang="en-GB" dirty="0" smtClean="0"/>
              <a:t>24 report using NPS </a:t>
            </a:r>
            <a:r>
              <a:rPr lang="en-GB" dirty="0"/>
              <a:t>in the last </a:t>
            </a:r>
            <a:r>
              <a:rPr lang="en-GB" dirty="0" smtClean="0"/>
              <a:t>year (almost half </a:t>
            </a:r>
            <a:r>
              <a:rPr lang="en-GB" dirty="0"/>
              <a:t>of all last year NPS </a:t>
            </a:r>
            <a:r>
              <a:rPr lang="en-GB" dirty="0" smtClean="0"/>
              <a:t>users)</a:t>
            </a:r>
          </a:p>
          <a:p>
            <a:pPr marL="0" indent="0"/>
            <a:r>
              <a:rPr lang="en-GB" b="1" dirty="0" smtClean="0"/>
              <a:t>People who use other drugs: </a:t>
            </a:r>
            <a:r>
              <a:rPr lang="en-GB" dirty="0" smtClean="0"/>
              <a:t>85% NPS users had used another drug in the last year</a:t>
            </a:r>
          </a:p>
          <a:p>
            <a:pPr marL="0" indent="0"/>
            <a:r>
              <a:rPr lang="en-GB" b="1" dirty="0" smtClean="0"/>
              <a:t>Clubbers: </a:t>
            </a:r>
            <a:r>
              <a:rPr lang="en-GB" dirty="0" smtClean="0"/>
              <a:t>people who visit a nightclub, pub or bar; people who have consumed alcohol are more likely to use NPS</a:t>
            </a:r>
          </a:p>
          <a:p>
            <a:pPr marL="0" indent="0"/>
            <a:r>
              <a:rPr lang="en-GB" b="1" dirty="0" smtClean="0"/>
              <a:t>Men who have sex with men (MSM): </a:t>
            </a:r>
            <a:r>
              <a:rPr lang="en-GB" dirty="0" smtClean="0"/>
              <a:t>evidence of high levels of NPS and traditional drug use. Within certain subgroups of MSM, drugs are associated with risky sexual practices</a:t>
            </a:r>
          </a:p>
          <a:p>
            <a:pPr marL="0" indent="0"/>
            <a:r>
              <a:rPr lang="en-GB" b="1" dirty="0" smtClean="0"/>
              <a:t>Homeless people: </a:t>
            </a:r>
            <a:r>
              <a:rPr lang="en-GB" dirty="0" smtClean="0"/>
              <a:t>high levels of synthetic cannabis use – stronger &amp; cheaper than cannabis, and no legal sanctions for personal possession.</a:t>
            </a:r>
          </a:p>
          <a:p>
            <a:pPr marL="0" indent="0">
              <a:spcBef>
                <a:spcPts val="1800"/>
              </a:spcBef>
            </a:pPr>
            <a:r>
              <a:rPr lang="en-GB" b="1" dirty="0" smtClean="0"/>
              <a:t>Prisoners: </a:t>
            </a:r>
            <a:r>
              <a:rPr lang="en-GB" dirty="0" smtClean="0"/>
              <a:t>significant increases in use of synthetic cannabis use reported by both staff and prisoners (Spice &amp; Black Mamba)</a:t>
            </a:r>
          </a:p>
          <a:p>
            <a:pPr marL="0" indent="0" algn="r">
              <a:spcBef>
                <a:spcPts val="1800"/>
              </a:spcBef>
            </a:pPr>
            <a:r>
              <a:rPr lang="en-GB" sz="1600" dirty="0" smtClean="0"/>
              <a:t>(CSEW; Home Office NPS Review; Drugscope Street Drug Survey)</a:t>
            </a:r>
          </a:p>
          <a:p>
            <a:pPr marL="0" indent="0"/>
            <a:endParaRPr lang="en-GB" b="1" dirty="0" smtClean="0"/>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12776"/>
            <a:ext cx="1152128" cy="72008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32856"/>
            <a:ext cx="115212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852936"/>
            <a:ext cx="115212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3" y="3645024"/>
            <a:ext cx="115212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4" y="4509120"/>
            <a:ext cx="115212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4" y="5301208"/>
            <a:ext cx="115212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122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620688"/>
            <a:ext cx="3816424" cy="5475288"/>
          </a:xfrm>
          <a:prstGeom prst="rect">
            <a:avLst/>
          </a:prstGeom>
          <a:noFill/>
          <a:ln w="9525">
            <a:solidFill>
              <a:schemeClr val="tx1"/>
            </a:solidFill>
            <a:miter lim="800000"/>
            <a:headEnd/>
            <a:tailEnd/>
          </a:ln>
          <a:effectLst/>
          <a:extLst/>
        </p:spPr>
      </p:pic>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
        <p:nvSpPr>
          <p:cNvPr id="6" name="Title 1"/>
          <p:cNvSpPr>
            <a:spLocks noGrp="1"/>
          </p:cNvSpPr>
          <p:nvPr>
            <p:ph type="title"/>
          </p:nvPr>
        </p:nvSpPr>
        <p:spPr/>
        <p:txBody>
          <a:bodyPr>
            <a:normAutofit/>
          </a:bodyPr>
          <a:lstStyle/>
          <a:p>
            <a:pPr lvl="1">
              <a:defRPr/>
            </a:pPr>
            <a:r>
              <a:rPr lang="en-GB" sz="3200" dirty="0" smtClean="0">
                <a:solidFill>
                  <a:srgbClr val="00AE9E"/>
                </a:solidFill>
              </a:rPr>
              <a:t>Prevention</a:t>
            </a:r>
            <a:endParaRPr lang="en-GB" sz="3200" dirty="0"/>
          </a:p>
        </p:txBody>
      </p:sp>
      <p:sp>
        <p:nvSpPr>
          <p:cNvPr id="7" name="Content Placeholder 2"/>
          <p:cNvSpPr>
            <a:spLocks noGrp="1"/>
          </p:cNvSpPr>
          <p:nvPr>
            <p:ph idx="1"/>
          </p:nvPr>
        </p:nvSpPr>
        <p:spPr>
          <a:xfrm>
            <a:off x="467544" y="1177466"/>
            <a:ext cx="4590064" cy="5043240"/>
          </a:xfrm>
          <a:noFill/>
        </p:spPr>
        <p:txBody>
          <a:bodyPr/>
          <a:lstStyle/>
          <a:p>
            <a:pPr marL="0" lvl="1" indent="0" defTabSz="457200">
              <a:spcBef>
                <a:spcPts val="1200"/>
              </a:spcBef>
              <a:buClr>
                <a:srgbClr val="00AE9E"/>
              </a:buClr>
            </a:pPr>
            <a:r>
              <a:rPr lang="en-GB" sz="2000" dirty="0">
                <a:solidFill>
                  <a:srgbClr val="00AE9E"/>
                </a:solidFill>
                <a:cs typeface="ヒラギノ角ゴ Pro W3" pitchFamily="84" charset="-128"/>
              </a:rPr>
              <a:t>What </a:t>
            </a:r>
            <a:r>
              <a:rPr lang="en-GB" sz="2000" dirty="0" smtClean="0">
                <a:solidFill>
                  <a:srgbClr val="00AE9E"/>
                </a:solidFill>
                <a:cs typeface="ヒラギノ角ゴ Pro W3" pitchFamily="84" charset="-128"/>
              </a:rPr>
              <a:t>works? </a:t>
            </a:r>
          </a:p>
          <a:p>
            <a:pPr marL="342900" lvl="1" indent="-342900" defTabSz="457200">
              <a:spcBef>
                <a:spcPts val="1200"/>
              </a:spcBef>
              <a:buClr>
                <a:srgbClr val="00AE9E"/>
              </a:buClr>
              <a:buFont typeface="Arial" pitchFamily="34" charset="0"/>
              <a:buChar char="•"/>
            </a:pPr>
            <a:r>
              <a:rPr lang="en-GB" altLang="en-US" sz="1900" dirty="0" smtClean="0">
                <a:ea typeface="ヒラギノ角ゴ Pro W3"/>
              </a:rPr>
              <a:t>Evidence for ‘risk and resilience’ factors </a:t>
            </a:r>
          </a:p>
          <a:p>
            <a:pPr marL="342900" lvl="1" indent="-342900" defTabSz="457200">
              <a:spcBef>
                <a:spcPts val="1200"/>
              </a:spcBef>
              <a:buClr>
                <a:srgbClr val="00AE9E"/>
              </a:buClr>
              <a:buFont typeface="Arial" pitchFamily="34" charset="0"/>
              <a:buChar char="•"/>
            </a:pPr>
            <a:r>
              <a:rPr lang="en-GB" altLang="en-US" sz="1900" dirty="0" smtClean="0">
                <a:ea typeface="ヒラギノ角ゴ Pro W3"/>
              </a:rPr>
              <a:t>Generic pre-school programmes, improving literacy and numeracy </a:t>
            </a:r>
          </a:p>
          <a:p>
            <a:pPr marL="342900" lvl="1" indent="-342900" defTabSz="457200">
              <a:spcBef>
                <a:spcPts val="1200"/>
              </a:spcBef>
              <a:buClr>
                <a:srgbClr val="00AE9E"/>
              </a:buClr>
              <a:buFont typeface="Arial" pitchFamily="34" charset="0"/>
              <a:buChar char="•"/>
            </a:pPr>
            <a:r>
              <a:rPr lang="en-GB" altLang="en-US" sz="1900" dirty="0" smtClean="0">
                <a:ea typeface="ヒラギノ角ゴ Pro W3"/>
              </a:rPr>
              <a:t>Personal and social skills education</a:t>
            </a:r>
          </a:p>
          <a:p>
            <a:pPr marL="342900" lvl="1" indent="-342900" defTabSz="457200">
              <a:spcBef>
                <a:spcPts val="1200"/>
              </a:spcBef>
              <a:buClr>
                <a:srgbClr val="00AE9E"/>
              </a:buClr>
              <a:buFont typeface="Arial" pitchFamily="34" charset="0"/>
              <a:buChar char="•"/>
            </a:pPr>
            <a:r>
              <a:rPr lang="en-GB" altLang="en-US" sz="1900" dirty="0" smtClean="0">
                <a:ea typeface="ヒラギノ角ゴ Pro W3"/>
              </a:rPr>
              <a:t>School environment improvement programmes: positive ethos; disaffection; truancy; participation; academic and social-emotional learning</a:t>
            </a:r>
          </a:p>
          <a:p>
            <a:pPr marL="342900" lvl="1" indent="-342900" defTabSz="457200">
              <a:spcBef>
                <a:spcPts val="1200"/>
              </a:spcBef>
              <a:buClr>
                <a:srgbClr val="00AE9E"/>
              </a:buClr>
              <a:buFont typeface="Arial" pitchFamily="34" charset="0"/>
              <a:buChar char="•"/>
            </a:pPr>
            <a:r>
              <a:rPr lang="en-GB" altLang="en-US" sz="1900" dirty="0" smtClean="0">
                <a:ea typeface="ヒラギノ角ゴ Pro W3"/>
              </a:rPr>
              <a:t>Multi-component programmes, involving parenting interventions</a:t>
            </a:r>
          </a:p>
          <a:p>
            <a:pPr marL="342900" lvl="1" indent="-342900" defTabSz="457200">
              <a:spcBef>
                <a:spcPts val="1200"/>
              </a:spcBef>
              <a:buClr>
                <a:srgbClr val="00AE9E"/>
              </a:buClr>
              <a:buFont typeface="Arial" pitchFamily="34" charset="0"/>
              <a:buChar char="•"/>
            </a:pPr>
            <a:r>
              <a:rPr lang="en-GB" altLang="en-US" sz="1900" dirty="0" smtClean="0">
                <a:ea typeface="ヒラギノ角ゴ Pro W3"/>
              </a:rPr>
              <a:t>Accurate, relevant, accessible information</a:t>
            </a:r>
          </a:p>
          <a:p>
            <a:pPr marL="342900" lvl="1" indent="-342900" defTabSz="457200">
              <a:spcBef>
                <a:spcPts val="1200"/>
              </a:spcBef>
              <a:buClr>
                <a:srgbClr val="00AE9E"/>
              </a:buClr>
              <a:buFont typeface="Arial" pitchFamily="34" charset="0"/>
              <a:buChar char="•"/>
            </a:pPr>
            <a:endParaRPr lang="en-GB" altLang="en-US" sz="1900" dirty="0" smtClean="0">
              <a:ea typeface="ヒラギノ角ゴ Pro W3"/>
            </a:endParaRPr>
          </a:p>
        </p:txBody>
      </p:sp>
      <p:sp>
        <p:nvSpPr>
          <p:cNvPr id="9" name="Content Placeholder 5"/>
          <p:cNvSpPr txBox="1">
            <a:spLocks/>
          </p:cNvSpPr>
          <p:nvPr/>
        </p:nvSpPr>
        <p:spPr>
          <a:xfrm>
            <a:off x="5565265" y="2289151"/>
            <a:ext cx="3294063" cy="3806825"/>
          </a:xfrm>
          <a:prstGeom prst="rect">
            <a:avLst/>
          </a:prstGeom>
          <a:noFill/>
        </p:spPr>
        <p:txBody>
          <a:bodyPr/>
          <a:lst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457200">
              <a:spcBef>
                <a:spcPts val="1200"/>
              </a:spcBef>
              <a:buClr>
                <a:srgbClr val="00AE9E"/>
              </a:buClr>
              <a:defRPr/>
            </a:pPr>
            <a:r>
              <a:rPr lang="en-GB" sz="2000" dirty="0" smtClean="0">
                <a:solidFill>
                  <a:srgbClr val="00AE9E"/>
                </a:solidFill>
                <a:cs typeface="ヒラギノ角ゴ Pro W3" pitchFamily="84" charset="-128"/>
              </a:rPr>
              <a:t>What doesn’t?</a:t>
            </a:r>
          </a:p>
          <a:p>
            <a:pPr marL="342900" lvl="1" indent="-342900" defTabSz="457200">
              <a:spcBef>
                <a:spcPts val="1200"/>
              </a:spcBef>
              <a:buClr>
                <a:srgbClr val="00AE9E"/>
              </a:buClr>
              <a:buFont typeface="Arial" pitchFamily="34" charset="0"/>
              <a:buChar char="•"/>
              <a:defRPr/>
            </a:pPr>
            <a:r>
              <a:rPr lang="en-GB" sz="2000" dirty="0" smtClean="0">
                <a:cs typeface="ヒラギノ角ゴ Pro W3" pitchFamily="84" charset="-128"/>
              </a:rPr>
              <a:t>Scare tactics and images</a:t>
            </a:r>
          </a:p>
          <a:p>
            <a:pPr marL="342900" lvl="1" indent="-342900" defTabSz="457200">
              <a:spcBef>
                <a:spcPts val="1200"/>
              </a:spcBef>
              <a:buClr>
                <a:srgbClr val="00AE9E"/>
              </a:buClr>
              <a:buFont typeface="Arial" pitchFamily="34" charset="0"/>
              <a:buChar char="•"/>
              <a:defRPr/>
            </a:pPr>
            <a:r>
              <a:rPr lang="en-GB" sz="2000" dirty="0" smtClean="0">
                <a:cs typeface="ヒラギノ角ゴ Pro W3" pitchFamily="84" charset="-128"/>
              </a:rPr>
              <a:t>Knowledge-only approaches</a:t>
            </a:r>
          </a:p>
          <a:p>
            <a:pPr marL="342900" lvl="1" indent="-342900" defTabSz="457200">
              <a:spcBef>
                <a:spcPts val="1200"/>
              </a:spcBef>
              <a:buClr>
                <a:srgbClr val="00AE9E"/>
              </a:buClr>
              <a:buFont typeface="Arial" pitchFamily="34" charset="0"/>
              <a:buChar char="•"/>
              <a:defRPr/>
            </a:pPr>
            <a:r>
              <a:rPr lang="en-GB" sz="2000" dirty="0">
                <a:cs typeface="ヒラギノ角ゴ Pro W3" pitchFamily="84" charset="-128"/>
              </a:rPr>
              <a:t>The police as drug educators without a programme</a:t>
            </a:r>
          </a:p>
          <a:p>
            <a:pPr marL="342900" lvl="1" indent="-342900" defTabSz="457200">
              <a:spcBef>
                <a:spcPts val="1200"/>
              </a:spcBef>
              <a:buClr>
                <a:srgbClr val="00AE9E"/>
              </a:buClr>
              <a:buFont typeface="Arial" pitchFamily="34" charset="0"/>
              <a:buChar char="•"/>
              <a:defRPr/>
            </a:pPr>
            <a:r>
              <a:rPr lang="en-GB" sz="2000" dirty="0" smtClean="0">
                <a:cs typeface="ヒラギノ角ゴ Pro W3" pitchFamily="84" charset="-128"/>
              </a:rPr>
              <a:t>Ex-users without a programme</a:t>
            </a:r>
          </a:p>
          <a:p>
            <a:pPr marL="0" lvl="1" indent="0" algn="r" defTabSz="457200">
              <a:spcBef>
                <a:spcPts val="1200"/>
              </a:spcBef>
              <a:buClr>
                <a:srgbClr val="00AE9E"/>
              </a:buClr>
              <a:defRPr/>
            </a:pPr>
            <a:r>
              <a:rPr lang="en-GB" sz="1200" b="1" dirty="0" smtClean="0"/>
              <a:t>(Summary </a:t>
            </a:r>
            <a:r>
              <a:rPr lang="en-GB" sz="1200" b="1" dirty="0"/>
              <a:t>of UNODC systematic </a:t>
            </a:r>
            <a:r>
              <a:rPr lang="en-GB" sz="1200" b="1" dirty="0" smtClean="0"/>
              <a:t>review</a:t>
            </a:r>
            <a:r>
              <a:rPr lang="en-GB" sz="1200" b="1" dirty="0"/>
              <a:t>)</a:t>
            </a:r>
            <a:br>
              <a:rPr lang="en-GB" sz="1200" b="1" dirty="0"/>
            </a:br>
            <a:endParaRPr lang="en-GB" sz="1200" dirty="0" smtClean="0">
              <a:cs typeface="ヒラギノ角ゴ Pro W3" pitchFamily="84" charset="-128"/>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131" y="188640"/>
            <a:ext cx="1381046" cy="197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7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subTnLst>
                                    <p:set>
                                      <p:cBhvr override="childStyle">
                                        <p:cTn dur="1" fill="hold" display="0" masterRel="nextClick" afterEffect="1"/>
                                        <p:tgtEl>
                                          <p:spTgt spid="307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287" t="13042" r="23302"/>
          <a:stretch/>
        </p:blipFill>
        <p:spPr bwMode="auto">
          <a:xfrm>
            <a:off x="251520" y="260648"/>
            <a:ext cx="381642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32656"/>
            <a:ext cx="4421919" cy="287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5" t="27774" r="1752" b="653"/>
          <a:stretch/>
        </p:blipFill>
        <p:spPr bwMode="auto">
          <a:xfrm>
            <a:off x="1187624" y="3356991"/>
            <a:ext cx="6461957" cy="271833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28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Psychoactive Substances Act 2016</a:t>
            </a:r>
            <a:endParaRPr lang="en-GB" dirty="0"/>
          </a:p>
        </p:txBody>
      </p:sp>
      <p:sp>
        <p:nvSpPr>
          <p:cNvPr id="3" name="Content Placeholder 2"/>
          <p:cNvSpPr>
            <a:spLocks noGrp="1"/>
          </p:cNvSpPr>
          <p:nvPr>
            <p:ph idx="1"/>
          </p:nvPr>
        </p:nvSpPr>
        <p:spPr>
          <a:xfrm>
            <a:off x="539552" y="1268760"/>
            <a:ext cx="8028000" cy="4896544"/>
          </a:xfrm>
        </p:spPr>
        <p:txBody>
          <a:bodyPr/>
          <a:lstStyle/>
          <a:p>
            <a:pPr marL="520700">
              <a:buFont typeface="Arial" panose="020B0604020202020204" pitchFamily="34" charset="0"/>
              <a:buChar char="•"/>
            </a:pPr>
            <a:r>
              <a:rPr lang="en-GB" sz="2300" dirty="0" smtClean="0"/>
              <a:t>Previously</a:t>
            </a:r>
            <a:r>
              <a:rPr lang="en-GB" sz="2300" dirty="0"/>
              <a:t>, all drugs controlled under the Misuse of Drugs Act 1971 </a:t>
            </a:r>
            <a:r>
              <a:rPr lang="en-GB" sz="2300" dirty="0" smtClean="0"/>
              <a:t>as individually named substances</a:t>
            </a:r>
          </a:p>
          <a:p>
            <a:pPr marL="520700">
              <a:buFont typeface="Arial" panose="020B0604020202020204" pitchFamily="34" charset="0"/>
              <a:buChar char="•"/>
            </a:pPr>
            <a:r>
              <a:rPr lang="en-GB" sz="2300" dirty="0"/>
              <a:t>Home Office </a:t>
            </a:r>
            <a:r>
              <a:rPr lang="en-GB" sz="2300" dirty="0" smtClean="0"/>
              <a:t>Expert </a:t>
            </a:r>
            <a:r>
              <a:rPr lang="en-GB" sz="2300" dirty="0"/>
              <a:t>Panel </a:t>
            </a:r>
            <a:r>
              <a:rPr lang="en-GB" sz="2300" dirty="0" smtClean="0"/>
              <a:t>(December 2013</a:t>
            </a:r>
            <a:r>
              <a:rPr lang="en-GB" sz="2300" dirty="0"/>
              <a:t>) </a:t>
            </a:r>
            <a:r>
              <a:rPr lang="en-GB" sz="2300" dirty="0" smtClean="0"/>
              <a:t>recommended </a:t>
            </a:r>
            <a:r>
              <a:rPr lang="en-GB" sz="2300" dirty="0"/>
              <a:t>the creation of a blanket ban on the production and distribution of psychoactive substances. </a:t>
            </a:r>
          </a:p>
          <a:p>
            <a:pPr marL="520700">
              <a:buFont typeface="Arial" panose="020B0604020202020204" pitchFamily="34" charset="0"/>
              <a:buChar char="•"/>
            </a:pPr>
            <a:r>
              <a:rPr lang="en-GB" sz="2300" dirty="0" smtClean="0"/>
              <a:t>Psychoactive Substances Act came into effect in May 2016, making it an offence to </a:t>
            </a:r>
          </a:p>
          <a:p>
            <a:pPr marL="714375" lvl="1" indent="-179388">
              <a:buFont typeface="Arial" panose="020B0604020202020204" pitchFamily="34" charset="0"/>
              <a:buChar char="•"/>
            </a:pPr>
            <a:r>
              <a:rPr lang="en-GB" sz="2300" dirty="0"/>
              <a:t>Produce </a:t>
            </a:r>
          </a:p>
          <a:p>
            <a:pPr marL="714375" lvl="1" indent="-179388">
              <a:buFont typeface="Arial" panose="020B0604020202020204" pitchFamily="34" charset="0"/>
              <a:buChar char="•"/>
            </a:pPr>
            <a:r>
              <a:rPr lang="en-GB" sz="2300" dirty="0" smtClean="0"/>
              <a:t>Supply</a:t>
            </a:r>
            <a:endParaRPr lang="en-GB" sz="2300" dirty="0"/>
          </a:p>
          <a:p>
            <a:pPr marL="714375" lvl="1" indent="-179388">
              <a:buFont typeface="Arial" panose="020B0604020202020204" pitchFamily="34" charset="0"/>
              <a:buChar char="•"/>
            </a:pPr>
            <a:r>
              <a:rPr lang="en-GB" sz="2300" dirty="0" smtClean="0"/>
              <a:t>Possess </a:t>
            </a:r>
            <a:r>
              <a:rPr lang="en-GB" sz="2300" dirty="0"/>
              <a:t>with intent to supply </a:t>
            </a:r>
          </a:p>
          <a:p>
            <a:pPr marL="714375" lvl="1" indent="-179388">
              <a:buFont typeface="Arial" panose="020B0604020202020204" pitchFamily="34" charset="0"/>
              <a:buChar char="•"/>
            </a:pPr>
            <a:r>
              <a:rPr lang="en-GB" sz="2300" dirty="0"/>
              <a:t>Import or export </a:t>
            </a:r>
            <a:endParaRPr lang="en-GB" sz="2300" dirty="0" smtClean="0"/>
          </a:p>
          <a:p>
            <a:pPr marL="714375" lvl="1" indent="-179388">
              <a:buFont typeface="Arial" panose="020B0604020202020204" pitchFamily="34" charset="0"/>
              <a:buChar char="•"/>
            </a:pPr>
            <a:r>
              <a:rPr lang="en-GB" sz="2300" dirty="0" smtClean="0"/>
              <a:t>Possession </a:t>
            </a:r>
            <a:r>
              <a:rPr lang="en-GB" sz="2300" dirty="0"/>
              <a:t>in a custodial institution </a:t>
            </a:r>
          </a:p>
          <a:p>
            <a:pPr marL="531813" lvl="1">
              <a:buFont typeface="Arial" panose="020B0604020202020204" pitchFamily="34" charset="0"/>
              <a:buChar char="•"/>
            </a:pPr>
            <a:endParaRPr lang="en-GB" sz="2400" dirty="0"/>
          </a:p>
          <a:p>
            <a:pPr marL="177800" indent="0"/>
            <a:endParaRPr lang="en-GB" sz="2400"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Tree>
    <p:extLst>
      <p:ext uri="{BB962C8B-B14F-4D97-AF65-F5344CB8AC3E}">
        <p14:creationId xmlns:p14="http://schemas.microsoft.com/office/powerpoint/2010/main" val="3805810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Psychoactive Substances Act (cont)</a:t>
            </a:r>
            <a:endParaRPr lang="en-GB" dirty="0"/>
          </a:p>
        </p:txBody>
      </p:sp>
      <p:sp>
        <p:nvSpPr>
          <p:cNvPr id="3" name="Content Placeholder 2"/>
          <p:cNvSpPr>
            <a:spLocks noGrp="1"/>
          </p:cNvSpPr>
          <p:nvPr>
            <p:ph idx="1"/>
          </p:nvPr>
        </p:nvSpPr>
        <p:spPr/>
        <p:txBody>
          <a:bodyPr/>
          <a:lstStyle/>
          <a:p>
            <a:r>
              <a:rPr lang="en-GB" sz="2300" dirty="0"/>
              <a:t>Early i</a:t>
            </a:r>
            <a:r>
              <a:rPr lang="en-GB" sz="2300" dirty="0" smtClean="0"/>
              <a:t>ndications </a:t>
            </a:r>
            <a:r>
              <a:rPr lang="en-GB" sz="2300" dirty="0"/>
              <a:t>of impact:</a:t>
            </a:r>
          </a:p>
          <a:p>
            <a:pPr>
              <a:spcBef>
                <a:spcPts val="600"/>
              </a:spcBef>
              <a:buFont typeface="Arial" panose="020B0604020202020204" pitchFamily="34" charset="0"/>
              <a:buChar char="•"/>
            </a:pPr>
            <a:r>
              <a:rPr lang="en-GB" sz="2300" dirty="0"/>
              <a:t>Widespread </a:t>
            </a:r>
            <a:r>
              <a:rPr lang="en-GB" sz="2300" dirty="0" smtClean="0"/>
              <a:t>closure of  high street headshops (there were approximately  450-500) </a:t>
            </a:r>
            <a:endParaRPr lang="en-GB" sz="2300" dirty="0"/>
          </a:p>
          <a:p>
            <a:pPr>
              <a:spcBef>
                <a:spcPts val="600"/>
              </a:spcBef>
              <a:buFont typeface="Arial" panose="020B0604020202020204" pitchFamily="34" charset="0"/>
              <a:buChar char="•"/>
            </a:pPr>
            <a:r>
              <a:rPr lang="en-GB" sz="2300" dirty="0"/>
              <a:t>Large volumes of NPS seized</a:t>
            </a:r>
          </a:p>
          <a:p>
            <a:pPr>
              <a:spcBef>
                <a:spcPts val="600"/>
              </a:spcBef>
              <a:buFont typeface="Arial" panose="020B0604020202020204" pitchFamily="34" charset="0"/>
              <a:buChar char="•"/>
            </a:pPr>
            <a:r>
              <a:rPr lang="en-GB" sz="2300" dirty="0"/>
              <a:t>Over 200 </a:t>
            </a:r>
            <a:r>
              <a:rPr lang="en-GB" sz="2300" dirty="0" smtClean="0"/>
              <a:t>arrests, far fewer prosecutions but early days</a:t>
            </a:r>
            <a:endParaRPr lang="en-GB" sz="2300" dirty="0">
              <a:solidFill>
                <a:srgbClr val="FF0000"/>
              </a:solidFill>
            </a:endParaRPr>
          </a:p>
          <a:p>
            <a:pPr>
              <a:spcBef>
                <a:spcPts val="600"/>
              </a:spcBef>
              <a:buFont typeface="Arial" panose="020B0604020202020204" pitchFamily="34" charset="0"/>
              <a:buChar char="•"/>
            </a:pPr>
            <a:r>
              <a:rPr lang="en-GB" sz="2300" dirty="0"/>
              <a:t>UK based websites complying with the new </a:t>
            </a:r>
            <a:r>
              <a:rPr lang="en-GB" sz="2300" dirty="0" smtClean="0"/>
              <a:t>legislation</a:t>
            </a:r>
            <a:endParaRPr lang="en-GB" sz="2300" dirty="0"/>
          </a:p>
          <a:p>
            <a:pPr marL="0" indent="0">
              <a:spcBef>
                <a:spcPts val="600"/>
              </a:spcBef>
            </a:pPr>
            <a:r>
              <a:rPr lang="en-GB" sz="2300" dirty="0"/>
              <a:t>Monitoring: </a:t>
            </a:r>
            <a:endParaRPr lang="en-GB" sz="2300" dirty="0" smtClean="0"/>
          </a:p>
          <a:p>
            <a:pPr>
              <a:spcBef>
                <a:spcPts val="600"/>
              </a:spcBef>
              <a:buFont typeface="Arial" panose="020B0604020202020204" pitchFamily="34" charset="0"/>
              <a:buChar char="•"/>
            </a:pPr>
            <a:r>
              <a:rPr lang="en-GB" sz="2300" dirty="0" smtClean="0"/>
              <a:t>Statutory </a:t>
            </a:r>
            <a:r>
              <a:rPr lang="en-GB" sz="2300" dirty="0"/>
              <a:t>review of effectiveness by Autumn 2018</a:t>
            </a:r>
          </a:p>
          <a:p>
            <a:pPr marL="0" indent="0">
              <a:spcBef>
                <a:spcPts val="600"/>
              </a:spcBef>
            </a:pPr>
            <a:endParaRPr lang="en-GB" sz="2000" dirty="0" smtClean="0"/>
          </a:p>
          <a:p>
            <a:pPr marL="0" indent="0" algn="ctr">
              <a:spcBef>
                <a:spcPts val="600"/>
              </a:spcBef>
            </a:pPr>
            <a:r>
              <a:rPr lang="en-GB" sz="2000" i="1" dirty="0" smtClean="0"/>
              <a:t>‘The </a:t>
            </a:r>
            <a:r>
              <a:rPr lang="en-GB" sz="2000" i="1" dirty="0"/>
              <a:t>actions recommended by the panel will not resolve the NPS problem faced in the UK fully but are likely to change its nature</a:t>
            </a:r>
            <a:r>
              <a:rPr lang="en-GB" sz="2000" i="1" dirty="0" smtClean="0"/>
              <a:t>.’ </a:t>
            </a:r>
          </a:p>
          <a:p>
            <a:pPr marL="0" indent="0" algn="r">
              <a:spcBef>
                <a:spcPts val="600"/>
              </a:spcBef>
            </a:pPr>
            <a:r>
              <a:rPr lang="en-GB" dirty="0"/>
              <a:t>(Home Office NPS Expert Panel, December 2013)</a:t>
            </a:r>
          </a:p>
          <a:p>
            <a:pPr marL="0" indent="0" algn="ctr">
              <a:spcBef>
                <a:spcPts val="600"/>
              </a:spcBef>
            </a:pPr>
            <a:endParaRPr lang="en-GB" i="1" dirty="0"/>
          </a:p>
          <a:p>
            <a:pPr marL="0" indent="0">
              <a:spcBef>
                <a:spcPts val="600"/>
              </a:spcBef>
            </a:pPr>
            <a:endParaRPr lang="en-GB" sz="2000" dirty="0" smtClean="0"/>
          </a:p>
          <a:p>
            <a:pPr>
              <a:buFont typeface="Arial" panose="020B0604020202020204" pitchFamily="34" charset="0"/>
              <a:buChar char="•"/>
            </a:pPr>
            <a:endParaRPr lang="en-GB" sz="2000" dirty="0"/>
          </a:p>
          <a:p>
            <a:pPr marL="0" indent="0"/>
            <a:r>
              <a:rPr lang="en-GB" sz="2000" dirty="0" smtClean="0"/>
              <a:t> </a:t>
            </a:r>
            <a:endParaRPr lang="en-GB" sz="2000" dirty="0"/>
          </a:p>
        </p:txBody>
      </p:sp>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GB" dirty="0" smtClean="0"/>
              <a:t>2016 Pompidou Group Symposium on NPS</a:t>
            </a:r>
            <a:endParaRPr lang="en-US" dirty="0"/>
          </a:p>
        </p:txBody>
      </p:sp>
    </p:spTree>
    <p:extLst>
      <p:ext uri="{BB962C8B-B14F-4D97-AF65-F5344CB8AC3E}">
        <p14:creationId xmlns:p14="http://schemas.microsoft.com/office/powerpoint/2010/main" val="365106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5" ma:contentTypeDescription="Create a new document." ma:contentTypeScope="" ma:versionID="b96b04cdc5a24c8099c011e34168e23a">
  <xsd:schema xmlns:xsd="http://www.w3.org/2001/XMLSchema" xmlns:xs="http://www.w3.org/2001/XMLSchema" xmlns:p="http://schemas.microsoft.com/office/2006/metadata/properties" xmlns:ns1="http://schemas.microsoft.com/sharepoint/v3" targetNamespace="http://schemas.microsoft.com/office/2006/metadata/properties" ma:root="true" ma:fieldsID="5a2934534a101b84ced13955cceec64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1BA55E-5A15-436E-A8C3-DCB566ECEBCE}">
  <ds:schemaRefs>
    <ds:schemaRef ds:uri="http://schemas.microsoft.com/office/infopath/2007/PartnerControls"/>
    <ds:schemaRef ds:uri="http://purl.org/dc/dcmitype/"/>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3.xml><?xml version="1.0" encoding="utf-8"?>
<ds:datastoreItem xmlns:ds="http://schemas.openxmlformats.org/officeDocument/2006/customXml" ds:itemID="{1D7DF92C-BA88-4E07-9DED-50AECC518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2360</TotalTime>
  <Words>1813</Words>
  <Application>Microsoft Office PowerPoint</Application>
  <PresentationFormat>On-screen Show (4:3)</PresentationFormat>
  <Paragraphs>224</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New psychoactive substances – demand reduction, harm reduction and treatment 2016 Pompidou Group Symposium on NPS 15 November 2016</vt:lpstr>
      <vt:lpstr>Overview</vt:lpstr>
      <vt:lpstr>How many people are using NPS? </vt:lpstr>
      <vt:lpstr>Even among regular drug users, NPS use is low </vt:lpstr>
      <vt:lpstr>Who uses NPS?</vt:lpstr>
      <vt:lpstr>Prevention</vt:lpstr>
      <vt:lpstr>PowerPoint Presentation</vt:lpstr>
      <vt:lpstr>Psychoactive Substances Act 2016</vt:lpstr>
      <vt:lpstr>Psychoactive Substances Act (cont)</vt:lpstr>
      <vt:lpstr>What happens when people get into trouble with NPS?</vt:lpstr>
      <vt:lpstr>New psychoactive substances intelligence system</vt:lpstr>
      <vt:lpstr>RIDR</vt:lpstr>
      <vt:lpstr>NPS clinical network</vt:lpstr>
      <vt:lpstr>Specialist drug treatment- new presentations </vt:lpstr>
      <vt:lpstr>Breakdown of NPS presentations </vt:lpstr>
      <vt:lpstr>NPS treatment numbers: low but going up</vt:lpstr>
      <vt:lpstr>Treating NPS problems</vt:lpstr>
      <vt:lpstr>Neptune</vt:lpstr>
      <vt:lpstr>NPS in prisons</vt:lpstr>
      <vt:lpstr>PHE Toolkit - NPS in Prisons </vt:lpstr>
      <vt:lpstr>Supporting local authorities</vt:lpstr>
      <vt:lpstr>Finally </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DEMICI Vica</cp:lastModifiedBy>
  <cp:revision>194</cp:revision>
  <dcterms:created xsi:type="dcterms:W3CDTF">2012-10-10T09:02:29Z</dcterms:created>
  <dcterms:modified xsi:type="dcterms:W3CDTF">2016-11-21T20:11:14Z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